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300" r:id="rId3"/>
    <p:sldId id="284" r:id="rId4"/>
    <p:sldId id="339" r:id="rId5"/>
    <p:sldId id="340" r:id="rId6"/>
    <p:sldId id="341" r:id="rId7"/>
    <p:sldId id="342" r:id="rId8"/>
    <p:sldId id="345" r:id="rId9"/>
    <p:sldId id="303" r:id="rId10"/>
    <p:sldId id="305" r:id="rId11"/>
    <p:sldId id="298" r:id="rId12"/>
    <p:sldId id="299" r:id="rId13"/>
    <p:sldId id="3202" r:id="rId14"/>
    <p:sldId id="306" r:id="rId15"/>
    <p:sldId id="307" r:id="rId16"/>
    <p:sldId id="308" r:id="rId17"/>
    <p:sldId id="289" r:id="rId18"/>
    <p:sldId id="290" r:id="rId19"/>
    <p:sldId id="3203" r:id="rId20"/>
    <p:sldId id="281" r:id="rId21"/>
    <p:sldId id="295" r:id="rId22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098">
          <p15:clr>
            <a:srgbClr val="A4A3A4"/>
          </p15:clr>
        </p15:guide>
        <p15:guide id="3" pos="3840">
          <p15:clr>
            <a:srgbClr val="A4A3A4"/>
          </p15:clr>
        </p15:guide>
        <p15:guide id="4" pos="7680">
          <p15:clr>
            <a:srgbClr val="A4A3A4"/>
          </p15:clr>
        </p15:guide>
        <p15:guide id="5" pos="526">
          <p15:clr>
            <a:srgbClr val="A4A3A4"/>
          </p15:clr>
        </p15:guide>
        <p15:guide id="6" pos="712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F7700"/>
    <a:srgbClr val="FFFFFF"/>
    <a:srgbClr val="A0CC3F"/>
    <a:srgbClr val="FDFADE"/>
    <a:srgbClr val="79DBFE"/>
    <a:srgbClr val="BAECFE"/>
    <a:srgbClr val="759501"/>
    <a:srgbClr val="BDED01"/>
    <a:srgbClr val="C03727"/>
    <a:srgbClr val="C0EB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7" autoAdjust="0"/>
    <p:restoredTop sz="96314" autoAdjust="0"/>
  </p:normalViewPr>
  <p:slideViewPr>
    <p:cSldViewPr snapToGrid="0" showGuides="1">
      <p:cViewPr>
        <p:scale>
          <a:sx n="60" d="100"/>
          <a:sy n="60" d="100"/>
        </p:scale>
        <p:origin x="898" y="461"/>
      </p:cViewPr>
      <p:guideLst>
        <p:guide orient="horz" pos="2160"/>
        <p:guide orient="horz" pos="1098"/>
        <p:guide pos="3840"/>
        <p:guide pos="7680"/>
        <p:guide pos="526"/>
        <p:guide pos="7129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F39D6B-3B0B-46FE-B8BE-0F0A56ED4D23}" type="datetimeFigureOut">
              <a:rPr lang="zh-CN" altLang="en-US" smtClean="0"/>
              <a:t>2022/4/22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51B22D-B9B7-460C-AFF5-E4A2A2B766A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eaLnBrk="1" hangingPunct="1"/>
            <a:fld id="{BC66F1B3-F0F6-490A-96A0-0E5075E6CE08}" type="slidenum">
              <a:rPr lang="zh-CN" altLang="en-US">
                <a:ea typeface="宋体" panose="02010600030101010101" pitchFamily="2" charset="-122"/>
              </a:rPr>
              <a:t>2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B22D-B9B7-460C-AFF5-E4A2A2B766A2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73012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B22D-B9B7-460C-AFF5-E4A2A2B766A2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881733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/>
              <a:t>Bấm vào cô bé để chuyển sang slide tiếp theo.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B22D-B9B7-460C-AFF5-E4A2A2B766A2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758443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51B22D-B9B7-460C-AFF5-E4A2A2B766A2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856525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4BA5FA-44E0-4756-BF69-C985CC5113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47113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84BA5FA-44E0-4756-BF69-C985CC5113B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2719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幻灯片图像占位符 1"/>
          <p:cNvSpPr>
            <a:spLocks noGrp="1" noRot="1" noChangeAspect="1" noChangeArrowheads="1" noTextEdit="1"/>
          </p:cNvSpPr>
          <p:nvPr>
            <p:ph type="sldImg" idx="4294967295"/>
          </p:nvPr>
        </p:nvSpPr>
        <p:spPr>
          <a:ln>
            <a:miter lim="800000"/>
          </a:ln>
        </p:spPr>
      </p:sp>
      <p:sp>
        <p:nvSpPr>
          <p:cNvPr id="37891" name="备注占位符 2"/>
          <p:cNvSpPr>
            <a:spLocks noGrp="1" noChangeArrowheads="1"/>
          </p:cNvSpPr>
          <p:nvPr>
            <p:ph type="body" idx="4294967295"/>
          </p:nvPr>
        </p:nvSpPr>
        <p:spPr/>
        <p:txBody>
          <a:bodyPr/>
          <a:lstStyle/>
          <a:p>
            <a:pPr eaLnBrk="1" hangingPunct="1"/>
            <a:endParaRPr lang="zh-CN" altLang="en-US">
              <a:ea typeface="宋体" panose="02010600030101010101" pitchFamily="2" charset="-122"/>
            </a:endParaRPr>
          </a:p>
        </p:txBody>
      </p:sp>
      <p:sp>
        <p:nvSpPr>
          <p:cNvPr id="37892" name="灯片编号占位符 3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方正正中黑简体" charset="0"/>
                <a:cs typeface="方正正中黑简体" charset="0"/>
              </a:defRPr>
            </a:lvl9pPr>
          </a:lstStyle>
          <a:p>
            <a:pPr eaLnBrk="1" hangingPunct="1"/>
            <a:fld id="{BC66F1B3-F0F6-490A-96A0-0E5075E6CE08}" type="slidenum">
              <a:rPr lang="zh-CN" altLang="en-US">
                <a:ea typeface="宋体" panose="02010600030101010101" pitchFamily="2" charset="-122"/>
              </a:rPr>
              <a:t>19</a:t>
            </a:fld>
            <a:endParaRPr lang="zh-CN" altLang="en-US">
              <a:ea typeface="宋体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1114905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17610F4-E722-49B7-8CCC-9065CDF71153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558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81043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Sunrise in a lake on the mountain">
            <a:extLst>
              <a:ext uri="{FF2B5EF4-FFF2-40B4-BE49-F238E27FC236}">
                <a16:creationId xmlns:a16="http://schemas.microsoft.com/office/drawing/2014/main" id="{D0B3BD81-E3B2-437E-907B-468391E55C2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798E9E25-BF9B-4A2A-BBBD-4039CD5E6D2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AAB4C5D-6D66-431E-AAC1-37EC5FA7310F}"/>
              </a:ext>
            </a:extLst>
          </p:cNvPr>
          <p:cNvSpPr txBox="1"/>
          <p:nvPr userDrawn="1"/>
        </p:nvSpPr>
        <p:spPr>
          <a:xfrm>
            <a:off x="0" y="0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05F9A45-4CE2-4785-A30F-8A7B1C9D687F}"/>
              </a:ext>
            </a:extLst>
          </p:cNvPr>
          <p:cNvSpPr txBox="1"/>
          <p:nvPr userDrawn="1"/>
        </p:nvSpPr>
        <p:spPr>
          <a:xfrm>
            <a:off x="11214100" y="6550223"/>
            <a:ext cx="9779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>
                <a:solidFill>
                  <a:srgbClr val="4B4F6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EduFive</a:t>
            </a:r>
          </a:p>
        </p:txBody>
      </p:sp>
    </p:spTree>
    <p:extLst>
      <p:ext uri="{BB962C8B-B14F-4D97-AF65-F5344CB8AC3E}">
        <p14:creationId xmlns:p14="http://schemas.microsoft.com/office/powerpoint/2010/main" val="881484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7918DD-F32C-40AE-BFB5-741B5886C773}" type="datetimeFigureOut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2022/4/22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9349654-8A83-41C1-B6F2-193D712776EF}" type="slidenum">
              <a:rPr kumimoji="0" lang="zh-CN" alt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思源黑体 CN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885728"/>
      </p:ext>
    </p:extLst>
  </p:cSld>
  <p:clrMapOvr>
    <a:masterClrMapping/>
  </p:clrMapOvr>
  <p:transition spd="slow" advTm="3000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: 圆角 7">
            <a:extLst>
              <a:ext uri="{FF2B5EF4-FFF2-40B4-BE49-F238E27FC236}">
                <a16:creationId xmlns:a16="http://schemas.microsoft.com/office/drawing/2014/main" id="{17C391B8-2A1A-4046-B581-2666046762FC}"/>
              </a:ext>
            </a:extLst>
          </p:cNvPr>
          <p:cNvSpPr/>
          <p:nvPr userDrawn="1"/>
        </p:nvSpPr>
        <p:spPr>
          <a:xfrm>
            <a:off x="664175" y="518983"/>
            <a:ext cx="10863649" cy="5820033"/>
          </a:xfrm>
          <a:prstGeom prst="roundRect">
            <a:avLst>
              <a:gd name="adj" fmla="val 8231"/>
            </a:avLst>
          </a:prstGeom>
          <a:solidFill>
            <a:schemeClr val="bg1"/>
          </a:solidFill>
          <a:ln w="635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183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openxmlformats.org/officeDocument/2006/relationships/image" Target="../media/image10.png"/><Relationship Id="rId4" Type="http://schemas.openxmlformats.org/officeDocument/2006/relationships/image" Target="../media/image5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13" Type="http://schemas.openxmlformats.org/officeDocument/2006/relationships/image" Target="../media/image33.png"/><Relationship Id="rId18" Type="http://schemas.openxmlformats.org/officeDocument/2006/relationships/slide" Target="slide17.xml"/><Relationship Id="rId3" Type="http://schemas.openxmlformats.org/officeDocument/2006/relationships/audio" Target="../media/audio3.wav"/><Relationship Id="rId7" Type="http://schemas.openxmlformats.org/officeDocument/2006/relationships/image" Target="../media/image30.png"/><Relationship Id="rId12" Type="http://schemas.openxmlformats.org/officeDocument/2006/relationships/slide" Target="slide16.xml"/><Relationship Id="rId17" Type="http://schemas.openxmlformats.org/officeDocument/2006/relationships/image" Target="../media/image35.png"/><Relationship Id="rId2" Type="http://schemas.openxmlformats.org/officeDocument/2006/relationships/notesSlide" Target="../notesSlides/notesSlide4.xml"/><Relationship Id="rId16" Type="http://schemas.openxmlformats.org/officeDocument/2006/relationships/slide" Target="slide13.xml"/><Relationship Id="rId20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openxmlformats.org/officeDocument/2006/relationships/slide" Target="slide11.xml"/><Relationship Id="rId11" Type="http://schemas.openxmlformats.org/officeDocument/2006/relationships/image" Target="../media/image32.png"/><Relationship Id="rId5" Type="http://schemas.openxmlformats.org/officeDocument/2006/relationships/image" Target="../media/image29.jpg"/><Relationship Id="rId15" Type="http://schemas.openxmlformats.org/officeDocument/2006/relationships/image" Target="../media/image34.png"/><Relationship Id="rId10" Type="http://schemas.openxmlformats.org/officeDocument/2006/relationships/slide" Target="slide14.xml"/><Relationship Id="rId19" Type="http://schemas.openxmlformats.org/officeDocument/2006/relationships/image" Target="../media/image36.gif"/><Relationship Id="rId4" Type="http://schemas.openxmlformats.org/officeDocument/2006/relationships/audio" Target="../media/audio4.wav"/><Relationship Id="rId9" Type="http://schemas.openxmlformats.org/officeDocument/2006/relationships/image" Target="../media/image31.png"/><Relationship Id="rId14" Type="http://schemas.openxmlformats.org/officeDocument/2006/relationships/slide" Target="slide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slide" Target="slide10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audio" Target="../media/audio6.wav"/><Relationship Id="rId7" Type="http://schemas.openxmlformats.org/officeDocument/2006/relationships/slide" Target="slide10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5.png"/><Relationship Id="rId5" Type="http://schemas.openxmlformats.org/officeDocument/2006/relationships/slide" Target="slide13.xml"/><Relationship Id="rId4" Type="http://schemas.openxmlformats.org/officeDocument/2006/relationships/image" Target="../media/image37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slide" Target="slide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38.png"/><Relationship Id="rId4" Type="http://schemas.openxmlformats.org/officeDocument/2006/relationships/slide" Target="slid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7" Type="http://schemas.openxmlformats.org/officeDocument/2006/relationships/image" Target="../media/image38.pn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5.xml"/><Relationship Id="rId6" Type="http://schemas.openxmlformats.org/officeDocument/2006/relationships/slide" Target="slide10.xml"/><Relationship Id="rId5" Type="http://schemas.openxmlformats.org/officeDocument/2006/relationships/image" Target="../media/image33.png"/><Relationship Id="rId4" Type="http://schemas.openxmlformats.org/officeDocument/2006/relationships/slide" Target="slide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42.gif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1.png"/><Relationship Id="rId5" Type="http://schemas.openxmlformats.org/officeDocument/2006/relationships/image" Target="../media/image40.jpg"/><Relationship Id="rId4" Type="http://schemas.openxmlformats.org/officeDocument/2006/relationships/notesSlide" Target="../notesSlides/notesSlide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7" Type="http://schemas.openxmlformats.org/officeDocument/2006/relationships/image" Target="../media/image46.g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4.gif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3.png"/><Relationship Id="rId11" Type="http://schemas.openxmlformats.org/officeDocument/2006/relationships/image" Target="../media/image48.png"/><Relationship Id="rId5" Type="http://schemas.openxmlformats.org/officeDocument/2006/relationships/image" Target="../media/image12.jpg"/><Relationship Id="rId10" Type="http://schemas.openxmlformats.org/officeDocument/2006/relationships/image" Target="../media/image47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2.jp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15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3.gi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2.jpg"/><Relationship Id="rId7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9.gif"/><Relationship Id="rId5" Type="http://schemas.microsoft.com/office/2007/relationships/hdphoto" Target="../media/hdphoto2.wdp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gif"/><Relationship Id="rId3" Type="http://schemas.openxmlformats.org/officeDocument/2006/relationships/audio" Target="../media/audio1.wav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2.jpeg"/><Relationship Id="rId5" Type="http://schemas.openxmlformats.org/officeDocument/2006/relationships/image" Target="../media/image12.jpg"/><Relationship Id="rId4" Type="http://schemas.openxmlformats.org/officeDocument/2006/relationships/audio" Target="../media/audio2.wav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2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7" Type="http://schemas.openxmlformats.org/officeDocument/2006/relationships/image" Target="../media/image24.gi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12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audio" Target="../media/audio3.wav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5.xml"/><Relationship Id="rId6" Type="http://schemas.microsoft.com/office/2007/relationships/hdphoto" Target="../media/hdphoto3.wdp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4058" y="963734"/>
            <a:ext cx="10429314" cy="5316817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0048"/>
          <a:stretch/>
        </p:blipFill>
        <p:spPr>
          <a:xfrm flipH="1">
            <a:off x="-2" y="4441371"/>
            <a:ext cx="12192002" cy="2444348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V="1">
            <a:off x="8967639" y="0"/>
            <a:ext cx="3224361" cy="1577094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1A6DFD6F-1FC6-4A0B-977F-8D09EB9D08F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208" t="-2653" r="480"/>
          <a:stretch/>
        </p:blipFill>
        <p:spPr>
          <a:xfrm flipH="1" flipV="1">
            <a:off x="-2" y="-15474"/>
            <a:ext cx="3224361" cy="1577094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6" r="46220" b="15574"/>
          <a:stretch/>
        </p:blipFill>
        <p:spPr>
          <a:xfrm>
            <a:off x="-384511" y="2912402"/>
            <a:ext cx="3017139" cy="3780202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063" t="14991" r="5461" b="15724"/>
          <a:stretch/>
        </p:blipFill>
        <p:spPr>
          <a:xfrm>
            <a:off x="9387315" y="3150857"/>
            <a:ext cx="2990456" cy="373486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B7EAAA8-CC67-4402-A384-2F03D4E7BC10}"/>
              </a:ext>
            </a:extLst>
          </p:cNvPr>
          <p:cNvSpPr txBox="1"/>
          <p:nvPr/>
        </p:nvSpPr>
        <p:spPr>
          <a:xfrm>
            <a:off x="2351585" y="1744138"/>
            <a:ext cx="374441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Channel" panose="02040603050506020204" pitchFamily="18" charset="0"/>
                <a:cs typeface="+mn-cs"/>
              </a:rPr>
              <a:t>Khoa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SVN-Channel" panose="02040603050506020204" pitchFamily="18" charset="0"/>
                <a:cs typeface="+mn-cs"/>
              </a:rPr>
              <a:t>học</a:t>
            </a:r>
            <a:endParaRPr kumimoji="0" lang="vi-VN" sz="6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思源黑体 CN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C3119E2-0E73-43B8-BD66-580F24EDA37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37097" y="1551804"/>
            <a:ext cx="1554615" cy="121930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02FE7B3-319D-48DA-AB6E-6EBCD62AE6F2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99" r="23822"/>
          <a:stretch/>
        </p:blipFill>
        <p:spPr>
          <a:xfrm>
            <a:off x="1548925" y="3660578"/>
            <a:ext cx="8887428" cy="181299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2061D6A-1752-40BA-A41B-9FCCD6D01AB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84" r="30446"/>
          <a:stretch/>
        </p:blipFill>
        <p:spPr>
          <a:xfrm>
            <a:off x="5064316" y="2382410"/>
            <a:ext cx="3622242" cy="1577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339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14:ripple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224008" y="690745"/>
            <a:ext cx="2213040" cy="2981202"/>
          </a:xfrm>
          <a:prstGeom prst="rect">
            <a:avLst/>
          </a:prstGeom>
        </p:spPr>
      </p:pic>
      <p:pic>
        <p:nvPicPr>
          <p:cNvPr id="3" name="Picture 2">
            <a:hlinkClick r:id="rId8" action="ppaction://hlinksldjump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224008" y="3876468"/>
            <a:ext cx="2213040" cy="2810500"/>
          </a:xfrm>
          <a:prstGeom prst="rect">
            <a:avLst/>
          </a:prstGeom>
        </p:spPr>
      </p:pic>
      <p:pic>
        <p:nvPicPr>
          <p:cNvPr id="4" name="Picture 3">
            <a:hlinkClick r:id="rId10" action="ppaction://hlinksldjump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232339" y="3811075"/>
            <a:ext cx="2213040" cy="2810500"/>
          </a:xfrm>
          <a:prstGeom prst="rect">
            <a:avLst/>
          </a:prstGeom>
        </p:spPr>
      </p:pic>
      <p:pic>
        <p:nvPicPr>
          <p:cNvPr id="5" name="Picture 4">
            <a:hlinkClick r:id="rId12" action="ppaction://hlinksldjump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32339" y="690745"/>
            <a:ext cx="2213040" cy="2810500"/>
          </a:xfrm>
          <a:prstGeom prst="rect">
            <a:avLst/>
          </a:prstGeom>
        </p:spPr>
      </p:pic>
      <p:pic>
        <p:nvPicPr>
          <p:cNvPr id="6" name="Picture 5">
            <a:hlinkClick r:id="rId14" action="ppaction://hlinksldjump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8240670" y="296139"/>
            <a:ext cx="2456901" cy="3310415"/>
          </a:xfrm>
          <a:prstGeom prst="rect">
            <a:avLst/>
          </a:prstGeom>
        </p:spPr>
      </p:pic>
      <p:pic>
        <p:nvPicPr>
          <p:cNvPr id="16" name="Picture 15">
            <a:hlinkClick r:id="rId16" action="ppaction://hlinksldjump"/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8240670" y="3876468"/>
            <a:ext cx="2213040" cy="2810500"/>
          </a:xfrm>
          <a:prstGeom prst="rect">
            <a:avLst/>
          </a:prstGeom>
        </p:spPr>
      </p:pic>
      <p:pic>
        <p:nvPicPr>
          <p:cNvPr id="10" name="Picture 9">
            <a:hlinkClick r:id="rId18" action="ppaction://hlinksldjump"/>
            <a:extLst>
              <a:ext uri="{FF2B5EF4-FFF2-40B4-BE49-F238E27FC236}">
                <a16:creationId xmlns:a16="http://schemas.microsoft.com/office/drawing/2014/main" id="{EBE07C5F-4FAB-4653-BAF1-6F1FF24B54CA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0065" y="2181346"/>
            <a:ext cx="6369055" cy="5164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57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random/>
        <p:sndAc>
          <p:stSnd>
            <p:snd r:embed="rId3" name="ting ting.wav"/>
          </p:stSnd>
        </p:sndAc>
      </p:transition>
    </mc:Choice>
    <mc:Fallback xmlns="">
      <p:transition spd="slow">
        <p:random/>
        <p:sndAc>
          <p:stSnd>
            <p:snd r:embed="rId20" name="ting tin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1317707" y="740820"/>
            <a:ext cx="9432127" cy="2298471"/>
            <a:chOff x="1317707" y="740820"/>
            <a:chExt cx="9432127" cy="2298471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20"/>
              <a:ext cx="9432127" cy="2298471"/>
              <a:chOff x="1513192" y="1554345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2547240" y="983159"/>
              <a:ext cx="6973059" cy="16403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3600" b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Ở nước ta, than đá được khai thác chủ yếu ở tỉnh nào?</a:t>
              </a:r>
              <a:endParaRPr kumimoji="0" lang="zh-CN" altLang="en-US" sz="3600" b="1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490" y="3129947"/>
            <a:ext cx="6304685" cy="3728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911601" y="4758984"/>
            <a:ext cx="47142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Quảng</a:t>
            </a:r>
            <a:r>
              <a:rPr kumimoji="0" lang="en-GB" sz="4000" b="0" i="0" u="none" strike="noStrike" kern="1200" cap="none" spc="0" normalizeH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Ninh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0729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17707" y="740820"/>
            <a:ext cx="9432127" cy="2298471"/>
            <a:chOff x="1317707" y="740820"/>
            <a:chExt cx="9432127" cy="2298471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20"/>
              <a:ext cx="9432127" cy="2298471"/>
              <a:chOff x="1513192" y="1554345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2688310" y="920559"/>
              <a:ext cx="6907043" cy="18225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vi-VN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Nguồn năng lượng chủ yếu của sự sống trên </a:t>
              </a:r>
              <a:r>
                <a:rPr lang="en-US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T</a:t>
              </a:r>
              <a:r>
                <a:rPr lang="vi-VN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rái </a:t>
              </a:r>
              <a:r>
                <a:rPr lang="en-US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iCiel Cadena" panose="02000503000000020004" pitchFamily="50" charset="0"/>
                </a:rPr>
                <a:t>Đ</a:t>
              </a:r>
              <a:r>
                <a:rPr lang="vi-VN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ất</a:t>
              </a:r>
              <a:r>
                <a:rPr lang="en-US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latin typeface="iCiel Cadena" panose="02000503000000020004" pitchFamily="50" charset="0"/>
                </a:rPr>
                <a:t>?</a:t>
              </a:r>
              <a:endParaRPr kumimoji="0" lang="zh-CN" altLang="en-US" sz="4000" b="1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50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490" y="3129947"/>
            <a:ext cx="6304685" cy="3728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78051" y="4789464"/>
            <a:ext cx="4547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4000">
                <a:solidFill>
                  <a:prstClr val="black">
                    <a:lumMod val="85000"/>
                    <a:lumOff val="15000"/>
                  </a:prstClr>
                </a:solidFill>
                <a:latin typeface="iCiel Cadena" panose="02000503000000020004" pitchFamily="2" charset="0"/>
              </a:rPr>
              <a:t>Mặt Trời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2676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4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079707" y="1055778"/>
            <a:ext cx="8882933" cy="4511900"/>
            <a:chOff x="1317707" y="740819"/>
            <a:chExt cx="9432127" cy="2298471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19"/>
              <a:ext cx="9432127" cy="2298471"/>
              <a:chOff x="1513192" y="1554343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3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695444" y="1742580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3037591" y="1509324"/>
              <a:ext cx="6164974" cy="594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1" i="0" u="none" strike="noStrike" kern="1200" cap="none" spc="0" normalizeH="0" baseline="0" noProof="0">
                  <a:ln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+mn-cs"/>
                </a:rPr>
                <a:t>THẺ</a:t>
              </a:r>
              <a:r>
                <a:rPr kumimoji="0" lang="en-GB" altLang="zh-CN" sz="5400" b="1" i="0" u="none" strike="noStrike" kern="1200" cap="none" spc="0" normalizeH="0" noProof="0">
                  <a:ln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+mn-cs"/>
                </a:rPr>
                <a:t> BÀI MAY MẮN</a:t>
              </a:r>
              <a:endParaRPr kumimoji="0" lang="zh-CN" altLang="en-US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2" name="Picture 11">
            <a:hlinkClick r:id="rId5" action="ppaction://hlinksldjump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2840" y="1906477"/>
            <a:ext cx="2213040" cy="2810500"/>
          </a:xfrm>
          <a:prstGeom prst="rect">
            <a:avLst/>
          </a:prstGeom>
        </p:spPr>
      </p:pic>
      <p:pic>
        <p:nvPicPr>
          <p:cNvPr id="13" name="Picture 12">
            <a:hlinkClick r:id="rId7" action="ppaction://hlinksldjump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0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YAY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6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17707" y="740820"/>
            <a:ext cx="9432127" cy="2298471"/>
            <a:chOff x="1317707" y="740820"/>
            <a:chExt cx="9432127" cy="2298471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20"/>
              <a:ext cx="9432127" cy="2298471"/>
              <a:chOff x="1513192" y="1554345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2100888" y="920559"/>
              <a:ext cx="8081887" cy="18122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4000" b="1" i="0" u="none" strike="noStrike" kern="1200" cap="none" spc="0" normalizeH="0" baseline="0" noProof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</a:rPr>
                <a:t>Qu</a:t>
              </a:r>
              <a:r>
                <a:rPr lang="en-GB" altLang="zh-CN" sz="4000" b="1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latin typeface="iCiel Cadena" panose="02000503000000020004" pitchFamily="2" charset="0"/>
                  <a:ea typeface="微软雅黑" panose="020B0503020204020204" pitchFamily="34" charset="-122"/>
                </a:rPr>
                <a:t>ạt điện hoạt động nhờ sử dụng năng lượng gì?</a:t>
              </a:r>
              <a:endParaRPr kumimoji="0" lang="zh-CN" altLang="en-US" sz="40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</a:endParaRPr>
            </a:p>
          </p:txBody>
        </p:sp>
      </p:grpSp>
      <p:pic>
        <p:nvPicPr>
          <p:cNvPr id="10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490" y="3129947"/>
            <a:ext cx="6304685" cy="3728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84321" y="4681911"/>
            <a:ext cx="44094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Năng</a:t>
            </a:r>
            <a:r>
              <a:rPr kumimoji="0" lang="en-GB" sz="4000" b="0" i="0" u="none" strike="noStrike" kern="1200" cap="none" spc="0" normalizeH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 lượng điện?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4175" y="5480453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98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317707" y="740820"/>
            <a:ext cx="9432127" cy="2535520"/>
            <a:chOff x="1317707" y="740820"/>
            <a:chExt cx="9432127" cy="2535520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20"/>
              <a:ext cx="9432127" cy="2298471"/>
              <a:chOff x="1513192" y="1554345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5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706880" y="1727314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2704299" y="1152682"/>
              <a:ext cx="6980488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>
                <a:defRPr/>
              </a:pPr>
              <a:r>
                <a:rPr kumimoji="0" lang="en-GB" altLang="zh-CN" sz="4400" b="1" i="0" u="none" strike="noStrike" kern="1200" cap="none" spc="0" normalizeH="0" baseline="0" noProof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+mn-cs"/>
                </a:rPr>
                <a:t>Sự</a:t>
              </a:r>
              <a:r>
                <a:rPr kumimoji="0" lang="en-GB" altLang="zh-CN" sz="4400" b="1" i="0" u="none" strike="noStrike" kern="1200" cap="none" spc="0" normalizeH="0" noProof="0">
                  <a:ln>
                    <a:solidFill>
                      <a:sysClr val="windowText" lastClr="000000"/>
                    </a:solidFill>
                  </a:ln>
                  <a:solidFill>
                    <a:srgbClr val="FFC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+mn-cs"/>
                </a:rPr>
                <a:t> biến đổi hóa học có thể xảy ra dưới tác dụng của?</a:t>
              </a:r>
              <a:endParaRPr kumimoji="0" lang="zh-CN" altLang="en-US" sz="44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+mn-cs"/>
              </a:endParaRPr>
            </a:p>
            <a:p>
              <a:pPr marL="0" marR="0" lvl="0" indent="0" algn="ctr" defTabSz="914377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4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0" name="图片 55">
            <a:extLst>
              <a:ext uri="{FF2B5EF4-FFF2-40B4-BE49-F238E27FC236}">
                <a16:creationId xmlns:a16="http://schemas.microsoft.com/office/drawing/2014/main" id="{922D7C20-53C1-440C-A4D7-3834D810F5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89490" y="3129947"/>
            <a:ext cx="6304685" cy="3728053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094481" y="4681911"/>
            <a:ext cx="455168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040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Nhiệ</a:t>
            </a:r>
            <a:r>
              <a:rPr lang="en-GB" sz="4000">
                <a:solidFill>
                  <a:prstClr val="black">
                    <a:lumMod val="85000"/>
                    <a:lumOff val="15000"/>
                  </a:prstClr>
                </a:solidFill>
                <a:latin typeface="iCiel Cadena" panose="02000503000000020004" pitchFamily="2" charset="0"/>
              </a:rPr>
              <a:t>t độ, ánh sáng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pic>
        <p:nvPicPr>
          <p:cNvPr id="12" name="Picture 11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573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2079707" y="1055778"/>
            <a:ext cx="8882933" cy="4511900"/>
            <a:chOff x="1317707" y="740819"/>
            <a:chExt cx="9432127" cy="2298471"/>
          </a:xfrm>
        </p:grpSpPr>
        <p:grpSp>
          <p:nvGrpSpPr>
            <p:cNvPr id="5" name="组合 41">
              <a:extLst>
                <a:ext uri="{FF2B5EF4-FFF2-40B4-BE49-F238E27FC236}">
                  <a16:creationId xmlns:a16="http://schemas.microsoft.com/office/drawing/2014/main" id="{D76CAAE5-1688-48B8-BB19-14FC765D3768}"/>
                </a:ext>
              </a:extLst>
            </p:cNvPr>
            <p:cNvGrpSpPr/>
            <p:nvPr/>
          </p:nvGrpSpPr>
          <p:grpSpPr>
            <a:xfrm>
              <a:off x="1317707" y="740819"/>
              <a:ext cx="9432127" cy="2298471"/>
              <a:chOff x="1513192" y="1554343"/>
              <a:chExt cx="9542584" cy="2489152"/>
            </a:xfrm>
          </p:grpSpPr>
          <p:sp>
            <p:nvSpPr>
              <p:cNvPr id="6" name="Rectangle 4">
                <a:extLst>
                  <a:ext uri="{FF2B5EF4-FFF2-40B4-BE49-F238E27FC236}">
                    <a16:creationId xmlns:a16="http://schemas.microsoft.com/office/drawing/2014/main" id="{00A67596-2EB2-4837-B74A-316515AF7756}"/>
                  </a:ext>
                </a:extLst>
              </p:cNvPr>
              <p:cNvSpPr/>
              <p:nvPr/>
            </p:nvSpPr>
            <p:spPr>
              <a:xfrm>
                <a:off x="1513192" y="1554343"/>
                <a:ext cx="9542584" cy="2489152"/>
              </a:xfrm>
              <a:prstGeom prst="roundRect">
                <a:avLst>
                  <a:gd name="adj" fmla="val 50000"/>
                </a:avLst>
              </a:pr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  <p:sp>
            <p:nvSpPr>
              <p:cNvPr id="7" name="Rectangle 4">
                <a:extLst>
                  <a:ext uri="{FF2B5EF4-FFF2-40B4-BE49-F238E27FC236}">
                    <a16:creationId xmlns:a16="http://schemas.microsoft.com/office/drawing/2014/main" id="{F9C7C0CC-8E3E-4C2C-9914-3AD4F499DE67}"/>
                  </a:ext>
                </a:extLst>
              </p:cNvPr>
              <p:cNvSpPr/>
              <p:nvPr/>
            </p:nvSpPr>
            <p:spPr>
              <a:xfrm>
                <a:off x="1695444" y="1742580"/>
                <a:ext cx="9178079" cy="2112677"/>
              </a:xfrm>
              <a:prstGeom prst="roundRect">
                <a:avLst>
                  <a:gd name="adj" fmla="val 50000"/>
                </a:avLst>
              </a:prstGeom>
              <a:noFill/>
              <a:ln w="38100" cap="rnd" cmpd="sng" algn="ctr">
                <a:solidFill>
                  <a:srgbClr val="1FC2A4"/>
                </a:solidFill>
                <a:prstDash val="dash"/>
                <a:round/>
              </a:ln>
              <a:effectLst>
                <a:outerShdw blurRad="152400" sx="102000" sy="102000" algn="ctr" rotWithShape="0">
                  <a:prstClr val="black">
                    <a:alpha val="15000"/>
                  </a:prstClr>
                </a:outerShdw>
              </a:effectLst>
            </p:spPr>
            <p:txBody>
              <a:bodyPr rtlCol="0" anchor="ctr"/>
              <a:lstStyle/>
              <a:p>
                <a:pPr marL="0" marR="0" lvl="0" indent="0" algn="ctr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微软雅黑"/>
                  <a:ea typeface="微软雅黑"/>
                  <a:cs typeface="+mn-cs"/>
                </a:endParaRPr>
              </a:p>
            </p:txBody>
          </p:sp>
        </p:grpSp>
        <p:sp>
          <p:nvSpPr>
            <p:cNvPr id="8" name="文本框 3"/>
            <p:cNvSpPr txBox="1"/>
            <p:nvPr/>
          </p:nvSpPr>
          <p:spPr>
            <a:xfrm>
              <a:off x="3037591" y="1509324"/>
              <a:ext cx="6164974" cy="5949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ctr" defTabSz="914377" rtl="0" eaLnBrk="1" fontAlgn="auto" latinLnBrk="0" hangingPunct="1">
                <a:lnSpc>
                  <a:spcPct val="15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GB" altLang="zh-CN" sz="5400" b="1" i="0" u="none" strike="noStrike" kern="1200" cap="none" spc="0" normalizeH="0" baseline="0" noProof="0">
                  <a:ln>
                    <a:solidFill>
                      <a:sysClr val="windowText" lastClr="000000"/>
                    </a:solidFill>
                  </a:ln>
                  <a:solidFill>
                    <a:srgbClr val="FF0000"/>
                  </a:solidFill>
                  <a:effectLst/>
                  <a:uLnTx/>
                  <a:uFillTx/>
                  <a:latin typeface="iCiel Cadena" panose="02000503000000020004" pitchFamily="2" charset="0"/>
                  <a:ea typeface="微软雅黑" panose="020B0503020204020204" pitchFamily="34" charset="-122"/>
                  <a:cs typeface="+mn-cs"/>
                </a:rPr>
                <a:t>THẺ BÀI MAY MẮN</a:t>
              </a:r>
              <a:endParaRPr kumimoji="0" lang="zh-CN" altLang="en-US" sz="5400" b="1" i="0" u="none" strike="noStrike" kern="1200" cap="none" spc="0" normalizeH="0" baseline="0" noProof="0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iCiel Cadena" panose="02000503000000020004" pitchFamily="2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0" name="Picture 9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3699" y="1906477"/>
            <a:ext cx="2213040" cy="2810500"/>
          </a:xfrm>
          <a:prstGeom prst="rect">
            <a:avLst/>
          </a:prstGeom>
        </p:spPr>
      </p:pic>
      <p:pic>
        <p:nvPicPr>
          <p:cNvPr id="11" name="Picture 10">
            <a:hlinkClick r:id="rId6" action="ppaction://hlinksldjump"/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4787" y="5389797"/>
            <a:ext cx="2400300" cy="14682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953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YAY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98801" y="609600"/>
            <a:ext cx="840374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>
                <a:latin typeface="Times New Roman" panose="02020603050405020304" pitchFamily="18" charset="0"/>
                <a:cs typeface="Times New Roman" panose="02020603050405020304" pitchFamily="18" charset="0"/>
              </a:rPr>
              <a:t>Quan sát các hình và video sau để nêu nguồn năng lượng được sử dụng?</a:t>
            </a:r>
          </a:p>
        </p:txBody>
      </p:sp>
      <p:pic>
        <p:nvPicPr>
          <p:cNvPr id="4" name="VIDEO MỞ RỘNG_BÀI NĂNG LƯỢN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873854" y="2222090"/>
            <a:ext cx="7157884" cy="402631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9887367-7E0B-47B6-8D0D-507059C24D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328"/>
            <a:ext cx="3171825" cy="2571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087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0635" y="425737"/>
            <a:ext cx="4286250" cy="28575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50772" y="425737"/>
            <a:ext cx="4240696" cy="2857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70635" y="3583305"/>
            <a:ext cx="4286250" cy="2619375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5385927" y="3283237"/>
            <a:ext cx="6098187" cy="1329690"/>
            <a:chOff x="5385927" y="3283237"/>
            <a:chExt cx="6098187" cy="1329690"/>
          </a:xfrm>
        </p:grpSpPr>
        <p:sp>
          <p:nvSpPr>
            <p:cNvPr id="5" name="TextBox 4"/>
            <p:cNvSpPr txBox="1"/>
            <p:nvPr/>
          </p:nvSpPr>
          <p:spPr>
            <a:xfrm>
              <a:off x="6386052" y="3725761"/>
              <a:ext cx="5098062" cy="523220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Tua pin chạy bằng năng lượng gió</a:t>
              </a:r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5927" y="3283237"/>
              <a:ext cx="1329690" cy="1329690"/>
            </a:xfrm>
            <a:prstGeom prst="rect">
              <a:avLst/>
            </a:prstGeom>
          </p:spPr>
        </p:pic>
      </p:grpSp>
      <p:grpSp>
        <p:nvGrpSpPr>
          <p:cNvPr id="12" name="Group 11"/>
          <p:cNvGrpSpPr/>
          <p:nvPr/>
        </p:nvGrpSpPr>
        <p:grpSpPr>
          <a:xfrm>
            <a:off x="5385927" y="4078113"/>
            <a:ext cx="6160512" cy="1329690"/>
            <a:chOff x="5385927" y="4078113"/>
            <a:chExt cx="6160512" cy="1329690"/>
          </a:xfrm>
        </p:grpSpPr>
        <p:sp>
          <p:nvSpPr>
            <p:cNvPr id="7" name="TextBox 6"/>
            <p:cNvSpPr txBox="1"/>
            <p:nvPr/>
          </p:nvSpPr>
          <p:spPr>
            <a:xfrm>
              <a:off x="6386052" y="4453174"/>
              <a:ext cx="5160387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Pin chạy bằng năng lượng mặt trời</a:t>
              </a:r>
            </a:p>
          </p:txBody>
        </p:sp>
        <p:pic>
          <p:nvPicPr>
            <p:cNvPr id="10" name="Picture 9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5927" y="4078113"/>
              <a:ext cx="1329690" cy="1329690"/>
            </a:xfrm>
            <a:prstGeom prst="rect">
              <a:avLst/>
            </a:prstGeom>
          </p:spPr>
        </p:pic>
      </p:grpSp>
      <p:grpSp>
        <p:nvGrpSpPr>
          <p:cNvPr id="13" name="Group 12"/>
          <p:cNvGrpSpPr/>
          <p:nvPr/>
        </p:nvGrpSpPr>
        <p:grpSpPr>
          <a:xfrm>
            <a:off x="5385927" y="5009080"/>
            <a:ext cx="5861193" cy="1329690"/>
            <a:chOff x="5385927" y="5009080"/>
            <a:chExt cx="5861193" cy="1329690"/>
          </a:xfrm>
        </p:grpSpPr>
        <p:sp>
          <p:nvSpPr>
            <p:cNvPr id="8" name="TextBox 7"/>
            <p:cNvSpPr txBox="1"/>
            <p:nvPr/>
          </p:nvSpPr>
          <p:spPr>
            <a:xfrm>
              <a:off x="6386052" y="5248573"/>
              <a:ext cx="4861068" cy="954107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r>
                <a:rPr lang="en-GB" sz="2800">
                  <a:latin typeface="Times New Roman" panose="02020603050405020304" pitchFamily="18" charset="0"/>
                  <a:cs typeface="Times New Roman" panose="02020603050405020304" pitchFamily="18" charset="0"/>
                </a:rPr>
                <a:t>Guồng nước chạy bằng năng lượng nước chảy</a:t>
              </a:r>
            </a:p>
          </p:txBody>
        </p:sp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85927" y="5009080"/>
              <a:ext cx="1329690" cy="132969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58962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E2BA8DB-F91B-4D06-8DBB-1B7CBED6F30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368369"/>
            <a:ext cx="12671448" cy="7226369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583894" y="196815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  <a:prstDash val="dash"/>
              </a:ln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309932-73D9-4CE1-A2D3-BAF40093E28B}"/>
              </a:ext>
            </a:extLst>
          </p:cNvPr>
          <p:cNvGrpSpPr/>
          <p:nvPr/>
        </p:nvGrpSpPr>
        <p:grpSpPr>
          <a:xfrm>
            <a:off x="347233" y="761433"/>
            <a:ext cx="6904435" cy="2505159"/>
            <a:chOff x="634501" y="1016759"/>
            <a:chExt cx="6904435" cy="2505159"/>
          </a:xfrm>
        </p:grpSpPr>
        <p:sp>
          <p:nvSpPr>
            <p:cNvPr id="8" name="圆角矩形 7"/>
            <p:cNvSpPr/>
            <p:nvPr/>
          </p:nvSpPr>
          <p:spPr>
            <a:xfrm>
              <a:off x="1460830" y="2125193"/>
              <a:ext cx="6078106" cy="1396725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346094" y="2009012"/>
              <a:ext cx="6078106" cy="1396725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>
                <a:solidFill>
                  <a:srgbClr val="7030A0"/>
                </a:solidFill>
                <a:effectLst/>
                <a:latin typeface="#1Li-N7 Cadena" panose="02000503000000020004" pitchFamily="2" charset="0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 cstate="email"/>
            <a:stretch>
              <a:fillRect/>
            </a:stretch>
          </p:blipFill>
          <p:spPr>
            <a:xfrm rot="612051">
              <a:off x="634501" y="1016759"/>
              <a:ext cx="1875069" cy="1898696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16328C-B290-41AD-AB79-9E797DFDE435}"/>
                </a:ext>
              </a:extLst>
            </p:cNvPr>
            <p:cNvSpPr txBox="1"/>
            <p:nvPr/>
          </p:nvSpPr>
          <p:spPr>
            <a:xfrm>
              <a:off x="1940496" y="2253671"/>
              <a:ext cx="50577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7030A0"/>
                  </a:solidFill>
                  <a:latin typeface="#1Li-N7 Cadena" panose="02000503000000020004" pitchFamily="2" charset="0"/>
                </a:rPr>
                <a:t>Ôn tập và củng cố kiến thức về chủ đề Vật chất và năng lượng.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948466E-44F0-4886-AA5C-FFBA59B2BB0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295" y="6695"/>
            <a:ext cx="2454578" cy="25283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6EAF0B-C4DC-41F4-B51D-32B4D70F5B8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892" y="3072700"/>
            <a:ext cx="3269163" cy="32691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5930C80-CC24-46CD-9965-B6F4AB5EDF3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946" y="1008883"/>
            <a:ext cx="6810065" cy="681006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9E170F2-4B1B-4E1D-A506-6E9327A349A1}"/>
              </a:ext>
            </a:extLst>
          </p:cNvPr>
          <p:cNvGrpSpPr/>
          <p:nvPr/>
        </p:nvGrpSpPr>
        <p:grpSpPr>
          <a:xfrm>
            <a:off x="2538277" y="3271394"/>
            <a:ext cx="6598311" cy="2793698"/>
            <a:chOff x="410269" y="3300328"/>
            <a:chExt cx="6001283" cy="2426889"/>
          </a:xfrm>
        </p:grpSpPr>
        <p:grpSp>
          <p:nvGrpSpPr>
            <p:cNvPr id="35" name="组合 8">
              <a:extLst>
                <a:ext uri="{FF2B5EF4-FFF2-40B4-BE49-F238E27FC236}">
                  <a16:creationId xmlns:a16="http://schemas.microsoft.com/office/drawing/2014/main" id="{85CBF6D3-5DE6-496F-9369-26F1EA3F43EA}"/>
                </a:ext>
              </a:extLst>
            </p:cNvPr>
            <p:cNvGrpSpPr/>
            <p:nvPr/>
          </p:nvGrpSpPr>
          <p:grpSpPr>
            <a:xfrm>
              <a:off x="410269" y="3300328"/>
              <a:ext cx="6001283" cy="2426889"/>
              <a:chOff x="767" y="589"/>
              <a:chExt cx="5649" cy="2256"/>
            </a:xfrm>
          </p:grpSpPr>
          <p:sp>
            <p:nvSpPr>
              <p:cNvPr id="36" name="圆角矩形 7">
                <a:extLst>
                  <a:ext uri="{FF2B5EF4-FFF2-40B4-BE49-F238E27FC236}">
                    <a16:creationId xmlns:a16="http://schemas.microsoft.com/office/drawing/2014/main" id="{FC7F08CC-9B85-4C92-8BF3-C32205D2D708}"/>
                  </a:ext>
                </a:extLst>
              </p:cNvPr>
              <p:cNvSpPr/>
              <p:nvPr/>
            </p:nvSpPr>
            <p:spPr>
              <a:xfrm>
                <a:off x="1473" y="1633"/>
                <a:ext cx="4943" cy="1212"/>
              </a:xfrm>
              <a:prstGeom prst="roundRect">
                <a:avLst>
                  <a:gd name="adj" fmla="val 50000"/>
                </a:avLst>
              </a:prstGeom>
              <a:noFill/>
              <a:ln w="25400" cmpd="sng">
                <a:solidFill>
                  <a:srgbClr val="75950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A0CC3F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defRPr/>
                </a:pPr>
                <a:r>
                  <a:rPr lang="zh-CN" altLang="en-US" sz="3200" b="1" spc="-300">
                    <a:solidFill>
                      <a:srgbClr val="5F7700"/>
                    </a:solidFill>
                    <a:effectLst/>
                    <a:latin typeface="字魂189号-星岩乐黑体" panose="00000500000000000000" charset="-122"/>
                    <a:ea typeface="字魂189号-星岩乐黑体" panose="00000500000000000000" charset="-122"/>
                    <a:cs typeface="Open Sans Light" pitchFamily="34" charset="0"/>
                    <a:sym typeface="+mn-lt"/>
                  </a:rPr>
                  <a:t>开头</a:t>
                </a:r>
              </a:p>
            </p:txBody>
          </p:sp>
          <p:sp>
            <p:nvSpPr>
              <p:cNvPr id="37" name="圆角矩形 5">
                <a:extLst>
                  <a:ext uri="{FF2B5EF4-FFF2-40B4-BE49-F238E27FC236}">
                    <a16:creationId xmlns:a16="http://schemas.microsoft.com/office/drawing/2014/main" id="{072E01A8-7EE4-4C87-B19D-134BE96EB223}"/>
                  </a:ext>
                </a:extLst>
              </p:cNvPr>
              <p:cNvSpPr/>
              <p:nvPr/>
            </p:nvSpPr>
            <p:spPr>
              <a:xfrm>
                <a:off x="1365" y="1525"/>
                <a:ext cx="4943" cy="1212"/>
              </a:xfrm>
              <a:prstGeom prst="roundRect">
                <a:avLst>
                  <a:gd name="adj" fmla="val 50000"/>
                </a:avLst>
              </a:prstGeom>
              <a:solidFill>
                <a:srgbClr val="A0CC3F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defRPr/>
                </a:pPr>
                <a:endParaRPr lang="zh-CN" altLang="en-US" sz="3200" b="1" spc="-300">
                  <a:solidFill>
                    <a:srgbClr val="7030A0"/>
                  </a:solidFill>
                  <a:effectLst/>
                  <a:latin typeface="#1Li-N5 Lobster" panose="02000506000000020003" pitchFamily="2" charset="0"/>
                  <a:ea typeface="字魂189号-星岩乐黑体" panose="00000500000000000000" charset="-122"/>
                  <a:cs typeface="Open Sans Light" pitchFamily="34" charset="0"/>
                  <a:sym typeface="+mn-lt"/>
                </a:endParaRPr>
              </a:p>
            </p:txBody>
          </p:sp>
          <p:pic>
            <p:nvPicPr>
              <p:cNvPr id="38" name="图片 25" descr="卡通人物&#10;&#10;中度可信度描述已自动生成">
                <a:extLst>
                  <a:ext uri="{FF2B5EF4-FFF2-40B4-BE49-F238E27FC236}">
                    <a16:creationId xmlns:a16="http://schemas.microsoft.com/office/drawing/2014/main" id="{527A6639-9B92-4B79-8C5C-E224C80AAA1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6" cstate="email"/>
              <a:stretch>
                <a:fillRect/>
              </a:stretch>
            </p:blipFill>
            <p:spPr>
              <a:xfrm rot="612051">
                <a:off x="767" y="589"/>
                <a:ext cx="1765" cy="1765"/>
              </a:xfrm>
              <a:prstGeom prst="rect">
                <a:avLst/>
              </a:prstGeom>
            </p:spPr>
          </p:pic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894C1BB-907A-4605-AA35-C0DAD953E132}"/>
                </a:ext>
              </a:extLst>
            </p:cNvPr>
            <p:cNvSpPr txBox="1"/>
            <p:nvPr/>
          </p:nvSpPr>
          <p:spPr>
            <a:xfrm>
              <a:off x="1697174" y="4502002"/>
              <a:ext cx="4353635" cy="828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7030A0"/>
                  </a:solidFill>
                  <a:latin typeface="#1Li-N7 Cadena" panose="02000503000000020004" pitchFamily="2" charset="0"/>
                </a:rPr>
                <a:t>Yêu thiên nhiên và có ý thức bảo vệ môi trường sống.</a:t>
              </a:r>
            </a:p>
          </p:txBody>
        </p:sp>
      </p:grpSp>
      <p:pic>
        <p:nvPicPr>
          <p:cNvPr id="19" name="Picture 2" descr="Check free icon">
            <a:extLst>
              <a:ext uri="{FF2B5EF4-FFF2-40B4-BE49-F238E27FC236}">
                <a16:creationId xmlns:a16="http://schemas.microsoft.com/office/drawing/2014/main" id="{3E45174E-BE52-4412-AD18-A96E327956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7894" y="2182693"/>
            <a:ext cx="853440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heck free icon">
            <a:extLst>
              <a:ext uri="{FF2B5EF4-FFF2-40B4-BE49-F238E27FC236}">
                <a16:creationId xmlns:a16="http://schemas.microsoft.com/office/drawing/2014/main" id="{1DC6CBB7-CC55-42FF-86A1-AC5D7F06B8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5554" y="5164081"/>
            <a:ext cx="853440" cy="8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2E81C1F-AD6B-4CD2-9377-F4E290F04C8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127" y="513953"/>
            <a:ext cx="6754953" cy="926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0546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1E2BA8DB-F91B-4D06-8DBB-1B7CBED6F30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5725" y="-368369"/>
            <a:ext cx="12671448" cy="7226369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583894" y="196815"/>
            <a:ext cx="11332210" cy="6096000"/>
          </a:xfrm>
          <a:prstGeom prst="roundRect">
            <a:avLst/>
          </a:prstGeom>
          <a:solidFill>
            <a:schemeClr val="bg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n>
                <a:solidFill>
                  <a:schemeClr val="tx1"/>
                </a:solidFill>
                <a:prstDash val="dash"/>
              </a:ln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0F309932-73D9-4CE1-A2D3-BAF40093E28B}"/>
              </a:ext>
            </a:extLst>
          </p:cNvPr>
          <p:cNvGrpSpPr/>
          <p:nvPr/>
        </p:nvGrpSpPr>
        <p:grpSpPr>
          <a:xfrm>
            <a:off x="347233" y="761433"/>
            <a:ext cx="6904435" cy="2505159"/>
            <a:chOff x="634501" y="1016759"/>
            <a:chExt cx="6904435" cy="2505159"/>
          </a:xfrm>
        </p:grpSpPr>
        <p:sp>
          <p:nvSpPr>
            <p:cNvPr id="8" name="圆角矩形 7"/>
            <p:cNvSpPr/>
            <p:nvPr/>
          </p:nvSpPr>
          <p:spPr>
            <a:xfrm>
              <a:off x="1460830" y="2125193"/>
              <a:ext cx="6078106" cy="1396725"/>
            </a:xfrm>
            <a:prstGeom prst="roundRect">
              <a:avLst>
                <a:gd name="adj" fmla="val 50000"/>
              </a:avLst>
            </a:prstGeom>
            <a:noFill/>
            <a:ln w="25400" cmpd="sng">
              <a:solidFill>
                <a:srgbClr val="759501"/>
              </a:solidFill>
              <a:prstDash val="dash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A0CC3F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r>
                <a:rPr lang="zh-CN" altLang="en-US" sz="3200" b="1" spc="-300">
                  <a:solidFill>
                    <a:srgbClr val="5F7700"/>
                  </a:solidFill>
                  <a:effectLst/>
                  <a:latin typeface="字魂189号-星岩乐黑体" panose="00000500000000000000" charset="-122"/>
                  <a:ea typeface="字魂189号-星岩乐黑体" panose="00000500000000000000" charset="-122"/>
                  <a:cs typeface="Open Sans Light" pitchFamily="34" charset="0"/>
                  <a:sym typeface="+mn-lt"/>
                </a:rPr>
                <a:t>开头</a:t>
              </a:r>
            </a:p>
          </p:txBody>
        </p:sp>
        <p:sp>
          <p:nvSpPr>
            <p:cNvPr id="6" name="圆角矩形 5"/>
            <p:cNvSpPr/>
            <p:nvPr/>
          </p:nvSpPr>
          <p:spPr>
            <a:xfrm>
              <a:off x="1346094" y="2009012"/>
              <a:ext cx="6078106" cy="1396725"/>
            </a:xfrm>
            <a:prstGeom prst="roundRect">
              <a:avLst>
                <a:gd name="adj" fmla="val 50000"/>
              </a:avLst>
            </a:prstGeom>
            <a:solidFill>
              <a:srgbClr val="A0CC3F"/>
            </a:solidFill>
            <a:ln>
              <a:solidFill>
                <a:srgbClr val="000000">
                  <a:alpha val="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defRPr/>
              </a:pPr>
              <a:endParaRPr lang="zh-CN" altLang="en-US" sz="3200" b="1" spc="-300">
                <a:solidFill>
                  <a:srgbClr val="7030A0"/>
                </a:solidFill>
                <a:effectLst/>
                <a:latin typeface="#1Li-N7 Cadena" panose="02000503000000020004" pitchFamily="2" charset="0"/>
                <a:ea typeface="字魂189号-星岩乐黑体" panose="00000500000000000000" charset="-122"/>
                <a:cs typeface="Open Sans Light" pitchFamily="34" charset="0"/>
                <a:sym typeface="+mn-lt"/>
              </a:endParaRPr>
            </a:p>
          </p:txBody>
        </p:sp>
        <p:pic>
          <p:nvPicPr>
            <p:cNvPr id="26" name="图片 25" descr="卡通人物&#10;&#10;中度可信度描述已自动生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 cstate="email"/>
            <a:stretch>
              <a:fillRect/>
            </a:stretch>
          </p:blipFill>
          <p:spPr>
            <a:xfrm rot="612051">
              <a:off x="634501" y="1016759"/>
              <a:ext cx="1875069" cy="1898696"/>
            </a:xfrm>
            <a:prstGeom prst="rect">
              <a:avLst/>
            </a:prstGeom>
          </p:spPr>
        </p:pic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5A16328C-B290-41AD-AB79-9E797DFDE435}"/>
                </a:ext>
              </a:extLst>
            </p:cNvPr>
            <p:cNvSpPr txBox="1"/>
            <p:nvPr/>
          </p:nvSpPr>
          <p:spPr>
            <a:xfrm>
              <a:off x="1940496" y="2253671"/>
              <a:ext cx="505772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7030A0"/>
                  </a:solidFill>
                  <a:latin typeface="#1Li-N7 Cadena" panose="02000503000000020004" pitchFamily="2" charset="0"/>
                </a:rPr>
                <a:t>Ôn tập và củng cố kiến thức về chủ đề Vật chất và năng lượng.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C948466E-44F0-4886-AA5C-FFBA59B2BB0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0295" y="6695"/>
            <a:ext cx="2454578" cy="252832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A6EAF0B-C4DC-41F4-B51D-32B4D70F5B8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631892" y="3072700"/>
            <a:ext cx="3269163" cy="32691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25930C80-CC24-46CD-9965-B6F4AB5EDF3E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0946" y="1008883"/>
            <a:ext cx="6810065" cy="681006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29E170F2-4B1B-4E1D-A506-6E9327A349A1}"/>
              </a:ext>
            </a:extLst>
          </p:cNvPr>
          <p:cNvGrpSpPr/>
          <p:nvPr/>
        </p:nvGrpSpPr>
        <p:grpSpPr>
          <a:xfrm>
            <a:off x="2538277" y="3271394"/>
            <a:ext cx="6598311" cy="2793698"/>
            <a:chOff x="410269" y="3300328"/>
            <a:chExt cx="6001283" cy="2426889"/>
          </a:xfrm>
        </p:grpSpPr>
        <p:grpSp>
          <p:nvGrpSpPr>
            <p:cNvPr id="35" name="组合 8">
              <a:extLst>
                <a:ext uri="{FF2B5EF4-FFF2-40B4-BE49-F238E27FC236}">
                  <a16:creationId xmlns:a16="http://schemas.microsoft.com/office/drawing/2014/main" id="{85CBF6D3-5DE6-496F-9369-26F1EA3F43EA}"/>
                </a:ext>
              </a:extLst>
            </p:cNvPr>
            <p:cNvGrpSpPr/>
            <p:nvPr/>
          </p:nvGrpSpPr>
          <p:grpSpPr>
            <a:xfrm>
              <a:off x="410269" y="3300328"/>
              <a:ext cx="6001283" cy="2426889"/>
              <a:chOff x="767" y="589"/>
              <a:chExt cx="5649" cy="2256"/>
            </a:xfrm>
          </p:grpSpPr>
          <p:sp>
            <p:nvSpPr>
              <p:cNvPr id="36" name="圆角矩形 7">
                <a:extLst>
                  <a:ext uri="{FF2B5EF4-FFF2-40B4-BE49-F238E27FC236}">
                    <a16:creationId xmlns:a16="http://schemas.microsoft.com/office/drawing/2014/main" id="{FC7F08CC-9B85-4C92-8BF3-C32205D2D708}"/>
                  </a:ext>
                </a:extLst>
              </p:cNvPr>
              <p:cNvSpPr/>
              <p:nvPr/>
            </p:nvSpPr>
            <p:spPr>
              <a:xfrm>
                <a:off x="1473" y="1633"/>
                <a:ext cx="4943" cy="1212"/>
              </a:xfrm>
              <a:prstGeom prst="roundRect">
                <a:avLst>
                  <a:gd name="adj" fmla="val 50000"/>
                </a:avLst>
              </a:prstGeom>
              <a:noFill/>
              <a:ln w="25400" cmpd="sng">
                <a:solidFill>
                  <a:srgbClr val="759501"/>
                </a:solidFill>
                <a:prstDash val="dash"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A0CC3F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defRPr/>
                </a:pPr>
                <a:r>
                  <a:rPr lang="zh-CN" altLang="en-US" sz="3200" b="1" spc="-300">
                    <a:solidFill>
                      <a:srgbClr val="5F7700"/>
                    </a:solidFill>
                    <a:effectLst/>
                    <a:latin typeface="字魂189号-星岩乐黑体" panose="00000500000000000000" charset="-122"/>
                    <a:ea typeface="字魂189号-星岩乐黑体" panose="00000500000000000000" charset="-122"/>
                    <a:cs typeface="Open Sans Light" pitchFamily="34" charset="0"/>
                    <a:sym typeface="+mn-lt"/>
                  </a:rPr>
                  <a:t>开头</a:t>
                </a:r>
              </a:p>
            </p:txBody>
          </p:sp>
          <p:sp>
            <p:nvSpPr>
              <p:cNvPr id="37" name="圆角矩形 5">
                <a:extLst>
                  <a:ext uri="{FF2B5EF4-FFF2-40B4-BE49-F238E27FC236}">
                    <a16:creationId xmlns:a16="http://schemas.microsoft.com/office/drawing/2014/main" id="{072E01A8-7EE4-4C87-B19D-134BE96EB223}"/>
                  </a:ext>
                </a:extLst>
              </p:cNvPr>
              <p:cNvSpPr/>
              <p:nvPr/>
            </p:nvSpPr>
            <p:spPr>
              <a:xfrm>
                <a:off x="1365" y="1525"/>
                <a:ext cx="4943" cy="1212"/>
              </a:xfrm>
              <a:prstGeom prst="roundRect">
                <a:avLst>
                  <a:gd name="adj" fmla="val 50000"/>
                </a:avLst>
              </a:prstGeom>
              <a:solidFill>
                <a:srgbClr val="A0CC3F"/>
              </a:solidFill>
              <a:ln>
                <a:solidFill>
                  <a:srgbClr val="000000">
                    <a:alpha val="0"/>
                  </a:srgb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fontAlgn="auto">
                  <a:defRPr/>
                </a:pPr>
                <a:endParaRPr lang="zh-CN" altLang="en-US" sz="3200" b="1" spc="-300">
                  <a:solidFill>
                    <a:srgbClr val="7030A0"/>
                  </a:solidFill>
                  <a:effectLst/>
                  <a:latin typeface="#1Li-N5 Lobster" panose="02000506000000020003" pitchFamily="2" charset="0"/>
                  <a:ea typeface="字魂189号-星岩乐黑体" panose="00000500000000000000" charset="-122"/>
                  <a:cs typeface="Open Sans Light" pitchFamily="34" charset="0"/>
                  <a:sym typeface="+mn-lt"/>
                </a:endParaRPr>
              </a:p>
            </p:txBody>
          </p:sp>
          <p:pic>
            <p:nvPicPr>
              <p:cNvPr id="38" name="图片 25" descr="卡通人物&#10;&#10;中度可信度描述已自动生成">
                <a:extLst>
                  <a:ext uri="{FF2B5EF4-FFF2-40B4-BE49-F238E27FC236}">
                    <a16:creationId xmlns:a16="http://schemas.microsoft.com/office/drawing/2014/main" id="{527A6639-9B92-4B79-8C5C-E224C80AAA1C}"/>
                  </a:ext>
                </a:extLst>
              </p:cNvPr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7" cstate="email"/>
              <a:stretch>
                <a:fillRect/>
              </a:stretch>
            </p:blipFill>
            <p:spPr>
              <a:xfrm rot="612051">
                <a:off x="767" y="589"/>
                <a:ext cx="1765" cy="1765"/>
              </a:xfrm>
              <a:prstGeom prst="rect">
                <a:avLst/>
              </a:prstGeom>
            </p:spPr>
          </p:pic>
        </p:grp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6894C1BB-907A-4605-AA35-C0DAD953E132}"/>
                </a:ext>
              </a:extLst>
            </p:cNvPr>
            <p:cNvSpPr txBox="1"/>
            <p:nvPr/>
          </p:nvSpPr>
          <p:spPr>
            <a:xfrm>
              <a:off x="1697174" y="4502002"/>
              <a:ext cx="4353635" cy="8288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>
                  <a:solidFill>
                    <a:srgbClr val="7030A0"/>
                  </a:solidFill>
                  <a:latin typeface="#1Li-N7 Cadena" panose="02000503000000020004" pitchFamily="2" charset="0"/>
                </a:rPr>
                <a:t>Yêu thiên nhiên và có ý thức bảo vệ môi trường sống.</a:t>
              </a:r>
            </a:p>
          </p:txBody>
        </p:sp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91D93678-D779-4566-9DC2-438158C1D43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228" y="533679"/>
            <a:ext cx="5645385" cy="9205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489" y="2632627"/>
            <a:ext cx="8043411" cy="392152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0446213-46F4-473D-9D3E-6DB3256D4C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213" y="1810254"/>
            <a:ext cx="10583573" cy="13229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1064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: 圆角 4">
            <a:extLst>
              <a:ext uri="{FF2B5EF4-FFF2-40B4-BE49-F238E27FC236}">
                <a16:creationId xmlns:a16="http://schemas.microsoft.com/office/drawing/2014/main" id="{E03888F0-9697-4D51-AE7F-5C6D45CF04D3}"/>
              </a:ext>
            </a:extLst>
          </p:cNvPr>
          <p:cNvSpPr/>
          <p:nvPr/>
        </p:nvSpPr>
        <p:spPr>
          <a:xfrm>
            <a:off x="4313737" y="865105"/>
            <a:ext cx="3935393" cy="1750774"/>
          </a:xfrm>
          <a:prstGeom prst="roundRect">
            <a:avLst>
              <a:gd name="adj" fmla="val 50000"/>
            </a:avLst>
          </a:prstGeom>
          <a:solidFill>
            <a:srgbClr val="FA93A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altLang="zh-CN" sz="4800" b="1" i="0" u="none" strike="noStrike" kern="1200" cap="none" spc="0" normalizeH="0" baseline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思源宋体 Heavy" panose="02020900000000000000" pitchFamily="18" charset="-122"/>
                <a:cs typeface="Times New Roman" panose="02020603050405020304" pitchFamily="18" charset="0"/>
              </a:rPr>
              <a:t>Dặn</a:t>
            </a:r>
            <a:r>
              <a:rPr kumimoji="0" lang="en-GB" altLang="zh-CN" sz="4800" b="1" i="0" u="none" strike="noStrike" kern="1200" cap="none" spc="0" normalizeH="0" noProof="0">
                <a:ln>
                  <a:solidFill>
                    <a:sysClr val="windowText" lastClr="000000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oiny" panose="02000903060500060000" pitchFamily="2" charset="0"/>
                <a:ea typeface="思源宋体 Heavy" panose="02020900000000000000" pitchFamily="18" charset="-122"/>
                <a:cs typeface="Times New Roman" panose="02020603050405020304" pitchFamily="18" charset="0"/>
              </a:rPr>
              <a:t> dò</a:t>
            </a:r>
            <a:endParaRPr kumimoji="0" lang="en-US" altLang="zh-CN" sz="4800" b="1" i="0" u="none" strike="noStrike" kern="1200" cap="none" spc="0" normalizeH="0" baseline="0" noProof="0" dirty="0">
              <a:ln>
                <a:solidFill>
                  <a:sysClr val="windowText" lastClr="000000"/>
                </a:solidFill>
              </a:ln>
              <a:solidFill>
                <a:prstClr val="white"/>
              </a:solidFill>
              <a:effectLst/>
              <a:uLnTx/>
              <a:uFillTx/>
              <a:latin typeface="Coiny" panose="02000903060500060000" pitchFamily="2" charset="0"/>
              <a:ea typeface="思源宋体 Heavy" panose="02020900000000000000" pitchFamily="18" charset="-122"/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9181" y="2563398"/>
            <a:ext cx="3357447" cy="3357447"/>
          </a:xfrm>
          <a:prstGeom prst="rect">
            <a:avLst/>
          </a:prstGeom>
        </p:spPr>
      </p:pic>
      <p:grpSp>
        <p:nvGrpSpPr>
          <p:cNvPr id="9" name="Group 8"/>
          <p:cNvGrpSpPr/>
          <p:nvPr/>
        </p:nvGrpSpPr>
        <p:grpSpPr>
          <a:xfrm>
            <a:off x="975372" y="2935013"/>
            <a:ext cx="6641591" cy="904240"/>
            <a:chOff x="975372" y="2935013"/>
            <a:chExt cx="6641591" cy="904240"/>
          </a:xfrm>
        </p:grpSpPr>
        <p:sp>
          <p:nvSpPr>
            <p:cNvPr id="4" name="TextBox 3"/>
            <p:cNvSpPr txBox="1"/>
            <p:nvPr/>
          </p:nvSpPr>
          <p:spPr>
            <a:xfrm>
              <a:off x="1883876" y="3139074"/>
              <a:ext cx="5733087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Ôn lại bài đã học.</a:t>
              </a:r>
              <a:endPara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372" y="2935013"/>
              <a:ext cx="904240" cy="904240"/>
            </a:xfrm>
            <a:prstGeom prst="rect">
              <a:avLst/>
            </a:prstGeom>
          </p:spPr>
        </p:pic>
      </p:grpSp>
      <p:grpSp>
        <p:nvGrpSpPr>
          <p:cNvPr id="10" name="Group 9"/>
          <p:cNvGrpSpPr/>
          <p:nvPr/>
        </p:nvGrpSpPr>
        <p:grpSpPr>
          <a:xfrm>
            <a:off x="975372" y="4103092"/>
            <a:ext cx="6637327" cy="1221170"/>
            <a:chOff x="975372" y="4103092"/>
            <a:chExt cx="6637327" cy="1221170"/>
          </a:xfrm>
        </p:grpSpPr>
        <p:sp>
          <p:nvSpPr>
            <p:cNvPr id="6" name="TextBox 5"/>
            <p:cNvSpPr txBox="1"/>
            <p:nvPr/>
          </p:nvSpPr>
          <p:spPr>
            <a:xfrm>
              <a:off x="1879612" y="4247044"/>
              <a:ext cx="5733087" cy="10772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GB" sz="3200" b="1">
                  <a:solidFill>
                    <a:prstClr val="black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Xem trước chương Thực vật và động vật.</a:t>
              </a:r>
              <a:endPara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75372" y="4103092"/>
              <a:ext cx="904240" cy="90424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76279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5000">
        <p:fade/>
      </p:transition>
    </mc:Choice>
    <mc:Fallback xmlns="">
      <p:transition spd="med" advClick="0" advTm="5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998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5687" y="225190"/>
            <a:ext cx="1519646" cy="166591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4E6606-979D-4995-850B-0D47E9F2EC2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18589" y="2569943"/>
            <a:ext cx="4572000" cy="4572000"/>
          </a:xfrm>
          <a:prstGeom prst="rect">
            <a:avLst/>
          </a:prstGeom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F4801299-6E48-486A-98EF-C940ECB2A29E}"/>
              </a:ext>
            </a:extLst>
          </p:cNvPr>
          <p:cNvGrpSpPr/>
          <p:nvPr/>
        </p:nvGrpSpPr>
        <p:grpSpPr>
          <a:xfrm>
            <a:off x="217981" y="277327"/>
            <a:ext cx="2389925" cy="1770066"/>
            <a:chOff x="653140" y="466339"/>
            <a:chExt cx="2389925" cy="1770066"/>
          </a:xfrm>
        </p:grpSpPr>
        <p:pic>
          <p:nvPicPr>
            <p:cNvPr id="22" name="图片 8">
              <a:extLst>
                <a:ext uri="{FF2B5EF4-FFF2-40B4-BE49-F238E27FC236}">
                  <a16:creationId xmlns:a16="http://schemas.microsoft.com/office/drawing/2014/main" id="{DF2144C4-BC68-4D43-AE96-F30B2ABE5C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9329" t="22322" r="33600" b="43809"/>
            <a:stretch/>
          </p:blipFill>
          <p:spPr>
            <a:xfrm>
              <a:off x="653140" y="466339"/>
              <a:ext cx="1749430" cy="1545692"/>
            </a:xfrm>
            <a:prstGeom prst="rect">
              <a:avLst/>
            </a:prstGeom>
          </p:spPr>
        </p:pic>
        <p:pic>
          <p:nvPicPr>
            <p:cNvPr id="23" name="图片 9">
              <a:extLst>
                <a:ext uri="{FF2B5EF4-FFF2-40B4-BE49-F238E27FC236}">
                  <a16:creationId xmlns:a16="http://schemas.microsoft.com/office/drawing/2014/main" id="{F8A1E0CF-FBCA-4FAA-9509-DFA8141C98E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8718" t="26038" r="4211" b="40093"/>
            <a:stretch/>
          </p:blipFill>
          <p:spPr>
            <a:xfrm rot="3200080">
              <a:off x="1868190" y="1061531"/>
              <a:ext cx="1247517" cy="1102232"/>
            </a:xfrm>
            <a:prstGeom prst="rect">
              <a:avLst/>
            </a:prstGeom>
          </p:spPr>
        </p:pic>
      </p:grpSp>
      <p:pic>
        <p:nvPicPr>
          <p:cNvPr id="9" name="Picture 8">
            <a:extLst>
              <a:ext uri="{FF2B5EF4-FFF2-40B4-BE49-F238E27FC236}">
                <a16:creationId xmlns:a16="http://schemas.microsoft.com/office/drawing/2014/main" id="{2BCE0B66-ED3B-495F-9387-937ECD8B9D0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0848" y="1423635"/>
            <a:ext cx="9041152" cy="603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249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73ABED1D-923B-4241-9D7A-16153BE0491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2" y="-368369"/>
            <a:ext cx="12671448" cy="7226369"/>
          </a:xfrm>
          <a:prstGeom prst="rect">
            <a:avLst/>
          </a:prstGeom>
        </p:spPr>
      </p:pic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75266" y="267478"/>
            <a:ext cx="10110978" cy="10215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kumimoji="0" lang="en-US" altLang="en-US" sz="5400" b="1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cs typeface="Calibri" panose="020F0502020204030204" pitchFamily="34" charset="0"/>
              </a:rPr>
              <a:t>Câu 1</a:t>
            </a: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cs typeface="Calibri" panose="020F0502020204030204" pitchFamily="34" charset="0"/>
              </a:rPr>
              <a:t>:</a:t>
            </a:r>
            <a:r>
              <a:rPr lang="en-US" altLang="en-US" sz="5400" b="1">
                <a:solidFill>
                  <a:srgbClr val="0070C0"/>
                </a:solidFill>
                <a:cs typeface="Calibri" panose="020F0502020204030204" pitchFamily="34" charset="0"/>
              </a:rPr>
              <a:t> Đồng có tính chất gì?</a:t>
            </a:r>
            <a:endParaRPr kumimoji="0" lang="en-US" altLang="en-US" sz="5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cs typeface="Calibri" panose="020F0502020204030204" pitchFamily="34" charset="0"/>
            </a:endParaRPr>
          </a:p>
        </p:txBody>
      </p:sp>
      <p:sp>
        <p:nvSpPr>
          <p:cNvPr id="19" name="d - 9Slide.vn">
            <a:extLst>
              <a:ext uri="{FF2B5EF4-FFF2-40B4-BE49-F238E27FC236}">
                <a16:creationId xmlns:a16="http://schemas.microsoft.com/office/drawing/2014/main" id="{8064CB5D-9F06-48AC-97FB-435B33D2924B}"/>
              </a:ext>
            </a:extLst>
          </p:cNvPr>
          <p:cNvSpPr/>
          <p:nvPr/>
        </p:nvSpPr>
        <p:spPr>
          <a:xfrm>
            <a:off x="623716" y="3773244"/>
            <a:ext cx="5204327" cy="2354503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600" b="1">
                <a:solidFill>
                  <a:srgbClr val="663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  <a:r>
              <a:rPr lang="en-US" sz="3600" b="1" noProof="0">
                <a:solidFill>
                  <a:srgbClr val="663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Màu trắng bạc, có ánh kim; có thể kéo thành sợi và dát mỏng.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6510319" y="3823245"/>
            <a:ext cx="5604185" cy="2273102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600" b="1">
                <a:solidFill>
                  <a:srgbClr val="663123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. Có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màu đỏ nâu, có ánh kim; dễ dát mỏng và kéo thành sợi; dẫn nhiệt và dẫn điện tốt.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6519621" y="1706728"/>
            <a:ext cx="5211667" cy="1678923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B. Trong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suốt, không gỉ, cứng nhưng dễ vỡ.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548397" y="1654334"/>
            <a:ext cx="5112903" cy="1774665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A. Có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tính chất đàn hồi. 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232267" y="2167664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470059" y="4817163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174819" y="5072254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275729" y="216766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4E4F03E-69C4-4D9E-A624-7CBE13369B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0113" y="2537073"/>
            <a:ext cx="5528541" cy="448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19436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B192BDF-485C-4334-BDD8-9F06593C74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2" y="-368369"/>
            <a:ext cx="12671448" cy="7226369"/>
          </a:xfrm>
          <a:prstGeom prst="rect">
            <a:avLst/>
          </a:prstGeom>
        </p:spPr>
      </p:pic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8725" y="155907"/>
            <a:ext cx="11031467" cy="102155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kumimoji="0" lang="en-US" altLang="en-US" sz="5400" b="1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2</a:t>
            </a: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altLang="en-US" sz="5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Thuỷ tinh có tính chất gì? </a:t>
            </a:r>
            <a:endParaRPr kumimoji="0" lang="en-US" altLang="en-US" sz="5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d - 9Slide.vn">
            <a:extLst>
              <a:ext uri="{FF2B5EF4-FFF2-40B4-BE49-F238E27FC236}">
                <a16:creationId xmlns:a16="http://schemas.microsoft.com/office/drawing/2014/main" id="{8064CB5D-9F06-48AC-97FB-435B33D2924B}"/>
              </a:ext>
            </a:extLst>
          </p:cNvPr>
          <p:cNvSpPr/>
          <p:nvPr/>
        </p:nvSpPr>
        <p:spPr>
          <a:xfrm>
            <a:off x="6360638" y="3968734"/>
            <a:ext cx="5687336" cy="2564724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40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màu đỏ nâu, có ánh kim; dễ dát mỏng và kéo thành sợi; dẫn nhiệt và dẫn điện tốt.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6511872" y="1832458"/>
            <a:ext cx="5346809" cy="1776968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suốt, không gỉ, cứng nhưng dễ vỡ.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440935" y="3968734"/>
            <a:ext cx="5462338" cy="2472259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 trắng bạc, có ánh kim; có thể kéo thành sợi và dát mỏng.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440934" y="1830641"/>
            <a:ext cx="5655065" cy="1826959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40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  Cứng,</a:t>
            </a:r>
            <a:r>
              <a:rPr kumimoji="0" lang="en-US" sz="40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có tính đàn hồi.</a:t>
            </a:r>
            <a:endParaRPr kumimoji="0" lang="en-US" sz="40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385911" y="2676400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378219" y="2390443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760133" y="500138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361979" y="4820136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F4425C-0F4A-4FE0-8E6F-3D5B2A43D23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58" y="2578835"/>
            <a:ext cx="5528541" cy="448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4630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44EEA366-AB90-43AF-9B5C-8B3A2099EF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2" y="-368369"/>
            <a:ext cx="12671448" cy="7226369"/>
          </a:xfrm>
          <a:prstGeom prst="rect">
            <a:avLst/>
          </a:prstGeom>
        </p:spPr>
      </p:pic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4948" y="318765"/>
            <a:ext cx="10612035" cy="102155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kumimoji="0" lang="en-US" altLang="en-US" sz="5400" b="1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3</a:t>
            </a:r>
            <a:r>
              <a:rPr kumimoji="0" lang="en-US" altLang="en-US" sz="5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altLang="en-US" sz="5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Nhôm có tính chất gì?</a:t>
            </a:r>
            <a:endParaRPr kumimoji="0" lang="en-US" altLang="en-US" sz="5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d - 9Slide.vn">
            <a:extLst>
              <a:ext uri="{FF2B5EF4-FFF2-40B4-BE49-F238E27FC236}">
                <a16:creationId xmlns:a16="http://schemas.microsoft.com/office/drawing/2014/main" id="{8064CB5D-9F06-48AC-97FB-435B33D2924B}"/>
              </a:ext>
            </a:extLst>
          </p:cNvPr>
          <p:cNvSpPr/>
          <p:nvPr/>
        </p:nvSpPr>
        <p:spPr>
          <a:xfrm>
            <a:off x="6499082" y="3391707"/>
            <a:ext cx="5425264" cy="3014427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D. </a:t>
            </a:r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 màu đỏ nâu, có ánh kim; dễ dát mỏng và kéo thành sợi; dẫn nhiệt và dẫn điện tốt.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616227" y="3524475"/>
            <a:ext cx="4634233" cy="2657664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Màu trắng bạc, có ánh kim; có thể kéo thành sợi và dát mỏng.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b - 9Slide.vn">
            <a:extLst>
              <a:ext uri="{FF2B5EF4-FFF2-40B4-BE49-F238E27FC236}">
                <a16:creationId xmlns:a16="http://schemas.microsoft.com/office/drawing/2014/main" id="{24A615B6-33AA-45F1-ABA8-840733D02680}"/>
              </a:ext>
            </a:extLst>
          </p:cNvPr>
          <p:cNvSpPr/>
          <p:nvPr/>
        </p:nvSpPr>
        <p:spPr>
          <a:xfrm>
            <a:off x="6509164" y="1522674"/>
            <a:ext cx="5349666" cy="1662157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 suốt, không gỉ, cứng nhưng dễ vỡ.</a:t>
            </a:r>
            <a:endParaRPr kumimoji="0" lang="en-US" sz="36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595937" y="1541969"/>
            <a:ext cx="4654523" cy="1791556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 Cứng,</a:t>
            </a:r>
            <a:r>
              <a:rPr kumimoji="0" lang="en-US" sz="36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có tính đàn hồi.</a:t>
            </a: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92042" y="176684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626820" y="5268411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63" descr="Káº¿t quáº£ hÃ¬nh áº£nh cho right wrong tick icon">
            <a:extLst>
              <a:ext uri="{FF2B5EF4-FFF2-40B4-BE49-F238E27FC236}">
                <a16:creationId xmlns:a16="http://schemas.microsoft.com/office/drawing/2014/main" id="{B9AB6D0F-0DBD-46BA-8AAD-FCD81BAF30E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416880" y="5268411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64" descr="Káº¿t quáº£ hÃ¬nh áº£nh cho right wrong tick icon">
            <a:extLst>
              <a:ext uri="{FF2B5EF4-FFF2-40B4-BE49-F238E27FC236}">
                <a16:creationId xmlns:a16="http://schemas.microsoft.com/office/drawing/2014/main" id="{AC280F28-86C0-4F06-9E62-29283348A8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416881" y="1776708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515A05E-3359-40F8-BE75-983947C0480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2782" y="2801921"/>
            <a:ext cx="5528541" cy="448260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175340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6" grpId="0" animBg="1"/>
      <p:bldP spid="19" grpId="0" animBg="1"/>
      <p:bldP spid="19" grpId="1" animBg="1"/>
      <p:bldP spid="19" grpId="2" animBg="1"/>
      <p:bldP spid="20" grpId="0" animBg="1"/>
      <p:bldP spid="21" grpId="0" animBg="1"/>
      <p:bldP spid="21" grpId="1" animBg="1"/>
      <p:bldP spid="21" grpId="2" animBg="1"/>
      <p:bldP spid="22" grpId="0" animBg="1"/>
      <p:bldP spid="22" grpId="1" animBg="1"/>
      <p:bldP spid="22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305162AB-331F-4B44-98B2-BCBDB6B279D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2" y="-368369"/>
            <a:ext cx="12671448" cy="7226369"/>
          </a:xfrm>
          <a:prstGeom prst="rect">
            <a:avLst/>
          </a:prstGeom>
        </p:spPr>
      </p:pic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214" y="61680"/>
            <a:ext cx="10075572" cy="8512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>
              <a:spcBef>
                <a:spcPct val="0"/>
              </a:spcBef>
              <a:buNone/>
            </a:pPr>
            <a:r>
              <a:rPr kumimoji="0" lang="en-US" altLang="en-US" sz="4400" b="1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4</a:t>
            </a:r>
            <a:r>
              <a:rPr kumimoji="0" lang="en-US" altLang="en-US" sz="44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kumimoji="0" lang="en-US" altLang="en-US" sz="4400" b="1" i="0" u="none" strike="noStrike" kern="1200" cap="none" spc="0" normalizeH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Thép được dùng để làm gì?</a:t>
            </a:r>
            <a:endParaRPr kumimoji="0" lang="en-US" altLang="en-US" sz="4400" b="1" i="0" u="none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c 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6370427" y="1321228"/>
            <a:ext cx="5821573" cy="1886110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8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800" b="1" noProof="0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 trong xây dựng nhà cửa, cầu bắc qua sông.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538813" y="1294838"/>
            <a:ext cx="4636698" cy="1912500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kumimoji="0" lang="en-US" sz="38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Làm đồ điện, dây điện.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335690" y="2264283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334720" y="2476298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 - 9Slide.vn">
            <a:extLst>
              <a:ext uri="{FF2B5EF4-FFF2-40B4-BE49-F238E27FC236}">
                <a16:creationId xmlns:a16="http://schemas.microsoft.com/office/drawing/2014/main" id="{A1A414F5-25D7-4A52-A43F-5530D85A1209}"/>
              </a:ext>
            </a:extLst>
          </p:cNvPr>
          <p:cNvSpPr/>
          <p:nvPr/>
        </p:nvSpPr>
        <p:spPr>
          <a:xfrm>
            <a:off x="538813" y="3778811"/>
            <a:ext cx="4636698" cy="1747397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8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8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Làm đồ dùng như nồi, chảo,…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7C0EBA2C-2744-482D-8FA1-DC7F438CBE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422572" y="4717909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 - 9Slide.vn">
            <a:extLst>
              <a:ext uri="{FF2B5EF4-FFF2-40B4-BE49-F238E27FC236}">
                <a16:creationId xmlns:a16="http://schemas.microsoft.com/office/drawing/2014/main" id="{05BEE3AD-98EF-4714-80E1-38A99D88984B}"/>
              </a:ext>
            </a:extLst>
          </p:cNvPr>
          <p:cNvSpPr/>
          <p:nvPr/>
        </p:nvSpPr>
        <p:spPr>
          <a:xfrm>
            <a:off x="6524990" y="3690094"/>
            <a:ext cx="5512446" cy="1747397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800" b="1" noProof="0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kumimoji="0" lang="en-US" sz="38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kumimoji="0" lang="en-US" sz="38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Làm nhạc cụ như kèn, trống, ….</a:t>
            </a:r>
            <a:endParaRPr kumimoji="0" lang="en-US" sz="38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F8AD596C-5318-4D38-86B3-FAED6AF9CB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700504" y="4501717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F08953B-57E8-4456-B801-CCF46294CF0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6638" y="2655634"/>
            <a:ext cx="5528541" cy="448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52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0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0"/>
                            </p:stCondLst>
                            <p:childTnLst>
                              <p:par>
                                <p:cTn id="5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2" grpId="0" animBg="1"/>
      <p:bldP spid="22" grpId="1" animBg="1"/>
      <p:bldP spid="22" grpId="2" animBg="1"/>
      <p:bldP spid="9" grpId="0" animBg="1"/>
      <p:bldP spid="9" grpId="1" animBg="1"/>
      <p:bldP spid="9" grpId="2" animBg="1"/>
      <p:bldP spid="14" grpId="0" animBg="1"/>
      <p:bldP spid="14" grpId="1" animBg="1"/>
      <p:bldP spid="14" grpId="2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DE9AB20B-9057-4C69-B7E8-00A3B56DA9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142" y="-368369"/>
            <a:ext cx="12671448" cy="7226369"/>
          </a:xfrm>
          <a:prstGeom prst="rect">
            <a:avLst/>
          </a:prstGeom>
        </p:spPr>
      </p:pic>
      <p:sp>
        <p:nvSpPr>
          <p:cNvPr id="16" name="ĐC SHARE MIỄN PHÍ BỞI NK POWERSKILLS3">
            <a:extLst>
              <a:ext uri="{FF2B5EF4-FFF2-40B4-BE49-F238E27FC236}">
                <a16:creationId xmlns:a16="http://schemas.microsoft.com/office/drawing/2014/main" id="{F27E9F2B-92F0-4F38-A87C-62B2F5F642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49581" y="401316"/>
            <a:ext cx="10617294" cy="8512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lvl="0" algn="ctr">
              <a:spcBef>
                <a:spcPct val="0"/>
              </a:spcBef>
              <a:buNone/>
            </a:pPr>
            <a:r>
              <a:rPr kumimoji="0" lang="en-US" altLang="en-US" sz="4400" b="1" i="0" u="sng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Câu </a:t>
            </a:r>
            <a:r>
              <a:rPr lang="en-US" altLang="en-US" sz="4400" b="1" u="sng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</a:t>
            </a:r>
            <a:r>
              <a:rPr lang="en-US" altLang="en-US" sz="44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Sự biến đổi hoá học là gì?</a:t>
            </a:r>
            <a:endParaRPr kumimoji="0" lang="en-US" altLang="en-US" sz="4400" b="1" i="0" strike="noStrike" kern="120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- 9Slide.vn">
            <a:extLst>
              <a:ext uri="{FF2B5EF4-FFF2-40B4-BE49-F238E27FC236}">
                <a16:creationId xmlns:a16="http://schemas.microsoft.com/office/drawing/2014/main" id="{5EB2D0BF-9DAF-46B9-80CF-1B790D6CB85D}"/>
              </a:ext>
            </a:extLst>
          </p:cNvPr>
          <p:cNvSpPr/>
          <p:nvPr/>
        </p:nvSpPr>
        <p:spPr>
          <a:xfrm>
            <a:off x="6701094" y="1710180"/>
            <a:ext cx="5490906" cy="1887129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5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 Sự</a:t>
            </a:r>
            <a:r>
              <a:rPr kumimoji="0" lang="en-US" sz="35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biến đổi từ chất này thành chất khác.</a:t>
            </a:r>
            <a:endParaRPr kumimoji="0" lang="en-US" sz="35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a - 9Slide.vn">
            <a:extLst>
              <a:ext uri="{FF2B5EF4-FFF2-40B4-BE49-F238E27FC236}">
                <a16:creationId xmlns:a16="http://schemas.microsoft.com/office/drawing/2014/main" id="{037631E0-C893-4DF2-B384-F89AE6136044}"/>
              </a:ext>
            </a:extLst>
          </p:cNvPr>
          <p:cNvSpPr/>
          <p:nvPr/>
        </p:nvSpPr>
        <p:spPr>
          <a:xfrm>
            <a:off x="283744" y="1639989"/>
            <a:ext cx="5966331" cy="1957321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A.</a:t>
            </a:r>
            <a:r>
              <a:rPr lang="en-US" sz="35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Sự chuyển thể của một chất từ thể lỏng sang thể khí và ngược lại. </a:t>
            </a:r>
            <a:endParaRPr kumimoji="0" lang="en-US" sz="35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06282FBE-41BB-4CEC-9E23-92ECEACE9E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664133" y="2766730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CẤM BUÔN BÁN, CẤM REUP2" descr="Káº¿t quáº£ hÃ¬nh áº£nh cho right wrong tick icon">
            <a:extLst>
              <a:ext uri="{FF2B5EF4-FFF2-40B4-BE49-F238E27FC236}">
                <a16:creationId xmlns:a16="http://schemas.microsoft.com/office/drawing/2014/main" id="{F55BE3BA-C0F4-475E-BBBD-BD70EA936DD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1304295" y="2785456"/>
            <a:ext cx="1060933" cy="932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 - 9Slide.vn">
            <a:extLst>
              <a:ext uri="{FF2B5EF4-FFF2-40B4-BE49-F238E27FC236}">
                <a16:creationId xmlns:a16="http://schemas.microsoft.com/office/drawing/2014/main" id="{A1FC86D3-B1A0-477D-ABD0-B7E74A1D5821}"/>
              </a:ext>
            </a:extLst>
          </p:cNvPr>
          <p:cNvSpPr/>
          <p:nvPr/>
        </p:nvSpPr>
        <p:spPr>
          <a:xfrm>
            <a:off x="453959" y="4101909"/>
            <a:ext cx="5839830" cy="1866811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kumimoji="0" lang="en-US" sz="3500" b="1" i="0" u="none" strike="noStrike" kern="1200" cap="none" spc="0" normalizeH="0" baseline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C.</a:t>
            </a:r>
            <a:r>
              <a:rPr kumimoji="0" lang="en-US" sz="3500" b="1" i="0" u="none" strike="noStrike" kern="1200" cap="none" spc="0" normalizeH="0" noProof="0">
                <a:ln>
                  <a:noFill/>
                </a:ln>
                <a:solidFill>
                  <a:srgbClr val="663123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Sự hoà tan chất này với chất khác.</a:t>
            </a:r>
            <a:endParaRPr kumimoji="0" lang="en-US" sz="35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45909A4B-6B8A-4E6C-B13E-668DB5348B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5382004" y="5137606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d- 9Slide.vn">
            <a:extLst>
              <a:ext uri="{FF2B5EF4-FFF2-40B4-BE49-F238E27FC236}">
                <a16:creationId xmlns:a16="http://schemas.microsoft.com/office/drawing/2014/main" id="{45A145B0-7906-4011-93A2-06F5073B448B}"/>
              </a:ext>
            </a:extLst>
          </p:cNvPr>
          <p:cNvSpPr/>
          <p:nvPr/>
        </p:nvSpPr>
        <p:spPr>
          <a:xfrm>
            <a:off x="6701094" y="4064997"/>
            <a:ext cx="5490906" cy="1963319"/>
          </a:xfrm>
          <a:prstGeom prst="roundRect">
            <a:avLst/>
          </a:prstGeom>
          <a:solidFill>
            <a:srgbClr val="BA9FB5">
              <a:lumMod val="20000"/>
              <a:lumOff val="80000"/>
            </a:srgbClr>
          </a:solidFill>
          <a:ln w="38100">
            <a:solidFill>
              <a:srgbClr val="A47E8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/>
          <a:lstStyle/>
          <a:p>
            <a:pPr lvl="0"/>
            <a:r>
              <a:rPr lang="en-US" sz="3500" b="1">
                <a:solidFill>
                  <a:srgbClr val="66312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D. Sự chuyển thể của các chất rắn, lỏng, khí. </a:t>
            </a:r>
            <a:endParaRPr kumimoji="0" lang="en-US" sz="3500" b="1" i="0" u="none" strike="noStrike" kern="1200" cap="none" spc="0" normalizeH="0" baseline="0" noProof="0">
              <a:ln>
                <a:noFill/>
              </a:ln>
              <a:solidFill>
                <a:srgbClr val="663123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6" descr="Káº¿t quáº£ hÃ¬nh áº£nh cho right wrong tick icon">
            <a:extLst>
              <a:ext uri="{FF2B5EF4-FFF2-40B4-BE49-F238E27FC236}">
                <a16:creationId xmlns:a16="http://schemas.microsoft.com/office/drawing/2014/main" id="{B9F4BFB2-1C79-4B94-8EB1-EB532220106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652220" y="5063954"/>
            <a:ext cx="863733" cy="8753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F4023E3-AAF4-4ECB-8ED2-BCA5A79AE25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870" y="2653744"/>
            <a:ext cx="5528541" cy="4482601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1192799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39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0" fill="hold">
                      <p:stCondLst>
                        <p:cond delay="0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  <p:bldLst>
      <p:bldP spid="16" grpId="0" animBg="1"/>
      <p:bldP spid="20" grpId="0" animBg="1"/>
      <p:bldP spid="22" grpId="0" animBg="1"/>
      <p:bldP spid="22" grpId="1" animBg="1"/>
      <p:bldP spid="10" grpId="0" animBg="1"/>
      <p:bldP spid="10" grpId="1" animBg="1"/>
      <p:bldP spid="10" grpId="2" animBg="1"/>
      <p:bldP spid="12" grpId="0" animBg="1"/>
      <p:bldP spid="12" grpId="1" animBg="1"/>
      <p:bldP spid="12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图片 2">
            <a:extLst>
              <a:ext uri="{FF2B5EF4-FFF2-40B4-BE49-F238E27FC236}">
                <a16:creationId xmlns:a16="http://schemas.microsoft.com/office/drawing/2014/main" id="{C8AC6A22-B0A5-4184-9CEC-40A397F249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2858" y="1567662"/>
            <a:ext cx="6455639" cy="5069781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FF46B2D-3EFF-4F3D-861E-D26467C0792F}"/>
              </a:ext>
            </a:extLst>
          </p:cNvPr>
          <p:cNvSpPr txBox="1"/>
          <p:nvPr/>
        </p:nvSpPr>
        <p:spPr>
          <a:xfrm>
            <a:off x="582243" y="515321"/>
            <a:ext cx="8050602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>
                <a:ln>
                  <a:solidFill>
                    <a:prstClr val="black">
                      <a:lumMod val="85000"/>
                      <a:lumOff val="15000"/>
                    </a:prstClr>
                  </a:solidFill>
                </a:ln>
                <a:solidFill>
                  <a:srgbClr val="FFC000"/>
                </a:solidFill>
                <a:effectLst/>
                <a:uLnTx/>
                <a:uFillTx/>
                <a:latin typeface="iCiel Cadena" panose="02000503000000020004" pitchFamily="2" charset="0"/>
                <a:ea typeface="+mn-ea"/>
                <a:cs typeface="+mn-cs"/>
              </a:rPr>
              <a:t>TRÒ CHƠI “ THẺ BÀI MAY MẮN”</a:t>
            </a:r>
            <a:endParaRPr kumimoji="0" lang="en-GB" sz="4400" b="0" i="0" u="none" strike="noStrike" kern="1200" cap="none" spc="0" normalizeH="0" baseline="0" noProof="0">
              <a:ln>
                <a:solidFill>
                  <a:prstClr val="black">
                    <a:lumMod val="85000"/>
                    <a:lumOff val="15000"/>
                  </a:prstClr>
                </a:solidFill>
              </a:ln>
              <a:solidFill>
                <a:srgbClr val="FFC000"/>
              </a:solidFill>
              <a:effectLst/>
              <a:uLnTx/>
              <a:uFillTx/>
              <a:latin typeface="iCiel Cadena" panose="02000503000000020004" pitchFamily="2" charset="0"/>
              <a:ea typeface="+mn-ea"/>
              <a:cs typeface="+mn-cs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0420AD8-0DC1-49D9-87D6-BAED585B3401}"/>
              </a:ext>
            </a:extLst>
          </p:cNvPr>
          <p:cNvSpPr txBox="1"/>
          <p:nvPr/>
        </p:nvSpPr>
        <p:spPr>
          <a:xfrm>
            <a:off x="1265084" y="1427497"/>
            <a:ext cx="691048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 w="0"/>
                <a:solidFill>
                  <a:prstClr val="black"/>
                </a:solidFill>
                <a:effectLst/>
                <a:uLnTx/>
                <a:uFillTx/>
                <a:latin typeface="Arial Body"/>
                <a:ea typeface="+mn-ea"/>
                <a:cs typeface="Arial" panose="020B0604020202020204" pitchFamily="34" charset="0"/>
              </a:rPr>
              <a:t>Mỗi nhóm sẽ lần lượt chọn các thẻ bài. Các nhóm thực hiện theo yêu cầu của thẻ bài, mỗi lần thực hiện đúng theo yêu cầu được cộng 1 điểm.</a:t>
            </a:r>
            <a:endParaRPr kumimoji="0" lang="en-GB" sz="2800" b="0" i="0" u="none" strike="noStrike" kern="1200" cap="none" spc="0" normalizeH="0" baseline="0" noProof="0">
              <a:ln w="0"/>
              <a:solidFill>
                <a:prstClr val="black"/>
              </a:solidFill>
              <a:effectLst/>
              <a:uLnTx/>
              <a:uFillTx/>
              <a:latin typeface="Arial Body"/>
              <a:ea typeface="+mn-ea"/>
              <a:cs typeface="Arial" panose="020B0604020202020204" pitchFamily="34" charset="0"/>
            </a:endParaRPr>
          </a:p>
        </p:txBody>
      </p:sp>
      <p:sp>
        <p:nvSpPr>
          <p:cNvPr id="29" name="Rectangle: Rounded Corners 1">
            <a:extLst>
              <a:ext uri="{FF2B5EF4-FFF2-40B4-BE49-F238E27FC236}">
                <a16:creationId xmlns:a16="http://schemas.microsoft.com/office/drawing/2014/main" id="{C6C11F94-97F2-4140-8F66-F7518884DE67}"/>
              </a:ext>
            </a:extLst>
          </p:cNvPr>
          <p:cNvSpPr/>
          <p:nvPr/>
        </p:nvSpPr>
        <p:spPr>
          <a:xfrm>
            <a:off x="770076" y="3743407"/>
            <a:ext cx="2181225" cy="2781300"/>
          </a:xfrm>
          <a:prstGeom prst="roundRect">
            <a:avLst/>
          </a:prstGeom>
          <a:solidFill>
            <a:srgbClr val="FF669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Rectangle: Rounded Corners 8">
            <a:extLst>
              <a:ext uri="{FF2B5EF4-FFF2-40B4-BE49-F238E27FC236}">
                <a16:creationId xmlns:a16="http://schemas.microsoft.com/office/drawing/2014/main" id="{CAF97B48-FDFC-40F1-8A38-410B3ECBB084}"/>
              </a:ext>
            </a:extLst>
          </p:cNvPr>
          <p:cNvSpPr/>
          <p:nvPr/>
        </p:nvSpPr>
        <p:spPr>
          <a:xfrm>
            <a:off x="3181467" y="3743407"/>
            <a:ext cx="2181225" cy="2781300"/>
          </a:xfrm>
          <a:prstGeom prst="roundRect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E3F656B1-F372-430B-A0D8-DCF9DFBAF3C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4516" b="73548" l="23271" r="72252">
                        <a14:foregroundMark x1="37500" y1="36935" x2="39140" y2="58629"/>
                        <a14:foregroundMark x1="37633" y1="35847" x2="33954" y2="59153"/>
                        <a14:foregroundMark x1="33644" y1="55847" x2="35638" y2="53065"/>
                        <a14:foregroundMark x1="37943" y1="55282" x2="37323" y2="51371"/>
                        <a14:foregroundMark x1="35018" y1="38065" x2="40071" y2="43750"/>
                        <a14:foregroundMark x1="38254" y1="33145" x2="38254" y2="33145"/>
                        <a14:foregroundMark x1="38697" y1="32863" x2="38697" y2="3286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213" t="18419" r="22069" b="20316"/>
          <a:stretch/>
        </p:blipFill>
        <p:spPr>
          <a:xfrm>
            <a:off x="3303692" y="3348032"/>
            <a:ext cx="3538384" cy="420158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A81A4DB-78FD-4EF6-AA2D-C925D1009A60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60685" b="92742" l="89" r="25399">
                        <a14:foregroundMark x1="14273" y1="71371" x2="16888" y2="741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61651" r="76136"/>
          <a:stretch/>
        </p:blipFill>
        <p:spPr>
          <a:xfrm>
            <a:off x="1265084" y="4200525"/>
            <a:ext cx="1422546" cy="2512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46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:random/>
        <p:sndAc>
          <p:stSnd>
            <p:snd r:embed="rId2" name="ting ting.wav"/>
          </p:stSnd>
        </p:sndAc>
      </p:transition>
    </mc:Choice>
    <mc:Fallback xmlns="">
      <p:transition spd="slow">
        <p:random/>
        <p:sndAc>
          <p:stSnd>
            <p:snd r:embed="rId8" name="ting ting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3580.899212598425,&quot;width&quot;:3580.899212598425}"/>
</p:tagLst>
</file>

<file path=ppt/theme/theme1.xml><?xml version="1.0" encoding="utf-8"?>
<a:theme xmlns:a="http://schemas.openxmlformats.org/drawingml/2006/main" name="office">
  <a:themeElements>
    <a:clrScheme name="自定义 10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9DBFE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1106</TotalTime>
  <Words>608</Words>
  <Application>Microsoft Office PowerPoint</Application>
  <PresentationFormat>Widescreen</PresentationFormat>
  <Paragraphs>63</Paragraphs>
  <Slides>21</Slides>
  <Notes>9</Notes>
  <HiddenSlides>6</HiddenSlides>
  <MMClips>1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5" baseType="lpstr">
      <vt:lpstr>等线</vt:lpstr>
      <vt:lpstr>微软雅黑</vt:lpstr>
      <vt:lpstr>#1Li-N5 Lobster</vt:lpstr>
      <vt:lpstr>#1Li-N7 Cadena</vt:lpstr>
      <vt:lpstr>Arial</vt:lpstr>
      <vt:lpstr>Arial Body</vt:lpstr>
      <vt:lpstr>Calibri</vt:lpstr>
      <vt:lpstr>Coiny</vt:lpstr>
      <vt:lpstr>iCiel Cadena</vt:lpstr>
      <vt:lpstr>SVN-Channel</vt:lpstr>
      <vt:lpstr>Times New Roman</vt:lpstr>
      <vt:lpstr>字魂189号-星岩乐黑体</vt:lpstr>
      <vt:lpstr>思源黑体 CN</vt:lpstr>
      <vt:lpstr>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Admin</cp:lastModifiedBy>
  <cp:revision>14</cp:revision>
  <dcterms:created xsi:type="dcterms:W3CDTF">2021-10-09T06:26:30Z</dcterms:created>
  <dcterms:modified xsi:type="dcterms:W3CDTF">2022-04-22T14:12:42Z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2CBB1D6B750747668D00D161BE7D6652</vt:lpwstr>
  </property>
  <property fmtid="{D5CDD505-2E9C-101B-9397-08002B2CF9AE}" pid="3" name="KSOProductBuildVer">
    <vt:lpwstr>2052-11.1.0.10700</vt:lpwstr>
  </property>
</Properties>
</file>