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6.xml" ContentType="application/vnd.openxmlformats-officedocument.presentationml.tags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42"/>
  </p:notesMasterIdLst>
  <p:sldIdLst>
    <p:sldId id="262" r:id="rId2"/>
    <p:sldId id="365" r:id="rId3"/>
    <p:sldId id="372" r:id="rId4"/>
    <p:sldId id="263" r:id="rId5"/>
    <p:sldId id="272" r:id="rId6"/>
    <p:sldId id="271" r:id="rId7"/>
    <p:sldId id="276" r:id="rId8"/>
    <p:sldId id="278" r:id="rId9"/>
    <p:sldId id="279" r:id="rId10"/>
    <p:sldId id="310" r:id="rId11"/>
    <p:sldId id="311" r:id="rId12"/>
    <p:sldId id="281" r:id="rId13"/>
    <p:sldId id="366" r:id="rId14"/>
    <p:sldId id="367" r:id="rId15"/>
    <p:sldId id="284" r:id="rId16"/>
    <p:sldId id="368" r:id="rId17"/>
    <p:sldId id="325" r:id="rId18"/>
    <p:sldId id="369" r:id="rId19"/>
    <p:sldId id="292" r:id="rId20"/>
    <p:sldId id="329" r:id="rId21"/>
    <p:sldId id="332" r:id="rId22"/>
    <p:sldId id="337" r:id="rId23"/>
    <p:sldId id="338" r:id="rId24"/>
    <p:sldId id="373" r:id="rId25"/>
    <p:sldId id="298" r:id="rId26"/>
    <p:sldId id="340" r:id="rId27"/>
    <p:sldId id="339" r:id="rId28"/>
    <p:sldId id="371" r:id="rId29"/>
    <p:sldId id="350" r:id="rId30"/>
    <p:sldId id="374" r:id="rId31"/>
    <p:sldId id="351" r:id="rId32"/>
    <p:sldId id="306" r:id="rId33"/>
    <p:sldId id="376" r:id="rId34"/>
    <p:sldId id="352" r:id="rId35"/>
    <p:sldId id="375" r:id="rId36"/>
    <p:sldId id="361" r:id="rId37"/>
    <p:sldId id="377" r:id="rId38"/>
    <p:sldId id="362" r:id="rId39"/>
    <p:sldId id="378" r:id="rId40"/>
    <p:sldId id="379" r:id="rId4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72" d="100"/>
          <a:sy n="72" d="100"/>
        </p:scale>
        <p:origin x="660" y="78"/>
      </p:cViewPr>
      <p:guideLst>
        <p:guide orient="horz" pos="2160"/>
        <p:guide pos="386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991093-3EBA-465A-ABD7-62CFEAD147DC}" type="datetimeFigureOut">
              <a:rPr lang="en-US" smtClean="0"/>
              <a:t>4/9/2023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9FACE0-DC64-4546-9992-979885E834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7015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0854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31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69840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92804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972406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dirty="0" err="1"/>
              <a:t>Bài</a:t>
            </a:r>
            <a:r>
              <a:rPr lang="en-US" dirty="0"/>
              <a:t> </a:t>
            </a:r>
            <a:r>
              <a:rPr lang="en-US" dirty="0" err="1"/>
              <a:t>giảng</a:t>
            </a:r>
            <a:r>
              <a:rPr lang="en-US" dirty="0"/>
              <a:t> </a:t>
            </a:r>
            <a:r>
              <a:rPr lang="en-US" dirty="0" err="1"/>
              <a:t>được</a:t>
            </a:r>
            <a:r>
              <a:rPr lang="en-US" dirty="0"/>
              <a:t> </a:t>
            </a: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 </a:t>
            </a:r>
            <a:r>
              <a:rPr lang="en-US" dirty="0" err="1"/>
              <a:t>bởi</a:t>
            </a:r>
            <a:r>
              <a:rPr lang="en-US" dirty="0"/>
              <a:t>: </a:t>
            </a:r>
            <a:r>
              <a:rPr lang="en-US" dirty="0" err="1"/>
              <a:t>Phạm</a:t>
            </a:r>
            <a:r>
              <a:rPr lang="en-US" dirty="0"/>
              <a:t> </a:t>
            </a:r>
            <a:r>
              <a:rPr lang="en-US" dirty="0" err="1"/>
              <a:t>Duyên</a:t>
            </a:r>
            <a:endParaRPr 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56B7D7-24F9-4490-B2DA-DD66701C2C20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29368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41801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00455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10665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37714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22A756AB-8C08-4C54-B74E-DCD297CB9A91}" type="slidenum">
              <a:rPr lang="en-US" altLang="en-US"/>
              <a:pPr eaLnBrk="1" hangingPunct="1"/>
              <a:t>27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888695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377B2-CA8A-472A-8636-8D3357B9B751}" type="datetimeFigureOut">
              <a:rPr lang="en-US" smtClean="0"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5FC6-8892-4E8C-99EE-B02AC7AED7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755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377B2-CA8A-472A-8636-8D3357B9B751}" type="datetimeFigureOut">
              <a:rPr lang="en-US" smtClean="0"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5FC6-8892-4E8C-99EE-B02AC7AED7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666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377B2-CA8A-472A-8636-8D3357B9B751}" type="datetimeFigureOut">
              <a:rPr lang="en-US" smtClean="0"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5FC6-8892-4E8C-99EE-B02AC7AED7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9196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5970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7763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377B2-CA8A-472A-8636-8D3357B9B751}" type="datetimeFigureOut">
              <a:rPr lang="en-US" smtClean="0"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5FC6-8892-4E8C-99EE-B02AC7AED7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620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377B2-CA8A-472A-8636-8D3357B9B751}" type="datetimeFigureOut">
              <a:rPr lang="en-US" smtClean="0"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5FC6-8892-4E8C-99EE-B02AC7AED7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545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377B2-CA8A-472A-8636-8D3357B9B751}" type="datetimeFigureOut">
              <a:rPr lang="en-US" smtClean="0"/>
              <a:t>4/9/2023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5FC6-8892-4E8C-99EE-B02AC7AED7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0212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377B2-CA8A-472A-8636-8D3357B9B751}" type="datetimeFigureOut">
              <a:rPr lang="en-US" smtClean="0"/>
              <a:t>4/9/2023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5FC6-8892-4E8C-99EE-B02AC7AED7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7130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377B2-CA8A-472A-8636-8D3357B9B751}" type="datetimeFigureOut">
              <a:rPr lang="en-US" smtClean="0"/>
              <a:t>4/9/2023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5FC6-8892-4E8C-99EE-B02AC7AED7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138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377B2-CA8A-472A-8636-8D3357B9B751}" type="datetimeFigureOut">
              <a:rPr lang="en-US" smtClean="0"/>
              <a:t>4/9/2023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5FC6-8892-4E8C-99EE-B02AC7AED7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80159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377B2-CA8A-472A-8636-8D3357B9B751}" type="datetimeFigureOut">
              <a:rPr lang="en-US" smtClean="0"/>
              <a:t>4/9/2023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5FC6-8892-4E8C-99EE-B02AC7AED7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737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377B2-CA8A-472A-8636-8D3357B9B751}" type="datetimeFigureOut">
              <a:rPr lang="en-US" smtClean="0"/>
              <a:t>4/9/2023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5FC6-8892-4E8C-99EE-B02AC7AED7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642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5377B2-CA8A-472A-8636-8D3357B9B751}" type="datetimeFigureOut">
              <a:rPr lang="en-US" smtClean="0"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5FC6-8892-4E8C-99EE-B02AC7AED7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113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4" Type="http://schemas.microsoft.com/office/2007/relationships/hdphoto" Target="../media/hdphoto3.wdp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4" Type="http://schemas.microsoft.com/office/2007/relationships/hdphoto" Target="../media/hdphoto3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microsoft.com/office/2007/relationships/hdphoto" Target="../media/hdphoto2.wdp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7" Type="http://schemas.openxmlformats.org/officeDocument/2006/relationships/image" Target="../media/image49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my.opera.com/Binh-Thuy/albums/showpic.dml?album=208945&amp;picture=3147107" TargetMode="Externa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://my.opera.com/Binh-Thuy/albums/showpic.dml?album=208945&amp;picture=3147107" TargetMode="External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9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3" Type="http://schemas.openxmlformats.org/officeDocument/2006/relationships/image" Target="../media/image14.jpeg"/><Relationship Id="rId7" Type="http://schemas.openxmlformats.org/officeDocument/2006/relationships/image" Target="../media/image1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-957544" y="6699399"/>
            <a:ext cx="39180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Bài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giảng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thiết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kế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bởi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Ngô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Thu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Huyền</a:t>
            </a:r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2D8DA14-9169-49DD-8E2B-57D460A75731}"/>
              </a:ext>
            </a:extLst>
          </p:cNvPr>
          <p:cNvSpPr txBox="1"/>
          <p:nvPr/>
        </p:nvSpPr>
        <p:spPr>
          <a:xfrm>
            <a:off x="2186608" y="2252869"/>
            <a:ext cx="78187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2022</a:t>
            </a:r>
          </a:p>
          <a:p>
            <a:pPr algn="ctr"/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1,2: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rễ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7301361"/>
      </p:ext>
    </p:extLst>
  </p:cSld>
  <p:clrMapOvr>
    <a:masterClrMapping/>
  </p:clrMapOvr>
  <p:transition>
    <p:wedg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65986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" t="1742" r="542" b="5334"/>
          <a:stretch/>
        </p:blipFill>
        <p:spPr>
          <a:xfrm>
            <a:off x="600892" y="2921080"/>
            <a:ext cx="10746376" cy="34757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0" t="16178" r="978" b="9349"/>
          <a:stretch/>
        </p:blipFill>
        <p:spPr>
          <a:xfrm>
            <a:off x="600892" y="155024"/>
            <a:ext cx="10746376" cy="2812869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1561724" y="739034"/>
            <a:ext cx="334141" cy="307996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612" y="401984"/>
            <a:ext cx="527050" cy="1781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Oval 7"/>
          <p:cNvSpPr/>
          <p:nvPr/>
        </p:nvSpPr>
        <p:spPr>
          <a:xfrm>
            <a:off x="1524803" y="2029074"/>
            <a:ext cx="334141" cy="307996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612" y="1463041"/>
            <a:ext cx="527050" cy="3310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Oval 10"/>
          <p:cNvSpPr/>
          <p:nvPr/>
        </p:nvSpPr>
        <p:spPr>
          <a:xfrm>
            <a:off x="1227583" y="4880999"/>
            <a:ext cx="334141" cy="307996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106" y="4407834"/>
            <a:ext cx="527050" cy="1706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-957544" y="6699399"/>
            <a:ext cx="39180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Bài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giảng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thiết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kế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bởi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Ngô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Thu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Huyền</a:t>
            </a:r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2713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8" grpId="0" bldLvl="0" animBg="1"/>
      <p:bldP spid="11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65986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" t="1742" r="542" b="5334"/>
          <a:stretch/>
        </p:blipFill>
        <p:spPr>
          <a:xfrm>
            <a:off x="600892" y="2967893"/>
            <a:ext cx="10746376" cy="32141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0" t="16178" r="978" b="9349"/>
          <a:stretch/>
        </p:blipFill>
        <p:spPr>
          <a:xfrm>
            <a:off x="600892" y="367645"/>
            <a:ext cx="10746376" cy="2600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454833"/>
      </p:ext>
    </p:extLst>
  </p:cSld>
  <p:clrMapOvr>
    <a:masterClrMapping/>
  </p:clrMapOvr>
  <p:transition spd="slow">
    <p:comb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337848" y="2368184"/>
            <a:ext cx="78242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600" b="1" i="1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  <a:sym typeface="+mn-ea"/>
              </a:rPr>
              <a:t>Trả lời câu hỏi</a:t>
            </a:r>
            <a:endParaRPr kumimoji="0" lang="en-US" sz="96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26096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760602" y="331851"/>
            <a:ext cx="5317934" cy="1014166"/>
            <a:chOff x="495299" y="451258"/>
            <a:chExt cx="3042331" cy="760625"/>
          </a:xfrm>
        </p:grpSpPr>
        <p:pic>
          <p:nvPicPr>
            <p:cNvPr id="5" name="Picture 4" descr="20210409090849_wm_shs-tieng-viet-2-tap-1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665" t="20433" r="84827" b="75049"/>
            <a:stretch/>
          </p:blipFill>
          <p:spPr bwMode="auto">
            <a:xfrm>
              <a:off x="495299" y="451258"/>
              <a:ext cx="747713" cy="728662"/>
            </a:xfrm>
            <a:prstGeom prst="roundRect">
              <a:avLst>
                <a:gd name="adj" fmla="val 33007"/>
              </a:avLst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07B3502-F58A-46C0-88F8-3DE26F98CD3F}"/>
                </a:ext>
              </a:extLst>
            </p:cNvPr>
            <p:cNvSpPr txBox="1"/>
            <p:nvPr/>
          </p:nvSpPr>
          <p:spPr>
            <a:xfrm>
              <a:off x="1112646" y="588635"/>
              <a:ext cx="2424984" cy="623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3200" b="1" dirty="0">
                  <a:solidFill>
                    <a:srgbClr val="17479D"/>
                  </a:solidFill>
                  <a:latin typeface="UTM Avo" panose="02040603050506020204" pitchFamily="18" charset="0"/>
                </a:rPr>
                <a:t>TRẢ LỜI CÂU HỎI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1EE696DF-76E1-4A97-9B3A-174226DC8640}"/>
              </a:ext>
            </a:extLst>
          </p:cNvPr>
          <p:cNvSpPr txBox="1"/>
          <p:nvPr/>
        </p:nvSpPr>
        <p:spPr>
          <a:xfrm>
            <a:off x="96267" y="1138838"/>
            <a:ext cx="11883697" cy="13010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1. </a:t>
            </a:r>
            <a:r>
              <a:rPr lang="en-US" sz="2800" b="1" dirty="0" err="1">
                <a:latin typeface="UTM Avo" panose="02040603050506020204" pitchFamily="18" charset="0"/>
              </a:rPr>
              <a:t>Thấy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chiếc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rễ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đa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nằm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trên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mặt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đất</a:t>
            </a:r>
            <a:r>
              <a:rPr lang="en-US" sz="2800" b="1" dirty="0">
                <a:latin typeface="UTM Avo" panose="02040603050506020204" pitchFamily="18" charset="0"/>
              </a:rPr>
              <a:t>, </a:t>
            </a:r>
            <a:r>
              <a:rPr lang="en-US" sz="2800" b="1" dirty="0" err="1">
                <a:latin typeface="UTM Avo" panose="02040603050506020204" pitchFamily="18" charset="0"/>
              </a:rPr>
              <a:t>Bác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đã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bảo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chú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cần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vụ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làm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gì</a:t>
            </a:r>
            <a:r>
              <a:rPr lang="vi-VN" sz="2800" b="1" dirty="0">
                <a:latin typeface="UTM Avo" panose="02040603050506020204" pitchFamily="18" charset="0"/>
              </a:rPr>
              <a:t>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6B7E71D-61B9-43E5-ADFD-6EBD7E94A272}"/>
              </a:ext>
            </a:extLst>
          </p:cNvPr>
          <p:cNvSpPr txBox="1"/>
          <p:nvPr/>
        </p:nvSpPr>
        <p:spPr>
          <a:xfrm>
            <a:off x="0" y="2248996"/>
            <a:ext cx="1069733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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Thấy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chiếc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rễ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đa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nằm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trên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mặt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đất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,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Bác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đã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bảo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chú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cần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vụ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cuốn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chiếc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rễ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lại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rồi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đem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trồng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cho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nó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mọc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tiếp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.</a:t>
            </a:r>
            <a:endParaRPr lang="vi-VN" sz="2800" b="1" dirty="0">
              <a:solidFill>
                <a:schemeClr val="accent6">
                  <a:lumMod val="75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F9BEFCD-C20C-4AED-85F9-80A2327A4898}"/>
              </a:ext>
            </a:extLst>
          </p:cNvPr>
          <p:cNvSpPr txBox="1"/>
          <p:nvPr/>
        </p:nvSpPr>
        <p:spPr>
          <a:xfrm>
            <a:off x="513435" y="3588828"/>
            <a:ext cx="1113020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2</a:t>
            </a:r>
            <a:r>
              <a:rPr lang="vi-VN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. </a:t>
            </a:r>
            <a:r>
              <a:rPr lang="en-US" sz="2800" b="1" dirty="0" err="1">
                <a:latin typeface="UTM Avo" panose="02040603050506020204" pitchFamily="18" charset="0"/>
              </a:rPr>
              <a:t>Bác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hướng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dẫn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chú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cần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vụ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trồng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chiếc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rễ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đa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như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thế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nào</a:t>
            </a:r>
            <a:r>
              <a:rPr lang="vi-VN" sz="2800" b="1" dirty="0">
                <a:latin typeface="UTM Avo" panose="02040603050506020204" pitchFamily="18" charset="0"/>
              </a:rPr>
              <a:t>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47569C1-5B0A-4ABA-BE1A-0473F677D507}"/>
              </a:ext>
            </a:extLst>
          </p:cNvPr>
          <p:cNvSpPr txBox="1"/>
          <p:nvPr/>
        </p:nvSpPr>
        <p:spPr>
          <a:xfrm>
            <a:off x="401067" y="4744149"/>
            <a:ext cx="1071826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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Bác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hướng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dẫn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chú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cần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vụ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cuộn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chiếc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rễ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thành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một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vòng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tròn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,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buộc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nó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tựa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vào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hai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cái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cọc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,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rồi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vùi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hai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đầu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rễ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xuống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đất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.</a:t>
            </a:r>
            <a:endParaRPr lang="vi-VN" sz="2800" b="1" dirty="0">
              <a:solidFill>
                <a:schemeClr val="accent6">
                  <a:lumMod val="75000"/>
                </a:schemeClr>
              </a:solidFill>
              <a:latin typeface="UTM Avo" panose="020406030505060202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05430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1" grpId="0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BB02552-77BA-4AA1-8D6D-72E260B2C55A}"/>
              </a:ext>
            </a:extLst>
          </p:cNvPr>
          <p:cNvSpPr txBox="1"/>
          <p:nvPr/>
        </p:nvSpPr>
        <p:spPr>
          <a:xfrm>
            <a:off x="354780" y="96350"/>
            <a:ext cx="940807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3</a:t>
            </a:r>
            <a:r>
              <a:rPr lang="vi-VN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. </a:t>
            </a:r>
            <a:r>
              <a:rPr lang="en-US" sz="2800" b="1" dirty="0" err="1">
                <a:latin typeface="UTM Avo" panose="02040603050506020204" pitchFamily="18" charset="0"/>
              </a:rPr>
              <a:t>Vì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sao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Bác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cho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trồng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chiếc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rễ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đa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như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vậy</a:t>
            </a:r>
            <a:r>
              <a:rPr lang="en-US" sz="2800" b="1" dirty="0">
                <a:latin typeface="UTM Avo" panose="02040603050506020204" pitchFamily="18" charset="0"/>
              </a:rPr>
              <a:t>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D26F20E-66F3-45A6-82C8-56B92893CF42}"/>
              </a:ext>
            </a:extLst>
          </p:cNvPr>
          <p:cNvSpPr txBox="1"/>
          <p:nvPr/>
        </p:nvSpPr>
        <p:spPr>
          <a:xfrm>
            <a:off x="354780" y="827940"/>
            <a:ext cx="1051995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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Bác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cho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trồng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chiếc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rễ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đa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như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vậy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để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nó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mọc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thành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cây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đa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có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vòng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lá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tròn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,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các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em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thiếu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nhi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có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thể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chui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qua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chui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lại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vòng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là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ấy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khi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vào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thăm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vườn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Bác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.</a:t>
            </a:r>
            <a:endParaRPr lang="vi-VN" sz="2800" b="1" dirty="0">
              <a:solidFill>
                <a:schemeClr val="accent6">
                  <a:lumMod val="75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CF56876-4358-4653-9ED5-D98E09EF4339}"/>
              </a:ext>
            </a:extLst>
          </p:cNvPr>
          <p:cNvSpPr txBox="1"/>
          <p:nvPr/>
        </p:nvSpPr>
        <p:spPr>
          <a:xfrm>
            <a:off x="198025" y="2613108"/>
            <a:ext cx="1083346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4</a:t>
            </a:r>
            <a:r>
              <a:rPr lang="vi-VN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. </a:t>
            </a:r>
            <a:r>
              <a:rPr lang="en-US" sz="2800" b="1" dirty="0">
                <a:latin typeface="UTM Avo" panose="02040603050506020204" pitchFamily="18" charset="0"/>
              </a:rPr>
              <a:t>Qua </a:t>
            </a:r>
            <a:r>
              <a:rPr lang="en-US" sz="2800" b="1" dirty="0" err="1">
                <a:latin typeface="UTM Avo" panose="02040603050506020204" pitchFamily="18" charset="0"/>
              </a:rPr>
              <a:t>bài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đọc</a:t>
            </a:r>
            <a:r>
              <a:rPr lang="en-US" sz="2800" b="1" dirty="0">
                <a:latin typeface="UTM Avo" panose="02040603050506020204" pitchFamily="18" charset="0"/>
              </a:rPr>
              <a:t>, </a:t>
            </a:r>
            <a:r>
              <a:rPr lang="en-US" sz="2800" b="1" dirty="0" err="1">
                <a:latin typeface="UTM Avo" panose="02040603050506020204" pitchFamily="18" charset="0"/>
              </a:rPr>
              <a:t>em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thấy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tình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cảm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của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Bác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Hồ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với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thiếu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nhi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như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thế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nào</a:t>
            </a:r>
            <a:r>
              <a:rPr lang="en-US" sz="2800" b="1" dirty="0">
                <a:latin typeface="UTM Avo" panose="02040603050506020204" pitchFamily="18" charset="0"/>
              </a:rPr>
              <a:t>?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000D77A-7EFD-4289-A020-F9710197AC74}"/>
              </a:ext>
            </a:extLst>
          </p:cNvPr>
          <p:cNvSpPr txBox="1"/>
          <p:nvPr/>
        </p:nvSpPr>
        <p:spPr>
          <a:xfrm>
            <a:off x="354779" y="4182641"/>
            <a:ext cx="1051995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 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Qua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bài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đọc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, ta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thấy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Bác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rất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yêu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thương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các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cháu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thiếu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niên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,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nhi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đồng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.</a:t>
            </a:r>
            <a:endParaRPr lang="vi-VN" sz="2800" b="1" dirty="0">
              <a:solidFill>
                <a:schemeClr val="accent6">
                  <a:lumMod val="75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-957544" y="6699399"/>
            <a:ext cx="39180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Bài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giảng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thiết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kế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bởi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Ngô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Thu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Huyền</a:t>
            </a:r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95139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" grpId="0"/>
      <p:bldP spid="15" grpId="0"/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85220" y="95250"/>
            <a:ext cx="906780" cy="84836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09247" y="5854860"/>
            <a:ext cx="1167038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2700" lvl="0" algn="just">
              <a:spcBef>
                <a:spcPts val="0"/>
              </a:spcBef>
              <a:spcAft>
                <a:spcPts val="430"/>
              </a:spcAft>
              <a:buClr>
                <a:srgbClr val="000000"/>
              </a:buClr>
              <a:buSzPts val="1150"/>
              <a:tabLst>
                <a:tab pos="306705" algn="l"/>
              </a:tabLst>
            </a:pP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 bài đọc, chúng ta thấy Bác rất yêu thương các cháu thiếu niên, nhi đ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ồ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lang="vi-VN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4" descr="tv2t2t9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316" y="433633"/>
            <a:ext cx="10482606" cy="517531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59985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A8244A2B-8CC6-42E0-B8DF-B1846AF96D3B}"/>
              </a:ext>
            </a:extLst>
          </p:cNvPr>
          <p:cNvSpPr txBox="1"/>
          <p:nvPr/>
        </p:nvSpPr>
        <p:spPr>
          <a:xfrm>
            <a:off x="104774" y="500025"/>
            <a:ext cx="11547565" cy="6275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sớm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hôm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ấy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dạo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vườn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gần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chợt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rễ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ngoằn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ngoèo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Chắc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trận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gió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đêm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rơi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tần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ngần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lát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80990" indent="-380990" algn="just">
              <a:lnSpc>
                <a:spcPct val="150000"/>
              </a:lnSpc>
              <a:buFontTx/>
              <a:buChar char="-"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cuốn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rễ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mọc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nhé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algn="just">
              <a:lnSpc>
                <a:spcPct val="150000"/>
              </a:lnSpc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Theo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xới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vùi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rễ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ân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80990" indent="-380990" algn="just">
              <a:lnSpc>
                <a:spcPct val="150000"/>
              </a:lnSpc>
              <a:buFontTx/>
              <a:buChar char="-"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cuộn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rễ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vòng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buộc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cọc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vùi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rễ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thắc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mắc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28594" indent="-228594" algn="just">
              <a:lnSpc>
                <a:spcPct val="150000"/>
              </a:lnSpc>
              <a:buFontTx/>
              <a:buChar char="-"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ạ?</a:t>
            </a:r>
          </a:p>
          <a:p>
            <a:pPr algn="just">
              <a:lnSpc>
                <a:spcPct val="150000"/>
              </a:lnSpc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khẽ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cười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28594" indent="-228594" algn="just">
              <a:lnSpc>
                <a:spcPct val="150000"/>
              </a:lnSpc>
              <a:buFontTx/>
              <a:buChar char="-"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rễ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vòng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Thiếu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thăm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vườn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vòng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ấy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Lúc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rễ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1379441" y="-1290"/>
            <a:ext cx="8998230" cy="661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CHIẾC RỄ ĐA TRÒN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19910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6740" y="3518731"/>
            <a:ext cx="11293312" cy="1325563"/>
          </a:xfrm>
        </p:spPr>
        <p:txBody>
          <a:bodyPr>
            <a:no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……..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rễ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……….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mọc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nhé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……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……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rễ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Google Shape;386;p32">
            <a:extLst>
              <a:ext uri="{FF2B5EF4-FFF2-40B4-BE49-F238E27FC236}">
                <a16:creationId xmlns:a16="http://schemas.microsoft.com/office/drawing/2014/main" id="{1C37CFDE-FD17-46D7-A182-0B62207CA647}"/>
              </a:ext>
            </a:extLst>
          </p:cNvPr>
          <p:cNvSpPr txBox="1">
            <a:spLocks/>
          </p:cNvSpPr>
          <p:nvPr/>
        </p:nvSpPr>
        <p:spPr>
          <a:xfrm>
            <a:off x="2377096" y="-264607"/>
            <a:ext cx="7069337" cy="10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r>
              <a:rPr lang="en-US" sz="28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 THEO VĂN BẢN ĐỌC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86740" y="1431372"/>
            <a:ext cx="1063831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cuốn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vùi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xới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964331" y="2750218"/>
            <a:ext cx="102784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cuốn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134099" y="2750217"/>
            <a:ext cx="114165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27776" y="4052993"/>
            <a:ext cx="7312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xới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900418" y="4052993"/>
            <a:ext cx="7312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vùi</a:t>
            </a:r>
            <a:endParaRPr 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108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  <p:bldP spid="7" grpId="0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811236" y="332331"/>
            <a:ext cx="4825885" cy="1182971"/>
            <a:chOff x="549644" y="540772"/>
            <a:chExt cx="2798727" cy="887228"/>
          </a:xfrm>
        </p:grpSpPr>
        <p:pic>
          <p:nvPicPr>
            <p:cNvPr id="3" name="Picture 2" descr="20210409090849_wm_shs-tieng-viet-2-tap-1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69" t="35990" r="85076" b="58298"/>
            <a:stretch/>
          </p:blipFill>
          <p:spPr bwMode="auto">
            <a:xfrm>
              <a:off x="549644" y="540772"/>
              <a:ext cx="747486" cy="887228"/>
            </a:xfrm>
            <a:prstGeom prst="roundRect">
              <a:avLst>
                <a:gd name="adj" fmla="val 50000"/>
              </a:avLst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07B3502-F58A-46C0-88F8-3DE26F98CD3F}"/>
                </a:ext>
              </a:extLst>
            </p:cNvPr>
            <p:cNvSpPr txBox="1"/>
            <p:nvPr/>
          </p:nvSpPr>
          <p:spPr>
            <a:xfrm>
              <a:off x="923387" y="627964"/>
              <a:ext cx="2424984" cy="4940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2800" b="1" dirty="0" err="1">
                  <a:solidFill>
                    <a:srgbClr val="17479D"/>
                  </a:solidFill>
                  <a:latin typeface="UTM Avo" panose="02040603050506020204" pitchFamily="18" charset="0"/>
                </a:rPr>
                <a:t>Luyện</a:t>
              </a:r>
              <a:r>
                <a:rPr lang="en-US" sz="2800" b="1" dirty="0">
                  <a:solidFill>
                    <a:srgbClr val="17479D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800" b="1" dirty="0" err="1">
                  <a:solidFill>
                    <a:srgbClr val="17479D"/>
                  </a:solidFill>
                  <a:latin typeface="UTM Avo" panose="02040603050506020204" pitchFamily="18" charset="0"/>
                </a:rPr>
                <a:t>tập</a:t>
              </a:r>
              <a:r>
                <a:rPr lang="en-US" sz="2800" b="1" dirty="0">
                  <a:solidFill>
                    <a:srgbClr val="17479D"/>
                  </a:solidFill>
                  <a:latin typeface="UTM Avo" panose="02040603050506020204" pitchFamily="18" charset="0"/>
                </a:rPr>
                <a:t> 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599295" y="1388612"/>
            <a:ext cx="1047800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</a:rPr>
              <a:t>2. </a:t>
            </a:r>
            <a:r>
              <a:rPr lang="en-US" sz="2800" b="1" dirty="0" err="1">
                <a:latin typeface="UTM Avo" panose="02040603050506020204" pitchFamily="18" charset="0"/>
              </a:rPr>
              <a:t>Tìm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trong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bài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câu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có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dùng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i="1" dirty="0" err="1">
                <a:latin typeface="UTM Avo" panose="02040603050506020204" pitchFamily="18" charset="0"/>
              </a:rPr>
              <a:t>dấu</a:t>
            </a:r>
            <a:r>
              <a:rPr lang="en-US" sz="2800" b="1" i="1" dirty="0">
                <a:latin typeface="UTM Avo" panose="02040603050506020204" pitchFamily="18" charset="0"/>
              </a:rPr>
              <a:t> </a:t>
            </a:r>
            <a:r>
              <a:rPr lang="en-US" sz="2800" b="1" i="1" dirty="0" err="1">
                <a:latin typeface="UTM Avo" panose="02040603050506020204" pitchFamily="18" charset="0"/>
              </a:rPr>
              <a:t>chấm</a:t>
            </a:r>
            <a:r>
              <a:rPr lang="en-US" sz="2800" b="1" i="1" dirty="0">
                <a:latin typeface="UTM Avo" panose="02040603050506020204" pitchFamily="18" charset="0"/>
              </a:rPr>
              <a:t> than</a:t>
            </a:r>
            <a:r>
              <a:rPr lang="en-US" sz="2800" b="1" dirty="0">
                <a:latin typeface="UTM Avo" panose="02040603050506020204" pitchFamily="18" charset="0"/>
              </a:rPr>
              <a:t>. </a:t>
            </a:r>
            <a:r>
              <a:rPr lang="en-US" sz="2800" b="1" dirty="0" err="1">
                <a:latin typeface="UTM Avo" panose="02040603050506020204" pitchFamily="18" charset="0"/>
              </a:rPr>
              <a:t>Câu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đó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dùng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để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làm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gì</a:t>
            </a:r>
            <a:r>
              <a:rPr lang="en-US" sz="2800" b="1" dirty="0">
                <a:latin typeface="UTM Avo" panose="02040603050506020204" pitchFamily="18" charset="0"/>
              </a:rPr>
              <a:t>? (</a:t>
            </a:r>
            <a:r>
              <a:rPr lang="en-US" sz="2800" b="1" dirty="0" err="1">
                <a:latin typeface="UTM Avo" panose="02040603050506020204" pitchFamily="18" charset="0"/>
              </a:rPr>
              <a:t>Chọn</a:t>
            </a:r>
            <a:r>
              <a:rPr lang="en-US" sz="2800" b="1" dirty="0">
                <a:latin typeface="UTM Avo" panose="02040603050506020204" pitchFamily="18" charset="0"/>
              </a:rPr>
              <a:t> ý </a:t>
            </a:r>
            <a:r>
              <a:rPr lang="en-US" sz="2800" b="1" dirty="0" err="1">
                <a:latin typeface="UTM Avo" panose="02040603050506020204" pitchFamily="18" charset="0"/>
              </a:rPr>
              <a:t>đúng</a:t>
            </a:r>
            <a:r>
              <a:rPr lang="en-US" sz="2800" b="1" dirty="0">
                <a:latin typeface="UTM Avo" panose="02040603050506020204" pitchFamily="18" charset="0"/>
              </a:rPr>
              <a:t>)</a:t>
            </a:r>
          </a:p>
          <a:p>
            <a:pPr marL="457189" indent="-457189" algn="just">
              <a:lnSpc>
                <a:spcPct val="150000"/>
              </a:lnSpc>
              <a:buAutoNum type="alphaLcPeriod"/>
            </a:pPr>
            <a:r>
              <a:rPr lang="en-US" sz="2800" b="1" dirty="0" err="1">
                <a:latin typeface="UTM Avo" panose="02040603050506020204" pitchFamily="18" charset="0"/>
              </a:rPr>
              <a:t>Nêu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yêu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cầu</a:t>
            </a:r>
            <a:r>
              <a:rPr lang="en-US" sz="2800" b="1" dirty="0">
                <a:latin typeface="UTM Avo" panose="02040603050506020204" pitchFamily="18" charset="0"/>
              </a:rPr>
              <a:t>, </a:t>
            </a:r>
            <a:r>
              <a:rPr lang="en-US" sz="2800" b="1" dirty="0" err="1">
                <a:latin typeface="UTM Avo" panose="02040603050506020204" pitchFamily="18" charset="0"/>
              </a:rPr>
              <a:t>đề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nghị</a:t>
            </a:r>
            <a:endParaRPr lang="en-US" sz="2800" b="1" dirty="0">
              <a:latin typeface="UTM Avo" panose="02040603050506020204" pitchFamily="18" charset="0"/>
            </a:endParaRPr>
          </a:p>
          <a:p>
            <a:pPr marL="457189" indent="-457189" algn="just">
              <a:lnSpc>
                <a:spcPct val="150000"/>
              </a:lnSpc>
              <a:buAutoNum type="alphaLcPeriod"/>
            </a:pPr>
            <a:r>
              <a:rPr lang="en-US" sz="2800" b="1" dirty="0" err="1">
                <a:latin typeface="UTM Avo" panose="02040603050506020204" pitchFamily="18" charset="0"/>
              </a:rPr>
              <a:t>Thể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hiện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cảm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xúc</a:t>
            </a:r>
            <a:endParaRPr lang="en-US" sz="2800" b="1" dirty="0">
              <a:latin typeface="UTM Avo" panose="02040603050506020204" pitchFamily="18" charset="0"/>
            </a:endParaRPr>
          </a:p>
          <a:p>
            <a:pPr marL="457189" indent="-457189" algn="just">
              <a:lnSpc>
                <a:spcPct val="150000"/>
              </a:lnSpc>
              <a:buAutoNum type="alphaLcPeriod"/>
            </a:pPr>
            <a:r>
              <a:rPr lang="en-US" sz="2800" b="1" dirty="0" err="1">
                <a:latin typeface="UTM Avo" panose="02040603050506020204" pitchFamily="18" charset="0"/>
              </a:rPr>
              <a:t>Kể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sự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việc</a:t>
            </a:r>
            <a:r>
              <a:rPr lang="en-US" sz="2800" b="1" dirty="0">
                <a:latin typeface="UTM Avo" panose="02040603050506020204" pitchFamily="18" charset="0"/>
              </a:rPr>
              <a:t>, </a:t>
            </a:r>
            <a:r>
              <a:rPr lang="en-US" sz="2800" b="1" dirty="0" err="1">
                <a:latin typeface="UTM Avo" panose="02040603050506020204" pitchFamily="18" charset="0"/>
              </a:rPr>
              <a:t>hoạt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động</a:t>
            </a:r>
            <a:endParaRPr lang="en-US" sz="2800" b="1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endParaRPr lang="vi-VN" sz="2800" b="1" dirty="0">
              <a:latin typeface="UTM Avo" panose="020406030505060202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EB2B0D5-9C0E-4C58-9168-F0D6385FD4A4}"/>
              </a:ext>
            </a:extLst>
          </p:cNvPr>
          <p:cNvSpPr txBox="1"/>
          <p:nvPr/>
        </p:nvSpPr>
        <p:spPr>
          <a:xfrm>
            <a:off x="708654" y="4515774"/>
            <a:ext cx="1019515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 </a:t>
            </a:r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Chú</a:t>
            </a: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cuốn</a:t>
            </a: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chiếc</a:t>
            </a: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rễ</a:t>
            </a: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này</a:t>
            </a: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lại</a:t>
            </a: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</a:rPr>
              <a:t>, </a:t>
            </a:r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rồi</a:t>
            </a: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trồng</a:t>
            </a: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cho</a:t>
            </a: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nó</a:t>
            </a: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mọc</a:t>
            </a: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tiếp</a:t>
            </a: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nhé</a:t>
            </a: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</a:rPr>
              <a:t>!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E649201-AA92-4AF8-B709-5C4E5E88F8D6}"/>
              </a:ext>
            </a:extLst>
          </p:cNvPr>
          <p:cNvSpPr/>
          <p:nvPr/>
        </p:nvSpPr>
        <p:spPr>
          <a:xfrm>
            <a:off x="527061" y="2885535"/>
            <a:ext cx="568350" cy="43947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2800" b="1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9051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8" grpId="0"/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sp>
        <p:nvSpPr>
          <p:cNvPr id="20" name="Action Button: Forward or Next 19">
            <a:hlinkClick r:id="" action="ppaction://hlinkshowjump?jump=nextslide" highlightClick="1"/>
          </p:cNvPr>
          <p:cNvSpPr/>
          <p:nvPr/>
        </p:nvSpPr>
        <p:spPr>
          <a:xfrm>
            <a:off x="10812544" y="6363093"/>
            <a:ext cx="1140644" cy="34879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8452661-98AD-4B96-A407-84BC1A294772}"/>
              </a:ext>
            </a:extLst>
          </p:cNvPr>
          <p:cNvSpPr txBox="1"/>
          <p:nvPr/>
        </p:nvSpPr>
        <p:spPr>
          <a:xfrm>
            <a:off x="2173183" y="1351353"/>
            <a:ext cx="78187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21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2022</a:t>
            </a:r>
          </a:p>
          <a:p>
            <a:pPr algn="ctr"/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3: Nghe-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rễ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841628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Click="0" advTm="3713">
        <p15:prstTrans prst="curtains"/>
      </p:transition>
    </mc:Choice>
    <mc:Fallback xmlns="">
      <p:transition spd="slow" advClick="0" advTm="3713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17816FD-9AC0-4D9F-95CF-E65FBC4086FF}"/>
              </a:ext>
            </a:extLst>
          </p:cNvPr>
          <p:cNvGrpSpPr/>
          <p:nvPr/>
        </p:nvGrpSpPr>
        <p:grpSpPr>
          <a:xfrm>
            <a:off x="426720" y="411158"/>
            <a:ext cx="2804953" cy="749800"/>
            <a:chOff x="328800" y="617284"/>
            <a:chExt cx="1971948" cy="562350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6A553182-F3C1-4121-8FDA-73CEE8D72B23}"/>
                </a:ext>
              </a:extLst>
            </p:cNvPr>
            <p:cNvSpPr txBox="1"/>
            <p:nvPr/>
          </p:nvSpPr>
          <p:spPr>
            <a:xfrm>
              <a:off x="369343" y="617893"/>
              <a:ext cx="1931405" cy="5617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267" dirty="0">
                  <a:solidFill>
                    <a:schemeClr val="bg1">
                      <a:lumMod val="25000"/>
                    </a:schemeClr>
                  </a:solidFill>
                  <a:latin typeface="UTM Cookies" panose="02040603050506020204" pitchFamily="18" charset="0"/>
                </a:rPr>
                <a:t>BÀI 24 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1A601FE-6892-4EC6-ACDD-75D395FCC956}"/>
                </a:ext>
              </a:extLst>
            </p:cNvPr>
            <p:cNvSpPr txBox="1"/>
            <p:nvPr/>
          </p:nvSpPr>
          <p:spPr>
            <a:xfrm>
              <a:off x="328800" y="617284"/>
              <a:ext cx="1677443" cy="5617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267" dirty="0">
                  <a:solidFill>
                    <a:schemeClr val="bg1">
                      <a:lumMod val="75000"/>
                    </a:schemeClr>
                  </a:solidFill>
                  <a:latin typeface="UTM Cookies" panose="02040603050506020204" pitchFamily="18" charset="0"/>
                </a:rPr>
                <a:t>BÀI 24</a:t>
              </a: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2694591" y="756989"/>
            <a:ext cx="69614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ln>
                  <a:solidFill>
                    <a:schemeClr val="bg1">
                      <a:lumMod val="25000"/>
                    </a:schemeClr>
                  </a:solidFill>
                </a:ln>
                <a:solidFill>
                  <a:schemeClr val="accent1"/>
                </a:solidFill>
                <a:latin typeface="UTM Cookies" panose="02040603050506020204" pitchFamily="18" charset="0"/>
              </a:rPr>
              <a:t>CHIẾC RỄ ĐA TRÒN</a:t>
            </a:r>
          </a:p>
        </p:txBody>
      </p:sp>
      <p:sp>
        <p:nvSpPr>
          <p:cNvPr id="15" name="Google Shape;1714;p64"/>
          <p:cNvSpPr/>
          <p:nvPr/>
        </p:nvSpPr>
        <p:spPr>
          <a:xfrm rot="-2019064">
            <a:off x="1611170" y="1088380"/>
            <a:ext cx="248710" cy="245983"/>
          </a:xfrm>
          <a:custGeom>
            <a:avLst/>
            <a:gdLst/>
            <a:ahLst/>
            <a:cxnLst/>
            <a:rect l="l" t="t" r="r" b="b"/>
            <a:pathLst>
              <a:path w="4517" h="4766" extrusionOk="0">
                <a:moveTo>
                  <a:pt x="1687" y="1"/>
                </a:moveTo>
                <a:cubicBezTo>
                  <a:pt x="1549" y="1"/>
                  <a:pt x="1405" y="121"/>
                  <a:pt x="1453" y="315"/>
                </a:cubicBezTo>
                <a:cubicBezTo>
                  <a:pt x="1612" y="790"/>
                  <a:pt x="1730" y="1305"/>
                  <a:pt x="1889" y="1741"/>
                </a:cubicBezTo>
                <a:cubicBezTo>
                  <a:pt x="1612" y="1582"/>
                  <a:pt x="1334" y="1384"/>
                  <a:pt x="1057" y="1186"/>
                </a:cubicBezTo>
                <a:cubicBezTo>
                  <a:pt x="1009" y="1158"/>
                  <a:pt x="960" y="1147"/>
                  <a:pt x="914" y="1147"/>
                </a:cubicBezTo>
                <a:cubicBezTo>
                  <a:pt x="698" y="1147"/>
                  <a:pt x="544" y="1412"/>
                  <a:pt x="740" y="1543"/>
                </a:cubicBezTo>
                <a:cubicBezTo>
                  <a:pt x="1097" y="1780"/>
                  <a:pt x="1453" y="2018"/>
                  <a:pt x="1810" y="2256"/>
                </a:cubicBezTo>
                <a:cubicBezTo>
                  <a:pt x="1295" y="2414"/>
                  <a:pt x="780" y="2573"/>
                  <a:pt x="265" y="2731"/>
                </a:cubicBezTo>
                <a:cubicBezTo>
                  <a:pt x="1" y="2807"/>
                  <a:pt x="132" y="3170"/>
                  <a:pt x="385" y="3170"/>
                </a:cubicBezTo>
                <a:cubicBezTo>
                  <a:pt x="397" y="3170"/>
                  <a:pt x="410" y="3169"/>
                  <a:pt x="423" y="3167"/>
                </a:cubicBezTo>
                <a:lnTo>
                  <a:pt x="1730" y="2771"/>
                </a:lnTo>
                <a:lnTo>
                  <a:pt x="1730" y="2771"/>
                </a:lnTo>
                <a:cubicBezTo>
                  <a:pt x="1532" y="3127"/>
                  <a:pt x="1334" y="3444"/>
                  <a:pt x="1097" y="3801"/>
                </a:cubicBezTo>
                <a:cubicBezTo>
                  <a:pt x="989" y="3963"/>
                  <a:pt x="1156" y="4106"/>
                  <a:pt x="1324" y="4106"/>
                </a:cubicBezTo>
                <a:cubicBezTo>
                  <a:pt x="1403" y="4106"/>
                  <a:pt x="1482" y="4075"/>
                  <a:pt x="1532" y="3999"/>
                </a:cubicBezTo>
                <a:cubicBezTo>
                  <a:pt x="1770" y="3642"/>
                  <a:pt x="1968" y="3246"/>
                  <a:pt x="2206" y="2890"/>
                </a:cubicBezTo>
                <a:cubicBezTo>
                  <a:pt x="2364" y="3444"/>
                  <a:pt x="2523" y="4038"/>
                  <a:pt x="2642" y="4593"/>
                </a:cubicBezTo>
                <a:cubicBezTo>
                  <a:pt x="2672" y="4714"/>
                  <a:pt x="2754" y="4766"/>
                  <a:pt x="2840" y="4766"/>
                </a:cubicBezTo>
                <a:cubicBezTo>
                  <a:pt x="2979" y="4766"/>
                  <a:pt x="3126" y="4630"/>
                  <a:pt x="3077" y="4434"/>
                </a:cubicBezTo>
                <a:cubicBezTo>
                  <a:pt x="2958" y="3880"/>
                  <a:pt x="2800" y="3286"/>
                  <a:pt x="2642" y="2731"/>
                </a:cubicBezTo>
                <a:lnTo>
                  <a:pt x="2642" y="2731"/>
                </a:lnTo>
                <a:cubicBezTo>
                  <a:pt x="2998" y="2929"/>
                  <a:pt x="3315" y="3127"/>
                  <a:pt x="3671" y="3286"/>
                </a:cubicBezTo>
                <a:cubicBezTo>
                  <a:pt x="3713" y="3310"/>
                  <a:pt x="3753" y="3320"/>
                  <a:pt x="3790" y="3320"/>
                </a:cubicBezTo>
                <a:cubicBezTo>
                  <a:pt x="3998" y="3320"/>
                  <a:pt x="4105" y="2990"/>
                  <a:pt x="3870" y="2890"/>
                </a:cubicBezTo>
                <a:cubicBezTo>
                  <a:pt x="3553" y="2731"/>
                  <a:pt x="3236" y="2573"/>
                  <a:pt x="2958" y="2375"/>
                </a:cubicBezTo>
                <a:cubicBezTo>
                  <a:pt x="3394" y="2256"/>
                  <a:pt x="3790" y="2137"/>
                  <a:pt x="4226" y="1978"/>
                </a:cubicBezTo>
                <a:cubicBezTo>
                  <a:pt x="4517" y="1869"/>
                  <a:pt x="4407" y="1494"/>
                  <a:pt x="4143" y="1494"/>
                </a:cubicBezTo>
                <a:cubicBezTo>
                  <a:pt x="4119" y="1494"/>
                  <a:pt x="4094" y="1497"/>
                  <a:pt x="4068" y="1503"/>
                </a:cubicBezTo>
                <a:cubicBezTo>
                  <a:pt x="3632" y="1662"/>
                  <a:pt x="3196" y="1820"/>
                  <a:pt x="2721" y="1939"/>
                </a:cubicBezTo>
                <a:cubicBezTo>
                  <a:pt x="2919" y="1622"/>
                  <a:pt x="3077" y="1305"/>
                  <a:pt x="3236" y="949"/>
                </a:cubicBezTo>
                <a:cubicBezTo>
                  <a:pt x="3340" y="765"/>
                  <a:pt x="3186" y="617"/>
                  <a:pt x="3035" y="617"/>
                </a:cubicBezTo>
                <a:cubicBezTo>
                  <a:pt x="2957" y="617"/>
                  <a:pt x="2880" y="656"/>
                  <a:pt x="2840" y="750"/>
                </a:cubicBezTo>
                <a:cubicBezTo>
                  <a:pt x="2681" y="1067"/>
                  <a:pt x="2523" y="1384"/>
                  <a:pt x="2364" y="1701"/>
                </a:cubicBezTo>
                <a:cubicBezTo>
                  <a:pt x="2206" y="1186"/>
                  <a:pt x="2047" y="671"/>
                  <a:pt x="1889" y="156"/>
                </a:cubicBezTo>
                <a:cubicBezTo>
                  <a:pt x="1858" y="49"/>
                  <a:pt x="1774" y="1"/>
                  <a:pt x="168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6" name="Google Shape;1715;p64"/>
          <p:cNvSpPr/>
          <p:nvPr/>
        </p:nvSpPr>
        <p:spPr>
          <a:xfrm rot="-2019064">
            <a:off x="505472" y="1150404"/>
            <a:ext cx="150703" cy="130320"/>
          </a:xfrm>
          <a:custGeom>
            <a:avLst/>
            <a:gdLst/>
            <a:ahLst/>
            <a:cxnLst/>
            <a:rect l="l" t="t" r="r" b="b"/>
            <a:pathLst>
              <a:path w="2737" h="2525" extrusionOk="0">
                <a:moveTo>
                  <a:pt x="514" y="0"/>
                </a:moveTo>
                <a:cubicBezTo>
                  <a:pt x="329" y="0"/>
                  <a:pt x="187" y="258"/>
                  <a:pt x="344" y="415"/>
                </a:cubicBezTo>
                <a:cubicBezTo>
                  <a:pt x="502" y="573"/>
                  <a:pt x="621" y="692"/>
                  <a:pt x="780" y="811"/>
                </a:cubicBezTo>
                <a:lnTo>
                  <a:pt x="304" y="851"/>
                </a:lnTo>
                <a:cubicBezTo>
                  <a:pt x="0" y="889"/>
                  <a:pt x="25" y="1328"/>
                  <a:pt x="307" y="1328"/>
                </a:cubicBezTo>
                <a:cubicBezTo>
                  <a:pt x="319" y="1328"/>
                  <a:pt x="331" y="1328"/>
                  <a:pt x="344" y="1326"/>
                </a:cubicBezTo>
                <a:lnTo>
                  <a:pt x="740" y="1286"/>
                </a:lnTo>
                <a:lnTo>
                  <a:pt x="740" y="1286"/>
                </a:lnTo>
                <a:cubicBezTo>
                  <a:pt x="582" y="1484"/>
                  <a:pt x="423" y="1722"/>
                  <a:pt x="265" y="1960"/>
                </a:cubicBezTo>
                <a:cubicBezTo>
                  <a:pt x="130" y="2121"/>
                  <a:pt x="288" y="2283"/>
                  <a:pt x="453" y="2283"/>
                </a:cubicBezTo>
                <a:cubicBezTo>
                  <a:pt x="531" y="2283"/>
                  <a:pt x="610" y="2247"/>
                  <a:pt x="661" y="2158"/>
                </a:cubicBezTo>
                <a:lnTo>
                  <a:pt x="1017" y="1603"/>
                </a:lnTo>
                <a:cubicBezTo>
                  <a:pt x="1057" y="1841"/>
                  <a:pt x="1097" y="2118"/>
                  <a:pt x="1097" y="2316"/>
                </a:cubicBezTo>
                <a:cubicBezTo>
                  <a:pt x="1116" y="2455"/>
                  <a:pt x="1225" y="2524"/>
                  <a:pt x="1334" y="2524"/>
                </a:cubicBezTo>
                <a:cubicBezTo>
                  <a:pt x="1443" y="2524"/>
                  <a:pt x="1552" y="2455"/>
                  <a:pt x="1572" y="2316"/>
                </a:cubicBezTo>
                <a:cubicBezTo>
                  <a:pt x="1572" y="2039"/>
                  <a:pt x="1493" y="1762"/>
                  <a:pt x="1493" y="1484"/>
                </a:cubicBezTo>
                <a:lnTo>
                  <a:pt x="1493" y="1484"/>
                </a:lnTo>
                <a:lnTo>
                  <a:pt x="1849" y="1762"/>
                </a:lnTo>
                <a:cubicBezTo>
                  <a:pt x="1898" y="1802"/>
                  <a:pt x="1949" y="1820"/>
                  <a:pt x="1996" y="1820"/>
                </a:cubicBezTo>
                <a:cubicBezTo>
                  <a:pt x="2179" y="1820"/>
                  <a:pt x="2315" y="1562"/>
                  <a:pt x="2127" y="1405"/>
                </a:cubicBezTo>
                <a:cubicBezTo>
                  <a:pt x="2008" y="1326"/>
                  <a:pt x="1929" y="1247"/>
                  <a:pt x="1810" y="1128"/>
                </a:cubicBezTo>
                <a:lnTo>
                  <a:pt x="2443" y="1049"/>
                </a:lnTo>
                <a:cubicBezTo>
                  <a:pt x="2736" y="975"/>
                  <a:pt x="2725" y="564"/>
                  <a:pt x="2503" y="564"/>
                </a:cubicBezTo>
                <a:cubicBezTo>
                  <a:pt x="2484" y="564"/>
                  <a:pt x="2465" y="567"/>
                  <a:pt x="2443" y="573"/>
                </a:cubicBezTo>
                <a:lnTo>
                  <a:pt x="1691" y="653"/>
                </a:lnTo>
                <a:lnTo>
                  <a:pt x="1849" y="415"/>
                </a:lnTo>
                <a:cubicBezTo>
                  <a:pt x="1994" y="241"/>
                  <a:pt x="1843" y="47"/>
                  <a:pt x="1674" y="47"/>
                </a:cubicBezTo>
                <a:cubicBezTo>
                  <a:pt x="1611" y="47"/>
                  <a:pt x="1546" y="73"/>
                  <a:pt x="1493" y="138"/>
                </a:cubicBezTo>
                <a:lnTo>
                  <a:pt x="1374" y="336"/>
                </a:lnTo>
                <a:lnTo>
                  <a:pt x="1374" y="296"/>
                </a:lnTo>
                <a:cubicBezTo>
                  <a:pt x="1355" y="143"/>
                  <a:pt x="1234" y="73"/>
                  <a:pt x="1118" y="73"/>
                </a:cubicBezTo>
                <a:cubicBezTo>
                  <a:pt x="995" y="73"/>
                  <a:pt x="878" y="153"/>
                  <a:pt x="899" y="296"/>
                </a:cubicBezTo>
                <a:lnTo>
                  <a:pt x="661" y="58"/>
                </a:lnTo>
                <a:cubicBezTo>
                  <a:pt x="612" y="18"/>
                  <a:pt x="561" y="0"/>
                  <a:pt x="5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7" name="Google Shape;1716;p64"/>
          <p:cNvSpPr/>
          <p:nvPr/>
        </p:nvSpPr>
        <p:spPr>
          <a:xfrm rot="-2019064">
            <a:off x="790175" y="1304762"/>
            <a:ext cx="395062" cy="366652"/>
          </a:xfrm>
          <a:custGeom>
            <a:avLst/>
            <a:gdLst/>
            <a:ahLst/>
            <a:cxnLst/>
            <a:rect l="l" t="t" r="r" b="b"/>
            <a:pathLst>
              <a:path w="7175" h="7104" extrusionOk="0">
                <a:moveTo>
                  <a:pt x="1980" y="0"/>
                </a:moveTo>
                <a:cubicBezTo>
                  <a:pt x="1831" y="0"/>
                  <a:pt x="1685" y="128"/>
                  <a:pt x="1760" y="303"/>
                </a:cubicBezTo>
                <a:cubicBezTo>
                  <a:pt x="2116" y="1016"/>
                  <a:pt x="2433" y="1729"/>
                  <a:pt x="2750" y="2482"/>
                </a:cubicBezTo>
                <a:cubicBezTo>
                  <a:pt x="1958" y="2284"/>
                  <a:pt x="1126" y="2086"/>
                  <a:pt x="334" y="1888"/>
                </a:cubicBezTo>
                <a:cubicBezTo>
                  <a:pt x="311" y="1881"/>
                  <a:pt x="289" y="1878"/>
                  <a:pt x="269" y="1878"/>
                </a:cubicBezTo>
                <a:cubicBezTo>
                  <a:pt x="46" y="1878"/>
                  <a:pt x="0" y="2251"/>
                  <a:pt x="255" y="2324"/>
                </a:cubicBezTo>
                <a:lnTo>
                  <a:pt x="2631" y="2918"/>
                </a:lnTo>
                <a:lnTo>
                  <a:pt x="1364" y="3552"/>
                </a:lnTo>
                <a:cubicBezTo>
                  <a:pt x="1159" y="3688"/>
                  <a:pt x="1307" y="3972"/>
                  <a:pt x="1529" y="3972"/>
                </a:cubicBezTo>
                <a:cubicBezTo>
                  <a:pt x="1565" y="3972"/>
                  <a:pt x="1603" y="3964"/>
                  <a:pt x="1641" y="3948"/>
                </a:cubicBezTo>
                <a:lnTo>
                  <a:pt x="2909" y="3314"/>
                </a:lnTo>
                <a:lnTo>
                  <a:pt x="2909" y="3314"/>
                </a:lnTo>
                <a:cubicBezTo>
                  <a:pt x="2552" y="4067"/>
                  <a:pt x="2275" y="4819"/>
                  <a:pt x="1958" y="5611"/>
                </a:cubicBezTo>
                <a:cubicBezTo>
                  <a:pt x="1906" y="5795"/>
                  <a:pt x="2060" y="5943"/>
                  <a:pt x="2206" y="5943"/>
                </a:cubicBezTo>
                <a:cubicBezTo>
                  <a:pt x="2281" y="5943"/>
                  <a:pt x="2353" y="5904"/>
                  <a:pt x="2394" y="5809"/>
                </a:cubicBezTo>
                <a:cubicBezTo>
                  <a:pt x="2671" y="5057"/>
                  <a:pt x="2988" y="4304"/>
                  <a:pt x="3305" y="3591"/>
                </a:cubicBezTo>
                <a:cubicBezTo>
                  <a:pt x="3780" y="4700"/>
                  <a:pt x="4255" y="5809"/>
                  <a:pt x="4691" y="6958"/>
                </a:cubicBezTo>
                <a:cubicBezTo>
                  <a:pt x="4735" y="7060"/>
                  <a:pt x="4810" y="7103"/>
                  <a:pt x="4887" y="7103"/>
                </a:cubicBezTo>
                <a:cubicBezTo>
                  <a:pt x="5018" y="7103"/>
                  <a:pt x="5152" y="6975"/>
                  <a:pt x="5127" y="6800"/>
                </a:cubicBezTo>
                <a:cubicBezTo>
                  <a:pt x="4651" y="5572"/>
                  <a:pt x="4137" y="4344"/>
                  <a:pt x="3582" y="3155"/>
                </a:cubicBezTo>
                <a:lnTo>
                  <a:pt x="3582" y="3155"/>
                </a:lnTo>
                <a:cubicBezTo>
                  <a:pt x="4651" y="3393"/>
                  <a:pt x="5721" y="3631"/>
                  <a:pt x="6830" y="3868"/>
                </a:cubicBezTo>
                <a:cubicBezTo>
                  <a:pt x="6842" y="3870"/>
                  <a:pt x="6854" y="3871"/>
                  <a:pt x="6865" y="3871"/>
                </a:cubicBezTo>
                <a:cubicBezTo>
                  <a:pt x="7114" y="3871"/>
                  <a:pt x="7175" y="3469"/>
                  <a:pt x="6909" y="3393"/>
                </a:cubicBezTo>
                <a:cubicBezTo>
                  <a:pt x="5919" y="3195"/>
                  <a:pt x="4929" y="2957"/>
                  <a:pt x="3978" y="2759"/>
                </a:cubicBezTo>
                <a:lnTo>
                  <a:pt x="5483" y="1927"/>
                </a:lnTo>
                <a:cubicBezTo>
                  <a:pt x="5722" y="1825"/>
                  <a:pt x="5550" y="1547"/>
                  <a:pt x="5346" y="1547"/>
                </a:cubicBezTo>
                <a:cubicBezTo>
                  <a:pt x="5313" y="1547"/>
                  <a:pt x="5279" y="1554"/>
                  <a:pt x="5246" y="1571"/>
                </a:cubicBezTo>
                <a:lnTo>
                  <a:pt x="3859" y="2284"/>
                </a:lnTo>
                <a:cubicBezTo>
                  <a:pt x="4176" y="1690"/>
                  <a:pt x="4453" y="1096"/>
                  <a:pt x="4770" y="501"/>
                </a:cubicBezTo>
                <a:cubicBezTo>
                  <a:pt x="4849" y="318"/>
                  <a:pt x="4703" y="170"/>
                  <a:pt x="4549" y="170"/>
                </a:cubicBezTo>
                <a:cubicBezTo>
                  <a:pt x="4470" y="170"/>
                  <a:pt x="4388" y="209"/>
                  <a:pt x="4335" y="303"/>
                </a:cubicBezTo>
                <a:cubicBezTo>
                  <a:pt x="3978" y="1016"/>
                  <a:pt x="3622" y="1729"/>
                  <a:pt x="3265" y="2482"/>
                </a:cubicBezTo>
                <a:cubicBezTo>
                  <a:pt x="2909" y="1690"/>
                  <a:pt x="2552" y="898"/>
                  <a:pt x="2196" y="145"/>
                </a:cubicBezTo>
                <a:cubicBezTo>
                  <a:pt x="2152" y="43"/>
                  <a:pt x="2066" y="0"/>
                  <a:pt x="198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18" name="Google Shape;1725;p64"/>
          <p:cNvGrpSpPr/>
          <p:nvPr/>
        </p:nvGrpSpPr>
        <p:grpSpPr>
          <a:xfrm rot="-1723955">
            <a:off x="1248823" y="97595"/>
            <a:ext cx="316855" cy="328459"/>
            <a:chOff x="5414907" y="2017485"/>
            <a:chExt cx="220338" cy="243702"/>
          </a:xfrm>
        </p:grpSpPr>
        <p:sp>
          <p:nvSpPr>
            <p:cNvPr id="19" name="Google Shape;1726;p64"/>
            <p:cNvSpPr/>
            <p:nvPr/>
          </p:nvSpPr>
          <p:spPr>
            <a:xfrm>
              <a:off x="5414907" y="2017485"/>
              <a:ext cx="131370" cy="113351"/>
            </a:xfrm>
            <a:custGeom>
              <a:avLst/>
              <a:gdLst/>
              <a:ahLst/>
              <a:cxnLst/>
              <a:rect l="l" t="t" r="r" b="b"/>
              <a:pathLst>
                <a:path w="2457" h="2120" extrusionOk="0">
                  <a:moveTo>
                    <a:pt x="1361" y="470"/>
                  </a:moveTo>
                  <a:cubicBezTo>
                    <a:pt x="1383" y="470"/>
                    <a:pt x="1405" y="472"/>
                    <a:pt x="1427" y="476"/>
                  </a:cubicBezTo>
                  <a:cubicBezTo>
                    <a:pt x="1506" y="555"/>
                    <a:pt x="1585" y="634"/>
                    <a:pt x="1664" y="714"/>
                  </a:cubicBezTo>
                  <a:cubicBezTo>
                    <a:pt x="1902" y="951"/>
                    <a:pt x="2021" y="1308"/>
                    <a:pt x="1704" y="1546"/>
                  </a:cubicBezTo>
                  <a:cubicBezTo>
                    <a:pt x="1565" y="1645"/>
                    <a:pt x="1407" y="1694"/>
                    <a:pt x="1248" y="1694"/>
                  </a:cubicBezTo>
                  <a:cubicBezTo>
                    <a:pt x="1090" y="1694"/>
                    <a:pt x="931" y="1645"/>
                    <a:pt x="793" y="1546"/>
                  </a:cubicBezTo>
                  <a:cubicBezTo>
                    <a:pt x="515" y="1347"/>
                    <a:pt x="515" y="951"/>
                    <a:pt x="753" y="714"/>
                  </a:cubicBezTo>
                  <a:lnTo>
                    <a:pt x="793" y="714"/>
                  </a:lnTo>
                  <a:cubicBezTo>
                    <a:pt x="934" y="608"/>
                    <a:pt x="1171" y="470"/>
                    <a:pt x="1361" y="470"/>
                  </a:cubicBezTo>
                  <a:close/>
                  <a:moveTo>
                    <a:pt x="1427" y="1"/>
                  </a:moveTo>
                  <a:cubicBezTo>
                    <a:pt x="1149" y="1"/>
                    <a:pt x="872" y="80"/>
                    <a:pt x="634" y="238"/>
                  </a:cubicBezTo>
                  <a:cubicBezTo>
                    <a:pt x="623" y="227"/>
                    <a:pt x="608" y="222"/>
                    <a:pt x="591" y="222"/>
                  </a:cubicBezTo>
                  <a:cubicBezTo>
                    <a:pt x="552" y="222"/>
                    <a:pt x="504" y="250"/>
                    <a:pt x="476" y="278"/>
                  </a:cubicBezTo>
                  <a:cubicBezTo>
                    <a:pt x="40" y="714"/>
                    <a:pt x="1" y="1387"/>
                    <a:pt x="436" y="1823"/>
                  </a:cubicBezTo>
                  <a:cubicBezTo>
                    <a:pt x="674" y="2021"/>
                    <a:pt x="961" y="2120"/>
                    <a:pt x="1248" y="2120"/>
                  </a:cubicBezTo>
                  <a:cubicBezTo>
                    <a:pt x="1536" y="2120"/>
                    <a:pt x="1823" y="2021"/>
                    <a:pt x="2060" y="1823"/>
                  </a:cubicBezTo>
                  <a:cubicBezTo>
                    <a:pt x="2417" y="1466"/>
                    <a:pt x="2456" y="833"/>
                    <a:pt x="2100" y="476"/>
                  </a:cubicBezTo>
                  <a:cubicBezTo>
                    <a:pt x="1942" y="238"/>
                    <a:pt x="1704" y="80"/>
                    <a:pt x="14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" name="Google Shape;1727;p64"/>
            <p:cNvSpPr/>
            <p:nvPr/>
          </p:nvSpPr>
          <p:spPr>
            <a:xfrm>
              <a:off x="5469978" y="2200929"/>
              <a:ext cx="77849" cy="60258"/>
            </a:xfrm>
            <a:custGeom>
              <a:avLst/>
              <a:gdLst/>
              <a:ahLst/>
              <a:cxnLst/>
              <a:rect l="l" t="t" r="r" b="b"/>
              <a:pathLst>
                <a:path w="1456" h="1127" extrusionOk="0">
                  <a:moveTo>
                    <a:pt x="707" y="0"/>
                  </a:moveTo>
                  <a:cubicBezTo>
                    <a:pt x="599" y="0"/>
                    <a:pt x="492" y="32"/>
                    <a:pt x="397" y="95"/>
                  </a:cubicBezTo>
                  <a:cubicBezTo>
                    <a:pt x="278" y="95"/>
                    <a:pt x="238" y="135"/>
                    <a:pt x="199" y="214"/>
                  </a:cubicBezTo>
                  <a:cubicBezTo>
                    <a:pt x="40" y="372"/>
                    <a:pt x="0" y="610"/>
                    <a:pt x="80" y="808"/>
                  </a:cubicBezTo>
                  <a:cubicBezTo>
                    <a:pt x="199" y="1006"/>
                    <a:pt x="436" y="1125"/>
                    <a:pt x="634" y="1125"/>
                  </a:cubicBezTo>
                  <a:cubicBezTo>
                    <a:pt x="651" y="1126"/>
                    <a:pt x="667" y="1127"/>
                    <a:pt x="683" y="1127"/>
                  </a:cubicBezTo>
                  <a:cubicBezTo>
                    <a:pt x="1169" y="1127"/>
                    <a:pt x="1456" y="559"/>
                    <a:pt x="1149" y="214"/>
                  </a:cubicBezTo>
                  <a:cubicBezTo>
                    <a:pt x="1030" y="71"/>
                    <a:pt x="869" y="0"/>
                    <a:pt x="7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" name="Google Shape;1728;p64"/>
            <p:cNvSpPr/>
            <p:nvPr/>
          </p:nvSpPr>
          <p:spPr>
            <a:xfrm>
              <a:off x="5603431" y="2178473"/>
              <a:ext cx="31813" cy="25451"/>
            </a:xfrm>
            <a:custGeom>
              <a:avLst/>
              <a:gdLst/>
              <a:ahLst/>
              <a:cxnLst/>
              <a:rect l="l" t="t" r="r" b="b"/>
              <a:pathLst>
                <a:path w="595" h="476" extrusionOk="0">
                  <a:moveTo>
                    <a:pt x="277" y="0"/>
                  </a:moveTo>
                  <a:cubicBezTo>
                    <a:pt x="0" y="0"/>
                    <a:pt x="0" y="476"/>
                    <a:pt x="317" y="476"/>
                  </a:cubicBezTo>
                  <a:cubicBezTo>
                    <a:pt x="594" y="476"/>
                    <a:pt x="594" y="0"/>
                    <a:pt x="2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22" name="Google Shape;1714;p64"/>
          <p:cNvSpPr/>
          <p:nvPr/>
        </p:nvSpPr>
        <p:spPr>
          <a:xfrm rot="-2019064">
            <a:off x="682718" y="235112"/>
            <a:ext cx="248710" cy="245983"/>
          </a:xfrm>
          <a:custGeom>
            <a:avLst/>
            <a:gdLst/>
            <a:ahLst/>
            <a:cxnLst/>
            <a:rect l="l" t="t" r="r" b="b"/>
            <a:pathLst>
              <a:path w="4517" h="4766" extrusionOk="0">
                <a:moveTo>
                  <a:pt x="1687" y="1"/>
                </a:moveTo>
                <a:cubicBezTo>
                  <a:pt x="1549" y="1"/>
                  <a:pt x="1405" y="121"/>
                  <a:pt x="1453" y="315"/>
                </a:cubicBezTo>
                <a:cubicBezTo>
                  <a:pt x="1612" y="790"/>
                  <a:pt x="1730" y="1305"/>
                  <a:pt x="1889" y="1741"/>
                </a:cubicBezTo>
                <a:cubicBezTo>
                  <a:pt x="1612" y="1582"/>
                  <a:pt x="1334" y="1384"/>
                  <a:pt x="1057" y="1186"/>
                </a:cubicBezTo>
                <a:cubicBezTo>
                  <a:pt x="1009" y="1158"/>
                  <a:pt x="960" y="1147"/>
                  <a:pt x="914" y="1147"/>
                </a:cubicBezTo>
                <a:cubicBezTo>
                  <a:pt x="698" y="1147"/>
                  <a:pt x="544" y="1412"/>
                  <a:pt x="740" y="1543"/>
                </a:cubicBezTo>
                <a:cubicBezTo>
                  <a:pt x="1097" y="1780"/>
                  <a:pt x="1453" y="2018"/>
                  <a:pt x="1810" y="2256"/>
                </a:cubicBezTo>
                <a:cubicBezTo>
                  <a:pt x="1295" y="2414"/>
                  <a:pt x="780" y="2573"/>
                  <a:pt x="265" y="2731"/>
                </a:cubicBezTo>
                <a:cubicBezTo>
                  <a:pt x="1" y="2807"/>
                  <a:pt x="132" y="3170"/>
                  <a:pt x="385" y="3170"/>
                </a:cubicBezTo>
                <a:cubicBezTo>
                  <a:pt x="397" y="3170"/>
                  <a:pt x="410" y="3169"/>
                  <a:pt x="423" y="3167"/>
                </a:cubicBezTo>
                <a:lnTo>
                  <a:pt x="1730" y="2771"/>
                </a:lnTo>
                <a:lnTo>
                  <a:pt x="1730" y="2771"/>
                </a:lnTo>
                <a:cubicBezTo>
                  <a:pt x="1532" y="3127"/>
                  <a:pt x="1334" y="3444"/>
                  <a:pt x="1097" y="3801"/>
                </a:cubicBezTo>
                <a:cubicBezTo>
                  <a:pt x="989" y="3963"/>
                  <a:pt x="1156" y="4106"/>
                  <a:pt x="1324" y="4106"/>
                </a:cubicBezTo>
                <a:cubicBezTo>
                  <a:pt x="1403" y="4106"/>
                  <a:pt x="1482" y="4075"/>
                  <a:pt x="1532" y="3999"/>
                </a:cubicBezTo>
                <a:cubicBezTo>
                  <a:pt x="1770" y="3642"/>
                  <a:pt x="1968" y="3246"/>
                  <a:pt x="2206" y="2890"/>
                </a:cubicBezTo>
                <a:cubicBezTo>
                  <a:pt x="2364" y="3444"/>
                  <a:pt x="2523" y="4038"/>
                  <a:pt x="2642" y="4593"/>
                </a:cubicBezTo>
                <a:cubicBezTo>
                  <a:pt x="2672" y="4714"/>
                  <a:pt x="2754" y="4766"/>
                  <a:pt x="2840" y="4766"/>
                </a:cubicBezTo>
                <a:cubicBezTo>
                  <a:pt x="2979" y="4766"/>
                  <a:pt x="3126" y="4630"/>
                  <a:pt x="3077" y="4434"/>
                </a:cubicBezTo>
                <a:cubicBezTo>
                  <a:pt x="2958" y="3880"/>
                  <a:pt x="2800" y="3286"/>
                  <a:pt x="2642" y="2731"/>
                </a:cubicBezTo>
                <a:lnTo>
                  <a:pt x="2642" y="2731"/>
                </a:lnTo>
                <a:cubicBezTo>
                  <a:pt x="2998" y="2929"/>
                  <a:pt x="3315" y="3127"/>
                  <a:pt x="3671" y="3286"/>
                </a:cubicBezTo>
                <a:cubicBezTo>
                  <a:pt x="3713" y="3310"/>
                  <a:pt x="3753" y="3320"/>
                  <a:pt x="3790" y="3320"/>
                </a:cubicBezTo>
                <a:cubicBezTo>
                  <a:pt x="3998" y="3320"/>
                  <a:pt x="4105" y="2990"/>
                  <a:pt x="3870" y="2890"/>
                </a:cubicBezTo>
                <a:cubicBezTo>
                  <a:pt x="3553" y="2731"/>
                  <a:pt x="3236" y="2573"/>
                  <a:pt x="2958" y="2375"/>
                </a:cubicBezTo>
                <a:cubicBezTo>
                  <a:pt x="3394" y="2256"/>
                  <a:pt x="3790" y="2137"/>
                  <a:pt x="4226" y="1978"/>
                </a:cubicBezTo>
                <a:cubicBezTo>
                  <a:pt x="4517" y="1869"/>
                  <a:pt x="4407" y="1494"/>
                  <a:pt x="4143" y="1494"/>
                </a:cubicBezTo>
                <a:cubicBezTo>
                  <a:pt x="4119" y="1494"/>
                  <a:pt x="4094" y="1497"/>
                  <a:pt x="4068" y="1503"/>
                </a:cubicBezTo>
                <a:cubicBezTo>
                  <a:pt x="3632" y="1662"/>
                  <a:pt x="3196" y="1820"/>
                  <a:pt x="2721" y="1939"/>
                </a:cubicBezTo>
                <a:cubicBezTo>
                  <a:pt x="2919" y="1622"/>
                  <a:pt x="3077" y="1305"/>
                  <a:pt x="3236" y="949"/>
                </a:cubicBezTo>
                <a:cubicBezTo>
                  <a:pt x="3340" y="765"/>
                  <a:pt x="3186" y="617"/>
                  <a:pt x="3035" y="617"/>
                </a:cubicBezTo>
                <a:cubicBezTo>
                  <a:pt x="2957" y="617"/>
                  <a:pt x="2880" y="656"/>
                  <a:pt x="2840" y="750"/>
                </a:cubicBezTo>
                <a:cubicBezTo>
                  <a:pt x="2681" y="1067"/>
                  <a:pt x="2523" y="1384"/>
                  <a:pt x="2364" y="1701"/>
                </a:cubicBezTo>
                <a:cubicBezTo>
                  <a:pt x="2206" y="1186"/>
                  <a:pt x="2047" y="671"/>
                  <a:pt x="1889" y="156"/>
                </a:cubicBezTo>
                <a:cubicBezTo>
                  <a:pt x="1858" y="49"/>
                  <a:pt x="1774" y="1"/>
                  <a:pt x="168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23" name="Google Shape;1725;p64"/>
          <p:cNvGrpSpPr/>
          <p:nvPr/>
        </p:nvGrpSpPr>
        <p:grpSpPr>
          <a:xfrm rot="6447076">
            <a:off x="1186562" y="1190134"/>
            <a:ext cx="363539" cy="444953"/>
            <a:chOff x="5365548" y="2017485"/>
            <a:chExt cx="269696" cy="309455"/>
          </a:xfrm>
        </p:grpSpPr>
        <p:sp>
          <p:nvSpPr>
            <p:cNvPr id="24" name="Google Shape;1726;p64"/>
            <p:cNvSpPr/>
            <p:nvPr/>
          </p:nvSpPr>
          <p:spPr>
            <a:xfrm>
              <a:off x="5414907" y="2017485"/>
              <a:ext cx="131370" cy="113351"/>
            </a:xfrm>
            <a:custGeom>
              <a:avLst/>
              <a:gdLst/>
              <a:ahLst/>
              <a:cxnLst/>
              <a:rect l="l" t="t" r="r" b="b"/>
              <a:pathLst>
                <a:path w="2457" h="2120" extrusionOk="0">
                  <a:moveTo>
                    <a:pt x="1361" y="470"/>
                  </a:moveTo>
                  <a:cubicBezTo>
                    <a:pt x="1383" y="470"/>
                    <a:pt x="1405" y="472"/>
                    <a:pt x="1427" y="476"/>
                  </a:cubicBezTo>
                  <a:cubicBezTo>
                    <a:pt x="1506" y="555"/>
                    <a:pt x="1585" y="634"/>
                    <a:pt x="1664" y="714"/>
                  </a:cubicBezTo>
                  <a:cubicBezTo>
                    <a:pt x="1902" y="951"/>
                    <a:pt x="2021" y="1308"/>
                    <a:pt x="1704" y="1546"/>
                  </a:cubicBezTo>
                  <a:cubicBezTo>
                    <a:pt x="1565" y="1645"/>
                    <a:pt x="1407" y="1694"/>
                    <a:pt x="1248" y="1694"/>
                  </a:cubicBezTo>
                  <a:cubicBezTo>
                    <a:pt x="1090" y="1694"/>
                    <a:pt x="931" y="1645"/>
                    <a:pt x="793" y="1546"/>
                  </a:cubicBezTo>
                  <a:cubicBezTo>
                    <a:pt x="515" y="1347"/>
                    <a:pt x="515" y="951"/>
                    <a:pt x="753" y="714"/>
                  </a:cubicBezTo>
                  <a:lnTo>
                    <a:pt x="793" y="714"/>
                  </a:lnTo>
                  <a:cubicBezTo>
                    <a:pt x="934" y="608"/>
                    <a:pt x="1171" y="470"/>
                    <a:pt x="1361" y="470"/>
                  </a:cubicBezTo>
                  <a:close/>
                  <a:moveTo>
                    <a:pt x="1427" y="1"/>
                  </a:moveTo>
                  <a:cubicBezTo>
                    <a:pt x="1149" y="1"/>
                    <a:pt x="872" y="80"/>
                    <a:pt x="634" y="238"/>
                  </a:cubicBezTo>
                  <a:cubicBezTo>
                    <a:pt x="623" y="227"/>
                    <a:pt x="608" y="222"/>
                    <a:pt x="591" y="222"/>
                  </a:cubicBezTo>
                  <a:cubicBezTo>
                    <a:pt x="552" y="222"/>
                    <a:pt x="504" y="250"/>
                    <a:pt x="476" y="278"/>
                  </a:cubicBezTo>
                  <a:cubicBezTo>
                    <a:pt x="40" y="714"/>
                    <a:pt x="1" y="1387"/>
                    <a:pt x="436" y="1823"/>
                  </a:cubicBezTo>
                  <a:cubicBezTo>
                    <a:pt x="674" y="2021"/>
                    <a:pt x="961" y="2120"/>
                    <a:pt x="1248" y="2120"/>
                  </a:cubicBezTo>
                  <a:cubicBezTo>
                    <a:pt x="1536" y="2120"/>
                    <a:pt x="1823" y="2021"/>
                    <a:pt x="2060" y="1823"/>
                  </a:cubicBezTo>
                  <a:cubicBezTo>
                    <a:pt x="2417" y="1466"/>
                    <a:pt x="2456" y="833"/>
                    <a:pt x="2100" y="476"/>
                  </a:cubicBezTo>
                  <a:cubicBezTo>
                    <a:pt x="1942" y="238"/>
                    <a:pt x="1704" y="80"/>
                    <a:pt x="14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" name="Google Shape;1727;p64"/>
            <p:cNvSpPr/>
            <p:nvPr/>
          </p:nvSpPr>
          <p:spPr>
            <a:xfrm>
              <a:off x="5365548" y="2266682"/>
              <a:ext cx="77849" cy="60258"/>
            </a:xfrm>
            <a:custGeom>
              <a:avLst/>
              <a:gdLst/>
              <a:ahLst/>
              <a:cxnLst/>
              <a:rect l="l" t="t" r="r" b="b"/>
              <a:pathLst>
                <a:path w="1456" h="1127" extrusionOk="0">
                  <a:moveTo>
                    <a:pt x="707" y="0"/>
                  </a:moveTo>
                  <a:cubicBezTo>
                    <a:pt x="599" y="0"/>
                    <a:pt x="492" y="32"/>
                    <a:pt x="397" y="95"/>
                  </a:cubicBezTo>
                  <a:cubicBezTo>
                    <a:pt x="278" y="95"/>
                    <a:pt x="238" y="135"/>
                    <a:pt x="199" y="214"/>
                  </a:cubicBezTo>
                  <a:cubicBezTo>
                    <a:pt x="40" y="372"/>
                    <a:pt x="0" y="610"/>
                    <a:pt x="80" y="808"/>
                  </a:cubicBezTo>
                  <a:cubicBezTo>
                    <a:pt x="199" y="1006"/>
                    <a:pt x="436" y="1125"/>
                    <a:pt x="634" y="1125"/>
                  </a:cubicBezTo>
                  <a:cubicBezTo>
                    <a:pt x="651" y="1126"/>
                    <a:pt x="667" y="1127"/>
                    <a:pt x="683" y="1127"/>
                  </a:cubicBezTo>
                  <a:cubicBezTo>
                    <a:pt x="1169" y="1127"/>
                    <a:pt x="1456" y="559"/>
                    <a:pt x="1149" y="214"/>
                  </a:cubicBezTo>
                  <a:cubicBezTo>
                    <a:pt x="1030" y="71"/>
                    <a:pt x="869" y="0"/>
                    <a:pt x="7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" name="Google Shape;1728;p64"/>
            <p:cNvSpPr/>
            <p:nvPr/>
          </p:nvSpPr>
          <p:spPr>
            <a:xfrm>
              <a:off x="5603431" y="2178473"/>
              <a:ext cx="31813" cy="25451"/>
            </a:xfrm>
            <a:custGeom>
              <a:avLst/>
              <a:gdLst/>
              <a:ahLst/>
              <a:cxnLst/>
              <a:rect l="l" t="t" r="r" b="b"/>
              <a:pathLst>
                <a:path w="595" h="476" extrusionOk="0">
                  <a:moveTo>
                    <a:pt x="277" y="0"/>
                  </a:moveTo>
                  <a:cubicBezTo>
                    <a:pt x="0" y="0"/>
                    <a:pt x="0" y="476"/>
                    <a:pt x="317" y="476"/>
                  </a:cubicBezTo>
                  <a:cubicBezTo>
                    <a:pt x="594" y="476"/>
                    <a:pt x="594" y="0"/>
                    <a:pt x="2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2232255" y="1898119"/>
            <a:ext cx="8400786" cy="4373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2933"/>
              </a:lnSpc>
            </a:pPr>
            <a:r>
              <a:rPr lang="en-US" sz="2400" b="1" dirty="0" err="1">
                <a:latin typeface="UTM Avo" panose="02040603050506020204" pitchFamily="18" charset="0"/>
              </a:rPr>
              <a:t>Hát</a:t>
            </a:r>
            <a:r>
              <a:rPr lang="en-US" sz="2400" b="1" dirty="0"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latin typeface="UTM Avo" panose="02040603050506020204" pitchFamily="18" charset="0"/>
              </a:rPr>
              <a:t>một</a:t>
            </a:r>
            <a:r>
              <a:rPr lang="en-US" sz="2400" b="1" dirty="0"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latin typeface="UTM Avo" panose="02040603050506020204" pitchFamily="18" charset="0"/>
              </a:rPr>
              <a:t>bài</a:t>
            </a:r>
            <a:r>
              <a:rPr lang="en-US" sz="2400" b="1" dirty="0"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latin typeface="UTM Avo" panose="02040603050506020204" pitchFamily="18" charset="0"/>
              </a:rPr>
              <a:t>hát</a:t>
            </a:r>
            <a:r>
              <a:rPr lang="en-US" sz="2400" b="1" dirty="0"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latin typeface="UTM Avo" panose="02040603050506020204" pitchFamily="18" charset="0"/>
              </a:rPr>
              <a:t>về</a:t>
            </a:r>
            <a:r>
              <a:rPr lang="en-US" sz="2400" b="1" dirty="0"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latin typeface="UTM Avo" panose="02040603050506020204" pitchFamily="18" charset="0"/>
              </a:rPr>
              <a:t>Bác</a:t>
            </a:r>
            <a:r>
              <a:rPr lang="en-US" sz="2400" b="1" dirty="0"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latin typeface="UTM Avo" panose="02040603050506020204" pitchFamily="18" charset="0"/>
              </a:rPr>
              <a:t>Hồ</a:t>
            </a:r>
            <a:r>
              <a:rPr lang="en-US" sz="2400" b="1" dirty="0"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latin typeface="UTM Avo" panose="02040603050506020204" pitchFamily="18" charset="0"/>
              </a:rPr>
              <a:t>với</a:t>
            </a:r>
            <a:r>
              <a:rPr lang="en-US" sz="2400" b="1" dirty="0"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latin typeface="UTM Avo" panose="02040603050506020204" pitchFamily="18" charset="0"/>
              </a:rPr>
              <a:t>thiếu</a:t>
            </a:r>
            <a:r>
              <a:rPr lang="en-US" sz="2400" b="1" dirty="0"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latin typeface="UTM Avo" panose="02040603050506020204" pitchFamily="18" charset="0"/>
              </a:rPr>
              <a:t>niên</a:t>
            </a:r>
            <a:r>
              <a:rPr lang="en-US" sz="2400" b="1" dirty="0">
                <a:latin typeface="UTM Avo" panose="02040603050506020204" pitchFamily="18" charset="0"/>
              </a:rPr>
              <a:t>, </a:t>
            </a:r>
            <a:r>
              <a:rPr lang="en-US" sz="2400" b="1" dirty="0" err="1">
                <a:latin typeface="UTM Avo" panose="02040603050506020204" pitchFamily="18" charset="0"/>
              </a:rPr>
              <a:t>nhi</a:t>
            </a:r>
            <a:r>
              <a:rPr lang="en-US" sz="2400" b="1" dirty="0"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latin typeface="UTM Avo" panose="02040603050506020204" pitchFamily="18" charset="0"/>
              </a:rPr>
              <a:t>đồng</a:t>
            </a:r>
            <a:r>
              <a:rPr lang="en-US" sz="2400" b="1" dirty="0">
                <a:latin typeface="UTM Avo" panose="02040603050506020204" pitchFamily="18" charset="0"/>
              </a:rPr>
              <a:t>.</a:t>
            </a:r>
            <a:endParaRPr lang="vi-VN" sz="2400" b="1" dirty="0">
              <a:latin typeface="UTM Avo" panose="02040603050506020204" pitchFamily="18" charset="0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60ADAA5B-D8F7-46E2-AC36-48E5EAA41E4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885817" y="198464"/>
            <a:ext cx="989745" cy="72531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B2D654A-C79D-4163-98E9-46ED867DB7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78744" y="2779256"/>
            <a:ext cx="9654297" cy="354121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33174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1823244" y="928304"/>
            <a:ext cx="8610600" cy="6461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 sz="3600" b="1" dirty="0">
              <a:effectLst>
                <a:outerShdw blurRad="38100" dist="38100" dir="2700000" algn="tl">
                  <a:srgbClr val="C0C0C0"/>
                </a:outerShdw>
              </a:effectLst>
              <a:latin typeface="HP001 5 hàng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-939789" y="6813374"/>
            <a:ext cx="39180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Bài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giảng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thiết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kế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bởi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Ngô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Thu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Huyền</a:t>
            </a:r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899327A-5C90-4B6F-A432-B7DB2DEE23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844" y="1014567"/>
            <a:ext cx="11473399" cy="4915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9555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0280" y="1629717"/>
            <a:ext cx="8915400" cy="3962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5109784" y="1897182"/>
            <a:ext cx="9220200" cy="6461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Từ</a:t>
            </a:r>
            <a:r>
              <a:rPr lang="en-US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khó</a:t>
            </a:r>
            <a:r>
              <a:rPr lang="en-US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   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868105" y="3207073"/>
            <a:ext cx="9220200" cy="6461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C</a:t>
            </a:r>
            <a:r>
              <a:rPr lang="en-US" altLang="en-US" sz="3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hiếc</a:t>
            </a:r>
            <a:r>
              <a:rPr lang="en-US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, </a:t>
            </a:r>
            <a:r>
              <a:rPr lang="en-US" altLang="en-US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N</a:t>
            </a:r>
            <a:r>
              <a:rPr lang="en-US" altLang="en-US" sz="3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hiều</a:t>
            </a:r>
            <a:r>
              <a:rPr lang="en-US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, </a:t>
            </a:r>
            <a:r>
              <a:rPr lang="en-US" altLang="en-US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T</a:t>
            </a:r>
            <a:r>
              <a:rPr lang="en-US" altLang="en-US" sz="3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hiếu</a:t>
            </a:r>
            <a:r>
              <a:rPr lang="en-US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, </a:t>
            </a:r>
            <a:r>
              <a:rPr lang="en-US" altLang="en-US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L</a:t>
            </a:r>
            <a:r>
              <a:rPr lang="en-US" altLang="en-US" sz="3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úc</a:t>
            </a:r>
            <a:r>
              <a:rPr lang="en-US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, </a:t>
            </a:r>
            <a:r>
              <a:rPr lang="en-US" altLang="en-US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B</a:t>
            </a:r>
            <a:r>
              <a:rPr lang="en-US" altLang="en-US" sz="3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ác</a:t>
            </a:r>
            <a:r>
              <a:rPr lang="en-US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   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2789220" y="3835521"/>
            <a:ext cx="9220200" cy="6461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 </a:t>
            </a:r>
            <a:r>
              <a:rPr lang="en-US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r</a:t>
            </a:r>
            <a:r>
              <a:rPr lang="en-US" altLang="en-US" sz="3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ễ</a:t>
            </a:r>
            <a:r>
              <a:rPr lang="en-US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, </a:t>
            </a:r>
            <a:r>
              <a:rPr lang="en-US" altLang="en-US" sz="3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v</a:t>
            </a:r>
            <a:r>
              <a:rPr lang="en-US" altLang="en-US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òng</a:t>
            </a:r>
            <a:r>
              <a:rPr lang="en-US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, </a:t>
            </a:r>
            <a:r>
              <a:rPr lang="en-US" altLang="en-US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tr</a:t>
            </a:r>
            <a:r>
              <a:rPr lang="en-US" altLang="en-US" sz="3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òn</a:t>
            </a:r>
            <a:r>
              <a:rPr lang="en-US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, </a:t>
            </a:r>
            <a:r>
              <a:rPr lang="en-US" altLang="en-US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ch</a:t>
            </a:r>
            <a:r>
              <a:rPr lang="en-US" altLang="en-US" sz="3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ui</a:t>
            </a:r>
            <a:r>
              <a:rPr lang="en-US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   </a:t>
            </a:r>
          </a:p>
        </p:txBody>
      </p:sp>
      <p:sp>
        <p:nvSpPr>
          <p:cNvPr id="8" name="Rectangle 7"/>
          <p:cNvSpPr/>
          <p:nvPr/>
        </p:nvSpPr>
        <p:spPr>
          <a:xfrm>
            <a:off x="-957544" y="6699399"/>
            <a:ext cx="39180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Bài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giảng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thiết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kế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bởi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Ngô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Thu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Huyền</a:t>
            </a:r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8658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37328" y="1509869"/>
            <a:ext cx="109727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algn="just">
              <a:spcBef>
                <a:spcPts val="0"/>
              </a:spcBef>
              <a:spcAft>
                <a:spcPts val="340"/>
              </a:spcAft>
              <a:buClr>
                <a:srgbClr val="000000"/>
              </a:buClr>
              <a:buSzPts val="1250"/>
              <a:tabLst>
                <a:tab pos="156210" algn="l"/>
              </a:tabLst>
            </a:pP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vi-VN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Viết vào vở tên của 2 nhân vật được nói đến trong chủ điểm </a:t>
            </a:r>
            <a:r>
              <a:rPr lang="vi-VN" sz="24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 người Việt Nam</a:t>
            </a:r>
            <a:r>
              <a:rPr lang="vi-VN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4261908" y="444155"/>
            <a:ext cx="41910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Thảo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luận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nhóm</a:t>
            </a:r>
            <a:endParaRPr lang="en-US" altLang="en-US" sz="4000" b="1" dirty="0">
              <a:solidFill>
                <a:srgbClr val="C0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6" name="Picture 6" descr="club%20meeti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365" y="223881"/>
            <a:ext cx="3140118" cy="1142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375"/>
          <a:stretch>
            <a:fillRect/>
          </a:stretch>
        </p:blipFill>
        <p:spPr bwMode="auto">
          <a:xfrm>
            <a:off x="2052108" y="4288954"/>
            <a:ext cx="8915400" cy="2362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2921" y="2067228"/>
            <a:ext cx="3200295" cy="194326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3078" y="2040286"/>
            <a:ext cx="3035431" cy="199715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1747308" y="4612032"/>
            <a:ext cx="9220200" cy="6461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 </a:t>
            </a:r>
            <a:r>
              <a:rPr lang="en-US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 M</a:t>
            </a:r>
            <a:r>
              <a:rPr lang="en-US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ai</a:t>
            </a:r>
            <a:r>
              <a:rPr lang="en-US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 A</a:t>
            </a:r>
            <a:r>
              <a:rPr lang="en-US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n</a:t>
            </a:r>
            <a:r>
              <a:rPr lang="en-US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T</a:t>
            </a:r>
            <a:r>
              <a:rPr lang="en-US" altLang="en-US" sz="3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iêm</a:t>
            </a:r>
            <a:r>
              <a:rPr lang="en-US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        </a:t>
            </a:r>
            <a:r>
              <a:rPr lang="en-US" altLang="en-US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Tr</a:t>
            </a:r>
            <a:r>
              <a:rPr lang="en-US" altLang="en-US" sz="3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ần</a:t>
            </a:r>
            <a:r>
              <a:rPr lang="en-US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Q</a:t>
            </a:r>
            <a:r>
              <a:rPr lang="en-US" altLang="en-US" sz="3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uốc</a:t>
            </a:r>
            <a:r>
              <a:rPr lang="en-US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T</a:t>
            </a:r>
            <a:r>
              <a:rPr lang="en-US" altLang="en-US" sz="36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oản</a:t>
            </a:r>
            <a:r>
              <a:rPr lang="en-US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HP001 5 hàng" pitchFamily="34" charset="0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2776027779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04939" y="741799"/>
            <a:ext cx="7067961" cy="3039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R="0" lvl="0" algn="just">
              <a:lnSpc>
                <a:spcPts val="1150"/>
              </a:lnSpc>
              <a:spcBef>
                <a:spcPts val="0"/>
              </a:spcBef>
              <a:spcAft>
                <a:spcPts val="360"/>
              </a:spcAft>
              <a:buClr>
                <a:srgbClr val="000000"/>
              </a:buClr>
              <a:buSzPts val="1150"/>
              <a:tabLst>
                <a:tab pos="313690" algn="l"/>
              </a:tabLst>
            </a:pPr>
            <a:r>
              <a:rPr lang="en-US" sz="32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3a.</a:t>
            </a:r>
            <a:r>
              <a:rPr lang="vi-VN" sz="32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 từ ngữ có tiếng chứa iu hoặc ưu.</a:t>
            </a:r>
            <a:endParaRPr lang="en-US" sz="3200" b="1" i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780" y="1206632"/>
            <a:ext cx="5486400" cy="220587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2310" y="4166647"/>
            <a:ext cx="6759019" cy="186650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1629" y="1140644"/>
            <a:ext cx="4685122" cy="228835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98136" y="3449524"/>
            <a:ext cx="32993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398470" y="3429000"/>
            <a:ext cx="32993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ừu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05720" y="6038181"/>
            <a:ext cx="32993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ịu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957544" y="6699399"/>
            <a:ext cx="39180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Bài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giảng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thiết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kế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bởi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Ngô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Thu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Huyền</a:t>
            </a:r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2322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F0AF0DA-1FCD-4041-9FA3-5DDCDFA512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711" y="1103518"/>
            <a:ext cx="10344809" cy="25408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5455C9B-23D5-49DE-A723-0B3598BFCA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09" y="1103518"/>
            <a:ext cx="11826080" cy="2090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652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1"/>
          <p:cNvGrpSpPr/>
          <p:nvPr/>
        </p:nvGrpSpPr>
        <p:grpSpPr>
          <a:xfrm>
            <a:off x="-78512" y="2906798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CD95E369-22E3-47BF-A4B6-6F6C7AEDEE5A}"/>
              </a:ext>
            </a:extLst>
          </p:cNvPr>
          <p:cNvGrpSpPr/>
          <p:nvPr/>
        </p:nvGrpSpPr>
        <p:grpSpPr>
          <a:xfrm>
            <a:off x="1645738" y="1158589"/>
            <a:ext cx="8900523" cy="1591733"/>
            <a:chOff x="1166497" y="3054840"/>
            <a:chExt cx="5360764" cy="1591733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90A94BE-1705-46B6-A274-580473BF97B9}"/>
                </a:ext>
              </a:extLst>
            </p:cNvPr>
            <p:cNvSpPr txBox="1"/>
            <p:nvPr/>
          </p:nvSpPr>
          <p:spPr>
            <a:xfrm>
              <a:off x="2205161" y="3054840"/>
              <a:ext cx="3283437" cy="976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4400" b="1" dirty="0">
                  <a:solidFill>
                    <a:srgbClr val="17479D"/>
                  </a:solidFill>
                  <a:latin typeface="UTM Avo" panose="02040603050506020204" pitchFamily="18" charset="0"/>
                </a:rPr>
                <a:t>LUYỆN TỪ VÀ CÂU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0BBE2AD-294A-48DF-B8A0-D8D32093CB5F}"/>
                </a:ext>
              </a:extLst>
            </p:cNvPr>
            <p:cNvSpPr txBox="1"/>
            <p:nvPr/>
          </p:nvSpPr>
          <p:spPr>
            <a:xfrm>
              <a:off x="1166497" y="3991842"/>
              <a:ext cx="5360764" cy="6547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2800" b="1" dirty="0">
                  <a:solidFill>
                    <a:schemeClr val="accent1">
                      <a:lumMod val="50000"/>
                    </a:schemeClr>
                  </a:solidFill>
                  <a:latin typeface="UTM Avo" panose="02040603050506020204" pitchFamily="18" charset="0"/>
                </a:rPr>
                <a:t>TIẾT </a:t>
              </a:r>
              <a:r>
                <a:rPr lang="en-US" sz="2800" b="1" dirty="0">
                  <a:solidFill>
                    <a:schemeClr val="accent1">
                      <a:lumMod val="50000"/>
                    </a:schemeClr>
                  </a:solidFill>
                  <a:latin typeface="UTM Avo" panose="02040603050506020204" pitchFamily="18" charset="0"/>
                </a:rPr>
                <a:t>4:Mở </a:t>
              </a:r>
              <a:r>
                <a:rPr lang="en-US" sz="2800" b="1" dirty="0" err="1">
                  <a:solidFill>
                    <a:schemeClr val="accent1">
                      <a:lumMod val="50000"/>
                    </a:schemeClr>
                  </a:solidFill>
                  <a:latin typeface="UTM Avo" panose="02040603050506020204" pitchFamily="18" charset="0"/>
                </a:rPr>
                <a:t>rộng</a:t>
              </a:r>
              <a:r>
                <a:rPr lang="en-US" sz="2800" b="1" dirty="0">
                  <a:solidFill>
                    <a:schemeClr val="accent1">
                      <a:lumMod val="50000"/>
                    </a:schemeClr>
                  </a:solidFill>
                  <a:latin typeface="UTM Avo" panose="02040603050506020204" pitchFamily="18" charset="0"/>
                </a:rPr>
                <a:t> </a:t>
              </a:r>
              <a:r>
                <a:rPr lang="en-US" sz="2800" b="1" dirty="0" err="1">
                  <a:solidFill>
                    <a:schemeClr val="accent1">
                      <a:lumMod val="50000"/>
                    </a:schemeClr>
                  </a:solidFill>
                  <a:latin typeface="UTM Avo" panose="02040603050506020204" pitchFamily="18" charset="0"/>
                </a:rPr>
                <a:t>vốn</a:t>
              </a:r>
              <a:r>
                <a:rPr lang="en-US" sz="2800" b="1" dirty="0">
                  <a:solidFill>
                    <a:schemeClr val="accent1">
                      <a:lumMod val="50000"/>
                    </a:schemeClr>
                  </a:solidFill>
                  <a:latin typeface="UTM Avo" panose="02040603050506020204" pitchFamily="18" charset="0"/>
                </a:rPr>
                <a:t> </a:t>
              </a:r>
              <a:r>
                <a:rPr lang="en-US" sz="2800" b="1" dirty="0" err="1">
                  <a:solidFill>
                    <a:schemeClr val="accent1">
                      <a:lumMod val="50000"/>
                    </a:schemeClr>
                  </a:solidFill>
                  <a:latin typeface="UTM Avo" panose="02040603050506020204" pitchFamily="18" charset="0"/>
                </a:rPr>
                <a:t>từ</a:t>
              </a:r>
              <a:r>
                <a:rPr lang="en-US" sz="2800" b="1" dirty="0">
                  <a:solidFill>
                    <a:schemeClr val="accent1">
                      <a:lumMod val="50000"/>
                    </a:schemeClr>
                  </a:solidFill>
                  <a:latin typeface="UTM Avo" panose="02040603050506020204" pitchFamily="18" charset="0"/>
                </a:rPr>
                <a:t> </a:t>
              </a:r>
              <a:r>
                <a:rPr lang="en-US" sz="2800" b="1" dirty="0" err="1">
                  <a:solidFill>
                    <a:schemeClr val="accent1">
                      <a:lumMod val="50000"/>
                    </a:schemeClr>
                  </a:solidFill>
                  <a:latin typeface="UTM Avo" panose="02040603050506020204" pitchFamily="18" charset="0"/>
                </a:rPr>
                <a:t>về</a:t>
              </a:r>
              <a:r>
                <a:rPr lang="en-US" sz="2800" b="1" dirty="0">
                  <a:solidFill>
                    <a:schemeClr val="accent1">
                      <a:lumMod val="50000"/>
                    </a:schemeClr>
                  </a:solidFill>
                  <a:latin typeface="UTM Avo" panose="02040603050506020204" pitchFamily="18" charset="0"/>
                </a:rPr>
                <a:t> </a:t>
              </a:r>
              <a:r>
                <a:rPr lang="en-US" sz="2800" b="1" dirty="0" err="1">
                  <a:solidFill>
                    <a:schemeClr val="accent1">
                      <a:lumMod val="50000"/>
                    </a:schemeClr>
                  </a:solidFill>
                  <a:latin typeface="UTM Avo" panose="02040603050506020204" pitchFamily="18" charset="0"/>
                </a:rPr>
                <a:t>Bác</a:t>
              </a:r>
              <a:r>
                <a:rPr lang="en-US" sz="2800" b="1" dirty="0">
                  <a:solidFill>
                    <a:schemeClr val="accent1">
                      <a:lumMod val="50000"/>
                    </a:schemeClr>
                  </a:solidFill>
                  <a:latin typeface="UTM Avo" panose="02040603050506020204" pitchFamily="18" charset="0"/>
                </a:rPr>
                <a:t> </a:t>
              </a:r>
              <a:r>
                <a:rPr lang="en-US" sz="2800" b="1" dirty="0" err="1">
                  <a:solidFill>
                    <a:schemeClr val="accent1">
                      <a:lumMod val="50000"/>
                    </a:schemeClr>
                  </a:solidFill>
                  <a:latin typeface="UTM Avo" panose="02040603050506020204" pitchFamily="18" charset="0"/>
                </a:rPr>
                <a:t>Hồ</a:t>
              </a:r>
              <a:r>
                <a:rPr lang="en-US" sz="2800" b="1" dirty="0">
                  <a:solidFill>
                    <a:schemeClr val="accent1">
                      <a:lumMod val="50000"/>
                    </a:schemeClr>
                  </a:solidFill>
                  <a:latin typeface="UTM Avo" panose="02040603050506020204" pitchFamily="18" charset="0"/>
                </a:rPr>
                <a:t> </a:t>
              </a:r>
              <a:r>
                <a:rPr lang="en-US" sz="2800" b="1" dirty="0" err="1">
                  <a:solidFill>
                    <a:schemeClr val="accent1">
                      <a:lumMod val="50000"/>
                    </a:schemeClr>
                  </a:solidFill>
                  <a:latin typeface="UTM Avo" panose="02040603050506020204" pitchFamily="18" charset="0"/>
                </a:rPr>
                <a:t>và</a:t>
              </a:r>
              <a:r>
                <a:rPr lang="en-US" sz="2800" b="1" dirty="0">
                  <a:solidFill>
                    <a:schemeClr val="accent1">
                      <a:lumMod val="50000"/>
                    </a:schemeClr>
                  </a:solidFill>
                  <a:latin typeface="UTM Avo" panose="02040603050506020204" pitchFamily="18" charset="0"/>
                </a:rPr>
                <a:t> </a:t>
              </a:r>
              <a:r>
                <a:rPr lang="en-US" sz="2800" b="1" dirty="0" err="1">
                  <a:solidFill>
                    <a:schemeClr val="accent1">
                      <a:lumMod val="50000"/>
                    </a:schemeClr>
                  </a:solidFill>
                  <a:latin typeface="UTM Avo" panose="02040603050506020204" pitchFamily="18" charset="0"/>
                </a:rPr>
                <a:t>nhân</a:t>
              </a:r>
              <a:r>
                <a:rPr lang="en-US" sz="2800" b="1" dirty="0">
                  <a:solidFill>
                    <a:schemeClr val="accent1">
                      <a:lumMod val="50000"/>
                    </a:schemeClr>
                  </a:solidFill>
                  <a:latin typeface="UTM Avo" panose="02040603050506020204" pitchFamily="18" charset="0"/>
                </a:rPr>
                <a:t> </a:t>
              </a:r>
              <a:r>
                <a:rPr lang="en-US" sz="2800" b="1" dirty="0" err="1">
                  <a:solidFill>
                    <a:schemeClr val="accent1">
                      <a:lumMod val="50000"/>
                    </a:schemeClr>
                  </a:solidFill>
                  <a:latin typeface="UTM Avo" panose="02040603050506020204" pitchFamily="18" charset="0"/>
                </a:rPr>
                <a:t>dân</a:t>
              </a:r>
              <a:endParaRPr lang="en-US" sz="28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83239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4676688" y="170778"/>
            <a:ext cx="41910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Thảo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luận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nhóm</a:t>
            </a:r>
            <a:endParaRPr lang="en-US" altLang="en-US" sz="4000" b="1" dirty="0">
              <a:solidFill>
                <a:srgbClr val="C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957544" y="6699399"/>
            <a:ext cx="39180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Bài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giảng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thiết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kế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bởi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Ngô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Thu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Huyền</a:t>
            </a:r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0417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Group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0014331"/>
              </p:ext>
            </p:extLst>
          </p:nvPr>
        </p:nvGraphicFramePr>
        <p:xfrm>
          <a:off x="1790700" y="2157953"/>
          <a:ext cx="8686800" cy="3962400"/>
        </p:xfrm>
        <a:graphic>
          <a:graphicData uri="http://schemas.openxmlformats.org/drawingml/2006/table">
            <a:tbl>
              <a:tblPr/>
              <a:tblGrid>
                <a:gridCol w="4267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949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a)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Từ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ngữ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nói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lên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tình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cảm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của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Bác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Hồ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với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thiếu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nhi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</a:rPr>
                        <a:t>b)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</a:rPr>
                        <a:t>Từ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</a:rPr>
                        <a:t>ngữ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</a:rPr>
                        <a:t>nói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</a:rPr>
                        <a:t>lên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</a:rPr>
                        <a:t>tình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</a:rPr>
                        <a:t>cảm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</a:rPr>
                        <a:t>thiếu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</a:rPr>
                        <a:t>nhi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</a:rPr>
                        <a:t>với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</a:rPr>
                        <a:t>Bác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</a:rPr>
                        <a:t>Hồ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</a:rPr>
                        <a:t>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674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6057507" y="4210508"/>
            <a:ext cx="4572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2800" b="1" i="1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</a:p>
        </p:txBody>
      </p:sp>
      <p:pic>
        <p:nvPicPr>
          <p:cNvPr id="8207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5414"/>
            <a:ext cx="13716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 Box 6"/>
          <p:cNvSpPr txBox="1">
            <a:spLocks noChangeArrowheads="1"/>
          </p:cNvSpPr>
          <p:nvPr/>
        </p:nvSpPr>
        <p:spPr bwMode="auto">
          <a:xfrm>
            <a:off x="1371600" y="870066"/>
            <a:ext cx="10232796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1.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Xếp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các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từ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dưới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đây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vào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nhóm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thích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hợp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: </a:t>
            </a:r>
            <a:r>
              <a:rPr lang="en-US" sz="2800" i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yêu</a:t>
            </a:r>
            <a:r>
              <a:rPr lang="en-US" sz="2800" i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i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thương</a:t>
            </a:r>
            <a:r>
              <a:rPr lang="en-US" sz="2800" i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, </a:t>
            </a:r>
            <a:r>
              <a:rPr lang="en-US" sz="2800" i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kính</a:t>
            </a:r>
            <a:r>
              <a:rPr lang="en-US" sz="2800" i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i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yêu</a:t>
            </a:r>
            <a:r>
              <a:rPr lang="en-US" sz="2800" i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, </a:t>
            </a:r>
            <a:r>
              <a:rPr lang="en-US" sz="2800" i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chăm</a:t>
            </a:r>
            <a:r>
              <a:rPr lang="en-US" sz="2800" i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 lo, </a:t>
            </a:r>
            <a:r>
              <a:rPr lang="en-US" sz="2800" i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nhớ</a:t>
            </a:r>
            <a:r>
              <a:rPr lang="en-US" sz="2800" i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i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ơn</a:t>
            </a:r>
            <a:r>
              <a:rPr lang="en-US" sz="2800" i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, </a:t>
            </a:r>
            <a:r>
              <a:rPr lang="en-US" sz="2800" i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kính</a:t>
            </a:r>
            <a:r>
              <a:rPr lang="en-US" sz="2800" i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en-US" sz="2800" i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trọng</a:t>
            </a:r>
            <a:r>
              <a:rPr lang="en-US" sz="2800" i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, </a:t>
            </a:r>
            <a:r>
              <a:rPr lang="en-US" sz="2800" i="1" dirty="0" err="1">
                <a:latin typeface="Times New Roman" pitchFamily="18" charset="0"/>
              </a:rPr>
              <a:t>quan</a:t>
            </a:r>
            <a:r>
              <a:rPr lang="en-US" sz="2800" i="1" dirty="0">
                <a:latin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</a:rPr>
              <a:t>tâm</a:t>
            </a:r>
            <a:endParaRPr lang="en-US" sz="2800" i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163613" y="870066"/>
            <a:ext cx="199848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</a:rPr>
              <a:t>yêu</a:t>
            </a:r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</a:rPr>
              <a:t>thương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947652" y="870066"/>
            <a:ext cx="15145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</a:rPr>
              <a:t>kính</a:t>
            </a:r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</a:rPr>
              <a:t>yêu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371600" y="1326384"/>
            <a:ext cx="15318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</a:rPr>
              <a:t>chăm</a:t>
            </a:r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</a:rPr>
              <a:t> lo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677212" y="1277369"/>
            <a:ext cx="11977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</a:rPr>
              <a:t>nhớ</a:t>
            </a:r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</a:rPr>
              <a:t>ơn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74976" y="1312745"/>
            <a:ext cx="16690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</a:rPr>
              <a:t>kính</a:t>
            </a:r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</a:rPr>
              <a:t>trọng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523046" y="1296360"/>
            <a:ext cx="15311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</a:rPr>
              <a:t>quan</a:t>
            </a:r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</a:rPr>
              <a:t>tâm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957544" y="6699399"/>
            <a:ext cx="39180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Bài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giảng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thiết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kế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bởi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Ngô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Thu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Huyền</a:t>
            </a:r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2359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3.7037E-6 L -0.4483 0.4002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422" y="20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0704 -0.02061 L -0.23125 0.4027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914" y="211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1.48148E-6 L 0.06484 -1.48148E-6 C 0.09414 -1.48148E-6 0.13021 0.11551 0.13021 0.20996 L 0.13021 0.42014 " pathEditMode="relative" rAng="0" ptsTypes="AAAA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10" y="209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9 0.00694 L 0.18385 0.00694 C 0.26927 0.00694 0.37474 0.12199 0.37474 0.21574 L 0.37474 0.42453 " pathEditMode="relative" rAng="0" ptsTypes="AAAA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076" y="208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3.7037E-7 L 0.12929 3.7037E-7 C 0.18711 3.7037E-7 0.25859 0.13634 0.25859 0.24722 L 0.25859 0.49468 " pathEditMode="relative" rAng="0" ptsTypes="AAAA"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930" y="247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8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1654 -3.33333E-6 L -0.01641 0.13959 C 0.02851 0.16898 0.05403 0.21297 0.05403 0.25903 C 0.05403 0.31111 0.02851 0.35278 -0.01641 0.38218 L -0.21654 0.52199 " pathEditMode="relative" rAng="0" ptsTypes="AAAAA">
                                      <p:cBhvr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529" y="260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C48C770-AE1F-4CD0-A5B7-1D3ACD58E749}"/>
              </a:ext>
            </a:extLst>
          </p:cNvPr>
          <p:cNvSpPr txBox="1"/>
          <p:nvPr/>
        </p:nvSpPr>
        <p:spPr>
          <a:xfrm>
            <a:off x="1027059" y="578117"/>
            <a:ext cx="9045050" cy="7396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</a:rPr>
              <a:t>2. 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Chọn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từ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phù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hợp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để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hoàn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thành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câu</a:t>
            </a: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8" name="Rounded Rectangle 21">
            <a:extLst>
              <a:ext uri="{FF2B5EF4-FFF2-40B4-BE49-F238E27FC236}">
                <a16:creationId xmlns:a16="http://schemas.microsoft.com/office/drawing/2014/main" id="{06FC2358-1512-4EBE-9A35-AEC3F53B5212}"/>
              </a:ext>
            </a:extLst>
          </p:cNvPr>
          <p:cNvSpPr/>
          <p:nvPr/>
        </p:nvSpPr>
        <p:spPr>
          <a:xfrm>
            <a:off x="1808277" y="1499393"/>
            <a:ext cx="2424007" cy="50347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bg2">
                    <a:lumMod val="50000"/>
                  </a:schemeClr>
                </a:solidFill>
                <a:latin typeface="UTM Avo" panose="02040603050506020204" pitchFamily="18" charset="0"/>
              </a:rPr>
              <a:t>anh</a:t>
            </a:r>
            <a:r>
              <a:rPr lang="en-US" sz="2800" dirty="0">
                <a:solidFill>
                  <a:schemeClr val="bg2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chemeClr val="bg2">
                    <a:lumMod val="50000"/>
                  </a:schemeClr>
                </a:solidFill>
                <a:latin typeface="UTM Avo" panose="02040603050506020204" pitchFamily="18" charset="0"/>
              </a:rPr>
              <a:t>dũng</a:t>
            </a:r>
            <a:endParaRPr lang="en-US" sz="2800" dirty="0">
              <a:solidFill>
                <a:schemeClr val="bg2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9" name="Rounded Rectangle 21">
            <a:extLst>
              <a:ext uri="{FF2B5EF4-FFF2-40B4-BE49-F238E27FC236}">
                <a16:creationId xmlns:a16="http://schemas.microsoft.com/office/drawing/2014/main" id="{DEABDD4F-A8E0-486B-895F-57A2BE42B8BE}"/>
              </a:ext>
            </a:extLst>
          </p:cNvPr>
          <p:cNvSpPr/>
          <p:nvPr/>
        </p:nvSpPr>
        <p:spPr>
          <a:xfrm>
            <a:off x="4677869" y="1499393"/>
            <a:ext cx="2424007" cy="50347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bg2">
                    <a:lumMod val="50000"/>
                  </a:schemeClr>
                </a:solidFill>
                <a:latin typeface="UTM Avo" panose="02040603050506020204" pitchFamily="18" charset="0"/>
              </a:rPr>
              <a:t>thân</a:t>
            </a:r>
            <a:r>
              <a:rPr lang="en-US" sz="2800" dirty="0">
                <a:solidFill>
                  <a:schemeClr val="bg2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chemeClr val="bg2">
                    <a:lumMod val="50000"/>
                  </a:schemeClr>
                </a:solidFill>
                <a:latin typeface="UTM Avo" panose="02040603050506020204" pitchFamily="18" charset="0"/>
              </a:rPr>
              <a:t>thiện</a:t>
            </a:r>
            <a:endParaRPr lang="en-US" sz="2800" dirty="0">
              <a:solidFill>
                <a:schemeClr val="bg2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10" name="Rounded Rectangle 21">
            <a:extLst>
              <a:ext uri="{FF2B5EF4-FFF2-40B4-BE49-F238E27FC236}">
                <a16:creationId xmlns:a16="http://schemas.microsoft.com/office/drawing/2014/main" id="{CB1B3CD5-2297-4792-8BF9-0612E8DEE125}"/>
              </a:ext>
            </a:extLst>
          </p:cNvPr>
          <p:cNvSpPr/>
          <p:nvPr/>
        </p:nvSpPr>
        <p:spPr>
          <a:xfrm>
            <a:off x="7422208" y="1499393"/>
            <a:ext cx="2424007" cy="50347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bg2">
                    <a:lumMod val="50000"/>
                  </a:schemeClr>
                </a:solidFill>
                <a:latin typeface="UTM Avo" panose="02040603050506020204" pitchFamily="18" charset="0"/>
              </a:rPr>
              <a:t>cần</a:t>
            </a:r>
            <a:r>
              <a:rPr lang="en-US" sz="2800" dirty="0">
                <a:solidFill>
                  <a:schemeClr val="bg2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chemeClr val="bg2">
                    <a:lumMod val="50000"/>
                  </a:schemeClr>
                </a:solidFill>
                <a:latin typeface="UTM Avo" panose="02040603050506020204" pitchFamily="18" charset="0"/>
              </a:rPr>
              <a:t>cù</a:t>
            </a:r>
            <a:endParaRPr lang="en-US" sz="2800" dirty="0">
              <a:solidFill>
                <a:schemeClr val="bg2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B64F821-EB03-455F-BA6D-8B20B70F85E4}"/>
              </a:ext>
            </a:extLst>
          </p:cNvPr>
          <p:cNvSpPr/>
          <p:nvPr/>
        </p:nvSpPr>
        <p:spPr>
          <a:xfrm>
            <a:off x="485346" y="2345781"/>
            <a:ext cx="9996291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585" indent="-609585" algn="just">
              <a:lnSpc>
                <a:spcPct val="250000"/>
              </a:lnSpc>
              <a:buAutoNum type="alphaLcPeriod"/>
            </a:pPr>
            <a:r>
              <a:rPr lang="en-US" sz="2800" dirty="0" err="1">
                <a:latin typeface="UTM Avo" panose="02040603050506020204" pitchFamily="18" charset="0"/>
              </a:rPr>
              <a:t>Người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dân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Việt</a:t>
            </a:r>
            <a:r>
              <a:rPr lang="en-US" sz="2800" dirty="0">
                <a:latin typeface="UTM Avo" panose="02040603050506020204" pitchFamily="18" charset="0"/>
              </a:rPr>
              <a:t> Nam </a:t>
            </a:r>
            <a:r>
              <a:rPr lang="en-US" sz="2800" dirty="0" err="1">
                <a:latin typeface="UTM Avo" panose="02040603050506020204" pitchFamily="18" charset="0"/>
              </a:rPr>
              <a:t>lao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động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rất</a:t>
            </a:r>
            <a:r>
              <a:rPr lang="en-US" sz="2800" dirty="0">
                <a:latin typeface="UTM Avo" panose="02040603050506020204" pitchFamily="18" charset="0"/>
              </a:rPr>
              <a:t> (…).</a:t>
            </a:r>
          </a:p>
          <a:p>
            <a:pPr marL="609585" indent="-609585" algn="just">
              <a:lnSpc>
                <a:spcPct val="250000"/>
              </a:lnSpc>
              <a:buAutoNum type="alphaLcPeriod"/>
            </a:pPr>
            <a:r>
              <a:rPr lang="en-US" sz="2800" dirty="0" err="1">
                <a:latin typeface="UTM Avo" panose="02040603050506020204" pitchFamily="18" charset="0"/>
              </a:rPr>
              <a:t>Các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chú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bộ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đội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chiến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đấu</a:t>
            </a:r>
            <a:r>
              <a:rPr lang="en-US" sz="2800" dirty="0">
                <a:latin typeface="UTM Avo" panose="02040603050506020204" pitchFamily="18" charset="0"/>
              </a:rPr>
              <a:t> (…) </a:t>
            </a:r>
            <a:r>
              <a:rPr lang="en-US" sz="2800" dirty="0" err="1">
                <a:latin typeface="UTM Avo" panose="02040603050506020204" pitchFamily="18" charset="0"/>
              </a:rPr>
              <a:t>để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bảo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vệ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Tổ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quốc</a:t>
            </a:r>
            <a:r>
              <a:rPr lang="en-US" sz="2800" dirty="0">
                <a:latin typeface="UTM Avo" panose="02040603050506020204" pitchFamily="18" charset="0"/>
              </a:rPr>
              <a:t>.</a:t>
            </a:r>
          </a:p>
          <a:p>
            <a:pPr marL="609585" indent="-609585" algn="just">
              <a:lnSpc>
                <a:spcPct val="250000"/>
              </a:lnSpc>
              <a:buAutoNum type="alphaLcPeriod"/>
            </a:pPr>
            <a:r>
              <a:rPr lang="en-US" sz="2800" dirty="0" err="1">
                <a:latin typeface="UTM Avo" panose="02040603050506020204" pitchFamily="18" charset="0"/>
              </a:rPr>
              <a:t>Người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Việt</a:t>
            </a:r>
            <a:r>
              <a:rPr lang="en-US" sz="2800" dirty="0">
                <a:latin typeface="UTM Avo" panose="02040603050506020204" pitchFamily="18" charset="0"/>
              </a:rPr>
              <a:t> Nam </a:t>
            </a:r>
            <a:r>
              <a:rPr lang="en-US" sz="2800" dirty="0" err="1">
                <a:latin typeface="UTM Avo" panose="02040603050506020204" pitchFamily="18" charset="0"/>
              </a:rPr>
              <a:t>luôn</a:t>
            </a:r>
            <a:r>
              <a:rPr lang="en-US" sz="2800" dirty="0">
                <a:latin typeface="UTM Avo" panose="02040603050506020204" pitchFamily="18" charset="0"/>
              </a:rPr>
              <a:t> (…) </a:t>
            </a:r>
            <a:r>
              <a:rPr lang="en-US" sz="2800" dirty="0" err="1">
                <a:latin typeface="UTM Avo" panose="02040603050506020204" pitchFamily="18" charset="0"/>
              </a:rPr>
              <a:t>với</a:t>
            </a:r>
            <a:r>
              <a:rPr lang="en-US" sz="2800" dirty="0">
                <a:latin typeface="UTM Avo" panose="02040603050506020204" pitchFamily="18" charset="0"/>
              </a:rPr>
              <a:t> du </a:t>
            </a:r>
            <a:r>
              <a:rPr lang="en-US" sz="2800" dirty="0" err="1">
                <a:latin typeface="UTM Avo" panose="02040603050506020204" pitchFamily="18" charset="0"/>
              </a:rPr>
              <a:t>khách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nước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ngoài</a:t>
            </a:r>
            <a:r>
              <a:rPr lang="en-US" sz="2800" dirty="0"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B73DA0A-1B5B-4259-B1EC-127B70415666}"/>
              </a:ext>
            </a:extLst>
          </p:cNvPr>
          <p:cNvSpPr/>
          <p:nvPr/>
        </p:nvSpPr>
        <p:spPr>
          <a:xfrm>
            <a:off x="439952" y="1863507"/>
            <a:ext cx="11266702" cy="3130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585" indent="-609585" algn="just">
              <a:lnSpc>
                <a:spcPct val="250000"/>
              </a:lnSpc>
              <a:buAutoNum type="alphaLcPeriod"/>
            </a:pPr>
            <a:r>
              <a:rPr lang="en-US" sz="2800" dirty="0" err="1">
                <a:latin typeface="UTM Avo" panose="02040603050506020204" pitchFamily="18" charset="0"/>
              </a:rPr>
              <a:t>Người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dân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Việt</a:t>
            </a:r>
            <a:r>
              <a:rPr lang="en-US" sz="2800" dirty="0">
                <a:latin typeface="UTM Avo" panose="02040603050506020204" pitchFamily="18" charset="0"/>
              </a:rPr>
              <a:t> Nam </a:t>
            </a:r>
            <a:r>
              <a:rPr lang="en-US" sz="2800" dirty="0" err="1">
                <a:latin typeface="UTM Avo" panose="02040603050506020204" pitchFamily="18" charset="0"/>
              </a:rPr>
              <a:t>lao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động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rất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cần</a:t>
            </a: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cù</a:t>
            </a:r>
            <a:r>
              <a:rPr lang="en-US" sz="2800" dirty="0">
                <a:latin typeface="UTM Avo" panose="02040603050506020204" pitchFamily="18" charset="0"/>
              </a:rPr>
              <a:t>.</a:t>
            </a:r>
          </a:p>
          <a:p>
            <a:pPr marL="609585" indent="-609585" algn="just">
              <a:lnSpc>
                <a:spcPct val="250000"/>
              </a:lnSpc>
              <a:buAutoNum type="alphaLcPeriod"/>
            </a:pPr>
            <a:r>
              <a:rPr lang="en-US" sz="2800" dirty="0" err="1">
                <a:latin typeface="UTM Avo" panose="02040603050506020204" pitchFamily="18" charset="0"/>
              </a:rPr>
              <a:t>Các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chú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bộ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đội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chiến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đấu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anh</a:t>
            </a: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dũng</a:t>
            </a: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để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bảo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vệ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Tổ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quốc</a:t>
            </a:r>
            <a:r>
              <a:rPr lang="en-US" sz="2800" dirty="0">
                <a:latin typeface="UTM Avo" panose="02040603050506020204" pitchFamily="18" charset="0"/>
              </a:rPr>
              <a:t>.</a:t>
            </a:r>
          </a:p>
          <a:p>
            <a:pPr marL="609585" indent="-609585" algn="just">
              <a:lnSpc>
                <a:spcPct val="250000"/>
              </a:lnSpc>
              <a:buAutoNum type="alphaLcPeriod"/>
            </a:pPr>
            <a:r>
              <a:rPr lang="en-US" sz="2800" dirty="0" err="1">
                <a:latin typeface="UTM Avo" panose="02040603050506020204" pitchFamily="18" charset="0"/>
              </a:rPr>
              <a:t>Người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Việt</a:t>
            </a:r>
            <a:r>
              <a:rPr lang="en-US" sz="2800" dirty="0">
                <a:latin typeface="UTM Avo" panose="02040603050506020204" pitchFamily="18" charset="0"/>
              </a:rPr>
              <a:t> Nam </a:t>
            </a:r>
            <a:r>
              <a:rPr lang="en-US" sz="2800" dirty="0" err="1">
                <a:latin typeface="UTM Avo" panose="02040603050506020204" pitchFamily="18" charset="0"/>
              </a:rPr>
              <a:t>luôn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thân</a:t>
            </a: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thiện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với</a:t>
            </a:r>
            <a:r>
              <a:rPr lang="en-US" sz="2800" dirty="0">
                <a:latin typeface="UTM Avo" panose="02040603050506020204" pitchFamily="18" charset="0"/>
              </a:rPr>
              <a:t> du </a:t>
            </a:r>
            <a:r>
              <a:rPr lang="en-US" sz="2800" dirty="0" err="1">
                <a:latin typeface="UTM Avo" panose="02040603050506020204" pitchFamily="18" charset="0"/>
              </a:rPr>
              <a:t>khách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nước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ngoài</a:t>
            </a:r>
            <a:r>
              <a:rPr lang="en-US" sz="2800" dirty="0">
                <a:latin typeface="UTM Avo" panose="02040603050506020204" pitchFamily="18" charset="0"/>
              </a:rPr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28571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3588" y="582315"/>
            <a:ext cx="7080069" cy="593169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F879524-F80E-4696-AA3F-4E539E80590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5501"/>
          <a:stretch/>
        </p:blipFill>
        <p:spPr>
          <a:xfrm>
            <a:off x="478971" y="952782"/>
            <a:ext cx="1976846" cy="17991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13211" y="3046363"/>
            <a:ext cx="333519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latin typeface="Times New Roman" panose="02020603050405020304" pitchFamily="18" charset="0"/>
              </a:rPr>
              <a:t>-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Tranh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vẽ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ai</a:t>
            </a:r>
            <a:r>
              <a:rPr lang="en-US" altLang="en-US" sz="2800" b="1" dirty="0">
                <a:latin typeface="Times New Roman" panose="02020603050405020304" pitchFamily="18" charset="0"/>
              </a:rPr>
              <a:t>?</a:t>
            </a: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-2" y="3743400"/>
            <a:ext cx="476358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latin typeface="Times New Roman" panose="02020603050405020304" pitchFamily="18" charset="0"/>
              </a:rPr>
              <a:t>-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Bác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Hồ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đang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làm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gì</a:t>
            </a:r>
            <a:r>
              <a:rPr lang="en-US" altLang="en-US" sz="2800" b="1" dirty="0">
                <a:latin typeface="Times New Roman" panose="02020603050405020304" pitchFamily="18" charset="0"/>
              </a:rPr>
              <a:t>? Ở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đâu</a:t>
            </a:r>
            <a:r>
              <a:rPr lang="en-US" altLang="en-US" sz="2800" b="1" dirty="0">
                <a:latin typeface="Times New Roman" panose="02020603050405020304" pitchFamily="18" charset="0"/>
              </a:rPr>
              <a:t>?</a:t>
            </a: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0" y="4440437"/>
            <a:ext cx="476358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latin typeface="Times New Roman" panose="02020603050405020304" pitchFamily="18" charset="0"/>
              </a:rPr>
              <a:t>-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Hãy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đặt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tên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cho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bức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tranh</a:t>
            </a:r>
            <a:r>
              <a:rPr lang="en-US" altLang="en-US" sz="2800" b="1" dirty="0">
                <a:latin typeface="Times New Roman" panose="02020603050405020304" pitchFamily="18" charset="0"/>
              </a:rPr>
              <a:t>?</a:t>
            </a:r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0" y="5073802"/>
            <a:ext cx="377062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latin typeface="Times New Roman" panose="02020603050405020304" pitchFamily="18" charset="0"/>
              </a:rPr>
              <a:t>-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Nói</a:t>
            </a:r>
            <a:r>
              <a:rPr lang="en-US" altLang="en-US" sz="2800" b="1" dirty="0">
                <a:latin typeface="Times New Roman" panose="02020603050405020304" pitchFamily="18" charset="0"/>
              </a:rPr>
              <a:t> 1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câu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về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Bác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Hồ</a:t>
            </a:r>
            <a:r>
              <a:rPr lang="en-US" altLang="en-US" sz="2800" b="1" dirty="0">
                <a:latin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5867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y2mate.com - OFFICIAL MV  AI YÊU BÁC HỒ CHÍ MINH HƠN THIẾU NIÊN NHI ĐỒNG 2015_480p">
            <a:hlinkClick r:id="" action="ppaction://media"/>
            <a:extLst>
              <a:ext uri="{FF2B5EF4-FFF2-40B4-BE49-F238E27FC236}">
                <a16:creationId xmlns:a16="http://schemas.microsoft.com/office/drawing/2014/main" id="{9716AB46-4A38-4183-91A4-1C8956A566F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01235" y="284401"/>
            <a:ext cx="11189530" cy="6289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09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595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6FC11BF-0654-4FB1-9312-5AC00FDFF4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589" y="309899"/>
            <a:ext cx="11478821" cy="6238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26416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FF041EC8-55B2-4FCF-BB45-E1C5B0EA5B49}"/>
              </a:ext>
            </a:extLst>
          </p:cNvPr>
          <p:cNvSpPr txBox="1"/>
          <p:nvPr/>
        </p:nvSpPr>
        <p:spPr>
          <a:xfrm>
            <a:off x="486992" y="973620"/>
            <a:ext cx="11218015" cy="19473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dirty="0" err="1">
                <a:solidFill>
                  <a:srgbClr val="17479D"/>
                </a:solidFill>
                <a:latin typeface="UTM Avo" panose="02040603050506020204" pitchFamily="18" charset="0"/>
              </a:rPr>
              <a:t>Thứ</a:t>
            </a:r>
            <a:r>
              <a:rPr lang="en-US" sz="2800" b="1" dirty="0">
                <a:solidFill>
                  <a:srgbClr val="17479D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17479D"/>
                </a:solidFill>
                <a:latin typeface="UTM Avo" panose="02040603050506020204" pitchFamily="18" charset="0"/>
              </a:rPr>
              <a:t>sáu</a:t>
            </a:r>
            <a:r>
              <a:rPr lang="en-US" sz="2800" b="1" dirty="0">
                <a:solidFill>
                  <a:srgbClr val="17479D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17479D"/>
                </a:solidFill>
                <a:latin typeface="UTM Avo" panose="02040603050506020204" pitchFamily="18" charset="0"/>
              </a:rPr>
              <a:t>ngày</a:t>
            </a:r>
            <a:r>
              <a:rPr lang="en-US" sz="2800" b="1" dirty="0">
                <a:solidFill>
                  <a:srgbClr val="17479D"/>
                </a:solidFill>
                <a:latin typeface="UTM Avo" panose="02040603050506020204" pitchFamily="18" charset="0"/>
              </a:rPr>
              <a:t> 22 </a:t>
            </a:r>
            <a:r>
              <a:rPr lang="en-US" sz="2800" b="1" dirty="0" err="1">
                <a:solidFill>
                  <a:srgbClr val="17479D"/>
                </a:solidFill>
                <a:latin typeface="UTM Avo" panose="02040603050506020204" pitchFamily="18" charset="0"/>
              </a:rPr>
              <a:t>tháng</a:t>
            </a:r>
            <a:r>
              <a:rPr lang="en-US" sz="2800" b="1" dirty="0">
                <a:solidFill>
                  <a:srgbClr val="17479D"/>
                </a:solidFill>
                <a:latin typeface="UTM Avo" panose="02040603050506020204" pitchFamily="18" charset="0"/>
              </a:rPr>
              <a:t> 4 </a:t>
            </a:r>
            <a:r>
              <a:rPr lang="en-US" sz="2800" b="1" dirty="0" err="1">
                <a:solidFill>
                  <a:srgbClr val="17479D"/>
                </a:solidFill>
                <a:latin typeface="UTM Avo" panose="02040603050506020204" pitchFamily="18" charset="0"/>
              </a:rPr>
              <a:t>năm</a:t>
            </a:r>
            <a:r>
              <a:rPr lang="en-US" sz="2800" b="1" dirty="0">
                <a:solidFill>
                  <a:srgbClr val="17479D"/>
                </a:solidFill>
                <a:latin typeface="UTM Avo" panose="02040603050506020204" pitchFamily="18" charset="0"/>
              </a:rPr>
              <a:t> 2022</a:t>
            </a:r>
          </a:p>
          <a:p>
            <a:pPr algn="ctr">
              <a:lnSpc>
                <a:spcPct val="150000"/>
              </a:lnSpc>
            </a:pPr>
            <a:r>
              <a:rPr lang="en-US" sz="2800" b="1" dirty="0" err="1">
                <a:solidFill>
                  <a:srgbClr val="17479D"/>
                </a:solidFill>
                <a:latin typeface="UTM Avo" panose="02040603050506020204" pitchFamily="18" charset="0"/>
              </a:rPr>
              <a:t>Tập</a:t>
            </a:r>
            <a:r>
              <a:rPr lang="en-US" sz="2800" b="1" dirty="0">
                <a:solidFill>
                  <a:srgbClr val="17479D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17479D"/>
                </a:solidFill>
                <a:latin typeface="UTM Avo" panose="02040603050506020204" pitchFamily="18" charset="0"/>
              </a:rPr>
              <a:t>làm</a:t>
            </a:r>
            <a:r>
              <a:rPr lang="en-US" sz="2800" b="1" dirty="0">
                <a:solidFill>
                  <a:srgbClr val="17479D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17479D"/>
                </a:solidFill>
                <a:latin typeface="UTM Avo" panose="02040603050506020204" pitchFamily="18" charset="0"/>
              </a:rPr>
              <a:t>văn</a:t>
            </a:r>
            <a:endParaRPr lang="en-US" sz="2800" b="1" dirty="0">
              <a:solidFill>
                <a:srgbClr val="17479D"/>
              </a:solidFill>
              <a:latin typeface="UTM Avo" panose="020406030505060202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2800" b="1" dirty="0" err="1">
                <a:solidFill>
                  <a:srgbClr val="17479D"/>
                </a:solidFill>
                <a:latin typeface="UTM Avo" panose="02040603050506020204" pitchFamily="18" charset="0"/>
              </a:rPr>
              <a:t>Tiết</a:t>
            </a:r>
            <a:r>
              <a:rPr lang="en-US" sz="2800" b="1" dirty="0">
                <a:solidFill>
                  <a:srgbClr val="17479D"/>
                </a:solidFill>
                <a:latin typeface="UTM Avo" panose="02040603050506020204" pitchFamily="18" charset="0"/>
              </a:rPr>
              <a:t> 5,6: </a:t>
            </a:r>
            <a:r>
              <a:rPr lang="en-US" sz="2800" b="1" dirty="0" err="1">
                <a:solidFill>
                  <a:srgbClr val="17479D"/>
                </a:solidFill>
                <a:latin typeface="UTM Avo" panose="02040603050506020204" pitchFamily="18" charset="0"/>
              </a:rPr>
              <a:t>Viết</a:t>
            </a:r>
            <a:r>
              <a:rPr lang="en-US" sz="2800" b="1" dirty="0">
                <a:solidFill>
                  <a:srgbClr val="17479D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17479D"/>
                </a:solidFill>
                <a:latin typeface="UTM Avo" panose="02040603050506020204" pitchFamily="18" charset="0"/>
              </a:rPr>
              <a:t>đoạn</a:t>
            </a:r>
            <a:r>
              <a:rPr lang="en-US" sz="2800" b="1" dirty="0">
                <a:solidFill>
                  <a:srgbClr val="17479D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17479D"/>
                </a:solidFill>
                <a:latin typeface="UTM Avo" panose="02040603050506020204" pitchFamily="18" charset="0"/>
              </a:rPr>
              <a:t>văn</a:t>
            </a:r>
            <a:r>
              <a:rPr lang="en-US" sz="2800" b="1" dirty="0">
                <a:solidFill>
                  <a:srgbClr val="17479D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17479D"/>
                </a:solidFill>
                <a:latin typeface="UTM Avo" panose="02040603050506020204" pitchFamily="18" charset="0"/>
              </a:rPr>
              <a:t>kể</a:t>
            </a:r>
            <a:r>
              <a:rPr lang="en-US" sz="2800" b="1" dirty="0">
                <a:solidFill>
                  <a:srgbClr val="17479D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17479D"/>
                </a:solidFill>
                <a:latin typeface="UTM Avo" panose="02040603050506020204" pitchFamily="18" charset="0"/>
              </a:rPr>
              <a:t>một</a:t>
            </a:r>
            <a:r>
              <a:rPr lang="en-US" sz="2800" b="1" dirty="0">
                <a:solidFill>
                  <a:srgbClr val="17479D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17479D"/>
                </a:solidFill>
                <a:latin typeface="UTM Avo" panose="02040603050506020204" pitchFamily="18" charset="0"/>
              </a:rPr>
              <a:t>sự</a:t>
            </a:r>
            <a:r>
              <a:rPr lang="en-US" sz="2800" b="1" dirty="0">
                <a:solidFill>
                  <a:srgbClr val="17479D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17479D"/>
                </a:solidFill>
                <a:latin typeface="UTM Avo" panose="02040603050506020204" pitchFamily="18" charset="0"/>
              </a:rPr>
              <a:t>việc-đọc</a:t>
            </a:r>
            <a:r>
              <a:rPr lang="en-US" sz="2800" b="1" dirty="0">
                <a:solidFill>
                  <a:srgbClr val="17479D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17479D"/>
                </a:solidFill>
                <a:latin typeface="UTM Avo" panose="02040603050506020204" pitchFamily="18" charset="0"/>
              </a:rPr>
              <a:t>mở</a:t>
            </a:r>
            <a:r>
              <a:rPr lang="en-US" sz="2800" b="1" dirty="0">
                <a:solidFill>
                  <a:srgbClr val="17479D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17479D"/>
                </a:solidFill>
                <a:latin typeface="UTM Avo" panose="02040603050506020204" pitchFamily="18" charset="0"/>
              </a:rPr>
              <a:t>rộng</a:t>
            </a:r>
            <a:endParaRPr lang="en-US" sz="2800" b="1" dirty="0">
              <a:solidFill>
                <a:srgbClr val="17479D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6108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Teacher with student isolated Premium Vector">
            <a:extLst>
              <a:ext uri="{FF2B5EF4-FFF2-40B4-BE49-F238E27FC236}">
                <a16:creationId xmlns:a16="http://schemas.microsoft.com/office/drawing/2014/main" id="{04B7E3B1-B788-4605-901B-8A63CD49EC9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3855" b="14845"/>
          <a:stretch/>
        </p:blipFill>
        <p:spPr bwMode="auto">
          <a:xfrm>
            <a:off x="2432115" y="4157221"/>
            <a:ext cx="7230360" cy="186102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999241" y="1081391"/>
            <a:ext cx="1052974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rễ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6" name="Rectangle 5"/>
          <p:cNvSpPr/>
          <p:nvPr/>
        </p:nvSpPr>
        <p:spPr>
          <a:xfrm>
            <a:off x="-957544" y="6699399"/>
            <a:ext cx="39180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Bài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giảng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thiết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kế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bởi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Ngô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Thu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Huyền</a:t>
            </a:r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2508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49EBE90-FBB8-4601-86C2-A53C23D9A8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100" y="400393"/>
            <a:ext cx="10479323" cy="142840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B78A743-25A7-4F09-8D3D-1C26A91F39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100" y="1828801"/>
            <a:ext cx="11143428" cy="207116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69283BA-0B26-4C28-9A41-0DDD4EC7D3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334" y="4102008"/>
            <a:ext cx="10479323" cy="896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704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1700" y="101339"/>
            <a:ext cx="2400300" cy="160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474396" y="101339"/>
            <a:ext cx="102156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algn="just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tabLst>
                <a:tab pos="161290" algn="l"/>
              </a:tabLst>
            </a:pPr>
            <a:r>
              <a:rPr lang="en-US" sz="4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vi-VN" sz="4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Viết 4-5 câu v</a:t>
            </a:r>
            <a:r>
              <a:rPr lang="en-US" sz="4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ề</a:t>
            </a:r>
            <a:r>
              <a:rPr lang="vi-VN" sz="4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việc em vừa kể</a:t>
            </a:r>
            <a:r>
              <a:rPr lang="en-US" sz="4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4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4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4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R="0" lvl="0" algn="just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tabLst>
                <a:tab pos="161290" algn="l"/>
              </a:tabLst>
            </a:pPr>
            <a:r>
              <a:rPr lang="en-US" sz="4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en-US" sz="4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40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sz="40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rễ</a:t>
            </a:r>
            <a:r>
              <a:rPr lang="en-US" sz="40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sz="40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4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vi-VN" sz="4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4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45"/>
          <a:stretch/>
        </p:blipFill>
        <p:spPr>
          <a:xfrm>
            <a:off x="7258639" y="2169967"/>
            <a:ext cx="4270341" cy="402344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320511" y="1990858"/>
            <a:ext cx="684386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7" name="Rectangle 6"/>
          <p:cNvSpPr/>
          <p:nvPr/>
        </p:nvSpPr>
        <p:spPr>
          <a:xfrm>
            <a:off x="-957544" y="6699399"/>
            <a:ext cx="39180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Bài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giảng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thiết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kế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bởi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Ngô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Thu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Huyền</a:t>
            </a:r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0347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73C4C9B-BC99-4220-869C-D56AB3C12B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464" y="202332"/>
            <a:ext cx="10446336" cy="6453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17747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11" descr="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801" y="4001294"/>
            <a:ext cx="3754619" cy="2667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ncode_imageresizer_container_32" descr="thnhi0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8505" y="898929"/>
            <a:ext cx="3482219" cy="27710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14" descr="thnhi0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699" y="1194684"/>
            <a:ext cx="3839459" cy="2514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ncode_imageresizer_container_29" descr="thnhi0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950" y="1611983"/>
            <a:ext cx="3013631" cy="44965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24" descr="Ho Chi Minh146.jp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1296" y="4001294"/>
            <a:ext cx="3677043" cy="26567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9FE33FA8-445A-4CE2-BF79-385F6ABE41A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5699" y="170399"/>
            <a:ext cx="10515600" cy="658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Bef>
                <a:spcPts val="133"/>
              </a:spcBef>
              <a:spcAft>
                <a:spcPts val="133"/>
              </a:spcAft>
            </a:pPr>
            <a:r>
              <a:rPr lang="vi-VN" sz="2800" dirty="0">
                <a:latin typeface="UTM Avo" panose="02040603050506020204" pitchFamily="18" charset="0"/>
              </a:rPr>
              <a:t>1. </a:t>
            </a:r>
            <a:r>
              <a:rPr lang="en-US" sz="2800" dirty="0" err="1">
                <a:latin typeface="UTM Avo" panose="02040603050506020204" pitchFamily="18" charset="0"/>
              </a:rPr>
              <a:t>Giới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thiệu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vi-VN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một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quyển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sách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kể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về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Bác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Hồ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mà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mình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đã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tìm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đọc</a:t>
            </a:r>
            <a:r>
              <a:rPr lang="en-US" sz="2800" dirty="0">
                <a:latin typeface="UTM Avo" panose="02040603050506020204" pitchFamily="18" charset="0"/>
              </a:rPr>
              <a:t>. </a:t>
            </a:r>
            <a:endParaRPr lang="vi-VN" sz="2800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01249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8000"/>
                            </p:stCondLst>
                            <p:childTnLst>
                              <p:par>
                                <p:cTn id="23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65E3461-1A2A-4AE2-AB8F-4247FB873C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387" y="623322"/>
            <a:ext cx="10444040" cy="5611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25341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723"/>
          <a:stretch/>
        </p:blipFill>
        <p:spPr>
          <a:xfrm>
            <a:off x="0" y="-75413"/>
            <a:ext cx="12314548" cy="677315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AC67835-1799-4BA5-84C8-73C0A272108C}"/>
              </a:ext>
            </a:extLst>
          </p:cNvPr>
          <p:cNvSpPr txBox="1"/>
          <p:nvPr/>
        </p:nvSpPr>
        <p:spPr>
          <a:xfrm>
            <a:off x="586426" y="548881"/>
            <a:ext cx="11095348" cy="658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800" b="1" dirty="0">
                <a:solidFill>
                  <a:srgbClr val="17479D"/>
                </a:solidFill>
                <a:latin typeface="UTM Avo" panose="02040603050506020204" pitchFamily="18" charset="0"/>
              </a:rPr>
              <a:t>2. </a:t>
            </a:r>
            <a:r>
              <a:rPr lang="en-US" sz="2800" b="1" dirty="0" err="1">
                <a:latin typeface="UTM Avo" panose="02040603050506020204" pitchFamily="18" charset="0"/>
              </a:rPr>
              <a:t>Kể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lại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câu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chuyện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đã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đọc</a:t>
            </a:r>
            <a:r>
              <a:rPr lang="en-US" sz="2800" b="1" dirty="0">
                <a:latin typeface="UTM Avo" panose="02040603050506020204" pitchFamily="18" charset="0"/>
              </a:rPr>
              <a:t>. </a:t>
            </a:r>
            <a:r>
              <a:rPr lang="en-US" sz="2800" b="1" dirty="0" err="1">
                <a:latin typeface="UTM Avo" panose="02040603050506020204" pitchFamily="18" charset="0"/>
              </a:rPr>
              <a:t>Nói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cảm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xúc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của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em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sau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khi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đọc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câu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chuyện</a:t>
            </a:r>
            <a:endParaRPr lang="vi-VN" sz="2800" b="1" dirty="0">
              <a:latin typeface="UTM Avo" panose="02040603050506020204" pitchFamily="18" charset="0"/>
            </a:endParaRPr>
          </a:p>
        </p:txBody>
      </p:sp>
      <p:pic>
        <p:nvPicPr>
          <p:cNvPr id="5" name="Picture 24" descr="Ho Chi Minh146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8309" y="1680655"/>
            <a:ext cx="4703975" cy="44512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791285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16684C1-A705-43A3-A577-40D58BBE37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914" y="438310"/>
            <a:ext cx="11074171" cy="5981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93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CD95E369-22E3-47BF-A4B6-6F6C7AEDEE5A}"/>
              </a:ext>
            </a:extLst>
          </p:cNvPr>
          <p:cNvGrpSpPr/>
          <p:nvPr/>
        </p:nvGrpSpPr>
        <p:grpSpPr>
          <a:xfrm>
            <a:off x="1904215" y="853492"/>
            <a:ext cx="7060676" cy="3318271"/>
            <a:chOff x="1417547" y="1264224"/>
            <a:chExt cx="4405927" cy="3318271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BDC5CE40-1276-45C8-A43B-95F4B8826CB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5F5F5"/>
                </a:clrFrom>
                <a:clrTo>
                  <a:srgbClr val="F5F5F5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1417547" y="1264224"/>
              <a:ext cx="4405927" cy="3318271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90A94BE-1705-46B6-A274-580473BF97B9}"/>
                </a:ext>
              </a:extLst>
            </p:cNvPr>
            <p:cNvSpPr txBox="1"/>
            <p:nvPr/>
          </p:nvSpPr>
          <p:spPr>
            <a:xfrm>
              <a:off x="3064386" y="2987782"/>
              <a:ext cx="2009748" cy="976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4400" b="1" dirty="0">
                  <a:solidFill>
                    <a:srgbClr val="17479D"/>
                  </a:solidFill>
                  <a:latin typeface="UTM Avo" panose="02040603050506020204" pitchFamily="18" charset="0"/>
                </a:rPr>
                <a:t>ĐỌC</a:t>
              </a:r>
              <a:endParaRPr lang="en-US" sz="4400" b="1" dirty="0">
                <a:solidFill>
                  <a:srgbClr val="17479D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0BBE2AD-294A-48DF-B8A0-D8D32093CB5F}"/>
                </a:ext>
              </a:extLst>
            </p:cNvPr>
            <p:cNvSpPr txBox="1"/>
            <p:nvPr/>
          </p:nvSpPr>
          <p:spPr>
            <a:xfrm>
              <a:off x="2447589" y="2552809"/>
              <a:ext cx="3041009" cy="6599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2800" b="1" dirty="0">
                  <a:solidFill>
                    <a:schemeClr val="accent1">
                      <a:lumMod val="50000"/>
                    </a:schemeClr>
                  </a:solidFill>
                  <a:latin typeface="UTM Avo" panose="02040603050506020204" pitchFamily="18" charset="0"/>
                </a:rPr>
                <a:t>TIẾT 1 – 2</a:t>
              </a:r>
              <a:endParaRPr lang="en-US" sz="28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39796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D894C7E-67D7-4D8A-89B7-58BC6F62A4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575" y="332522"/>
            <a:ext cx="11186849" cy="6192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034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Tiếng việt lớp 2, học ki 2, tuần 31, Chiếc rễ đa tròn, thuan mai, tiếng việt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61555" y="235131"/>
            <a:ext cx="11295016" cy="6244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28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65986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" t="1742" r="542" b="5334"/>
          <a:stretch/>
        </p:blipFill>
        <p:spPr>
          <a:xfrm>
            <a:off x="600892" y="2852951"/>
            <a:ext cx="10746376" cy="34757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0" t="16178" r="978" b="9349"/>
          <a:stretch/>
        </p:blipFill>
        <p:spPr>
          <a:xfrm>
            <a:off x="600892" y="155024"/>
            <a:ext cx="10746376" cy="281286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-957544" y="6699399"/>
            <a:ext cx="39180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Bài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giảng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thiết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kế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bởi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Ngô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Thu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Huyền</a:t>
            </a:r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515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8" t="1565" r="11373"/>
          <a:stretch/>
        </p:blipFill>
        <p:spPr>
          <a:xfrm>
            <a:off x="269632" y="105508"/>
            <a:ext cx="11922368" cy="6635261"/>
          </a:xfr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AA2D1403-B7AB-4440-A9B5-3E71737860DF}"/>
              </a:ext>
            </a:extLst>
          </p:cNvPr>
          <p:cNvSpPr txBox="1">
            <a:spLocks/>
          </p:cNvSpPr>
          <p:nvPr/>
        </p:nvSpPr>
        <p:spPr>
          <a:xfrm>
            <a:off x="2497444" y="419165"/>
            <a:ext cx="8540686" cy="32686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6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Luyện</a:t>
            </a:r>
            <a:r>
              <a:rPr lang="en-US" sz="6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6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đọc</a:t>
            </a:r>
            <a:r>
              <a:rPr lang="en-US" sz="6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6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từ</a:t>
            </a:r>
            <a:r>
              <a:rPr lang="en-US" sz="6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6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khó</a:t>
            </a:r>
            <a:endParaRPr lang="en-US" sz="6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858000"/>
            <a:ext cx="39956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Bài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giảng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thiết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kế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bởi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Ngô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Thu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Huyền</a:t>
            </a:r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785257" y="2705725"/>
            <a:ext cx="925287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nl-NL" altLang="en-US" sz="4800" b="1" dirty="0">
                <a:latin typeface="Times New Roman" panose="02020603050405020304" pitchFamily="18" charset="0"/>
              </a:rPr>
              <a:t>chiếc </a:t>
            </a:r>
            <a:r>
              <a:rPr lang="nl-NL" altLang="en-US" sz="4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rễ</a:t>
            </a:r>
            <a:r>
              <a:rPr lang="nl-NL" altLang="en-US" sz="4800" b="1" dirty="0">
                <a:latin typeface="Times New Roman" panose="02020603050405020304" pitchFamily="18" charset="0"/>
              </a:rPr>
              <a:t> , v</a:t>
            </a:r>
            <a:r>
              <a:rPr lang="nl-NL" altLang="en-US" sz="4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òng</a:t>
            </a:r>
            <a:r>
              <a:rPr lang="nl-NL" altLang="en-US" sz="4800" b="1" dirty="0">
                <a:latin typeface="Times New Roman" panose="02020603050405020304" pitchFamily="18" charset="0"/>
              </a:rPr>
              <a:t> lá </a:t>
            </a:r>
            <a:r>
              <a:rPr lang="nl-NL" altLang="en-US" sz="4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tr</a:t>
            </a:r>
            <a:r>
              <a:rPr lang="nl-NL" altLang="en-US" sz="4800" b="1" dirty="0">
                <a:latin typeface="Times New Roman" panose="02020603050405020304" pitchFamily="18" charset="0"/>
              </a:rPr>
              <a:t>òn,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nl-NL" altLang="en-US" sz="4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ch</a:t>
            </a:r>
            <a:r>
              <a:rPr lang="nl-NL" altLang="en-US" sz="4800" b="1" dirty="0">
                <a:latin typeface="Times New Roman" panose="02020603050405020304" pitchFamily="18" charset="0"/>
              </a:rPr>
              <a:t>ui qua </a:t>
            </a:r>
            <a:r>
              <a:rPr lang="nl-NL" altLang="en-US" sz="4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ch</a:t>
            </a:r>
            <a:r>
              <a:rPr lang="nl-NL" altLang="en-US" sz="4800" b="1" dirty="0">
                <a:latin typeface="Times New Roman" panose="02020603050405020304" pitchFamily="18" charset="0"/>
              </a:rPr>
              <a:t>ui lại, ng</a:t>
            </a:r>
            <a:r>
              <a:rPr lang="nl-NL" altLang="en-US" sz="4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oằn</a:t>
            </a:r>
            <a:r>
              <a:rPr lang="nl-NL" altLang="en-US" sz="4800" b="1" dirty="0">
                <a:latin typeface="Times New Roman" panose="02020603050405020304" pitchFamily="18" charset="0"/>
              </a:rPr>
              <a:t> ng</a:t>
            </a:r>
            <a:r>
              <a:rPr lang="nl-NL" altLang="en-US" sz="4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oèo</a:t>
            </a:r>
            <a:endParaRPr lang="en-US" altLang="en-US" sz="3600" b="1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8190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" y="0"/>
            <a:ext cx="12192000" cy="6858000"/>
          </a:xfrm>
        </p:spPr>
      </p:pic>
      <p:sp>
        <p:nvSpPr>
          <p:cNvPr id="24" name="Rectangle 23"/>
          <p:cNvSpPr/>
          <p:nvPr/>
        </p:nvSpPr>
        <p:spPr>
          <a:xfrm>
            <a:off x="3393720" y="378111"/>
            <a:ext cx="450950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Luyện</a:t>
            </a:r>
            <a:r>
              <a:rPr lang="en-U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đọc</a:t>
            </a:r>
            <a:r>
              <a:rPr lang="en-U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câu</a:t>
            </a:r>
            <a:r>
              <a:rPr lang="en-U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khó</a:t>
            </a:r>
            <a:endParaRPr lang="en-US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Rectangle 23"/>
          <p:cNvSpPr>
            <a:spLocks noChangeArrowheads="1"/>
          </p:cNvSpPr>
          <p:nvPr/>
        </p:nvSpPr>
        <p:spPr bwMode="auto">
          <a:xfrm>
            <a:off x="1567543" y="1776549"/>
            <a:ext cx="8691154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eaLnBrk="1" hangingPunct="1">
              <a:spcBef>
                <a:spcPct val="20000"/>
              </a:spcBef>
              <a:buClr>
                <a:schemeClr val="accent1"/>
              </a:buClr>
              <a:buSzPct val="65000"/>
            </a:pPr>
            <a:r>
              <a:rPr lang="en-US" altLang="en-US" sz="4400" b="1" u="none" dirty="0" err="1">
                <a:latin typeface="Times New Roman" panose="02020603050405020304" pitchFamily="18" charset="0"/>
              </a:rPr>
              <a:t>Nói</a:t>
            </a:r>
            <a:r>
              <a:rPr lang="en-US" altLang="en-US" sz="4400" b="1" u="none" dirty="0">
                <a:latin typeface="Times New Roman" panose="02020603050405020304" pitchFamily="18" charset="0"/>
              </a:rPr>
              <a:t> </a:t>
            </a:r>
            <a:r>
              <a:rPr lang="en-US" altLang="en-US" sz="4400" b="1" u="none" dirty="0" err="1">
                <a:latin typeface="Times New Roman" panose="02020603050405020304" pitchFamily="18" charset="0"/>
              </a:rPr>
              <a:t>rồi</a:t>
            </a:r>
            <a:r>
              <a:rPr lang="en-US" altLang="en-US" sz="4400" b="1" u="none" dirty="0">
                <a:latin typeface="Times New Roman" panose="02020603050405020304" pitchFamily="18" charset="0"/>
              </a:rPr>
              <a:t>,  </a:t>
            </a:r>
            <a:r>
              <a:rPr lang="en-US" altLang="en-US" sz="4400" b="1" u="none" dirty="0" err="1">
                <a:latin typeface="Times New Roman" panose="02020603050405020304" pitchFamily="18" charset="0"/>
              </a:rPr>
              <a:t>Bác</a:t>
            </a:r>
            <a:r>
              <a:rPr lang="en-US" altLang="en-US" sz="4400" b="1" u="none" dirty="0">
                <a:latin typeface="Times New Roman" panose="02020603050405020304" pitchFamily="18" charset="0"/>
              </a:rPr>
              <a:t> </a:t>
            </a:r>
            <a:r>
              <a:rPr lang="en-US" altLang="en-US" sz="4400" b="1" u="none" dirty="0" err="1">
                <a:latin typeface="Times New Roman" panose="02020603050405020304" pitchFamily="18" charset="0"/>
              </a:rPr>
              <a:t>cuộn</a:t>
            </a:r>
            <a:r>
              <a:rPr lang="en-US" altLang="en-US" sz="4400" b="1" u="none" dirty="0">
                <a:latin typeface="Times New Roman" panose="02020603050405020304" pitchFamily="18" charset="0"/>
              </a:rPr>
              <a:t> </a:t>
            </a:r>
            <a:r>
              <a:rPr lang="en-US" altLang="en-US" sz="4400" b="1" u="none" dirty="0" err="1">
                <a:latin typeface="Times New Roman" panose="02020603050405020304" pitchFamily="18" charset="0"/>
              </a:rPr>
              <a:t>chiếc</a:t>
            </a:r>
            <a:r>
              <a:rPr lang="en-US" altLang="en-US" sz="4400" b="1" u="none" dirty="0">
                <a:latin typeface="Times New Roman" panose="02020603050405020304" pitchFamily="18" charset="0"/>
              </a:rPr>
              <a:t> </a:t>
            </a:r>
            <a:r>
              <a:rPr lang="en-US" altLang="en-US" sz="4400" b="1" u="none" dirty="0" err="1">
                <a:latin typeface="Times New Roman" panose="02020603050405020304" pitchFamily="18" charset="0"/>
              </a:rPr>
              <a:t>rễ</a:t>
            </a:r>
            <a:r>
              <a:rPr lang="en-US" altLang="en-US" sz="4400" b="1" u="none" dirty="0">
                <a:latin typeface="Times New Roman" panose="02020603050405020304" pitchFamily="18" charset="0"/>
              </a:rPr>
              <a:t> </a:t>
            </a:r>
            <a:r>
              <a:rPr lang="en-US" altLang="en-US" sz="4400" b="1" u="none" dirty="0" err="1">
                <a:latin typeface="Times New Roman" panose="02020603050405020304" pitchFamily="18" charset="0"/>
              </a:rPr>
              <a:t>thành</a:t>
            </a:r>
            <a:r>
              <a:rPr lang="en-US" altLang="en-US" sz="4400" b="1" u="none" dirty="0">
                <a:latin typeface="Times New Roman" panose="02020603050405020304" pitchFamily="18" charset="0"/>
              </a:rPr>
              <a:t> </a:t>
            </a:r>
            <a:r>
              <a:rPr lang="en-US" altLang="en-US" sz="4400" b="1" u="none" dirty="0" err="1">
                <a:latin typeface="Times New Roman" panose="02020603050405020304" pitchFamily="18" charset="0"/>
              </a:rPr>
              <a:t>một</a:t>
            </a:r>
            <a:r>
              <a:rPr lang="en-US" altLang="en-US" sz="4400" b="1" u="none" dirty="0">
                <a:latin typeface="Times New Roman" panose="02020603050405020304" pitchFamily="18" charset="0"/>
              </a:rPr>
              <a:t> </a:t>
            </a:r>
            <a:r>
              <a:rPr lang="en-US" altLang="en-US" sz="4400" b="1" u="none" dirty="0" err="1">
                <a:latin typeface="Times New Roman" panose="02020603050405020304" pitchFamily="18" charset="0"/>
              </a:rPr>
              <a:t>vòng</a:t>
            </a:r>
            <a:r>
              <a:rPr lang="en-US" altLang="en-US" sz="4400" b="1" u="none" dirty="0">
                <a:latin typeface="Times New Roman" panose="02020603050405020304" pitchFamily="18" charset="0"/>
              </a:rPr>
              <a:t> </a:t>
            </a:r>
            <a:r>
              <a:rPr lang="en-US" altLang="en-US" sz="4400" b="1" u="none" dirty="0" err="1">
                <a:latin typeface="Times New Roman" panose="02020603050405020304" pitchFamily="18" charset="0"/>
              </a:rPr>
              <a:t>tròn</a:t>
            </a:r>
            <a:r>
              <a:rPr lang="en-US" altLang="en-US" sz="4400" b="1" u="none" dirty="0">
                <a:latin typeface="Times New Roman" panose="02020603050405020304" pitchFamily="18" charset="0"/>
              </a:rPr>
              <a:t> </a:t>
            </a:r>
            <a:r>
              <a:rPr lang="en-US" altLang="en-US" sz="4400" b="1" u="none" dirty="0" err="1">
                <a:latin typeface="Times New Roman" panose="02020603050405020304" pitchFamily="18" charset="0"/>
              </a:rPr>
              <a:t>và</a:t>
            </a:r>
            <a:r>
              <a:rPr lang="en-US" altLang="en-US" sz="4400" b="1" u="none" dirty="0">
                <a:latin typeface="Times New Roman" panose="02020603050405020304" pitchFamily="18" charset="0"/>
              </a:rPr>
              <a:t> </a:t>
            </a:r>
            <a:r>
              <a:rPr lang="en-US" altLang="en-US" sz="4400" b="1" u="none" dirty="0" err="1">
                <a:latin typeface="Times New Roman" panose="02020603050405020304" pitchFamily="18" charset="0"/>
              </a:rPr>
              <a:t>bảo</a:t>
            </a:r>
            <a:r>
              <a:rPr lang="en-US" altLang="en-US" sz="4400" b="1" u="none" dirty="0">
                <a:latin typeface="Times New Roman" panose="02020603050405020304" pitchFamily="18" charset="0"/>
              </a:rPr>
              <a:t> </a:t>
            </a:r>
            <a:r>
              <a:rPr lang="en-US" altLang="en-US" sz="4400" b="1" u="none" dirty="0" err="1">
                <a:latin typeface="Times New Roman" panose="02020603050405020304" pitchFamily="18" charset="0"/>
              </a:rPr>
              <a:t>chú</a:t>
            </a:r>
            <a:r>
              <a:rPr lang="en-US" altLang="en-US" sz="4400" b="1" u="none" dirty="0">
                <a:latin typeface="Times New Roman" panose="02020603050405020304" pitchFamily="18" charset="0"/>
              </a:rPr>
              <a:t> </a:t>
            </a:r>
            <a:r>
              <a:rPr lang="en-US" altLang="en-US" sz="4400" b="1" u="none" dirty="0" err="1">
                <a:latin typeface="Times New Roman" panose="02020603050405020304" pitchFamily="18" charset="0"/>
              </a:rPr>
              <a:t>cần</a:t>
            </a:r>
            <a:r>
              <a:rPr lang="en-US" altLang="en-US" sz="4400" b="1" u="none" dirty="0">
                <a:latin typeface="Times New Roman" panose="02020603050405020304" pitchFamily="18" charset="0"/>
              </a:rPr>
              <a:t> </a:t>
            </a:r>
            <a:r>
              <a:rPr lang="en-US" altLang="en-US" sz="4400" b="1" u="none" dirty="0" err="1">
                <a:latin typeface="Times New Roman" panose="02020603050405020304" pitchFamily="18" charset="0"/>
              </a:rPr>
              <a:t>vụ</a:t>
            </a:r>
            <a:r>
              <a:rPr lang="en-US" altLang="en-US" sz="4400" b="1" u="none" dirty="0">
                <a:latin typeface="Times New Roman" panose="02020603050405020304" pitchFamily="18" charset="0"/>
              </a:rPr>
              <a:t> </a:t>
            </a:r>
            <a:r>
              <a:rPr lang="en-US" altLang="en-US" sz="4400" b="1" u="none" dirty="0" err="1">
                <a:latin typeface="Times New Roman" panose="02020603050405020304" pitchFamily="18" charset="0"/>
              </a:rPr>
              <a:t>buộc</a:t>
            </a:r>
            <a:r>
              <a:rPr lang="en-US" altLang="en-US" sz="4400" b="1" u="none" dirty="0">
                <a:latin typeface="Times New Roman" panose="02020603050405020304" pitchFamily="18" charset="0"/>
              </a:rPr>
              <a:t> </a:t>
            </a:r>
            <a:r>
              <a:rPr lang="en-US" altLang="en-US" sz="4400" b="1" u="none" dirty="0" err="1">
                <a:latin typeface="Times New Roman" panose="02020603050405020304" pitchFamily="18" charset="0"/>
              </a:rPr>
              <a:t>nó</a:t>
            </a:r>
            <a:r>
              <a:rPr lang="en-US" altLang="en-US" sz="4400" b="1" u="none" dirty="0">
                <a:latin typeface="Times New Roman" panose="02020603050405020304" pitchFamily="18" charset="0"/>
              </a:rPr>
              <a:t> </a:t>
            </a:r>
            <a:r>
              <a:rPr lang="en-US" altLang="en-US" sz="4400" b="1" u="none" dirty="0" err="1">
                <a:latin typeface="Times New Roman" panose="02020603050405020304" pitchFamily="18" charset="0"/>
              </a:rPr>
              <a:t>tựa</a:t>
            </a:r>
            <a:r>
              <a:rPr lang="en-US" altLang="en-US" sz="4400" b="1" u="none" dirty="0">
                <a:latin typeface="Times New Roman" panose="02020603050405020304" pitchFamily="18" charset="0"/>
              </a:rPr>
              <a:t> </a:t>
            </a:r>
            <a:r>
              <a:rPr lang="en-US" altLang="en-US" sz="4400" b="1" u="none" dirty="0" err="1">
                <a:latin typeface="Times New Roman" panose="02020603050405020304" pitchFamily="18" charset="0"/>
              </a:rPr>
              <a:t>vào</a:t>
            </a:r>
            <a:r>
              <a:rPr lang="en-US" altLang="en-US" sz="4400" b="1" u="none" dirty="0">
                <a:latin typeface="Times New Roman" panose="02020603050405020304" pitchFamily="18" charset="0"/>
              </a:rPr>
              <a:t> </a:t>
            </a:r>
            <a:r>
              <a:rPr lang="en-US" altLang="en-US" sz="4400" b="1" u="none" dirty="0" err="1">
                <a:latin typeface="Times New Roman" panose="02020603050405020304" pitchFamily="18" charset="0"/>
              </a:rPr>
              <a:t>hai</a:t>
            </a:r>
            <a:r>
              <a:rPr lang="en-US" altLang="en-US" sz="4400" b="1" u="none" dirty="0">
                <a:latin typeface="Times New Roman" panose="02020603050405020304" pitchFamily="18" charset="0"/>
              </a:rPr>
              <a:t> </a:t>
            </a:r>
            <a:r>
              <a:rPr lang="en-US" altLang="en-US" sz="4400" b="1" u="none" dirty="0" err="1">
                <a:latin typeface="Times New Roman" panose="02020603050405020304" pitchFamily="18" charset="0"/>
              </a:rPr>
              <a:t>cái</a:t>
            </a:r>
            <a:r>
              <a:rPr lang="en-US" altLang="en-US" sz="4400" b="1" u="none" dirty="0">
                <a:latin typeface="Times New Roman" panose="02020603050405020304" pitchFamily="18" charset="0"/>
              </a:rPr>
              <a:t> </a:t>
            </a:r>
            <a:r>
              <a:rPr lang="en-US" altLang="en-US" sz="4400" b="1" u="none" dirty="0" err="1">
                <a:latin typeface="Times New Roman" panose="02020603050405020304" pitchFamily="18" charset="0"/>
              </a:rPr>
              <a:t>cọc</a:t>
            </a:r>
            <a:r>
              <a:rPr lang="en-US" altLang="en-US" sz="4400" b="1" u="none" dirty="0">
                <a:latin typeface="Times New Roman" panose="02020603050405020304" pitchFamily="18" charset="0"/>
              </a:rPr>
              <a:t>,  </a:t>
            </a:r>
            <a:r>
              <a:rPr lang="en-US" altLang="en-US" sz="4400" b="1" u="none" dirty="0" err="1">
                <a:latin typeface="Times New Roman" panose="02020603050405020304" pitchFamily="18" charset="0"/>
              </a:rPr>
              <a:t>sau</a:t>
            </a:r>
            <a:r>
              <a:rPr lang="en-US" altLang="en-US" sz="4400" b="1" u="none" dirty="0">
                <a:latin typeface="Times New Roman" panose="02020603050405020304" pitchFamily="18" charset="0"/>
              </a:rPr>
              <a:t> </a:t>
            </a:r>
            <a:r>
              <a:rPr lang="en-US" altLang="en-US" sz="4400" b="1" u="none" dirty="0" err="1">
                <a:latin typeface="Times New Roman" panose="02020603050405020304" pitchFamily="18" charset="0"/>
              </a:rPr>
              <a:t>đó</a:t>
            </a:r>
            <a:r>
              <a:rPr lang="en-US" altLang="en-US" sz="4400" b="1" u="none" dirty="0">
                <a:latin typeface="Times New Roman" panose="02020603050405020304" pitchFamily="18" charset="0"/>
              </a:rPr>
              <a:t> </a:t>
            </a:r>
            <a:r>
              <a:rPr lang="en-US" altLang="en-US" sz="4400" b="1" u="none" dirty="0" err="1">
                <a:latin typeface="Times New Roman" panose="02020603050405020304" pitchFamily="18" charset="0"/>
              </a:rPr>
              <a:t>mới</a:t>
            </a:r>
            <a:r>
              <a:rPr lang="en-US" altLang="en-US" sz="4400" b="1" u="none" dirty="0">
                <a:latin typeface="Times New Roman" panose="02020603050405020304" pitchFamily="18" charset="0"/>
              </a:rPr>
              <a:t> </a:t>
            </a:r>
            <a:r>
              <a:rPr lang="en-US" altLang="en-US" sz="4400" b="1" u="none" dirty="0" err="1">
                <a:latin typeface="Times New Roman" panose="02020603050405020304" pitchFamily="18" charset="0"/>
              </a:rPr>
              <a:t>vùi</a:t>
            </a:r>
            <a:r>
              <a:rPr lang="en-US" altLang="en-US" sz="4400" b="1" u="none" dirty="0">
                <a:latin typeface="Times New Roman" panose="02020603050405020304" pitchFamily="18" charset="0"/>
              </a:rPr>
              <a:t> </a:t>
            </a:r>
            <a:r>
              <a:rPr lang="en-US" altLang="en-US" sz="4400" b="1" u="none" dirty="0" err="1">
                <a:latin typeface="Times New Roman" panose="02020603050405020304" pitchFamily="18" charset="0"/>
              </a:rPr>
              <a:t>hai</a:t>
            </a:r>
            <a:r>
              <a:rPr lang="en-US" altLang="en-US" sz="4400" b="1" u="none" dirty="0">
                <a:latin typeface="Times New Roman" panose="02020603050405020304" pitchFamily="18" charset="0"/>
              </a:rPr>
              <a:t> </a:t>
            </a:r>
            <a:r>
              <a:rPr lang="en-US" altLang="en-US" sz="4400" b="1" u="none" dirty="0" err="1">
                <a:latin typeface="Times New Roman" panose="02020603050405020304" pitchFamily="18" charset="0"/>
              </a:rPr>
              <a:t>đầu</a:t>
            </a:r>
            <a:r>
              <a:rPr lang="en-US" altLang="en-US" sz="4400" b="1" u="none" dirty="0">
                <a:latin typeface="Times New Roman" panose="02020603050405020304" pitchFamily="18" charset="0"/>
              </a:rPr>
              <a:t> </a:t>
            </a:r>
            <a:r>
              <a:rPr lang="en-US" altLang="en-US" sz="4400" b="1" u="none" dirty="0" err="1">
                <a:latin typeface="Times New Roman" panose="02020603050405020304" pitchFamily="18" charset="0"/>
              </a:rPr>
              <a:t>rễ</a:t>
            </a:r>
            <a:r>
              <a:rPr lang="en-US" altLang="en-US" sz="4400" b="1" u="none" dirty="0">
                <a:latin typeface="Times New Roman" panose="02020603050405020304" pitchFamily="18" charset="0"/>
              </a:rPr>
              <a:t> </a:t>
            </a:r>
            <a:r>
              <a:rPr lang="en-US" altLang="en-US" sz="4400" b="1" u="none" dirty="0" err="1">
                <a:latin typeface="Times New Roman" panose="02020603050405020304" pitchFamily="18" charset="0"/>
              </a:rPr>
              <a:t>xuống</a:t>
            </a:r>
            <a:r>
              <a:rPr lang="en-US" altLang="en-US" sz="4400" b="1" u="none" dirty="0">
                <a:latin typeface="Times New Roman" panose="02020603050405020304" pitchFamily="18" charset="0"/>
              </a:rPr>
              <a:t> </a:t>
            </a:r>
            <a:r>
              <a:rPr lang="en-US" altLang="en-US" sz="4400" b="1" u="none" dirty="0" err="1">
                <a:latin typeface="Times New Roman" panose="02020603050405020304" pitchFamily="18" charset="0"/>
              </a:rPr>
              <a:t>đất</a:t>
            </a:r>
            <a:r>
              <a:rPr lang="en-US" altLang="en-US" sz="4400" b="1" u="none" dirty="0"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26" name="Line 24"/>
          <p:cNvSpPr>
            <a:spLocks noChangeShapeType="1"/>
          </p:cNvSpPr>
          <p:nvPr/>
        </p:nvSpPr>
        <p:spPr bwMode="auto">
          <a:xfrm flipH="1">
            <a:off x="3508228" y="1935677"/>
            <a:ext cx="163398" cy="457200"/>
          </a:xfrm>
          <a:prstGeom prst="line">
            <a:avLst/>
          </a:prstGeom>
          <a:ln w="38100">
            <a:headEnd/>
            <a:tailEnd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" name="Line 24"/>
          <p:cNvSpPr>
            <a:spLocks noChangeShapeType="1"/>
          </p:cNvSpPr>
          <p:nvPr/>
        </p:nvSpPr>
        <p:spPr bwMode="auto">
          <a:xfrm flipH="1">
            <a:off x="5027874" y="2647603"/>
            <a:ext cx="163398" cy="457200"/>
          </a:xfrm>
          <a:prstGeom prst="line">
            <a:avLst/>
          </a:prstGeom>
          <a:ln w="38100">
            <a:headEnd/>
            <a:tailEnd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8" name="Line 24"/>
          <p:cNvSpPr>
            <a:spLocks noChangeShapeType="1"/>
          </p:cNvSpPr>
          <p:nvPr/>
        </p:nvSpPr>
        <p:spPr bwMode="auto">
          <a:xfrm flipH="1">
            <a:off x="8276171" y="3281152"/>
            <a:ext cx="163398" cy="457200"/>
          </a:xfrm>
          <a:prstGeom prst="line">
            <a:avLst/>
          </a:prstGeom>
          <a:ln w="38100">
            <a:headEnd/>
            <a:tailEnd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" name="Line 24"/>
          <p:cNvSpPr>
            <a:spLocks noChangeShapeType="1"/>
          </p:cNvSpPr>
          <p:nvPr/>
        </p:nvSpPr>
        <p:spPr bwMode="auto">
          <a:xfrm flipH="1">
            <a:off x="8720309" y="3953889"/>
            <a:ext cx="163398" cy="457200"/>
          </a:xfrm>
          <a:prstGeom prst="line">
            <a:avLst/>
          </a:prstGeom>
          <a:ln w="38100">
            <a:headEnd/>
            <a:tailEnd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" name="Line 24"/>
          <p:cNvSpPr>
            <a:spLocks noChangeShapeType="1"/>
          </p:cNvSpPr>
          <p:nvPr/>
        </p:nvSpPr>
        <p:spPr bwMode="auto">
          <a:xfrm flipH="1">
            <a:off x="8836773" y="3953889"/>
            <a:ext cx="163398" cy="457200"/>
          </a:xfrm>
          <a:prstGeom prst="line">
            <a:avLst/>
          </a:prstGeom>
          <a:ln w="38100">
            <a:headEnd/>
            <a:tailEnd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-957544" y="6699399"/>
            <a:ext cx="39180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Bài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giảng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thiết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kế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bởi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Ngô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Thu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Huyền</a:t>
            </a:r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8828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8"/>
          <p:cNvCxnSpPr/>
          <p:nvPr/>
        </p:nvCxnSpPr>
        <p:spPr>
          <a:xfrm>
            <a:off x="0" y="0"/>
            <a:ext cx="1552575" cy="1508581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0" name="9"/>
          <p:cNvSpPr/>
          <p:nvPr/>
        </p:nvSpPr>
        <p:spPr>
          <a:xfrm>
            <a:off x="1552575" y="1508581"/>
            <a:ext cx="133350" cy="120194"/>
          </a:xfrm>
          <a:prstGeom prst="ellipse">
            <a:avLst/>
          </a:prstGeom>
          <a:solidFill>
            <a:srgbClr val="3391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26"/>
          <p:cNvSpPr/>
          <p:nvPr/>
        </p:nvSpPr>
        <p:spPr>
          <a:xfrm>
            <a:off x="-265521" y="-76199"/>
            <a:ext cx="1124" cy="1013"/>
          </a:xfrm>
          <a:custGeom>
            <a:avLst/>
            <a:gdLst>
              <a:gd name="connsiteX0" fmla="*/ 10 w 1124"/>
              <a:gd name="connsiteY0" fmla="*/ 0 h 1013"/>
              <a:gd name="connsiteX1" fmla="*/ 1124 w 1124"/>
              <a:gd name="connsiteY1" fmla="*/ 1013 h 1013"/>
              <a:gd name="connsiteX2" fmla="*/ 0 w 1124"/>
              <a:gd name="connsiteY2" fmla="*/ 1013 h 1013"/>
              <a:gd name="connsiteX3" fmla="*/ 10 w 1124"/>
              <a:gd name="connsiteY3" fmla="*/ 0 h 1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4" h="1013">
                <a:moveTo>
                  <a:pt x="10" y="0"/>
                </a:moveTo>
                <a:lnTo>
                  <a:pt x="1124" y="1013"/>
                </a:lnTo>
                <a:lnTo>
                  <a:pt x="0" y="1013"/>
                </a:lnTo>
                <a:lnTo>
                  <a:pt x="10" y="0"/>
                </a:lnTo>
                <a:close/>
              </a:path>
            </a:pathLst>
          </a:custGeom>
          <a:blipFill>
            <a:blip r:embed="rId3"/>
            <a:srcRect/>
            <a:stretch>
              <a:fillRect l="-475" t="621" r="475" b="-62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29"/>
          <p:cNvSpPr/>
          <p:nvPr/>
        </p:nvSpPr>
        <p:spPr>
          <a:xfrm>
            <a:off x="1" y="166605"/>
            <a:ext cx="3124200" cy="6691395"/>
          </a:xfrm>
          <a:custGeom>
            <a:avLst/>
            <a:gdLst>
              <a:gd name="connsiteX0" fmla="*/ 0 w 4351063"/>
              <a:gd name="connsiteY0" fmla="*/ 0 h 6746318"/>
              <a:gd name="connsiteX1" fmla="*/ 3027088 w 4351063"/>
              <a:gd name="connsiteY1" fmla="*/ 2926793 h 6746318"/>
              <a:gd name="connsiteX2" fmla="*/ 1407838 w 4351063"/>
              <a:gd name="connsiteY2" fmla="*/ 4431743 h 6746318"/>
              <a:gd name="connsiteX3" fmla="*/ 1331638 w 4351063"/>
              <a:gd name="connsiteY3" fmla="*/ 4507943 h 6746318"/>
              <a:gd name="connsiteX4" fmla="*/ 4351063 w 4351063"/>
              <a:gd name="connsiteY4" fmla="*/ 6746318 h 6746318"/>
              <a:gd name="connsiteX5" fmla="*/ 0 w 4351063"/>
              <a:gd name="connsiteY5" fmla="*/ 6728914 h 6746318"/>
              <a:gd name="connsiteX6" fmla="*/ 0 w 4351063"/>
              <a:gd name="connsiteY6" fmla="*/ 0 h 6746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51063" h="6746318">
                <a:moveTo>
                  <a:pt x="0" y="0"/>
                </a:moveTo>
                <a:lnTo>
                  <a:pt x="3027088" y="2926793"/>
                </a:lnTo>
                <a:lnTo>
                  <a:pt x="1407838" y="4431743"/>
                </a:lnTo>
                <a:lnTo>
                  <a:pt x="1331638" y="4507943"/>
                </a:lnTo>
                <a:lnTo>
                  <a:pt x="4351063" y="6746318"/>
                </a:lnTo>
                <a:lnTo>
                  <a:pt x="0" y="6728914"/>
                </a:lnTo>
                <a:lnTo>
                  <a:pt x="0" y="0"/>
                </a:lnTo>
                <a:close/>
              </a:path>
            </a:pathLst>
          </a:custGeom>
          <a:solidFill>
            <a:srgbClr val="F7AC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62" name="61" descr="E:\素材\春\7ff96c0408d5f1ad90e6490e1fb39ea4.png7ff96c0408d5f1ad90e6490e1fb39ea4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>
          <a:xfrm rot="814195" flipV="1">
            <a:off x="-603250" y="396875"/>
            <a:ext cx="1523365" cy="1489075"/>
          </a:xfrm>
          <a:prstGeom prst="rect">
            <a:avLst/>
          </a:prstGeom>
        </p:spPr>
      </p:pic>
      <p:pic>
        <p:nvPicPr>
          <p:cNvPr id="63" name="62" descr="E:\素材\春\7ff96c0408d5f1ad90e6490e1fb39ea4.png7ff96c0408d5f1ad90e6490e1fb39ea4"/>
          <p:cNvPicPr>
            <a:picLocks noChangeAspect="1"/>
          </p:cNvPicPr>
          <p:nvPr/>
        </p:nvPicPr>
        <p:blipFill>
          <a:blip r:embed="rId5" cstate="screen"/>
          <a:srcRect/>
          <a:stretch>
            <a:fillRect/>
          </a:stretch>
        </p:blipFill>
        <p:spPr>
          <a:xfrm rot="11111076" flipH="1">
            <a:off x="-189865" y="-125095"/>
            <a:ext cx="1796415" cy="1758315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156834" y="1993081"/>
            <a:ext cx="2109019" cy="2109019"/>
            <a:chOff x="156834" y="1993081"/>
            <a:chExt cx="2109019" cy="2109019"/>
          </a:xfrm>
        </p:grpSpPr>
        <p:sp>
          <p:nvSpPr>
            <p:cNvPr id="3" name="Oval 2"/>
            <p:cNvSpPr/>
            <p:nvPr/>
          </p:nvSpPr>
          <p:spPr>
            <a:xfrm>
              <a:off x="156834" y="1993081"/>
              <a:ext cx="2109019" cy="2109019"/>
            </a:xfrm>
            <a:prstGeom prst="ellipse">
              <a:avLst/>
            </a:prstGeom>
            <a:solidFill>
              <a:srgbClr val="ED2F6A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15731" y="2243748"/>
              <a:ext cx="1711988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313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CN" sz="36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Arial-Rounded" panose="020B0500000000000000" charset="0"/>
                  <a:cs typeface="Times New Roman" panose="02020603050405020304" pitchFamily="18" charset="0"/>
                  <a:sym typeface="+mn-lt"/>
                </a:rPr>
                <a:t>GIẢI NGHĨA TỪ</a:t>
              </a:r>
              <a:endParaRPr lang="zh-CN" alt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charset="0"/>
                <a:cs typeface="Times New Roman" panose="02020603050405020304" pitchFamily="18" charset="0"/>
                <a:sym typeface="+mn-lt"/>
              </a:endParaRPr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85220" y="95250"/>
            <a:ext cx="906780" cy="84836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2725415" y="3322073"/>
            <a:ext cx="11839197" cy="553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Ngoằn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ngoèo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uốn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lượn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510671" y="407506"/>
            <a:ext cx="8644803" cy="553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sóc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439002" y="1393049"/>
            <a:ext cx="11726824" cy="1094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Tần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ngần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mải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nhắc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quyết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6614" y="4235411"/>
            <a:ext cx="5655076" cy="239183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0" name="Picture 21" descr="j023213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0837" y="1940154"/>
            <a:ext cx="2883569" cy="102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ctangle 16"/>
          <p:cNvSpPr/>
          <p:nvPr/>
        </p:nvSpPr>
        <p:spPr>
          <a:xfrm>
            <a:off x="-957544" y="6699399"/>
            <a:ext cx="39180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Bài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giảng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thiết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kế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bởi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Ngô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Thu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Huyền</a:t>
            </a:r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89133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1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SLIDE_DUENO" val="100"/>
  <p:tag name="ARS_SLIDE_PARTICIPANTNUM" val="100"/>
  <p:tag name="ARS_SLIDE_SUBMITNUM" val="0"/>
  <p:tag name="ARS_SLIDE_CORRECTNUM" val="0"/>
  <p:tag name="ARS_SLIDE_VOTEMEAN" val="0"/>
  <p:tag name="ARS_CHARTPARA_TYPE" val="ctColumn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3458</TotalTime>
  <Words>1392</Words>
  <Application>Microsoft Office PowerPoint</Application>
  <PresentationFormat>Widescreen</PresentationFormat>
  <Paragraphs>140</Paragraphs>
  <Slides>40</Slides>
  <Notes>10</Notes>
  <HiddenSlides>0</HiddenSlides>
  <MMClips>2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50" baseType="lpstr">
      <vt:lpstr>Arial</vt:lpstr>
      <vt:lpstr>Calibri</vt:lpstr>
      <vt:lpstr>Calibri Light</vt:lpstr>
      <vt:lpstr>Comic Sans MS</vt:lpstr>
      <vt:lpstr>HP001 5 hàng</vt:lpstr>
      <vt:lpstr>Montserrat</vt:lpstr>
      <vt:lpstr>Times New Roman</vt:lpstr>
      <vt:lpstr>UTM Avo</vt:lpstr>
      <vt:lpstr>UTM Cookies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a. Chú……..chiếc rễ này lại rồi……….cho nó mọc tiếp nhé.   b. Chú cần vụ……  đất, ……chiếc rễ xuống.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1. Giới thiệu  một quyển sách kể về Bác Hồ mà mình đã tìm đọc. 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May01</dc:creator>
  <cp:lastModifiedBy>Luu Chinh Nguyen</cp:lastModifiedBy>
  <cp:revision>135</cp:revision>
  <dcterms:created xsi:type="dcterms:W3CDTF">2021-07-07T09:47:17Z</dcterms:created>
  <dcterms:modified xsi:type="dcterms:W3CDTF">2023-04-09T08:40:08Z</dcterms:modified>
</cp:coreProperties>
</file>