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17"/>
  </p:notesMasterIdLst>
  <p:sldIdLst>
    <p:sldId id="305" r:id="rId3"/>
    <p:sldId id="270" r:id="rId4"/>
    <p:sldId id="271" r:id="rId5"/>
    <p:sldId id="281" r:id="rId6"/>
    <p:sldId id="306" r:id="rId7"/>
    <p:sldId id="290" r:id="rId8"/>
    <p:sldId id="287" r:id="rId9"/>
    <p:sldId id="288" r:id="rId10"/>
    <p:sldId id="289" r:id="rId11"/>
    <p:sldId id="296" r:id="rId12"/>
    <p:sldId id="298" r:id="rId13"/>
    <p:sldId id="302" r:id="rId14"/>
    <p:sldId id="303" r:id="rId15"/>
    <p:sldId id="30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9415B5-9E7D-4DDD-A5CE-AE0220299B4F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B9C60-D843-4201-82D0-D8E46BAFA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105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76A5-AA25-4F35-AC30-6E27F77A0C8B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4BFCB-06D3-49C4-B10F-424B57B6D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688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76A5-AA25-4F35-AC30-6E27F77A0C8B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4BFCB-06D3-49C4-B10F-424B57B6D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007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76A5-AA25-4F35-AC30-6E27F77A0C8B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4BFCB-06D3-49C4-B10F-424B57B6D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145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8A531-6B4F-4303-BFA2-2D0526D557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7813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 descr="图片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" r="2655"/>
          <a:stretch>
            <a:fillRect/>
          </a:stretch>
        </p:blipFill>
        <p:spPr bwMode="auto">
          <a:xfrm>
            <a:off x="-44451" y="169333"/>
            <a:ext cx="12244917" cy="6741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4ED92-A0EF-4CC5-801A-A82757AAAF13}" type="datetimeFigureOut">
              <a:rPr lang="zh-CN" altLang="en-US"/>
              <a:pPr>
                <a:defRPr/>
              </a:pPr>
              <a:t>2023/7/17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8513E-6858-4805-8B5E-982D9D2B09C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3286418"/>
      </p:ext>
    </p:extLst>
  </p:cSld>
  <p:clrMapOvr>
    <a:masterClrMapping/>
  </p:clrMapOvr>
  <p:transition spd="slow" advTm="4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9D61-9D0E-46C1-B028-44BA321D82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D77E9E-1525-4BA9-B15F-C61AC7FEB0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90697-A0C9-4934-95A2-935080CDF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BBD6-DB6C-4F77-8ABC-C2CA22C98D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E78E78-F600-4EC4-95C0-E69B1D5ED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543D76-033D-4EC3-B8B8-E6097ADFA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2E56D-B8D5-487A-9646-FBA08E7827A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27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vortex dir="r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6F31A-544E-4D37-B707-205666FAE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E087C-FC58-4134-BEED-CF7CF6D5DC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F486F-C8B5-4420-BB22-3A5B31935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BBD6-DB6C-4F77-8ABC-C2CA22C98D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50BC5-E708-43D2-8E8D-BC4F06099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DC30D5-64C9-48BD-9D34-2B0AA568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2E56D-B8D5-487A-9646-FBA08E7827A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04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vortex dir="r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548DB-8077-4DC2-B3F2-A025F2E43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4A5DC2-6A1E-47C0-9D6A-0771F77BB2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78F33-3F6B-4ECF-AC3A-887E25B37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BBD6-DB6C-4F77-8ABC-C2CA22C98D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70259-F62F-4310-B651-2664830CD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AEE5F-683E-4AB1-9681-E3A9B4273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2E56D-B8D5-487A-9646-FBA08E7827A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21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vortex dir="r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F0146-643C-4CB4-8B24-2980D8115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A5AE6-A522-47DB-BC87-D41B9984C2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62DD5A-D045-4620-AE3C-9E4531FCA7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2919AB-8C0A-4F30-92B2-5D6E2BEB5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BBD6-DB6C-4F77-8ABC-C2CA22C98D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AF0A29-5A9C-47C3-8199-16260F246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9271C5-4D1A-4C80-8714-8D08044FC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2E56D-B8D5-487A-9646-FBA08E7827A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62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vortex dir="r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6CC1A-3C73-4F6C-930F-777AA6B4B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792CF-25DE-433C-9CBC-1771258FF3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98BF61-4C38-4E3A-911A-B3FB7D7BB8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893D4A-BB1C-43AD-B560-EEDF96967A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BF8771-03C5-4267-80DA-B063609E4F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32762A-0A49-4B36-A0C4-14AEA3C0C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BBD6-DB6C-4F77-8ABC-C2CA22C98D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9FED31-39C8-43C5-8A1F-04202FA5E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92C010-4B0B-4593-8030-1BAAFC0E7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2E56D-B8D5-487A-9646-FBA08E7827A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86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vortex dir="r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9FB5D-05CB-4501-80AF-B70043EFF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0E9829-AD2A-47F8-A9EF-60E008B85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BBD6-DB6C-4F77-8ABC-C2CA22C98D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F0A434-5BDD-471F-9636-9B931BB15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ED5EAA-C5D8-4FCE-BC94-F897E517A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2E56D-B8D5-487A-9646-FBA08E7827A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4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vortex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76A5-AA25-4F35-AC30-6E27F77A0C8B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4BFCB-06D3-49C4-B10F-424B57B6D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3849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C61DC9-ED66-4F55-9B74-82316565D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BBD6-DB6C-4F77-8ABC-C2CA22C98D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AAA7A-408C-4098-B927-78B3AD74E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B70C89-07C0-45D0-8ED9-F8875F2AE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2E56D-B8D5-487A-9646-FBA08E7827A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38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vortex dir="r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8D0A8-9E6B-4AE9-B6F0-4A9CD90FB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12C12-AFF9-4C6F-B30F-74978193A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2A4091-0586-4301-9407-37DBE62B5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C0D27D-D595-4835-8DD2-4D9D64158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BBD6-DB6C-4F77-8ABC-C2CA22C98D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1B90C3-A6DB-4293-A066-12D7011DB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393152-7F88-4CE6-8DC8-798B26285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2E56D-B8D5-487A-9646-FBA08E7827A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47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vortex dir="r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9CFA2-B491-4DD4-867B-618A61D06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BBF3B2-7453-467B-A8DF-AACC891E0B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585AE8-20C5-4960-B515-AE01BB704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32E60C-1385-4750-84D2-1B02E04D4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BBD6-DB6C-4F77-8ABC-C2CA22C98D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4B64F3-FA0C-413C-BBA5-B78089FF9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18722-40C1-4F3A-B3BD-3A91572AF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2E56D-B8D5-487A-9646-FBA08E7827A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9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vortex dir="r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E6D9A-1FFF-40B5-98DF-9F9C584D4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F34B2A-1FE7-4814-A32E-51719BAB69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AB21CA-EDA9-42EB-92B0-7C6308F8D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BBD6-DB6C-4F77-8ABC-C2CA22C98D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87B720-755E-42D6-8154-37BBCE9E0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50A53A-1021-499C-B0AD-1F312FC01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2E56D-B8D5-487A-9646-FBA08E7827A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74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vortex dir="r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5F0484-DAA7-4146-B862-EBC3B82815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874E91-535F-4C9E-A168-4DFA57CBE7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6E3B20-5D8B-4D22-870D-B7C05FAE8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BBD6-DB6C-4F77-8ABC-C2CA22C98D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91DF6-26F3-4FB9-BB97-DDF1B7AE3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4EC682-C387-4D61-85BA-8940C81F0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2E56D-B8D5-487A-9646-FBA08E7827A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23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vortex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76A5-AA25-4F35-AC30-6E27F77A0C8B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4BFCB-06D3-49C4-B10F-424B57B6D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051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76A5-AA25-4F35-AC30-6E27F77A0C8B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4BFCB-06D3-49C4-B10F-424B57B6D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45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76A5-AA25-4F35-AC30-6E27F77A0C8B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4BFCB-06D3-49C4-B10F-424B57B6D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593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76A5-AA25-4F35-AC30-6E27F77A0C8B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4BFCB-06D3-49C4-B10F-424B57B6D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252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76A5-AA25-4F35-AC30-6E27F77A0C8B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4BFCB-06D3-49C4-B10F-424B57B6D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192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76A5-AA25-4F35-AC30-6E27F77A0C8B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4BFCB-06D3-49C4-B10F-424B57B6D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172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C76A5-AA25-4F35-AC30-6E27F77A0C8B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4BFCB-06D3-49C4-B10F-424B57B6D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66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C76A5-AA25-4F35-AC30-6E27F77A0C8B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4BFCB-06D3-49C4-B10F-424B57B6DD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266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04652F-488B-4C2E-8D8E-39C50DB67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1E4C91-4110-4AC3-AFA3-FF6AE7780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7DCDA-4E41-4584-93EF-DCE35828B4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8BBD6-DB6C-4F77-8ABC-C2CA22C98D6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EAEB2-EE17-4146-890A-565E12BCB4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C3C1AB-F3D4-4D92-B2BE-0026CD39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2E56D-B8D5-487A-9646-FBA08E7827A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913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spd="slow">
        <p14:vortex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9589" y="1698171"/>
            <a:ext cx="8952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Video </a:t>
            </a:r>
            <a:r>
              <a:rPr lang="en-US" dirty="0" err="1">
                <a:solidFill>
                  <a:prstClr val="black"/>
                </a:solidFill>
              </a:rPr>
              <a:t>giới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thiệu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về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cô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giáo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dirty="0" err="1">
                <a:solidFill>
                  <a:prstClr val="black"/>
                </a:solidFill>
              </a:rPr>
              <a:t>môn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học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42" name="Picture 2" descr="https://i.pinimg.com/564x/e5/e5/97/e5e5971455512c61a06a2df9941403f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32" y="0"/>
            <a:ext cx="12192000" cy="746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17463"/>
            <a:ext cx="12192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altLang="en-US">
              <a:solidFill>
                <a:prstClr val="black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8" name="Hình chữ nhật 1"/>
          <p:cNvSpPr/>
          <p:nvPr/>
        </p:nvSpPr>
        <p:spPr>
          <a:xfrm>
            <a:off x="695671" y="1546019"/>
            <a:ext cx="10707755" cy="2826026"/>
          </a:xfrm>
          <a:prstGeom prst="rect">
            <a:avLst/>
          </a:prstGeom>
          <a:noFill/>
        </p:spPr>
        <p:txBody>
          <a:bodyPr wrap="none">
            <a:prstTxWarp prst="textCanUp">
              <a:avLst/>
            </a:prstTxWarp>
            <a:spAutoFit/>
            <a:scene3d>
              <a:camera prst="perspectiveLef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>
              <a:defRPr/>
            </a:pPr>
            <a:r>
              <a:rPr lang="en-US" sz="3200" b="1" kern="0" spc="50" dirty="0">
                <a:ln w="0">
                  <a:solidFill>
                    <a:sysClr val="windowText" lastClr="000000"/>
                  </a:solidFill>
                </a:ln>
                <a:solidFill>
                  <a:srgbClr val="E44A55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TRIỆU VÀ LỚP TRIỆU </a:t>
            </a:r>
          </a:p>
          <a:p>
            <a:pPr algn="ctr">
              <a:defRPr/>
            </a:pPr>
            <a:r>
              <a:rPr lang="en-US" sz="3200" b="1" kern="0" spc="50" dirty="0">
                <a:ln w="0">
                  <a:solidFill>
                    <a:sysClr val="windowText" lastClr="000000"/>
                  </a:solidFill>
                </a:ln>
                <a:solidFill>
                  <a:srgbClr val="E44A55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TIẾP THEO</a:t>
            </a:r>
            <a:endParaRPr lang="vi-VN" sz="3200" b="1" kern="0" spc="50" dirty="0">
              <a:ln w="0">
                <a:solidFill>
                  <a:sysClr val="windowText" lastClr="000000"/>
                </a:solidFill>
              </a:ln>
              <a:solidFill>
                <a:srgbClr val="E44A55"/>
              </a:solidFill>
              <a:effectLst>
                <a:glow rad="101600">
                  <a:srgbClr val="BBE0E3">
                    <a:satMod val="175000"/>
                    <a:alpha val="40000"/>
                  </a:srgb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23"/>
          <p:cNvSpPr txBox="1">
            <a:spLocks noChangeArrowheads="1"/>
          </p:cNvSpPr>
          <p:nvPr/>
        </p:nvSpPr>
        <p:spPr bwMode="auto">
          <a:xfrm>
            <a:off x="1820449" y="5105400"/>
            <a:ext cx="8458200" cy="861770"/>
          </a:xfrm>
          <a:prstGeom prst="rect">
            <a:avLst/>
          </a:prstGeom>
          <a:solidFill>
            <a:srgbClr val="FF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48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 TOÁN – tr14</a:t>
            </a:r>
          </a:p>
        </p:txBody>
      </p:sp>
    </p:spTree>
    <p:extLst>
      <p:ext uri="{BB962C8B-B14F-4D97-AF65-F5344CB8AC3E}">
        <p14:creationId xmlns:p14="http://schemas.microsoft.com/office/powerpoint/2010/main" val="388757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repeatCount="4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4" descr="Tả cây bút chì">
            <a:extLst>
              <a:ext uri="{FF2B5EF4-FFF2-40B4-BE49-F238E27FC236}">
                <a16:creationId xmlns:a16="http://schemas.microsoft.com/office/drawing/2014/main" id="{489688C8-55CE-4DE0-8AA3-762E0E410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78" b="92889" l="8889" r="99333">
                        <a14:foregroundMark x1="16889" y1="78667" x2="16889" y2="78667"/>
                        <a14:foregroundMark x1="9111" y1="93111" x2="9111" y2="93111"/>
                        <a14:foregroundMark x1="74889" y1="18222" x2="74889" y2="18222"/>
                        <a14:foregroundMark x1="69333" y1="21333" x2="69333" y2="21333"/>
                        <a14:foregroundMark x1="73556" y1="26000" x2="73556" y2="26000"/>
                        <a14:foregroundMark x1="84000" y1="7333" x2="84000" y2="7333"/>
                        <a14:foregroundMark x1="87111" y1="5778" x2="87111" y2="5778"/>
                        <a14:foregroundMark x1="91778" y1="12222" x2="91778" y2="12222"/>
                        <a14:foregroundMark x1="96000" y1="16444" x2="96000" y2="16444"/>
                        <a14:foregroundMark x1="99333" y1="16889" x2="99333" y2="16889"/>
                        <a14:foregroundMark x1="80222" y1="14444" x2="80222" y2="14444"/>
                        <a14:foregroundMark x1="84667" y1="15111" x2="84667" y2="15111"/>
                        <a14:foregroundMark x1="74889" y1="23778" x2="74889" y2="23778"/>
                        <a14:foregroundMark x1="74667" y1="19333" x2="74667" y2="19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590" y="821051"/>
            <a:ext cx="753410" cy="753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ounded Rectangle 68">
            <a:extLst>
              <a:ext uri="{FF2B5EF4-FFF2-40B4-BE49-F238E27FC236}">
                <a16:creationId xmlns:a16="http://schemas.microsoft.com/office/drawing/2014/main" id="{93D22DF8-2F9F-4D66-9F9D-6C6CDB7EFB60}"/>
              </a:ext>
            </a:extLst>
          </p:cNvPr>
          <p:cNvSpPr/>
          <p:nvPr/>
        </p:nvSpPr>
        <p:spPr>
          <a:xfrm>
            <a:off x="148722" y="529270"/>
            <a:ext cx="3893191" cy="373631"/>
          </a:xfrm>
          <a:prstGeom prst="roundRect">
            <a:avLst/>
          </a:prstGeom>
          <a:solidFill>
            <a:srgbClr val="16BA9B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1: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Viết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theo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mẫu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: (trang 16)</a:t>
            </a:r>
          </a:p>
        </p:txBody>
      </p:sp>
      <p:graphicFrame>
        <p:nvGraphicFramePr>
          <p:cNvPr id="31" name="Group 2">
            <a:extLst>
              <a:ext uri="{FF2B5EF4-FFF2-40B4-BE49-F238E27FC236}">
                <a16:creationId xmlns:a16="http://schemas.microsoft.com/office/drawing/2014/main" id="{B370184B-153C-4633-863A-C917C04D36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235995"/>
              </p:ext>
            </p:extLst>
          </p:nvPr>
        </p:nvGraphicFramePr>
        <p:xfrm>
          <a:off x="271838" y="984752"/>
          <a:ext cx="11648323" cy="5899752"/>
        </p:xfrm>
        <a:graphic>
          <a:graphicData uri="http://schemas.openxmlformats.org/drawingml/2006/table">
            <a:tbl>
              <a:tblPr/>
              <a:tblGrid>
                <a:gridCol w="2504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0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16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46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21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13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41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513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6139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8187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2163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19348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9" marB="342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9" marB="342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9" marB="342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60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9" marB="342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chục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9" marB="342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9" marB="342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9" marB="342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chục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9" marB="342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9" marB="342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99" marB="342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chục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34299" marB="342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9" marB="342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851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mười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lăm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bảy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tám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linh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sáu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80008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315 700 806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94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Tám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mươi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linh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bốn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</a:t>
                      </a: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Universe" panose="020B7200000000000000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Universe" panose="020B7200000000000000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Universe" panose="020B7200000000000000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Universe" panose="020B7200000000000000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Universe" panose="020B7200000000000000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Universe" panose="020B7200000000000000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Universe" panose="020B7200000000000000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Universe" panose="020B7200000000000000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Universe" panose="020B7200000000000000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112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Universe" panose="020B7200000000000000" pitchFamily="34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403 210 715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Universe" panose="020B7200000000000000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Universe" panose="020B7200000000000000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Universe" panose="020B7200000000000000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Universe" panose="020B7200000000000000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Universe" panose="020B7200000000000000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Universe" panose="020B7200000000000000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Universe" panose="020B7200000000000000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Universe" panose="020B7200000000000000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Universe" panose="020B7200000000000000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E231F081-21E9-46A8-85BC-5EECF1745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9546" y="4637606"/>
            <a:ext cx="1467068" cy="40011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850 304 900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5C1A866-CD02-4F3C-8F33-EDB103AC8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7102" y="4685378"/>
            <a:ext cx="316230" cy="4140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kern="0" dirty="0">
                <a:solidFill>
                  <a:srgbClr val="0000C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D46902F-3496-45A9-A946-1313EB72E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6719" y="4685378"/>
            <a:ext cx="316230" cy="4140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kern="0" dirty="0">
                <a:solidFill>
                  <a:srgbClr val="0000C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2AC9E79-257C-46C4-840B-F41539E5EE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6865" y="4705174"/>
            <a:ext cx="316230" cy="4140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kern="0">
                <a:solidFill>
                  <a:srgbClr val="0000C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187AE95-AB77-41D8-9C18-3776BA69D6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7520" y="4705174"/>
            <a:ext cx="316230" cy="4140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kern="0" dirty="0">
                <a:solidFill>
                  <a:srgbClr val="0000C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12B1798-5ED4-4735-AAA1-3BDFF562C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7854" y="4724970"/>
            <a:ext cx="316230" cy="4140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kern="0" dirty="0">
                <a:solidFill>
                  <a:srgbClr val="0000C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D180E34-B6CA-4BCF-9580-0C0EA01A5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8000" y="4711718"/>
            <a:ext cx="316230" cy="4140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kern="0">
                <a:solidFill>
                  <a:srgbClr val="0000C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D23E770-835B-44C6-963B-2D752C00B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592" y="4715292"/>
            <a:ext cx="316230" cy="4140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kern="0" dirty="0">
                <a:solidFill>
                  <a:srgbClr val="0000C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7607B36-2F9B-4763-B9E4-9399DBBAD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5669" y="4715292"/>
            <a:ext cx="316230" cy="4140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kern="0" dirty="0">
                <a:solidFill>
                  <a:srgbClr val="0000C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8ED7BFF-E473-44F2-BBC8-7748E71A82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97363" y="4739107"/>
            <a:ext cx="316230" cy="4140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kern="0" dirty="0">
                <a:solidFill>
                  <a:srgbClr val="0000C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CF8BFAB-347B-48DD-909F-97C0C318C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7126" y="5964045"/>
            <a:ext cx="316230" cy="4140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kern="0" dirty="0">
                <a:solidFill>
                  <a:srgbClr val="0000C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BB8D74C-E2A8-4992-95D6-7DBC5B709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9368" y="5964045"/>
            <a:ext cx="316230" cy="4140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kern="0" dirty="0">
                <a:solidFill>
                  <a:srgbClr val="0000C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23B7529-0274-4037-8253-B1948FF59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3026" y="5929087"/>
            <a:ext cx="316230" cy="4140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kern="0" dirty="0">
                <a:solidFill>
                  <a:srgbClr val="0000C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6A43A69-71F6-42D6-A559-467B45458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4203" y="5938107"/>
            <a:ext cx="316230" cy="4140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kern="0" dirty="0">
                <a:solidFill>
                  <a:srgbClr val="0000C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A4E3960-D04E-4C9A-9E73-C1035D03E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7536" y="5964045"/>
            <a:ext cx="316230" cy="4140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kern="0" dirty="0">
                <a:solidFill>
                  <a:srgbClr val="0000C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B5ABF44-FE25-49CC-991A-E6A27A1FAA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7153" y="5964045"/>
            <a:ext cx="316230" cy="4140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kern="0" dirty="0">
                <a:solidFill>
                  <a:srgbClr val="0000C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3B0BFC-4CE9-4952-9204-028061E1F2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6770" y="5964045"/>
            <a:ext cx="316230" cy="4140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kern="0" dirty="0">
                <a:solidFill>
                  <a:srgbClr val="0000C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9D4451B-1FFB-4DD9-BBD7-F66E3E305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6387" y="5968843"/>
            <a:ext cx="316230" cy="4140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kern="0" dirty="0">
                <a:solidFill>
                  <a:srgbClr val="0000C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546472F-ADCC-4B16-A8F8-57BA1DF0C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28172" y="5982095"/>
            <a:ext cx="316230" cy="4140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kern="0" dirty="0">
                <a:solidFill>
                  <a:srgbClr val="0000CC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95993C5-236B-488C-AB4D-8352298F3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928" y="5561065"/>
            <a:ext cx="2365318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Bốn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trăm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linh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ba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triệu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hai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trăm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mười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nghìn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bảy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trăm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mười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lăm</a:t>
            </a:r>
            <a:endParaRPr lang="en-US" altLang="en-US" sz="2000" dirty="0">
              <a:solidFill>
                <a:srgbClr val="00206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EA12592-BAA1-4C64-AC65-5CCB3FACFFEE}"/>
              </a:ext>
            </a:extLst>
          </p:cNvPr>
          <p:cNvSpPr txBox="1"/>
          <p:nvPr/>
        </p:nvSpPr>
        <p:spPr>
          <a:xfrm>
            <a:off x="3895747" y="28819"/>
            <a:ext cx="46410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SGK/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16)</a:t>
            </a:r>
          </a:p>
        </p:txBody>
      </p:sp>
    </p:spTree>
    <p:extLst>
      <p:ext uri="{BB962C8B-B14F-4D97-AF65-F5344CB8AC3E}">
        <p14:creationId xmlns:p14="http://schemas.microsoft.com/office/powerpoint/2010/main" val="401121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F97A27-ADF4-4C6F-90F2-F6906FAA6682}"/>
              </a:ext>
            </a:extLst>
          </p:cNvPr>
          <p:cNvSpPr txBox="1"/>
          <p:nvPr/>
        </p:nvSpPr>
        <p:spPr>
          <a:xfrm>
            <a:off x="291548" y="530084"/>
            <a:ext cx="6321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0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59C8A0-0439-4449-A90D-241C46B03630}"/>
              </a:ext>
            </a:extLst>
          </p:cNvPr>
          <p:cNvSpPr txBox="1"/>
          <p:nvPr/>
        </p:nvSpPr>
        <p:spPr>
          <a:xfrm>
            <a:off x="371059" y="1332946"/>
            <a:ext cx="296848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32 640 507:</a:t>
            </a:r>
          </a:p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8 500 658:</a:t>
            </a:r>
          </a:p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830 402 960: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94289E-6765-4A6B-962F-9C1DE8524936}"/>
              </a:ext>
            </a:extLst>
          </p:cNvPr>
          <p:cNvSpPr txBox="1"/>
          <p:nvPr/>
        </p:nvSpPr>
        <p:spPr>
          <a:xfrm>
            <a:off x="3339548" y="1332946"/>
            <a:ext cx="91970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m</a:t>
            </a: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F004F0-898D-45EE-AB15-1B5354CF5741}"/>
              </a:ext>
            </a:extLst>
          </p:cNvPr>
          <p:cNvSpPr txBox="1"/>
          <p:nvPr/>
        </p:nvSpPr>
        <p:spPr>
          <a:xfrm>
            <a:off x="3226901" y="3087273"/>
            <a:ext cx="86404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899AC1-BB63-4280-8A1B-E951B74F6EAF}"/>
              </a:ext>
            </a:extLst>
          </p:cNvPr>
          <p:cNvSpPr txBox="1"/>
          <p:nvPr/>
        </p:nvSpPr>
        <p:spPr>
          <a:xfrm>
            <a:off x="3226901" y="5004477"/>
            <a:ext cx="89452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10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7909C83-449A-4F41-90D0-479FD39D2E11}"/>
              </a:ext>
            </a:extLst>
          </p:cNvPr>
          <p:cNvSpPr>
            <a:spLocks noGrp="1"/>
          </p:cNvSpPr>
          <p:nvPr>
            <p:ph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>
              <a:buAutoNum type="alphaLcParenR"/>
            </a:pP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vi-V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>
              <a:buAutoNum type="alphaLcParenR"/>
            </a:pP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vi-V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514350" indent="-514350">
              <a:buAutoNum type="alphaLcParenR"/>
            </a:pP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vi-V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vi-VN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A9B696-0321-45BF-BA05-5D33B076BCDA}"/>
              </a:ext>
            </a:extLst>
          </p:cNvPr>
          <p:cNvSpPr txBox="1"/>
          <p:nvPr/>
        </p:nvSpPr>
        <p:spPr>
          <a:xfrm>
            <a:off x="6592956" y="981933"/>
            <a:ext cx="32136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613 000 000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A9B7FF-524E-4A06-AC5E-90A1AC5B97BE}"/>
              </a:ext>
            </a:extLst>
          </p:cNvPr>
          <p:cNvSpPr txBox="1"/>
          <p:nvPr/>
        </p:nvSpPr>
        <p:spPr>
          <a:xfrm>
            <a:off x="7447723" y="3646381"/>
            <a:ext cx="33130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512 326 103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627954-6DFD-40C8-BA12-CF8820E78CBC}"/>
              </a:ext>
            </a:extLst>
          </p:cNvPr>
          <p:cNvSpPr txBox="1"/>
          <p:nvPr/>
        </p:nvSpPr>
        <p:spPr>
          <a:xfrm>
            <a:off x="3750365" y="2303400"/>
            <a:ext cx="2994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131 405 000</a:t>
            </a:r>
          </a:p>
        </p:txBody>
      </p:sp>
    </p:spTree>
    <p:extLst>
      <p:ext uri="{BB962C8B-B14F-4D97-AF65-F5344CB8AC3E}">
        <p14:creationId xmlns:p14="http://schemas.microsoft.com/office/powerpoint/2010/main" val="1505536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6A1954-49A9-49D1-9107-F60719DF3DB2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1219200" y="1539947"/>
            <a:ext cx="10972800" cy="5851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30AA1F-02D3-434B-9C8B-64D5CDE8E4EE}"/>
              </a:ext>
            </a:extLst>
          </p:cNvPr>
          <p:cNvSpPr txBox="1"/>
          <p:nvPr/>
        </p:nvSpPr>
        <p:spPr>
          <a:xfrm>
            <a:off x="1278835" y="2586437"/>
            <a:ext cx="9634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715 638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00877C-4F87-4F68-B2A0-9BCDA5F34D92}"/>
              </a:ext>
            </a:extLst>
          </p:cNvPr>
          <p:cNvSpPr txBox="1"/>
          <p:nvPr/>
        </p:nvSpPr>
        <p:spPr>
          <a:xfrm>
            <a:off x="1219200" y="4279257"/>
            <a:ext cx="10031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571 638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251070-A17F-4DAC-8E30-AF8AC217D14A}"/>
              </a:ext>
            </a:extLst>
          </p:cNvPr>
          <p:cNvSpPr txBox="1"/>
          <p:nvPr/>
        </p:nvSpPr>
        <p:spPr>
          <a:xfrm>
            <a:off x="9338530" y="2617215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8ED93C-C5A7-42EE-AB2E-E8AFBC8D811B}"/>
              </a:ext>
            </a:extLst>
          </p:cNvPr>
          <p:cNvSpPr txBox="1"/>
          <p:nvPr/>
        </p:nvSpPr>
        <p:spPr>
          <a:xfrm>
            <a:off x="9338530" y="4323944"/>
            <a:ext cx="15183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500 000</a:t>
            </a:r>
          </a:p>
        </p:txBody>
      </p:sp>
    </p:spTree>
    <p:extLst>
      <p:ext uri="{BB962C8B-B14F-4D97-AF65-F5344CB8AC3E}">
        <p14:creationId xmlns:p14="http://schemas.microsoft.com/office/powerpoint/2010/main" val="351993897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Cartoon Blue Sky Background, Sky, Cloud, Cartoon Sky Background Image for  Free Download">
            <a:extLst>
              <a:ext uri="{FF2B5EF4-FFF2-40B4-BE49-F238E27FC236}">
                <a16:creationId xmlns:a16="http://schemas.microsoft.com/office/drawing/2014/main" id="{392DBE3B-493F-45D0-A5A6-92C5CE3469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C0B5BCE7-896A-4CFB-AC93-4C814ECD6F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2413" y="884238"/>
            <a:ext cx="2857500" cy="2857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Hexagon 4">
            <a:extLst>
              <a:ext uri="{FF2B5EF4-FFF2-40B4-BE49-F238E27FC236}">
                <a16:creationId xmlns:a16="http://schemas.microsoft.com/office/drawing/2014/main" id="{7104FB13-54EC-4508-A041-B142378BA436}"/>
              </a:ext>
            </a:extLst>
          </p:cNvPr>
          <p:cNvSpPr/>
          <p:nvPr/>
        </p:nvSpPr>
        <p:spPr>
          <a:xfrm>
            <a:off x="315913" y="1379538"/>
            <a:ext cx="2740025" cy="2362200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58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</a:t>
            </a:r>
            <a:r>
              <a:rPr kumimoji="0" sz="58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à</a:t>
            </a:r>
            <a:r>
              <a:rPr kumimoji="0" sz="5800" b="1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</a:t>
            </a:r>
            <a:endParaRPr kumimoji="0" sz="5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F1E6B366-AE9E-4DD7-996F-050325E323B3}"/>
              </a:ext>
            </a:extLst>
          </p:cNvPr>
          <p:cNvSpPr/>
          <p:nvPr/>
        </p:nvSpPr>
        <p:spPr>
          <a:xfrm>
            <a:off x="2471927" y="198120"/>
            <a:ext cx="2740155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865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Tạm</a:t>
            </a:r>
            <a:endParaRPr kumimoji="0" lang="en-US" sz="586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6C2C0EF6-E830-4F27-BC2B-91602BFE810E}"/>
              </a:ext>
            </a:extLst>
          </p:cNvPr>
          <p:cNvSpPr/>
          <p:nvPr/>
        </p:nvSpPr>
        <p:spPr>
          <a:xfrm>
            <a:off x="6784081" y="2560320"/>
            <a:ext cx="2740155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5865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5865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865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endParaRPr kumimoji="0" lang="en-US" sz="5865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035C116A-26D1-43D0-80C8-903D6D9D4863}"/>
              </a:ext>
            </a:extLst>
          </p:cNvPr>
          <p:cNvSpPr/>
          <p:nvPr/>
        </p:nvSpPr>
        <p:spPr>
          <a:xfrm>
            <a:off x="4628004" y="1379220"/>
            <a:ext cx="2740155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865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Biệt</a:t>
            </a:r>
            <a:endParaRPr kumimoji="0" lang="en-US" sz="586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AA3D70-22B2-4A43-A54D-305D6F92A5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6813" y="3436938"/>
            <a:ext cx="2649537" cy="26606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24817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6735" name="Group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25316"/>
              </p:ext>
            </p:extLst>
          </p:nvPr>
        </p:nvGraphicFramePr>
        <p:xfrm>
          <a:off x="169334" y="1393733"/>
          <a:ext cx="11834283" cy="1838418"/>
        </p:xfrm>
        <a:graphic>
          <a:graphicData uri="http://schemas.openxmlformats.org/drawingml/2006/table">
            <a:tbl>
              <a:tblPr/>
              <a:tblGrid>
                <a:gridCol w="1316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1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63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19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63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63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119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3163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8384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908" marR="121908"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908" marR="121908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908" marR="121908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908" marR="121908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908" marR="121908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908" marR="121908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908" marR="121908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908" marR="121908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908" marR="121908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26737" name="AutoShape 81"/>
          <p:cNvSpPr>
            <a:spLocks/>
          </p:cNvSpPr>
          <p:nvPr/>
        </p:nvSpPr>
        <p:spPr bwMode="auto">
          <a:xfrm rot="5400000">
            <a:off x="9811809" y="1491192"/>
            <a:ext cx="457200" cy="3926417"/>
          </a:xfrm>
          <a:prstGeom prst="rightBrace">
            <a:avLst>
              <a:gd name="adj1" fmla="val 51369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6739" name="Text Box 83"/>
          <p:cNvSpPr txBox="1">
            <a:spLocks noChangeArrowheads="1"/>
          </p:cNvSpPr>
          <p:nvPr/>
        </p:nvSpPr>
        <p:spPr bwMode="auto">
          <a:xfrm>
            <a:off x="10648951" y="1706941"/>
            <a:ext cx="126788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6740" name="Text Box 84"/>
          <p:cNvSpPr txBox="1">
            <a:spLocks noChangeArrowheads="1"/>
          </p:cNvSpPr>
          <p:nvPr/>
        </p:nvSpPr>
        <p:spPr bwMode="auto">
          <a:xfrm>
            <a:off x="9298696" y="1698665"/>
            <a:ext cx="152188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6741" name="Text Box 85"/>
          <p:cNvSpPr txBox="1">
            <a:spLocks noChangeArrowheads="1"/>
          </p:cNvSpPr>
          <p:nvPr/>
        </p:nvSpPr>
        <p:spPr bwMode="auto">
          <a:xfrm>
            <a:off x="7972549" y="1693010"/>
            <a:ext cx="1524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26746" name="AutoShape 90"/>
          <p:cNvSpPr>
            <a:spLocks/>
          </p:cNvSpPr>
          <p:nvPr/>
        </p:nvSpPr>
        <p:spPr bwMode="auto">
          <a:xfrm rot="5400000">
            <a:off x="5839884" y="1471083"/>
            <a:ext cx="541867" cy="3932767"/>
          </a:xfrm>
          <a:prstGeom prst="rightBrace">
            <a:avLst>
              <a:gd name="adj1" fmla="val 51376"/>
              <a:gd name="adj2" fmla="val 50000"/>
            </a:avLst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6747" name="Text Box 91"/>
          <p:cNvSpPr txBox="1">
            <a:spLocks noChangeArrowheads="1"/>
          </p:cNvSpPr>
          <p:nvPr/>
        </p:nvSpPr>
        <p:spPr bwMode="auto">
          <a:xfrm>
            <a:off x="6646401" y="1640274"/>
            <a:ext cx="1524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endParaRPr lang="en-US" altLang="en-US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6748" name="Text Box 92"/>
          <p:cNvSpPr txBox="1">
            <a:spLocks noChangeArrowheads="1"/>
          </p:cNvSpPr>
          <p:nvPr/>
        </p:nvSpPr>
        <p:spPr bwMode="auto">
          <a:xfrm>
            <a:off x="5253454" y="1611690"/>
            <a:ext cx="152188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endParaRPr lang="en-US" altLang="en-US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6749" name="Text Box 93"/>
          <p:cNvSpPr txBox="1">
            <a:spLocks noChangeArrowheads="1"/>
          </p:cNvSpPr>
          <p:nvPr/>
        </p:nvSpPr>
        <p:spPr bwMode="auto">
          <a:xfrm>
            <a:off x="4080890" y="1577178"/>
            <a:ext cx="152188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26750" name="Text Box 94"/>
          <p:cNvSpPr txBox="1">
            <a:spLocks noChangeArrowheads="1"/>
          </p:cNvSpPr>
          <p:nvPr/>
        </p:nvSpPr>
        <p:spPr bwMode="auto">
          <a:xfrm>
            <a:off x="9093201" y="3727451"/>
            <a:ext cx="28236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Lớp đơn vị</a:t>
            </a:r>
          </a:p>
        </p:txBody>
      </p:sp>
      <p:sp>
        <p:nvSpPr>
          <p:cNvPr id="326751" name="Text Box 95"/>
          <p:cNvSpPr txBox="1">
            <a:spLocks noChangeArrowheads="1"/>
          </p:cNvSpPr>
          <p:nvPr/>
        </p:nvSpPr>
        <p:spPr bwMode="auto">
          <a:xfrm>
            <a:off x="5181094" y="3727451"/>
            <a:ext cx="24108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endParaRPr lang="en-US" altLang="en-US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6753" name="Text Box 97"/>
          <p:cNvSpPr txBox="1">
            <a:spLocks noChangeArrowheads="1"/>
          </p:cNvSpPr>
          <p:nvPr/>
        </p:nvSpPr>
        <p:spPr bwMode="auto">
          <a:xfrm>
            <a:off x="2712221" y="1570492"/>
            <a:ext cx="152188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6754" name="Text Box 98"/>
          <p:cNvSpPr txBox="1">
            <a:spLocks noChangeArrowheads="1"/>
          </p:cNvSpPr>
          <p:nvPr/>
        </p:nvSpPr>
        <p:spPr bwMode="auto">
          <a:xfrm>
            <a:off x="1396770" y="1524936"/>
            <a:ext cx="152188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6755" name="Text Box 99"/>
          <p:cNvSpPr txBox="1">
            <a:spLocks noChangeArrowheads="1"/>
          </p:cNvSpPr>
          <p:nvPr/>
        </p:nvSpPr>
        <p:spPr bwMode="auto">
          <a:xfrm>
            <a:off x="-60987" y="1495842"/>
            <a:ext cx="189616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26756" name="Text Box 100"/>
          <p:cNvSpPr txBox="1">
            <a:spLocks noChangeArrowheads="1"/>
          </p:cNvSpPr>
          <p:nvPr/>
        </p:nvSpPr>
        <p:spPr bwMode="auto">
          <a:xfrm>
            <a:off x="1268989" y="3810241"/>
            <a:ext cx="24108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AutoShape 90"/>
          <p:cNvSpPr>
            <a:spLocks/>
          </p:cNvSpPr>
          <p:nvPr/>
        </p:nvSpPr>
        <p:spPr bwMode="auto">
          <a:xfrm rot="5400000">
            <a:off x="1931459" y="1520826"/>
            <a:ext cx="508000" cy="3917949"/>
          </a:xfrm>
          <a:prstGeom prst="rightBrace">
            <a:avLst>
              <a:gd name="adj1" fmla="val 51381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63" name="Text Box 73"/>
          <p:cNvSpPr txBox="1">
            <a:spLocks noChangeArrowheads="1"/>
          </p:cNvSpPr>
          <p:nvPr/>
        </p:nvSpPr>
        <p:spPr bwMode="auto">
          <a:xfrm>
            <a:off x="2199859" y="70294"/>
            <a:ext cx="6999358" cy="132343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6312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26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6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6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6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67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67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67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67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67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67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67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67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26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26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26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267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267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267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267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267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267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267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267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500"/>
                                        <p:tgtEl>
                                          <p:spTgt spid="326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0" dur="500"/>
                                        <p:tgtEl>
                                          <p:spTgt spid="32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4" dur="500"/>
                                        <p:tgtEl>
                                          <p:spTgt spid="326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6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6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6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67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67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67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67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67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67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67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67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26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26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26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267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267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267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267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267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267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267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267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3" dur="500"/>
                                        <p:tgtEl>
                                          <p:spTgt spid="32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7" dur="500"/>
                                        <p:tgtEl>
                                          <p:spTgt spid="326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1" dur="500"/>
                                        <p:tgtEl>
                                          <p:spTgt spid="326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4" dur="500"/>
                                        <p:tgtEl>
                                          <p:spTgt spid="326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26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26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26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26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6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2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4" dur="500"/>
                                        <p:tgtEl>
                                          <p:spTgt spid="32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8" dur="500"/>
                                        <p:tgtEl>
                                          <p:spTgt spid="326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6737" grpId="0" animBg="1"/>
      <p:bldP spid="326739" grpId="0"/>
      <p:bldP spid="326740" grpId="0"/>
      <p:bldP spid="326741" grpId="0"/>
      <p:bldP spid="326746" grpId="0" animBg="1"/>
      <p:bldP spid="326747" grpId="0"/>
      <p:bldP spid="326748" grpId="0"/>
      <p:bldP spid="326749" grpId="0"/>
      <p:bldP spid="326750" grpId="0"/>
      <p:bldP spid="326751" grpId="0"/>
      <p:bldP spid="326753" grpId="0"/>
      <p:bldP spid="326754" grpId="0"/>
      <p:bldP spid="326755" grpId="0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5"/>
          <p:cNvSpPr txBox="1">
            <a:spLocks noChangeArrowheads="1"/>
          </p:cNvSpPr>
          <p:nvPr/>
        </p:nvSpPr>
        <p:spPr bwMode="auto">
          <a:xfrm>
            <a:off x="2628900" y="3799453"/>
            <a:ext cx="7696200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 sz="3400" b="1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412" name="Group 100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935958184"/>
              </p:ext>
            </p:extLst>
          </p:nvPr>
        </p:nvGraphicFramePr>
        <p:xfrm>
          <a:off x="1219201" y="1564252"/>
          <a:ext cx="10230678" cy="2982384"/>
        </p:xfrm>
        <a:graphic>
          <a:graphicData uri="http://schemas.openxmlformats.org/drawingml/2006/table">
            <a:tbl>
              <a:tblPr/>
              <a:tblGrid>
                <a:gridCol w="11367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67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67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67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67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67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367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3674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30272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Lớp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triệu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9573" marB="395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Lớp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nghìn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9573" marB="395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Lớp đơn vị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9573" marB="395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91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Hàng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trăm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triệu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9573" marB="395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Hàng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chục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triệu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9573" marB="395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Hàng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triệu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9573" marB="395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Hàng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trăm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nghìn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9573" marB="395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Hàng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chục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nghìn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9573" marB="395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Hàng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nghìn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9573" marB="395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Hàng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trăm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9573" marB="395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Hàng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chục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9573" marB="395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Hàng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đơn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vị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9573" marB="395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39573" marB="3957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39573" marB="395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39573" marB="395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39573" marB="395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39573" marB="395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39573" marB="395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39573" marB="395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39573" marB="395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39573" marB="395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397" name="Text Box 85"/>
          <p:cNvSpPr txBox="1">
            <a:spLocks noChangeArrowheads="1"/>
          </p:cNvSpPr>
          <p:nvPr/>
        </p:nvSpPr>
        <p:spPr bwMode="auto">
          <a:xfrm>
            <a:off x="1672974" y="3896730"/>
            <a:ext cx="823383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3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3398" name="Text Box 86"/>
          <p:cNvSpPr txBox="1">
            <a:spLocks noChangeArrowheads="1"/>
          </p:cNvSpPr>
          <p:nvPr/>
        </p:nvSpPr>
        <p:spPr bwMode="auto">
          <a:xfrm>
            <a:off x="2739543" y="3940549"/>
            <a:ext cx="861483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3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3399" name="Text Box 87"/>
          <p:cNvSpPr txBox="1">
            <a:spLocks noChangeArrowheads="1"/>
          </p:cNvSpPr>
          <p:nvPr/>
        </p:nvSpPr>
        <p:spPr bwMode="auto">
          <a:xfrm>
            <a:off x="3854128" y="3911989"/>
            <a:ext cx="457200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3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408" name="Text Box 96"/>
          <p:cNvSpPr txBox="1">
            <a:spLocks noChangeArrowheads="1"/>
          </p:cNvSpPr>
          <p:nvPr/>
        </p:nvSpPr>
        <p:spPr bwMode="auto">
          <a:xfrm>
            <a:off x="2118784" y="4512770"/>
            <a:ext cx="6629400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3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342 157 413    </a:t>
            </a:r>
          </a:p>
        </p:txBody>
      </p:sp>
      <p:sp>
        <p:nvSpPr>
          <p:cNvPr id="13409" name="Text Box 97"/>
          <p:cNvSpPr txBox="1">
            <a:spLocks noChangeArrowheads="1"/>
          </p:cNvSpPr>
          <p:nvPr/>
        </p:nvSpPr>
        <p:spPr bwMode="auto">
          <a:xfrm>
            <a:off x="1638300" y="5628253"/>
            <a:ext cx="8839200" cy="113877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34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số: </a:t>
            </a:r>
            <a:r>
              <a:rPr lang="en-US" altLang="en-US" sz="34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trăm bốn mươi hai </a:t>
            </a:r>
            <a:r>
              <a:rPr lang="en-US" altLang="en-US" sz="3400" b="1" u="sng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sz="34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một trăm năm mươi bảy </a:t>
            </a:r>
            <a:r>
              <a:rPr lang="en-US" altLang="en-US" sz="3400" b="1" u="sng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altLang="en-US" sz="34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bốn trăm mười ba.</a:t>
            </a:r>
            <a:endParaRPr lang="en-US" altLang="en-US" sz="3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416" name="Line 104"/>
          <p:cNvSpPr>
            <a:spLocks noChangeShapeType="1"/>
          </p:cNvSpPr>
          <p:nvPr/>
        </p:nvSpPr>
        <p:spPr bwMode="auto">
          <a:xfrm>
            <a:off x="3771900" y="5018652"/>
            <a:ext cx="5334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417" name="Line 105"/>
          <p:cNvSpPr>
            <a:spLocks noChangeShapeType="1"/>
          </p:cNvSpPr>
          <p:nvPr/>
        </p:nvSpPr>
        <p:spPr bwMode="auto">
          <a:xfrm>
            <a:off x="4493684" y="5018652"/>
            <a:ext cx="5334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418" name="Line 106"/>
          <p:cNvSpPr>
            <a:spLocks noChangeShapeType="1"/>
          </p:cNvSpPr>
          <p:nvPr/>
        </p:nvSpPr>
        <p:spPr bwMode="auto">
          <a:xfrm>
            <a:off x="5181600" y="5018652"/>
            <a:ext cx="5334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 Box 87"/>
          <p:cNvSpPr txBox="1">
            <a:spLocks noChangeArrowheads="1"/>
          </p:cNvSpPr>
          <p:nvPr/>
        </p:nvSpPr>
        <p:spPr bwMode="auto">
          <a:xfrm>
            <a:off x="5031226" y="3911989"/>
            <a:ext cx="814916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3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3" name="Text Box 87"/>
          <p:cNvSpPr txBox="1">
            <a:spLocks noChangeArrowheads="1"/>
          </p:cNvSpPr>
          <p:nvPr/>
        </p:nvSpPr>
        <p:spPr bwMode="auto">
          <a:xfrm>
            <a:off x="6088178" y="3955351"/>
            <a:ext cx="685800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3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4" name="Text Box 87"/>
          <p:cNvSpPr txBox="1">
            <a:spLocks noChangeArrowheads="1"/>
          </p:cNvSpPr>
          <p:nvPr/>
        </p:nvSpPr>
        <p:spPr bwMode="auto">
          <a:xfrm>
            <a:off x="7224506" y="3958032"/>
            <a:ext cx="685800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3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5" name="Text Box 86"/>
          <p:cNvSpPr txBox="1">
            <a:spLocks noChangeArrowheads="1"/>
          </p:cNvSpPr>
          <p:nvPr/>
        </p:nvSpPr>
        <p:spPr bwMode="auto">
          <a:xfrm>
            <a:off x="8360834" y="3931083"/>
            <a:ext cx="723900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3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66" name="Text Box 85"/>
          <p:cNvSpPr txBox="1">
            <a:spLocks noChangeArrowheads="1"/>
          </p:cNvSpPr>
          <p:nvPr/>
        </p:nvSpPr>
        <p:spPr bwMode="auto">
          <a:xfrm>
            <a:off x="10640482" y="3915595"/>
            <a:ext cx="457200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3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7" name="Text Box 87"/>
          <p:cNvSpPr txBox="1">
            <a:spLocks noChangeArrowheads="1"/>
          </p:cNvSpPr>
          <p:nvPr/>
        </p:nvSpPr>
        <p:spPr bwMode="auto">
          <a:xfrm>
            <a:off x="9458830" y="3896730"/>
            <a:ext cx="508553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3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03913322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4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34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34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3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97" grpId="0"/>
      <p:bldP spid="13398" grpId="0"/>
      <p:bldP spid="13399" grpId="0"/>
      <p:bldP spid="13416" grpId="0" animBg="1"/>
      <p:bldP spid="13417" grpId="0" animBg="1"/>
      <p:bldP spid="13418" grpId="0" animBg="1"/>
      <p:bldP spid="62" grpId="0"/>
      <p:bldP spid="63" grpId="0"/>
      <p:bldP spid="64" grpId="0"/>
      <p:bldP spid="65" grpId="0"/>
      <p:bldP spid="66" grpId="0"/>
      <p:bldP spid="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5"/>
          <p:cNvSpPr txBox="1">
            <a:spLocks noChangeArrowheads="1"/>
          </p:cNvSpPr>
          <p:nvPr/>
        </p:nvSpPr>
        <p:spPr bwMode="auto">
          <a:xfrm>
            <a:off x="2582333" y="2614085"/>
            <a:ext cx="7696200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altLang="en-US" sz="3400" b="1">
              <a:solidFill>
                <a:srgbClr val="000099"/>
              </a:solidFill>
              <a:latin typeface=".VnTime" panose="020B7200000000000000" pitchFamily="34" charset="0"/>
            </a:endParaRPr>
          </a:p>
        </p:txBody>
      </p:sp>
      <p:sp>
        <p:nvSpPr>
          <p:cNvPr id="18" name="Text Box 101"/>
          <p:cNvSpPr txBox="1">
            <a:spLocks noChangeArrowheads="1"/>
          </p:cNvSpPr>
          <p:nvPr/>
        </p:nvSpPr>
        <p:spPr bwMode="auto">
          <a:xfrm>
            <a:off x="658284" y="1019523"/>
            <a:ext cx="117856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4000" b="1" dirty="0">
                <a:solidFill>
                  <a:srgbClr val="FF0000"/>
                </a:solidFill>
                <a:latin typeface=".VnTime" pitchFamily="34" charset="0"/>
              </a:rPr>
              <a:t>: 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Ta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endParaRPr lang="en-US" altLang="en-US" sz="40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101"/>
          <p:cNvSpPr txBox="1">
            <a:spLocks noChangeArrowheads="1"/>
          </p:cNvSpPr>
          <p:nvPr/>
        </p:nvSpPr>
        <p:spPr bwMode="auto">
          <a:xfrm>
            <a:off x="835357" y="3229638"/>
            <a:ext cx="1143145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altLang="en-US" sz="4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4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5263924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5CA3B6-DF3B-50D6-D58E-5C086E50A0FE}"/>
              </a:ext>
            </a:extLst>
          </p:cNvPr>
          <p:cNvSpPr txBox="1"/>
          <p:nvPr/>
        </p:nvSpPr>
        <p:spPr>
          <a:xfrm>
            <a:off x="4196080" y="1066800"/>
            <a:ext cx="3362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53 460 125</a:t>
            </a:r>
            <a:endParaRPr lang="vi-VN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E8116D-4797-161A-7729-090BD43C2456}"/>
              </a:ext>
            </a:extLst>
          </p:cNvPr>
          <p:cNvSpPr txBox="1"/>
          <p:nvPr/>
        </p:nvSpPr>
        <p:spPr>
          <a:xfrm>
            <a:off x="5877560" y="1079323"/>
            <a:ext cx="19710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125</a:t>
            </a:r>
            <a:endParaRPr lang="vi-VN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8D578B-1AEB-CF57-24C7-0988B0E64B9C}"/>
              </a:ext>
            </a:extLst>
          </p:cNvPr>
          <p:cNvSpPr txBox="1"/>
          <p:nvPr/>
        </p:nvSpPr>
        <p:spPr>
          <a:xfrm>
            <a:off x="4892040" y="1066800"/>
            <a:ext cx="19710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460</a:t>
            </a:r>
            <a:endParaRPr lang="vi-VN" sz="4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0793F2-0555-4EC7-4C83-F3823714B683}"/>
              </a:ext>
            </a:extLst>
          </p:cNvPr>
          <p:cNvSpPr txBox="1"/>
          <p:nvPr/>
        </p:nvSpPr>
        <p:spPr>
          <a:xfrm>
            <a:off x="4196080" y="1076960"/>
            <a:ext cx="19710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53</a:t>
            </a:r>
            <a:endParaRPr lang="vi-VN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FF0152-4E5F-7AAA-3103-B2FAD351B843}"/>
              </a:ext>
            </a:extLst>
          </p:cNvPr>
          <p:cNvSpPr txBox="1"/>
          <p:nvPr/>
        </p:nvSpPr>
        <p:spPr>
          <a:xfrm>
            <a:off x="8605520" y="4000676"/>
            <a:ext cx="2651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err="1"/>
              <a:t>một</a:t>
            </a:r>
            <a:r>
              <a:rPr lang="en-US" sz="3600" dirty="0"/>
              <a:t> </a:t>
            </a:r>
            <a:r>
              <a:rPr lang="en-US" sz="3600" dirty="0" err="1"/>
              <a:t>trăm</a:t>
            </a:r>
            <a:r>
              <a:rPr lang="en-US" sz="3600" dirty="0"/>
              <a:t> </a:t>
            </a:r>
            <a:r>
              <a:rPr lang="en-US" sz="3600" dirty="0" err="1"/>
              <a:t>hai</a:t>
            </a:r>
            <a:r>
              <a:rPr lang="en-US" sz="3600" dirty="0"/>
              <a:t> </a:t>
            </a:r>
            <a:r>
              <a:rPr lang="en-US" sz="3600" dirty="0" err="1"/>
              <a:t>mươi</a:t>
            </a:r>
            <a:r>
              <a:rPr lang="en-US" sz="3600" dirty="0"/>
              <a:t> </a:t>
            </a:r>
            <a:r>
              <a:rPr lang="en-US" sz="3600" dirty="0" err="1"/>
              <a:t>lăm</a:t>
            </a:r>
            <a:endParaRPr lang="vi-VN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2CE53A-850F-2ED6-E01F-A477CC6AD445}"/>
              </a:ext>
            </a:extLst>
          </p:cNvPr>
          <p:cNvSpPr txBox="1"/>
          <p:nvPr/>
        </p:nvSpPr>
        <p:spPr>
          <a:xfrm>
            <a:off x="104140" y="4003040"/>
            <a:ext cx="2954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Năm</a:t>
            </a:r>
            <a:r>
              <a:rPr lang="en-US" sz="3600" dirty="0"/>
              <a:t> </a:t>
            </a:r>
            <a:r>
              <a:rPr lang="en-US" sz="3600" dirty="0" err="1"/>
              <a:t>mươi</a:t>
            </a:r>
            <a:r>
              <a:rPr lang="en-US" sz="3600" dirty="0"/>
              <a:t> </a:t>
            </a:r>
            <a:r>
              <a:rPr lang="en-US" sz="3600" dirty="0" err="1"/>
              <a:t>ba</a:t>
            </a:r>
            <a:endParaRPr lang="vi-VN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CB7624-A537-400E-2610-C26C3795A9D8}"/>
              </a:ext>
            </a:extLst>
          </p:cNvPr>
          <p:cNvSpPr txBox="1"/>
          <p:nvPr/>
        </p:nvSpPr>
        <p:spPr>
          <a:xfrm>
            <a:off x="3830320" y="4013199"/>
            <a:ext cx="383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bốn</a:t>
            </a:r>
            <a:r>
              <a:rPr lang="en-US" sz="3600" dirty="0"/>
              <a:t> </a:t>
            </a:r>
            <a:r>
              <a:rPr lang="en-US" sz="3600" dirty="0" err="1"/>
              <a:t>trăm</a:t>
            </a:r>
            <a:r>
              <a:rPr lang="en-US" sz="3600" dirty="0"/>
              <a:t> </a:t>
            </a:r>
            <a:r>
              <a:rPr lang="en-US" sz="3600" dirty="0" err="1"/>
              <a:t>sáu</a:t>
            </a:r>
            <a:r>
              <a:rPr lang="en-US" sz="3600" dirty="0"/>
              <a:t> </a:t>
            </a:r>
            <a:r>
              <a:rPr lang="en-US" sz="3600" dirty="0" err="1"/>
              <a:t>mươi</a:t>
            </a:r>
            <a:endParaRPr lang="vi-VN" sz="3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283DFB-2835-3448-6550-0224383B86DD}"/>
              </a:ext>
            </a:extLst>
          </p:cNvPr>
          <p:cNvSpPr txBox="1"/>
          <p:nvPr/>
        </p:nvSpPr>
        <p:spPr>
          <a:xfrm>
            <a:off x="2794000" y="4003039"/>
            <a:ext cx="2225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triệu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DD2DD3-25AA-8376-95EC-18C272AAD5AE}"/>
              </a:ext>
            </a:extLst>
          </p:cNvPr>
          <p:cNvSpPr txBox="1"/>
          <p:nvPr/>
        </p:nvSpPr>
        <p:spPr>
          <a:xfrm>
            <a:off x="7493000" y="4000676"/>
            <a:ext cx="2225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nghìn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24361A-9718-1F17-A621-67C7E9CB8A63}"/>
              </a:ext>
            </a:extLst>
          </p:cNvPr>
          <p:cNvSpPr txBox="1"/>
          <p:nvPr/>
        </p:nvSpPr>
        <p:spPr>
          <a:xfrm>
            <a:off x="4765040" y="374810"/>
            <a:ext cx="2225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Lớp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nghìn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44F86B-0D8F-4369-700D-B8B5BBCF8D1B}"/>
              </a:ext>
            </a:extLst>
          </p:cNvPr>
          <p:cNvSpPr txBox="1"/>
          <p:nvPr/>
        </p:nvSpPr>
        <p:spPr>
          <a:xfrm>
            <a:off x="3271520" y="374810"/>
            <a:ext cx="2225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Lớp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triệu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7165F3-1F4A-0B1E-0328-4251F0305F67}"/>
              </a:ext>
            </a:extLst>
          </p:cNvPr>
          <p:cNvSpPr txBox="1"/>
          <p:nvPr/>
        </p:nvSpPr>
        <p:spPr>
          <a:xfrm>
            <a:off x="6380480" y="384970"/>
            <a:ext cx="2225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Lớp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đơn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vị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E4BDEE75-30C3-05CC-AC3C-FE2902D91F0A}"/>
              </a:ext>
            </a:extLst>
          </p:cNvPr>
          <p:cNvSpPr/>
          <p:nvPr/>
        </p:nvSpPr>
        <p:spPr>
          <a:xfrm rot="16200000">
            <a:off x="6127839" y="668701"/>
            <a:ext cx="619760" cy="657681"/>
          </a:xfrm>
          <a:prstGeom prst="rightBrace">
            <a:avLst>
              <a:gd name="adj1" fmla="val 8333"/>
              <a:gd name="adj2" fmla="val 83986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C9F1AE49-9305-3928-97C0-3532AC47F1B4}"/>
              </a:ext>
            </a:extLst>
          </p:cNvPr>
          <p:cNvSpPr/>
          <p:nvPr/>
        </p:nvSpPr>
        <p:spPr>
          <a:xfrm rot="16200000">
            <a:off x="5067656" y="745756"/>
            <a:ext cx="619760" cy="657681"/>
          </a:xfrm>
          <a:prstGeom prst="rightBrace">
            <a:avLst>
              <a:gd name="adj1" fmla="val 8333"/>
              <a:gd name="adj2" fmla="val 51545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7B936734-9C27-B4B0-796A-0A09697B1622}"/>
              </a:ext>
            </a:extLst>
          </p:cNvPr>
          <p:cNvSpPr/>
          <p:nvPr/>
        </p:nvSpPr>
        <p:spPr>
          <a:xfrm rot="16200000">
            <a:off x="4262977" y="802139"/>
            <a:ext cx="611963" cy="552714"/>
          </a:xfrm>
          <a:prstGeom prst="rightBrace">
            <a:avLst>
              <a:gd name="adj1" fmla="val 8333"/>
              <a:gd name="adj2" fmla="val 31462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2189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4.07407E-6 L 0.18255 0.2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28" y="10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07407E-6 L -0.00091 0.203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0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2.96296E-6 L -0.17422 0.2018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11" y="10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9966479"/>
              </p:ext>
            </p:extLst>
          </p:nvPr>
        </p:nvGraphicFramePr>
        <p:xfrm>
          <a:off x="355445" y="968994"/>
          <a:ext cx="11412633" cy="5116368"/>
        </p:xfrm>
        <a:graphic>
          <a:graphicData uri="http://schemas.openxmlformats.org/drawingml/2006/table">
            <a:tbl>
              <a:tblPr/>
              <a:tblGrid>
                <a:gridCol w="9510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9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8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46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31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65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52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698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5105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40265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09171"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Lớp</a:t>
                      </a:r>
                      <a:r>
                        <a:rPr kumimoji="0" lang="en-US" altLang="vi-V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 </a:t>
                      </a: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triệu</a:t>
                      </a:r>
                      <a:endParaRPr kumimoji="0" lang="en-US" altLang="vi-VN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r>
                        <a:rPr kumimoji="0" lang="en-US" altLang="vi-V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endParaRPr kumimoji="0" lang="en-US" altLang="vi-VN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Lớp</a:t>
                      </a:r>
                      <a:r>
                        <a:rPr kumimoji="0" lang="en-US" altLang="vi-V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 đ</a:t>
                      </a:r>
                      <a:r>
                        <a:rPr kumimoji="0" lang="vi-VN" altLang="vi-V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ơ</a:t>
                      </a:r>
                      <a:r>
                        <a:rPr kumimoji="0" lang="en-US" altLang="vi-V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n </a:t>
                      </a: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vị</a:t>
                      </a:r>
                      <a:endParaRPr kumimoji="0" lang="en-US" altLang="vi-VN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vi-V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3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Hàng</a:t>
                      </a: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 </a:t>
                      </a: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trăm</a:t>
                      </a: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 </a:t>
                      </a: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triệu</a:t>
                      </a:r>
                      <a:endParaRPr kumimoji="0" lang="en-US" alt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Hàng</a:t>
                      </a: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 </a:t>
                      </a: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chục</a:t>
                      </a: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 </a:t>
                      </a: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triệu</a:t>
                      </a:r>
                      <a:endParaRPr kumimoji="0" lang="en-US" alt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Hàng</a:t>
                      </a: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 </a:t>
                      </a: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triệu</a:t>
                      </a:r>
                      <a:endParaRPr kumimoji="0" lang="en-US" alt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trăm</a:t>
                      </a: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endParaRPr kumimoji="0" lang="en-US" alt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chục</a:t>
                      </a: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endParaRPr kumimoji="0" lang="en-US" alt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nghìn</a:t>
                      </a:r>
                      <a:endParaRPr kumimoji="0" lang="en-US" alt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Hàng</a:t>
                      </a: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 </a:t>
                      </a: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trăm</a:t>
                      </a:r>
                      <a:endParaRPr kumimoji="0" lang="en-US" alt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Hàng</a:t>
                      </a: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 </a:t>
                      </a: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chục</a:t>
                      </a:r>
                      <a:endParaRPr kumimoji="0" lang="en-US" alt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Hàng</a:t>
                      </a: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 đ</a:t>
                      </a:r>
                      <a:r>
                        <a:rPr kumimoji="0" lang="vi-VN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ơ</a:t>
                      </a: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n </a:t>
                      </a:r>
                      <a:r>
                        <a:rPr kumimoji="0" lang="en-US" alt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</a:rPr>
                        <a:t>vị</a:t>
                      </a:r>
                      <a:endParaRPr kumimoji="0" lang="en-US" alt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vi-VN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5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0" marB="4573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750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vi-V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0" marB="4573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750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vi-VN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0" marB="4573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750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T="45730" marB="4573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750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730" marB="4573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750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T="45730" marB="4573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vi-VN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355445" y="133765"/>
            <a:ext cx="585227" cy="51861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" name="Text Box 51"/>
          <p:cNvSpPr txBox="1">
            <a:spLocks noChangeArrowheads="1"/>
          </p:cNvSpPr>
          <p:nvPr/>
        </p:nvSpPr>
        <p:spPr bwMode="auto">
          <a:xfrm>
            <a:off x="9863004" y="6387047"/>
            <a:ext cx="2328996" cy="46166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SGK/</a:t>
            </a:r>
            <a:r>
              <a:rPr lang="en-US" altLang="en-US" sz="24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altLang="en-US" sz="24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37230" y="161061"/>
            <a:ext cx="3998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237"/>
          <p:cNvSpPr txBox="1">
            <a:spLocks noChangeArrowheads="1"/>
          </p:cNvSpPr>
          <p:nvPr/>
        </p:nvSpPr>
        <p:spPr bwMode="auto">
          <a:xfrm>
            <a:off x="9659084" y="2933488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32 000 000</a:t>
            </a:r>
          </a:p>
        </p:txBody>
      </p:sp>
      <p:sp>
        <p:nvSpPr>
          <p:cNvPr id="7" name="Text Box 239"/>
          <p:cNvSpPr txBox="1">
            <a:spLocks noChangeArrowheads="1"/>
          </p:cNvSpPr>
          <p:nvPr/>
        </p:nvSpPr>
        <p:spPr bwMode="auto">
          <a:xfrm>
            <a:off x="9689246" y="3430375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32 516 000</a:t>
            </a:r>
          </a:p>
        </p:txBody>
      </p:sp>
      <p:sp>
        <p:nvSpPr>
          <p:cNvPr id="8" name="Text Box 240"/>
          <p:cNvSpPr txBox="1">
            <a:spLocks noChangeArrowheads="1"/>
          </p:cNvSpPr>
          <p:nvPr/>
        </p:nvSpPr>
        <p:spPr bwMode="auto">
          <a:xfrm>
            <a:off x="9703534" y="3955815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32 516 497</a:t>
            </a:r>
          </a:p>
        </p:txBody>
      </p:sp>
      <p:sp>
        <p:nvSpPr>
          <p:cNvPr id="9" name="Text Box 241"/>
          <p:cNvSpPr txBox="1">
            <a:spLocks noChangeArrowheads="1"/>
          </p:cNvSpPr>
          <p:nvPr/>
        </p:nvSpPr>
        <p:spPr bwMode="auto">
          <a:xfrm>
            <a:off x="9562246" y="4453628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834 291 712</a:t>
            </a:r>
          </a:p>
        </p:txBody>
      </p:sp>
      <p:sp>
        <p:nvSpPr>
          <p:cNvPr id="10" name="Text Box 242"/>
          <p:cNvSpPr txBox="1">
            <a:spLocks noChangeArrowheads="1"/>
          </p:cNvSpPr>
          <p:nvPr/>
        </p:nvSpPr>
        <p:spPr bwMode="auto">
          <a:xfrm>
            <a:off x="9541609" y="4992716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308 250 705</a:t>
            </a:r>
          </a:p>
        </p:txBody>
      </p:sp>
      <p:sp>
        <p:nvSpPr>
          <p:cNvPr id="11" name="Text Box 243"/>
          <p:cNvSpPr txBox="1">
            <a:spLocks noChangeArrowheads="1"/>
          </p:cNvSpPr>
          <p:nvPr/>
        </p:nvSpPr>
        <p:spPr bwMode="auto">
          <a:xfrm>
            <a:off x="9562246" y="5584169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500 209 037</a:t>
            </a:r>
          </a:p>
        </p:txBody>
      </p:sp>
    </p:spTree>
    <p:extLst>
      <p:ext uri="{BB962C8B-B14F-4D97-AF65-F5344CB8AC3E}">
        <p14:creationId xmlns:p14="http://schemas.microsoft.com/office/powerpoint/2010/main" val="124098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06400" y="44451"/>
            <a:ext cx="6400800" cy="64346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các số sau: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vở)</a:t>
            </a:r>
            <a:endParaRPr sz="32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101600" y="679451"/>
            <a:ext cx="7112000" cy="107721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7 312 836;      57 602 511;   351 600 307; 900 370 200;  400 070 192.    </a:t>
            </a:r>
          </a:p>
        </p:txBody>
      </p:sp>
      <p:sp>
        <p:nvSpPr>
          <p:cNvPr id="8" name="AutoShape 14"/>
          <p:cNvSpPr>
            <a:spLocks noChangeArrowheads="1"/>
          </p:cNvSpPr>
          <p:nvPr/>
        </p:nvSpPr>
        <p:spPr bwMode="auto">
          <a:xfrm rot="734894">
            <a:off x="7236885" y="328084"/>
            <a:ext cx="4770967" cy="1303867"/>
          </a:xfrm>
          <a:prstGeom prst="cloudCallout">
            <a:avLst>
              <a:gd name="adj1" fmla="val -43782"/>
              <a:gd name="adj2" fmla="val 72222"/>
            </a:avLst>
          </a:prstGeom>
          <a:solidFill>
            <a:srgbClr val="FF0000"/>
          </a:solidFill>
          <a:ln w="28575">
            <a:solidFill>
              <a:srgbClr val="0000FF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nhanh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2384" y="2002368"/>
            <a:ext cx="174118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vi-V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7 312 836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406560" y="1912994"/>
            <a:ext cx="89344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 triệu ba trăm mười hai nghìn tám trăm ba mươi sáu</a:t>
            </a:r>
            <a:endParaRPr lang="en-US" alt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234" y="2838451"/>
            <a:ext cx="2180167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vi-V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57 602 511: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421378" y="2789294"/>
            <a:ext cx="970914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mươi bảy triệu sáu trăm linh hai nghìn năm trăm mười một</a:t>
            </a:r>
            <a:endParaRPr lang="en-US" alt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5967" y="3674534"/>
            <a:ext cx="2220384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vi-V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351 600 307</a:t>
            </a:r>
            <a:r>
              <a:rPr lang="vi-V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609761" y="3566111"/>
            <a:ext cx="939376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trăm năm mươi mốt triệu sáu trăm nghìn ba trăm linh bả</a:t>
            </a:r>
            <a:r>
              <a:rPr lang="vi-VN" alt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US" alt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0836" y="4685235"/>
            <a:ext cx="21489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900 370 200: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589907" y="4696103"/>
            <a:ext cx="85677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 trăm triệu ba trăm bảy mươi nghìn hai trăm</a:t>
            </a:r>
            <a:endParaRPr lang="en-US" alt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1218" y="5591569"/>
            <a:ext cx="22733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400 070 19</a:t>
            </a:r>
            <a:r>
              <a:rPr lang="vi-V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609761" y="5444365"/>
            <a:ext cx="942763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 trăm triệu không trăm bảy mươi nghìn một trăm chín mươi hai</a:t>
            </a:r>
            <a:endParaRPr lang="en-US" alt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479294" y="95533"/>
            <a:ext cx="585227" cy="51861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1" name="Text Box 51"/>
          <p:cNvSpPr txBox="1">
            <a:spLocks noChangeArrowheads="1"/>
          </p:cNvSpPr>
          <p:nvPr/>
        </p:nvSpPr>
        <p:spPr bwMode="auto">
          <a:xfrm>
            <a:off x="9863004" y="6387047"/>
            <a:ext cx="2328996" cy="46166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SGK/</a:t>
            </a:r>
            <a:r>
              <a:rPr lang="en-US" altLang="en-US" sz="2400" b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altLang="en-US" sz="24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</a:t>
            </a:r>
          </a:p>
        </p:txBody>
      </p:sp>
    </p:spTree>
    <p:extLst>
      <p:ext uri="{BB962C8B-B14F-4D97-AF65-F5344CB8AC3E}">
        <p14:creationId xmlns:p14="http://schemas.microsoft.com/office/powerpoint/2010/main" val="396965707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" grpId="0"/>
      <p:bldP spid="4" grpId="0"/>
      <p:bldP spid="5" grpId="0"/>
      <p:bldP spid="13" grpId="0"/>
      <p:bldP spid="15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2385" y="179918"/>
            <a:ext cx="6574367" cy="84454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Vi</a:t>
            </a:r>
            <a:r>
              <a:rPr lang="vi-VN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lang="en-US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c</a:t>
            </a:r>
            <a:r>
              <a:rPr lang="vi-VN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en-US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s</a:t>
            </a:r>
            <a:r>
              <a:rPr lang="vi-VN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</a:t>
            </a:r>
            <a:r>
              <a:rPr lang="en-US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1001700" y="1056431"/>
            <a:ext cx="93433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a) M­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tri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ệ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hai tr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n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m­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ngh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ì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hai tr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m­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b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21"/>
          <p:cNvSpPr txBox="1">
            <a:spLocks noChangeArrowheads="1"/>
          </p:cNvSpPr>
          <p:nvPr/>
        </p:nvSpPr>
        <p:spPr bwMode="auto">
          <a:xfrm>
            <a:off x="3099317" y="1548874"/>
            <a:ext cx="2362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10 250 214</a:t>
            </a: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1083841" y="2220759"/>
            <a:ext cx="103251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b) Hai tr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m­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ba tri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ệ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n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tr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s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m­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t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­ ngh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ì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t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tr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t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m­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t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6708266" y="2672258"/>
            <a:ext cx="23579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253 564 888</a:t>
            </a: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1041918" y="3562565"/>
            <a:ext cx="10261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B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tr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tri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ệ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kh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tr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ba m­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s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ngh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ì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m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ộ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tr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linh n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23"/>
          <p:cNvSpPr txBox="1">
            <a:spLocks noChangeArrowheads="1"/>
          </p:cNvSpPr>
          <p:nvPr/>
        </p:nvSpPr>
        <p:spPr bwMode="auto">
          <a:xfrm>
            <a:off x="3805430" y="4055008"/>
            <a:ext cx="2590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400 036 105</a:t>
            </a:r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1003817" y="4887116"/>
            <a:ext cx="8915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d) B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tr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tri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ệ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kh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ngh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ì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hai tr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ba m­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m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1" name="Text Box 24"/>
          <p:cNvSpPr txBox="1">
            <a:spLocks noChangeArrowheads="1"/>
          </p:cNvSpPr>
          <p:nvPr/>
        </p:nvSpPr>
        <p:spPr bwMode="auto">
          <a:xfrm>
            <a:off x="2031792" y="5353371"/>
            <a:ext cx="2362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700 000 231</a:t>
            </a:r>
          </a:p>
        </p:txBody>
      </p:sp>
      <p:sp>
        <p:nvSpPr>
          <p:cNvPr id="12" name="Oval 11"/>
          <p:cNvSpPr/>
          <p:nvPr/>
        </p:nvSpPr>
        <p:spPr>
          <a:xfrm>
            <a:off x="602126" y="313897"/>
            <a:ext cx="585227" cy="51861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</a:p>
        </p:txBody>
      </p:sp>
      <p:sp>
        <p:nvSpPr>
          <p:cNvPr id="13" name="Text Box 51"/>
          <p:cNvSpPr txBox="1">
            <a:spLocks noChangeArrowheads="1"/>
          </p:cNvSpPr>
          <p:nvPr/>
        </p:nvSpPr>
        <p:spPr bwMode="auto">
          <a:xfrm>
            <a:off x="9863004" y="6387047"/>
            <a:ext cx="2328996" cy="46166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990099"/>
                </a:solidFill>
              </a:rPr>
              <a:t>SGK/</a:t>
            </a:r>
            <a:r>
              <a:rPr lang="en-US" altLang="en-US" sz="2400" b="1" dirty="0" err="1">
                <a:solidFill>
                  <a:srgbClr val="990099"/>
                </a:solidFill>
              </a:rPr>
              <a:t>Trang</a:t>
            </a:r>
            <a:r>
              <a:rPr lang="en-US" altLang="en-US" sz="2400" b="1" dirty="0">
                <a:solidFill>
                  <a:srgbClr val="990099"/>
                </a:solidFill>
              </a:rPr>
              <a:t> 15</a:t>
            </a:r>
          </a:p>
        </p:txBody>
      </p:sp>
    </p:spTree>
    <p:extLst>
      <p:ext uri="{BB962C8B-B14F-4D97-AF65-F5344CB8AC3E}">
        <p14:creationId xmlns:p14="http://schemas.microsoft.com/office/powerpoint/2010/main" val="42495676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0" descr="Picture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1167"/>
            <a:ext cx="9144000" cy="690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01"/>
          <p:cNvSpPr txBox="1">
            <a:spLocks noChangeArrowheads="1"/>
          </p:cNvSpPr>
          <p:nvPr/>
        </p:nvSpPr>
        <p:spPr bwMode="auto">
          <a:xfrm>
            <a:off x="2084917" y="584200"/>
            <a:ext cx="79248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vi-VN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ách</a:t>
            </a:r>
            <a:r>
              <a:rPr lang="vi-VN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đọc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số</a:t>
            </a:r>
            <a:r>
              <a:rPr lang="vi-VN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Bước 1:</a:t>
            </a:r>
            <a:r>
              <a:rPr lang="vi-VN" altLang="en-US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tách thành từng lớp. </a:t>
            </a:r>
          </a:p>
        </p:txBody>
      </p:sp>
      <p:sp>
        <p:nvSpPr>
          <p:cNvPr id="4" name="Text Box 102"/>
          <p:cNvSpPr txBox="1">
            <a:spLocks noChangeArrowheads="1"/>
          </p:cNvSpPr>
          <p:nvPr/>
        </p:nvSpPr>
        <p:spPr bwMode="auto">
          <a:xfrm>
            <a:off x="1974851" y="1900767"/>
            <a:ext cx="803486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vi-VN" altLang="en-US" sz="2800" b="1" dirty="0">
                <a:solidFill>
                  <a:srgbClr val="000099"/>
                </a:solidFill>
                <a:latin typeface="+mj-lt"/>
              </a:rPr>
              <a:t> 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Tại mỗi lớp, dựa vào cách đọc số có ba chữ số để đọc và thêm tên lớp vào đó. 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084917" y="3860801"/>
            <a:ext cx="837988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1: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ách thành từng lớp theo cách đọc.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Bước 2: Viết số trong từng lớp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 thứ tự từ trái sang phải (giữa các lớp có khoảng cách)</a:t>
            </a:r>
            <a:r>
              <a:rPr lang="en-US" altLang="en-US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altLang="en-US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362201" y="3219451"/>
            <a:ext cx="29546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vi-VN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ách</a:t>
            </a:r>
            <a:r>
              <a:rPr lang="vi-VN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 số</a:t>
            </a:r>
            <a:r>
              <a:rPr lang="vi-VN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356041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8B6E893-08CD-4685-9EB4-DF4DE2E0ED47}" vid="{5AA8C027-E3BD-4CF6-AB33-4D1359CFBB6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1004</Words>
  <Application>Microsoft Office PowerPoint</Application>
  <PresentationFormat>Widescreen</PresentationFormat>
  <Paragraphs>238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Microsoft YaHei</vt:lpstr>
      <vt:lpstr>宋体</vt:lpstr>
      <vt:lpstr>.VnTime</vt:lpstr>
      <vt:lpstr>.VnUniverse</vt:lpstr>
      <vt:lpstr>Arial</vt:lpstr>
      <vt:lpstr>Calibri</vt:lpstr>
      <vt:lpstr>Calibri Light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</cp:lastModifiedBy>
  <cp:revision>36</cp:revision>
  <dcterms:created xsi:type="dcterms:W3CDTF">2021-11-28T08:39:33Z</dcterms:created>
  <dcterms:modified xsi:type="dcterms:W3CDTF">2023-07-17T00:53:40Z</dcterms:modified>
</cp:coreProperties>
</file>