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7" r:id="rId2"/>
    <p:sldId id="282" r:id="rId3"/>
    <p:sldId id="260" r:id="rId4"/>
    <p:sldId id="299" r:id="rId5"/>
    <p:sldId id="265" r:id="rId6"/>
    <p:sldId id="331" r:id="rId7"/>
    <p:sldId id="322" r:id="rId8"/>
    <p:sldId id="323" r:id="rId9"/>
    <p:sldId id="261" r:id="rId10"/>
    <p:sldId id="334" r:id="rId11"/>
    <p:sldId id="332" r:id="rId12"/>
    <p:sldId id="291" r:id="rId13"/>
    <p:sldId id="326" r:id="rId14"/>
    <p:sldId id="335" r:id="rId15"/>
    <p:sldId id="336" r:id="rId16"/>
    <p:sldId id="337" r:id="rId17"/>
    <p:sldId id="338" r:id="rId18"/>
    <p:sldId id="267" r:id="rId19"/>
    <p:sldId id="339" r:id="rId20"/>
    <p:sldId id="268" r:id="rId21"/>
    <p:sldId id="269" r:id="rId22"/>
    <p:sldId id="329" r:id="rId23"/>
    <p:sldId id="270" r:id="rId24"/>
    <p:sldId id="330" r:id="rId25"/>
    <p:sldId id="2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0" d="100"/>
          <a:sy n="90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DFCF5-9175-475F-910B-F552B0B4318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4EB9F-689D-436B-BA28-64DFA392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0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324EB0-D9C5-409D-BE25-D683DEB99797}" type="slidenum">
              <a:rPr lang="en-US"/>
              <a:t>1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98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4EB9F-689D-436B-BA28-64DFA3924F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63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0E1058-CA7D-40B5-A883-635BD246CC89}" type="slidenum">
              <a:rPr lang="en-US"/>
              <a:t>25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3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524000" y="1"/>
            <a:ext cx="9144000" cy="461665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/>
          </a:p>
        </p:txBody>
      </p:sp>
      <p:pic>
        <p:nvPicPr>
          <p:cNvPr id="5122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852" r="6667" b="3703"/>
          <a:stretch>
            <a:fillRect/>
          </a:stretch>
        </p:blipFill>
        <p:spPr bwMode="auto">
          <a:xfrm>
            <a:off x="1066801" y="378511"/>
            <a:ext cx="10588387" cy="588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12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7499" y="-762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2" y="29261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WordArt 9"/>
          <p:cNvSpPr>
            <a:spLocks noChangeArrowheads="1" noChangeShapeType="1" noTextEdit="1"/>
          </p:cNvSpPr>
          <p:nvPr/>
        </p:nvSpPr>
        <p:spPr bwMode="auto">
          <a:xfrm>
            <a:off x="3092450" y="2624206"/>
            <a:ext cx="6388100" cy="13966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7" name="WordArt 9"/>
          <p:cNvSpPr>
            <a:spLocks noChangeArrowheads="1" noChangeShapeType="1" noTextEdit="1"/>
          </p:cNvSpPr>
          <p:nvPr/>
        </p:nvSpPr>
        <p:spPr bwMode="auto">
          <a:xfrm>
            <a:off x="1606550" y="5621680"/>
            <a:ext cx="3535076" cy="552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viên:Nguyễn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sz="24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1066801"/>
            <a:ext cx="66294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GD &amp; ĐT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00350" y="1660921"/>
            <a:ext cx="58674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601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trái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bước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rộng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giơ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cao,đầu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ngửa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mắt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nhìn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hít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vào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mũi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Hai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bắt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chéo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phía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trước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,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đầu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cúi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thở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miệng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thở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miệng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050" name="image302.jpg" descr="ĐỘNG TÁC VƯƠN THỞ">
            <a:extLst>
              <a:ext uri="{FF2B5EF4-FFF2-40B4-BE49-F238E27FC236}">
                <a16:creationId xmlns:a16="http://schemas.microsoft.com/office/drawing/2014/main" id="{A5A7D941-2D3B-4A98-B323-137C09F2484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56" y="2428984"/>
            <a:ext cx="3546512" cy="2727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00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VƯƠN THỞ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VƯƠN THỞ Lớp 1 (Bộ Sách Cánh Diều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117DAA5E-1710-48C0-86E6-AFE281C1BBA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912" y="1266750"/>
            <a:ext cx="8761228" cy="4775276"/>
          </a:xfrm>
        </p:spPr>
      </p:pic>
    </p:spTree>
    <p:extLst>
      <p:ext uri="{BB962C8B-B14F-4D97-AF65-F5344CB8AC3E}">
        <p14:creationId xmlns:p14="http://schemas.microsoft.com/office/powerpoint/2010/main" val="125947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>
            <a:extLst>
              <a:ext uri="{FF2B5EF4-FFF2-40B4-BE49-F238E27FC236}">
                <a16:creationId xmlns:a16="http://schemas.microsoft.com/office/drawing/2014/main" id="{DA7F5A9C-51E6-45B4-9992-BFACFE7D6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2106"/>
            <a:ext cx="533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XEM TRANH </a:t>
            </a:r>
          </a:p>
          <a:p>
            <a:pPr algn="ctr"/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5">
            <a:extLst>
              <a:ext uri="{FF2B5EF4-FFF2-40B4-BE49-F238E27FC236}">
                <a16:creationId xmlns:a16="http://schemas.microsoft.com/office/drawing/2014/main" id="{57FA5B74-4BDA-4255-B2B3-E4DECBEA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69150"/>
            <a:ext cx="320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ĐỘNG TÁC TAY</a:t>
            </a:r>
          </a:p>
        </p:txBody>
      </p:sp>
      <p:pic>
        <p:nvPicPr>
          <p:cNvPr id="2" name="image317.jpg" descr="ĐỘNG TÁC TAY">
            <a:extLst>
              <a:ext uri="{FF2B5EF4-FFF2-40B4-BE49-F238E27FC236}">
                <a16:creationId xmlns:a16="http://schemas.microsoft.com/office/drawing/2014/main" id="{CCA832E8-7323-4D66-A1A7-BB9B9F56ED4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56" y="1623238"/>
            <a:ext cx="7674429" cy="438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trái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bước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rộng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dang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bàn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úp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Hai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đưa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trước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,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bàn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vỗ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vào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nhau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TAY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" name="image317.jpg" descr="ĐỘNG TÁC TAY">
            <a:extLst>
              <a:ext uri="{FF2B5EF4-FFF2-40B4-BE49-F238E27FC236}">
                <a16:creationId xmlns:a16="http://schemas.microsoft.com/office/drawing/2014/main" id="{F68818D1-5822-45A2-BE5E-BD291062915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44" y="2041452"/>
            <a:ext cx="3200400" cy="289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TAY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AY">
            <a:hlinkClick r:id="" action="ppaction://media"/>
            <a:extLst>
              <a:ext uri="{FF2B5EF4-FFF2-40B4-BE49-F238E27FC236}">
                <a16:creationId xmlns:a16="http://schemas.microsoft.com/office/drawing/2014/main" id="{91ACD0C8-B20E-4F81-A621-28AA1369071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3135" y="1127052"/>
            <a:ext cx="8146951" cy="4914974"/>
          </a:xfrm>
        </p:spPr>
      </p:pic>
    </p:spTree>
    <p:extLst>
      <p:ext uri="{BB962C8B-B14F-4D97-AF65-F5344CB8AC3E}">
        <p14:creationId xmlns:p14="http://schemas.microsoft.com/office/powerpoint/2010/main" val="129693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>
            <a:extLst>
              <a:ext uri="{FF2B5EF4-FFF2-40B4-BE49-F238E27FC236}">
                <a16:creationId xmlns:a16="http://schemas.microsoft.com/office/drawing/2014/main" id="{DA7F5A9C-51E6-45B4-9992-BFACFE7D6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2106"/>
            <a:ext cx="533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XEM TRANH </a:t>
            </a:r>
          </a:p>
          <a:p>
            <a:pPr algn="ctr"/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5">
            <a:extLst>
              <a:ext uri="{FF2B5EF4-FFF2-40B4-BE49-F238E27FC236}">
                <a16:creationId xmlns:a16="http://schemas.microsoft.com/office/drawing/2014/main" id="{57FA5B74-4BDA-4255-B2B3-E4DECBEA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69150"/>
            <a:ext cx="320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ĐỘNG TÁC CHÂN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99B9B2-B230-4D14-A0FE-25F679F00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21" y="1957181"/>
            <a:ext cx="6485860" cy="359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80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3" y="1568231"/>
            <a:ext cx="603731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Kiễng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gót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chống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gót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khuỵu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gối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vỗ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6BF4A-0488-4EC4-B218-77A0CF864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371" y="2346133"/>
            <a:ext cx="3077004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72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CHÂN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HÂN">
            <a:hlinkClick r:id="" action="ppaction://media"/>
            <a:extLst>
              <a:ext uri="{FF2B5EF4-FFF2-40B4-BE49-F238E27FC236}">
                <a16:creationId xmlns:a16="http://schemas.microsoft.com/office/drawing/2014/main" id="{2E2D9A5C-ECF3-4BC1-8EA5-5F77C7F620B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9351" y="1116420"/>
            <a:ext cx="8596667" cy="4925606"/>
          </a:xfrm>
        </p:spPr>
      </p:pic>
    </p:spTree>
    <p:extLst>
      <p:ext uri="{BB962C8B-B14F-4D97-AF65-F5344CB8AC3E}">
        <p14:creationId xmlns:p14="http://schemas.microsoft.com/office/powerpoint/2010/main" val="3687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1" y="113654"/>
            <a:ext cx="8596668" cy="1320800"/>
          </a:xfrm>
        </p:spPr>
        <p:txBody>
          <a:bodyPr/>
          <a:lstStyle/>
          <a:p>
            <a:pPr algn="ctr"/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TỔ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LUYỆN</a:t>
            </a:r>
          </a:p>
        </p:txBody>
      </p:sp>
      <p:sp>
        <p:nvSpPr>
          <p:cNvPr id="4" name="Rectangle 3"/>
          <p:cNvSpPr/>
          <p:nvPr/>
        </p:nvSpPr>
        <p:spPr>
          <a:xfrm>
            <a:off x="708331" y="1157322"/>
            <a:ext cx="86802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Tổ1: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CHÂN- BTD</a:t>
            </a:r>
          </a:p>
          <a:p>
            <a:pPr marL="228600" lvl="0"/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image302.jpg" descr="ĐỘNG TÁC VƯƠN THỞ">
            <a:extLst>
              <a:ext uri="{FF2B5EF4-FFF2-40B4-BE49-F238E27FC236}">
                <a16:creationId xmlns:a16="http://schemas.microsoft.com/office/drawing/2014/main" id="{B2E42793-2CB6-4494-8EDD-2D7C479CB67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2" y="2163170"/>
            <a:ext cx="2951806" cy="24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317.jpg" descr="ĐỘNG TÁC TAY">
            <a:extLst>
              <a:ext uri="{FF2B5EF4-FFF2-40B4-BE49-F238E27FC236}">
                <a16:creationId xmlns:a16="http://schemas.microsoft.com/office/drawing/2014/main" id="{9B0BFF34-2D6B-4EC1-8A63-39E6B355155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74" y="2317898"/>
            <a:ext cx="2445489" cy="222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E4E7D-949C-4012-8895-075A3064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78" y="2642490"/>
            <a:ext cx="3077004" cy="2120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463AC5-F9A8-432B-A79C-42AC58EE2627}"/>
              </a:ext>
            </a:extLst>
          </p:cNvPr>
          <p:cNvSpPr txBox="1"/>
          <p:nvPr/>
        </p:nvSpPr>
        <p:spPr>
          <a:xfrm>
            <a:off x="1031359" y="47633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 THỞ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856950-B4F5-4E5D-AAAE-309FC520347D}"/>
              </a:ext>
            </a:extLst>
          </p:cNvPr>
          <p:cNvSpPr txBox="1"/>
          <p:nvPr/>
        </p:nvSpPr>
        <p:spPr>
          <a:xfrm>
            <a:off x="3991618" y="47633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531871-EC7C-44E9-8938-C6A33AD571FE}"/>
              </a:ext>
            </a:extLst>
          </p:cNvPr>
          <p:cNvSpPr txBox="1"/>
          <p:nvPr/>
        </p:nvSpPr>
        <p:spPr>
          <a:xfrm>
            <a:off x="7568357" y="4948052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1" y="113654"/>
            <a:ext cx="8596668" cy="1320800"/>
          </a:xfrm>
        </p:spPr>
        <p:txBody>
          <a:bodyPr/>
          <a:lstStyle/>
          <a:p>
            <a:pPr algn="ctr"/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TỔ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LUYỆN</a:t>
            </a:r>
          </a:p>
        </p:txBody>
      </p:sp>
      <p:sp>
        <p:nvSpPr>
          <p:cNvPr id="4" name="Rectangle 3"/>
          <p:cNvSpPr/>
          <p:nvPr/>
        </p:nvSpPr>
        <p:spPr>
          <a:xfrm>
            <a:off x="708331" y="1157322"/>
            <a:ext cx="86802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/>
            <a:r>
              <a:rPr lang="en-US" sz="4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Tổ1: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CHÂN- BTD</a:t>
            </a:r>
          </a:p>
          <a:p>
            <a:pPr marL="228600" lvl="0"/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image302.jpg" descr="ĐỘNG TÁC VƯƠN THỞ">
            <a:extLst>
              <a:ext uri="{FF2B5EF4-FFF2-40B4-BE49-F238E27FC236}">
                <a16:creationId xmlns:a16="http://schemas.microsoft.com/office/drawing/2014/main" id="{B2E42793-2CB6-4494-8EDD-2D7C479CB67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2" y="2163170"/>
            <a:ext cx="2951806" cy="24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317.jpg" descr="ĐỘNG TÁC TAY">
            <a:extLst>
              <a:ext uri="{FF2B5EF4-FFF2-40B4-BE49-F238E27FC236}">
                <a16:creationId xmlns:a16="http://schemas.microsoft.com/office/drawing/2014/main" id="{9B0BFF34-2D6B-4EC1-8A63-39E6B355155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74" y="2317898"/>
            <a:ext cx="2445489" cy="222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E4E7D-949C-4012-8895-075A3064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878" y="2642490"/>
            <a:ext cx="3077004" cy="21208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AB38E5-C183-48E3-A777-BF5A5AA5A900}"/>
              </a:ext>
            </a:extLst>
          </p:cNvPr>
          <p:cNvSpPr txBox="1"/>
          <p:nvPr/>
        </p:nvSpPr>
        <p:spPr>
          <a:xfrm>
            <a:off x="1031359" y="47633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 THỞ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3A4EE-ECD2-423B-A269-3EC2DA59E288}"/>
              </a:ext>
            </a:extLst>
          </p:cNvPr>
          <p:cNvSpPr txBox="1"/>
          <p:nvPr/>
        </p:nvSpPr>
        <p:spPr>
          <a:xfrm>
            <a:off x="3991618" y="47633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BF55FB-5BD6-44BC-94D6-F00419B7367B}"/>
              </a:ext>
            </a:extLst>
          </p:cNvPr>
          <p:cNvSpPr txBox="1"/>
          <p:nvPr/>
        </p:nvSpPr>
        <p:spPr>
          <a:xfrm>
            <a:off x="7568357" y="4948052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1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5" name="Rectangle 63"/>
          <p:cNvSpPr>
            <a:spLocks noChangeArrowheads="1"/>
          </p:cNvSpPr>
          <p:nvPr/>
        </p:nvSpPr>
        <p:spPr bwMode="gray">
          <a:xfrm rot="5400000">
            <a:off x="738217" y="3718853"/>
            <a:ext cx="928688" cy="142875"/>
          </a:xfrm>
          <a:prstGeom prst="rect">
            <a:avLst/>
          </a:prstGeom>
          <a:gradFill rotWithShape="1">
            <a:gsLst>
              <a:gs pos="0">
                <a:srgbClr val="CFCFCF"/>
              </a:gs>
              <a:gs pos="100000">
                <a:srgbClr val="5F5F5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Comic Sans MS" panose="030F0702030302020204" pitchFamily="66" charset="0"/>
            </a:endParaRPr>
          </a:p>
        </p:txBody>
      </p:sp>
      <p:grpSp>
        <p:nvGrpSpPr>
          <p:cNvPr id="2" name="Group 74"/>
          <p:cNvGrpSpPr/>
          <p:nvPr/>
        </p:nvGrpSpPr>
        <p:grpSpPr bwMode="auto">
          <a:xfrm rot="5400000">
            <a:off x="880233" y="2848768"/>
            <a:ext cx="623985" cy="519371"/>
            <a:chOff x="1872" y="1426"/>
            <a:chExt cx="2014" cy="2412"/>
          </a:xfrm>
        </p:grpSpPr>
        <p:sp>
          <p:nvSpPr>
            <p:cNvPr id="8267" name="AutoShape 75"/>
            <p:cNvSpPr>
              <a:spLocks noChangeArrowheads="1"/>
            </p:cNvSpPr>
            <p:nvPr/>
          </p:nvSpPr>
          <p:spPr bwMode="gray">
            <a:xfrm rot="16200000" flipH="1">
              <a:off x="1821" y="2354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8" name="AutoShape 76"/>
            <p:cNvSpPr>
              <a:spLocks noChangeArrowheads="1"/>
            </p:cNvSpPr>
            <p:nvPr/>
          </p:nvSpPr>
          <p:spPr bwMode="gray">
            <a:xfrm rot="5400000" flipH="1">
              <a:off x="3627" y="2325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9" name="AutoShape 77"/>
            <p:cNvSpPr>
              <a:spLocks noChangeArrowheads="1"/>
            </p:cNvSpPr>
            <p:nvPr/>
          </p:nvSpPr>
          <p:spPr bwMode="gray">
            <a:xfrm rot="10800000" flipH="1">
              <a:off x="2725" y="326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7" name="Oval 7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98" name="Oval 7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2" name="Oval 80"/>
            <p:cNvSpPr>
              <a:spLocks noChangeArrowheads="1"/>
            </p:cNvSpPr>
            <p:nvPr/>
          </p:nvSpPr>
          <p:spPr bwMode="gray">
            <a:xfrm>
              <a:off x="2296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0" name="Oval 81"/>
            <p:cNvSpPr>
              <a:spLocks noChangeArrowheads="1"/>
            </p:cNvSpPr>
            <p:nvPr/>
          </p:nvSpPr>
          <p:spPr bwMode="gray">
            <a:xfrm>
              <a:off x="2299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4" name="Oval 82"/>
            <p:cNvSpPr>
              <a:spLocks noChangeArrowheads="1"/>
            </p:cNvSpPr>
            <p:nvPr/>
          </p:nvSpPr>
          <p:spPr bwMode="gray">
            <a:xfrm>
              <a:off x="2338" y="1426"/>
              <a:ext cx="1097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2" name="Oval 83"/>
            <p:cNvSpPr>
              <a:spLocks noChangeArrowheads="1"/>
            </p:cNvSpPr>
            <p:nvPr/>
          </p:nvSpPr>
          <p:spPr bwMode="gray">
            <a:xfrm>
              <a:off x="2337" y="1426"/>
              <a:ext cx="1096" cy="241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8209" name="AutoShape 17"/>
          <p:cNvSpPr>
            <a:spLocks noChangeArrowheads="1"/>
          </p:cNvSpPr>
          <p:nvPr/>
        </p:nvSpPr>
        <p:spPr bwMode="gray">
          <a:xfrm>
            <a:off x="1332497" y="288209"/>
            <a:ext cx="8186766" cy="12382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  <a:ln w="38100" cap="rnd" algn="ctr">
            <a:solidFill>
              <a:srgbClr val="FFC000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NỘI QUY KHI HỌC ZOOM</a:t>
            </a:r>
          </a:p>
        </p:txBody>
      </p:sp>
      <p:grpSp>
        <p:nvGrpSpPr>
          <p:cNvPr id="4" name="Group 27"/>
          <p:cNvGrpSpPr/>
          <p:nvPr/>
        </p:nvGrpSpPr>
        <p:grpSpPr bwMode="auto">
          <a:xfrm rot="5400000">
            <a:off x="740835" y="1743947"/>
            <a:ext cx="992187" cy="930275"/>
            <a:chOff x="1872" y="1824"/>
            <a:chExt cx="2014" cy="1821"/>
          </a:xfrm>
        </p:grpSpPr>
        <p:sp>
          <p:nvSpPr>
            <p:cNvPr id="8220" name="AutoShape 2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1" name="AutoShape 2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2" name="AutoShape 3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3" name="Oval 3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84" name="Oval 3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6" name="Oval 3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8" name="Oval 3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37"/>
          <p:cNvGrpSpPr/>
          <p:nvPr/>
        </p:nvGrpSpPr>
        <p:grpSpPr bwMode="auto">
          <a:xfrm rot="5400000">
            <a:off x="649893" y="4145989"/>
            <a:ext cx="992188" cy="930275"/>
            <a:chOff x="1872" y="1824"/>
            <a:chExt cx="2014" cy="1821"/>
          </a:xfrm>
        </p:grpSpPr>
        <p:sp>
          <p:nvSpPr>
            <p:cNvPr id="8230" name="AutoShape 3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1" name="AutoShape 3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1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52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5" name="Oval 4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4" name="Oval 4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7" name="Oval 4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6" name="Oval 4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pic>
        <p:nvPicPr>
          <p:cNvPr id="5" name="Picture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880" y="1263015"/>
            <a:ext cx="5262880" cy="5469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247015"/>
            <a:ext cx="8596630" cy="704215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TRÌNH DIỄN</a:t>
            </a:r>
          </a:p>
        </p:txBody>
      </p:sp>
      <p:sp>
        <p:nvSpPr>
          <p:cNvPr id="3" name="Rectangle 2"/>
          <p:cNvSpPr/>
          <p:nvPr/>
        </p:nvSpPr>
        <p:spPr>
          <a:xfrm>
            <a:off x="177165" y="802640"/>
            <a:ext cx="442722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endParaRPr lang="en-US" sz="3200" b="1" i="1" dirty="0" err="1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3DECB0-9C30-4C13-B602-508C81217160}"/>
              </a:ext>
            </a:extLst>
          </p:cNvPr>
          <p:cNvSpPr txBox="1"/>
          <p:nvPr/>
        </p:nvSpPr>
        <p:spPr>
          <a:xfrm>
            <a:off x="677544" y="1506855"/>
            <a:ext cx="5418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 TAY, CHÂN- BTD-PTC</a:t>
            </a:r>
            <a:endParaRPr lang="vi-VN" dirty="0"/>
          </a:p>
        </p:txBody>
      </p:sp>
      <p:pic>
        <p:nvPicPr>
          <p:cNvPr id="14" name="Content Placeholder -2147481751">
            <a:extLst>
              <a:ext uri="{FF2B5EF4-FFF2-40B4-BE49-F238E27FC236}">
                <a16:creationId xmlns:a16="http://schemas.microsoft.com/office/drawing/2014/main" id="{9A4D2560-649B-4301-AE74-045C20FF8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107" y="2431812"/>
            <a:ext cx="6953693" cy="362354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bóng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0" y="1930479"/>
            <a:ext cx="480059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/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</a:t>
            </a:r>
          </a:p>
          <a:p>
            <a:pPr algn="ctr"/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ô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 </a:t>
            </a:r>
          </a:p>
          <a:p>
            <a:pPr algn="ctr"/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55245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5245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311">
            <a:extLst>
              <a:ext uri="{FF2B5EF4-FFF2-40B4-BE49-F238E27FC236}">
                <a16:creationId xmlns:a16="http://schemas.microsoft.com/office/drawing/2014/main" id="{196A8A2A-0822-4F51-9EE2-827495DCB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194" y="2365190"/>
            <a:ext cx="3787808" cy="282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642B1-63F7-4C78-A4A1-938232A4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6828"/>
            <a:ext cx="8596668" cy="825795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bóng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vi-VN" dirty="0"/>
          </a:p>
        </p:txBody>
      </p:sp>
      <p:pic>
        <p:nvPicPr>
          <p:cNvPr id="8" name="Trò chơi chuyền bóng lớp 3">
            <a:hlinkClick r:id="" action="ppaction://media"/>
            <a:extLst>
              <a:ext uri="{FF2B5EF4-FFF2-40B4-BE49-F238E27FC236}">
                <a16:creationId xmlns:a16="http://schemas.microsoft.com/office/drawing/2014/main" id="{884C8821-4113-4E33-9DB2-F9C7348F0F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8707" y="1052623"/>
            <a:ext cx="8357191" cy="5209954"/>
          </a:xfrm>
        </p:spPr>
      </p:pic>
    </p:spTree>
    <p:extLst>
      <p:ext uri="{BB962C8B-B14F-4D97-AF65-F5344CB8AC3E}">
        <p14:creationId xmlns:p14="http://schemas.microsoft.com/office/powerpoint/2010/main" val="8901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 bwMode="auto">
          <a:xfrm>
            <a:off x="1023581" y="226234"/>
            <a:ext cx="7229475" cy="614363"/>
            <a:chOff x="508" y="2112"/>
            <a:chExt cx="3072" cy="387"/>
          </a:xfrm>
        </p:grpSpPr>
        <p:sp>
          <p:nvSpPr>
            <p:cNvPr id="5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6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1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7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gray">
            <a:xfrm>
              <a:off x="542" y="2139"/>
              <a:ext cx="256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9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3" y="2124"/>
              <a:ext cx="279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KẾT THÚC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080" y="1292225"/>
            <a:ext cx="3333750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1292247"/>
            <a:ext cx="61005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HS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ưu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95250"/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BTVN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BTD- PTC:</a:t>
            </a:r>
          </a:p>
          <a:p>
            <a:pPr marL="95250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CHÂN..</a:t>
            </a: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D826-6D74-46D4-96D2-EAE0F952F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8726"/>
            <a:ext cx="8596668" cy="793898"/>
          </a:xfrm>
        </p:spPr>
        <p:txBody>
          <a:bodyPr/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endParaRPr lang="vi-VN" dirty="0"/>
          </a:p>
        </p:txBody>
      </p:sp>
      <p:pic>
        <p:nvPicPr>
          <p:cNvPr id="4" name="THẢ LỎNG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CAF68796-D510-4384-8E93-65BDD56CFD7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7564" y="1265274"/>
            <a:ext cx="8176436" cy="4774019"/>
          </a:xfrm>
        </p:spPr>
      </p:pic>
    </p:spTree>
    <p:extLst>
      <p:ext uri="{BB962C8B-B14F-4D97-AF65-F5344CB8AC3E}">
        <p14:creationId xmlns:p14="http://schemas.microsoft.com/office/powerpoint/2010/main" val="412119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852" r="6667" b="3703"/>
          <a:stretch>
            <a:fillRect/>
          </a:stretch>
        </p:blipFill>
        <p:spPr bwMode="auto">
          <a:xfrm>
            <a:off x="551543" y="533400"/>
            <a:ext cx="1174205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524000" y="1"/>
            <a:ext cx="9144000" cy="461665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400"/>
          </a:p>
        </p:txBody>
      </p:sp>
      <p:pic>
        <p:nvPicPr>
          <p:cNvPr id="23556" name="Picture 12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44200" y="-1524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-762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WordArt 5"/>
          <p:cNvSpPr>
            <a:spLocks noChangeArrowheads="1" noChangeShapeType="1" noTextEdit="1"/>
          </p:cNvSpPr>
          <p:nvPr/>
        </p:nvSpPr>
        <p:spPr bwMode="auto">
          <a:xfrm>
            <a:off x="2057400" y="1219200"/>
            <a:ext cx="6946900" cy="2976266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vi-VN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 ơn quý thầy cô giáo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endParaRPr lang="en-US" sz="3200" b="1" kern="10" spc="-160" dirty="0">
              <a:ln w="12700">
                <a:solidFill>
                  <a:srgbClr val="EAEAEA"/>
                </a:solidFill>
                <a:round/>
              </a:ln>
              <a:solidFill>
                <a:srgbClr val="0000FF">
                  <a:alpha val="94901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WordArt 11"/>
          <p:cNvSpPr>
            <a:spLocks noChangeArrowheads="1" noChangeShapeType="1" noTextEdit="1"/>
          </p:cNvSpPr>
          <p:nvPr/>
        </p:nvSpPr>
        <p:spPr bwMode="auto">
          <a:xfrm>
            <a:off x="3283585" y="3904615"/>
            <a:ext cx="4724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006600"/>
              </a:contourClr>
            </a:sp3d>
          </a:bodyPr>
          <a:lstStyle/>
          <a:p>
            <a:pPr algn="ctr"/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kern="10" dirty="0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kern="10" dirty="0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endParaRPr lang="en-US" sz="3600" b="1" kern="10" dirty="0">
              <a:ln w="9525">
                <a:round/>
              </a:ln>
              <a:gradFill rotWithShape="1">
                <a:gsLst>
                  <a:gs pos="0">
                    <a:srgbClr val="006600"/>
                  </a:gs>
                  <a:gs pos="50000">
                    <a:srgbClr val="00FF00"/>
                  </a:gs>
                  <a:gs pos="100000">
                    <a:srgbClr val="006600"/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2569" y="6339869"/>
            <a:ext cx="3691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viên:Nguyễn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sz="2400" b="1" i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5" name="Rectangle 63"/>
          <p:cNvSpPr>
            <a:spLocks noChangeArrowheads="1"/>
          </p:cNvSpPr>
          <p:nvPr/>
        </p:nvSpPr>
        <p:spPr bwMode="gray">
          <a:xfrm rot="5400000">
            <a:off x="738217" y="3718853"/>
            <a:ext cx="928688" cy="142875"/>
          </a:xfrm>
          <a:prstGeom prst="rect">
            <a:avLst/>
          </a:prstGeom>
          <a:gradFill rotWithShape="1">
            <a:gsLst>
              <a:gs pos="0">
                <a:srgbClr val="CFCFCF"/>
              </a:gs>
              <a:gs pos="100000">
                <a:srgbClr val="5F5F5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Comic Sans MS" panose="030F0702030302020204" pitchFamily="66" charset="0"/>
            </a:endParaRPr>
          </a:p>
        </p:txBody>
      </p:sp>
      <p:grpSp>
        <p:nvGrpSpPr>
          <p:cNvPr id="2" name="Group 74"/>
          <p:cNvGrpSpPr/>
          <p:nvPr/>
        </p:nvGrpSpPr>
        <p:grpSpPr bwMode="auto">
          <a:xfrm rot="5400000">
            <a:off x="880233" y="2848768"/>
            <a:ext cx="623985" cy="519371"/>
            <a:chOff x="1872" y="1426"/>
            <a:chExt cx="2014" cy="2412"/>
          </a:xfrm>
        </p:grpSpPr>
        <p:sp>
          <p:nvSpPr>
            <p:cNvPr id="8267" name="AutoShape 75"/>
            <p:cNvSpPr>
              <a:spLocks noChangeArrowheads="1"/>
            </p:cNvSpPr>
            <p:nvPr/>
          </p:nvSpPr>
          <p:spPr bwMode="gray">
            <a:xfrm rot="16200000" flipH="1">
              <a:off x="1821" y="2354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8" name="AutoShape 76"/>
            <p:cNvSpPr>
              <a:spLocks noChangeArrowheads="1"/>
            </p:cNvSpPr>
            <p:nvPr/>
          </p:nvSpPr>
          <p:spPr bwMode="gray">
            <a:xfrm rot="5400000" flipH="1">
              <a:off x="3627" y="2325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9" name="AutoShape 77"/>
            <p:cNvSpPr>
              <a:spLocks noChangeArrowheads="1"/>
            </p:cNvSpPr>
            <p:nvPr/>
          </p:nvSpPr>
          <p:spPr bwMode="gray">
            <a:xfrm rot="10800000" flipH="1">
              <a:off x="2725" y="326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7" name="Oval 7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98" name="Oval 7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2" name="Oval 80"/>
            <p:cNvSpPr>
              <a:spLocks noChangeArrowheads="1"/>
            </p:cNvSpPr>
            <p:nvPr/>
          </p:nvSpPr>
          <p:spPr bwMode="gray">
            <a:xfrm>
              <a:off x="2296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0" name="Oval 81"/>
            <p:cNvSpPr>
              <a:spLocks noChangeArrowheads="1"/>
            </p:cNvSpPr>
            <p:nvPr/>
          </p:nvSpPr>
          <p:spPr bwMode="gray">
            <a:xfrm>
              <a:off x="2299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4" name="Oval 82"/>
            <p:cNvSpPr>
              <a:spLocks noChangeArrowheads="1"/>
            </p:cNvSpPr>
            <p:nvPr/>
          </p:nvSpPr>
          <p:spPr bwMode="gray">
            <a:xfrm>
              <a:off x="2338" y="1426"/>
              <a:ext cx="1097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2" name="Oval 83"/>
            <p:cNvSpPr>
              <a:spLocks noChangeArrowheads="1"/>
            </p:cNvSpPr>
            <p:nvPr/>
          </p:nvSpPr>
          <p:spPr bwMode="gray">
            <a:xfrm>
              <a:off x="2337" y="1426"/>
              <a:ext cx="1096" cy="241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5"/>
          <p:cNvGrpSpPr/>
          <p:nvPr/>
        </p:nvGrpSpPr>
        <p:grpSpPr bwMode="auto">
          <a:xfrm>
            <a:off x="1548808" y="2150541"/>
            <a:ext cx="7468192" cy="604838"/>
            <a:chOff x="384" y="1344"/>
            <a:chExt cx="3072" cy="381"/>
          </a:xfrm>
        </p:grpSpPr>
        <p:sp>
          <p:nvSpPr>
            <p:cNvPr id="8198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0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00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1" name="Text Box 9"/>
            <p:cNvSpPr txBox="1">
              <a:spLocks noChangeArrowheads="1"/>
            </p:cNvSpPr>
            <p:nvPr/>
          </p:nvSpPr>
          <p:spPr bwMode="gray">
            <a:xfrm>
              <a:off x="478" y="1383"/>
              <a:ext cx="211" cy="3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9293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14" y="1350"/>
              <a:ext cx="273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MỞ ĐẦU</a:t>
              </a:r>
            </a:p>
          </p:txBody>
        </p:sp>
      </p:grpSp>
      <p:sp>
        <p:nvSpPr>
          <p:cNvPr id="8209" name="AutoShape 17"/>
          <p:cNvSpPr>
            <a:spLocks noChangeArrowheads="1"/>
          </p:cNvSpPr>
          <p:nvPr/>
        </p:nvSpPr>
        <p:spPr bwMode="gray">
          <a:xfrm>
            <a:off x="1308367" y="634284"/>
            <a:ext cx="8186766" cy="12382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  <a:ln w="38100" cap="rnd" algn="ctr">
            <a:solidFill>
              <a:srgbClr val="FFC000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TIẾN TRÌNH BÀI DẠY</a:t>
            </a:r>
          </a:p>
        </p:txBody>
      </p:sp>
      <p:grpSp>
        <p:nvGrpSpPr>
          <p:cNvPr id="4" name="Group 27"/>
          <p:cNvGrpSpPr/>
          <p:nvPr/>
        </p:nvGrpSpPr>
        <p:grpSpPr bwMode="auto">
          <a:xfrm rot="5400000">
            <a:off x="740835" y="1743947"/>
            <a:ext cx="992187" cy="930275"/>
            <a:chOff x="1872" y="1824"/>
            <a:chExt cx="2014" cy="1821"/>
          </a:xfrm>
        </p:grpSpPr>
        <p:sp>
          <p:nvSpPr>
            <p:cNvPr id="8220" name="AutoShape 2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1" name="AutoShape 2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2" name="AutoShape 3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3" name="Oval 3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84" name="Oval 3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6" name="Oval 3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8" name="Oval 3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11"/>
          <p:cNvGrpSpPr/>
          <p:nvPr/>
        </p:nvGrpSpPr>
        <p:grpSpPr bwMode="auto">
          <a:xfrm>
            <a:off x="1594036" y="3298208"/>
            <a:ext cx="7229475" cy="622300"/>
            <a:chOff x="508" y="2107"/>
            <a:chExt cx="3072" cy="392"/>
          </a:xfrm>
        </p:grpSpPr>
        <p:sp>
          <p:nvSpPr>
            <p:cNvPr id="8204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6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7" name="Text Box 15"/>
            <p:cNvSpPr txBox="1">
              <a:spLocks noChangeArrowheads="1"/>
            </p:cNvSpPr>
            <p:nvPr/>
          </p:nvSpPr>
          <p:spPr bwMode="gray">
            <a:xfrm>
              <a:off x="578" y="2139"/>
              <a:ext cx="197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</a:p>
          </p:txBody>
        </p:sp>
        <p:sp>
          <p:nvSpPr>
            <p:cNvPr id="9261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5" y="2107"/>
              <a:ext cx="27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CƠ BẢN</a:t>
              </a:r>
            </a:p>
          </p:txBody>
        </p:sp>
      </p:grpSp>
      <p:grpSp>
        <p:nvGrpSpPr>
          <p:cNvPr id="8" name="Group 37"/>
          <p:cNvGrpSpPr/>
          <p:nvPr/>
        </p:nvGrpSpPr>
        <p:grpSpPr bwMode="auto">
          <a:xfrm rot="5400000">
            <a:off x="649893" y="4145989"/>
            <a:ext cx="992188" cy="930275"/>
            <a:chOff x="1872" y="1824"/>
            <a:chExt cx="2014" cy="1821"/>
          </a:xfrm>
        </p:grpSpPr>
        <p:sp>
          <p:nvSpPr>
            <p:cNvPr id="8230" name="AutoShape 3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1" name="AutoShape 3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1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52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5" name="Oval 4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4" name="Oval 4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7" name="Oval 4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6" name="Oval 4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Group 11"/>
          <p:cNvGrpSpPr/>
          <p:nvPr/>
        </p:nvGrpSpPr>
        <p:grpSpPr bwMode="auto">
          <a:xfrm>
            <a:off x="1676851" y="4337506"/>
            <a:ext cx="7229475" cy="614363"/>
            <a:chOff x="508" y="2112"/>
            <a:chExt cx="3072" cy="387"/>
          </a:xfrm>
        </p:grpSpPr>
        <p:sp>
          <p:nvSpPr>
            <p:cNvPr id="192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3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1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4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5" name="Text Box 15"/>
            <p:cNvSpPr txBox="1">
              <a:spLocks noChangeArrowheads="1"/>
            </p:cNvSpPr>
            <p:nvPr/>
          </p:nvSpPr>
          <p:spPr bwMode="gray">
            <a:xfrm>
              <a:off x="542" y="2139"/>
              <a:ext cx="256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9238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3" y="2124"/>
              <a:ext cx="279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KẾT THÚC</a:t>
              </a:r>
            </a:p>
          </p:txBody>
        </p:sp>
      </p:grp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476326" y="1517429"/>
            <a:ext cx="733171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14350" indent="-514350">
              <a:buFontTx/>
              <a:buAutoNum type="alphaUcPeriod"/>
              <a:defRPr/>
            </a:pP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85090" y="116398"/>
            <a:ext cx="9394825" cy="16619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sz="2800" b="1" dirty="0">
                <a:latin typeface="Times New Roman" panose="02020603050405020304" pitchFamily="18" charset="0"/>
              </a:rPr>
              <a:t>CHỦ ĐỀ I:BÀI THỂ DỤC PHÁT TRIỂN CHUNG</a:t>
            </a: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19-20: 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BTD-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TAY,CHÂN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“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bóng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vi-V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0" name="Text Box 99"/>
          <p:cNvSpPr txBox="1"/>
          <p:nvPr/>
        </p:nvSpPr>
        <p:spPr>
          <a:xfrm>
            <a:off x="767102" y="2190307"/>
            <a:ext cx="9727233" cy="4401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Ôn: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 –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Tay,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nhịp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tác: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Tay,chân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thở,Tay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Hs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nghiêm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túc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bóng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</a:p>
          <a:p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HS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nắm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rèn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khéo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léo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nhẹn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,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hứng,nhiệt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/>
          <p:nvPr/>
        </p:nvGrpSpPr>
        <p:grpSpPr bwMode="auto">
          <a:xfrm>
            <a:off x="1138555" y="734695"/>
            <a:ext cx="7573645" cy="619442"/>
            <a:chOff x="384" y="1344"/>
            <a:chExt cx="3072" cy="390"/>
          </a:xfrm>
        </p:grpSpPr>
        <p:sp>
          <p:nvSpPr>
            <p:cNvPr id="5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7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gray">
            <a:xfrm>
              <a:off x="478" y="1383"/>
              <a:ext cx="211" cy="32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9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1303" y="1367"/>
              <a:ext cx="1504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MỞ ĐẦU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904353" y="1357952"/>
            <a:ext cx="71303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4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hởi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-HS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 (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GV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2lx8n)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	   	    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   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 	</a:t>
            </a:r>
          </a:p>
          <a:p>
            <a:pPr>
              <a:spcBef>
                <a:spcPct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044" y="5470092"/>
            <a:ext cx="3244992" cy="123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335" y="2705425"/>
            <a:ext cx="3514090" cy="232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02F9-7645-4FB0-A307-217A6751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6195"/>
            <a:ext cx="8596668" cy="868326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</a:t>
            </a:r>
            <a:endParaRPr lang="vi-VN" dirty="0"/>
          </a:p>
        </p:txBody>
      </p:sp>
      <p:pic>
        <p:nvPicPr>
          <p:cNvPr id="4" name="Dan Ga Trong San - Doi Son Ca Quan 1">
            <a:hlinkClick r:id="" action="ppaction://media"/>
            <a:extLst>
              <a:ext uri="{FF2B5EF4-FFF2-40B4-BE49-F238E27FC236}">
                <a16:creationId xmlns:a16="http://schemas.microsoft.com/office/drawing/2014/main" id="{5597A1BC-6ECB-48F9-93BD-758DFD834FB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656" y="1190847"/>
            <a:ext cx="6028660" cy="4455041"/>
          </a:xfrm>
          <a:prstGeom prst="rect">
            <a:avLst/>
          </a:prstGeom>
          <a:ln w="889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7751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FAC93-F3F3-4477-B9D4-12993321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91" y="206829"/>
            <a:ext cx="8596668" cy="914400"/>
          </a:xfrm>
        </p:spPr>
        <p:txBody>
          <a:bodyPr/>
          <a:lstStyle/>
          <a:p>
            <a:pPr algn="ctr"/>
            <a:r>
              <a:rPr lang="en-US" sz="36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hởi</a:t>
            </a:r>
            <a:r>
              <a:rPr lang="en-US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endParaRPr lang="vi-VN" dirty="0"/>
          </a:p>
        </p:txBody>
      </p:sp>
      <p:pic>
        <p:nvPicPr>
          <p:cNvPr id="4" name="Bài khởi động.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DF0EFAB6-10DB-4A73-AA87-2D8C6D613B7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4771" y="1223963"/>
            <a:ext cx="7805057" cy="4654323"/>
          </a:xfrm>
        </p:spPr>
      </p:pic>
    </p:spTree>
    <p:extLst>
      <p:ext uri="{BB962C8B-B14F-4D97-AF65-F5344CB8AC3E}">
        <p14:creationId xmlns:p14="http://schemas.microsoft.com/office/powerpoint/2010/main" val="299253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97DD-5B2B-4BCE-94F2-DDEFB4DC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1514"/>
            <a:ext cx="8596668" cy="936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rò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/>
          </a:p>
        </p:txBody>
      </p:sp>
      <p:pic>
        <p:nvPicPr>
          <p:cNvPr id="4" name="Trò chơi _làm theo hiệu lệnh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AA5674A8-DAAC-478B-B539-E001DA0E694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629" y="816656"/>
            <a:ext cx="8514400" cy="5275800"/>
          </a:xfrm>
        </p:spPr>
      </p:pic>
    </p:spTree>
    <p:extLst>
      <p:ext uri="{BB962C8B-B14F-4D97-AF65-F5344CB8AC3E}">
        <p14:creationId xmlns:p14="http://schemas.microsoft.com/office/powerpoint/2010/main" val="3265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3060701" y="1651001"/>
            <a:ext cx="6307137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chemeClr val="tx1"/>
                  </a:solidFill>
                  <a:round/>
                </a:ln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1.KIỂM TRA BÀI CŨ</a:t>
            </a:r>
          </a:p>
        </p:txBody>
      </p:sp>
      <p:grpSp>
        <p:nvGrpSpPr>
          <p:cNvPr id="19" name="Group 5"/>
          <p:cNvGrpSpPr/>
          <p:nvPr/>
        </p:nvGrpSpPr>
        <p:grpSpPr bwMode="auto">
          <a:xfrm>
            <a:off x="647061" y="645317"/>
            <a:ext cx="5633184" cy="725490"/>
            <a:chOff x="384" y="1344"/>
            <a:chExt cx="3072" cy="381"/>
          </a:xfrm>
        </p:grpSpPr>
        <p:sp>
          <p:nvSpPr>
            <p:cNvPr id="20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21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gray">
            <a:xfrm>
              <a:off x="384" y="1383"/>
              <a:ext cx="493" cy="27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</a:p>
          </p:txBody>
        </p:sp>
        <p:sp>
          <p:nvSpPr>
            <p:cNvPr id="24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993" y="1350"/>
              <a:ext cx="2458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CƠ BẢN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654563" y="2455070"/>
            <a:ext cx="578478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378715" y="48348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image302.jpg" descr="ĐỘNG TÁC VƯƠN THỞ">
            <a:extLst>
              <a:ext uri="{FF2B5EF4-FFF2-40B4-BE49-F238E27FC236}">
                <a16:creationId xmlns:a16="http://schemas.microsoft.com/office/drawing/2014/main" id="{D20C91DC-FBA9-47B8-B5D3-4F9EEDF2B92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577" y="3259139"/>
            <a:ext cx="6868632" cy="2929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</TotalTime>
  <Words>978</Words>
  <Application>Microsoft Office PowerPoint</Application>
  <PresentationFormat>Widescreen</PresentationFormat>
  <Paragraphs>115</Paragraphs>
  <Slides>25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Comic Sans MS</vt:lpstr>
      <vt:lpstr>Tahoma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hát “Đàn gà trong sân”-</vt:lpstr>
      <vt:lpstr>Khởi động</vt:lpstr>
      <vt:lpstr>Trò chơi  </vt:lpstr>
      <vt:lpstr>PowerPoint Presentation</vt:lpstr>
      <vt:lpstr>2.Học bài mới  </vt:lpstr>
      <vt:lpstr>VIDIEO: ĐT VƯƠN THỞ</vt:lpstr>
      <vt:lpstr>PowerPoint Presentation</vt:lpstr>
      <vt:lpstr>2.Học bài mới  </vt:lpstr>
      <vt:lpstr>VIDIEO: ĐT TAY</vt:lpstr>
      <vt:lpstr>PowerPoint Presentation</vt:lpstr>
      <vt:lpstr>2.Học bài mới  </vt:lpstr>
      <vt:lpstr>VIDIEO: ĐT CHÂN</vt:lpstr>
      <vt:lpstr>CHIA TỔ TẬP LUYỆN</vt:lpstr>
      <vt:lpstr>CHIA TỔ TẬP LUYỆN</vt:lpstr>
      <vt:lpstr>TRÌNH DIỄN</vt:lpstr>
      <vt:lpstr>TRÒ CHƠI “Chuyển bóng tiếp sức”.</vt:lpstr>
      <vt:lpstr>TRÒ CHƠI “Chuyển bóng tiếp sức”.</vt:lpstr>
      <vt:lpstr>PowerPoint Presentation</vt:lpstr>
      <vt:lpstr>Hồi tĩnh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Tommy_Phan</dc:creator>
  <cp:lastModifiedBy>21AK22</cp:lastModifiedBy>
  <cp:revision>155</cp:revision>
  <dcterms:created xsi:type="dcterms:W3CDTF">2020-04-17T07:53:00Z</dcterms:created>
  <dcterms:modified xsi:type="dcterms:W3CDTF">2021-11-08T03:27:28Z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