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notesMasterIdLst>
    <p:notesMasterId r:id="rId28"/>
  </p:notesMasterIdLst>
  <p:sldIdLst>
    <p:sldId id="259" r:id="rId3"/>
    <p:sldId id="261" r:id="rId4"/>
    <p:sldId id="260" r:id="rId5"/>
    <p:sldId id="270" r:id="rId6"/>
    <p:sldId id="286" r:id="rId7"/>
    <p:sldId id="267" r:id="rId8"/>
    <p:sldId id="287" r:id="rId9"/>
    <p:sldId id="268" r:id="rId10"/>
    <p:sldId id="289" r:id="rId11"/>
    <p:sldId id="288" r:id="rId12"/>
    <p:sldId id="290" r:id="rId13"/>
    <p:sldId id="269" r:id="rId14"/>
    <p:sldId id="291" r:id="rId15"/>
    <p:sldId id="292" r:id="rId16"/>
    <p:sldId id="294" r:id="rId17"/>
    <p:sldId id="295" r:id="rId18"/>
    <p:sldId id="297" r:id="rId19"/>
    <p:sldId id="298" r:id="rId20"/>
    <p:sldId id="300" r:id="rId21"/>
    <p:sldId id="304" r:id="rId22"/>
    <p:sldId id="305" r:id="rId23"/>
    <p:sldId id="262" r:id="rId24"/>
    <p:sldId id="271" r:id="rId25"/>
    <p:sldId id="282" r:id="rId26"/>
    <p:sldId id="266" r:id="rId27"/>
  </p:sldIdLst>
  <p:sldSz cx="12192000" cy="6858000"/>
  <p:notesSz cx="6858000" cy="9144000"/>
  <p:custDataLst>
    <p:tags r:id="rId2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98D6D"/>
    <a:srgbClr val="65A481"/>
    <a:srgbClr val="4D2209"/>
    <a:srgbClr val="E0A753"/>
    <a:srgbClr val="E1A753"/>
    <a:srgbClr val="E5A753"/>
    <a:srgbClr val="8BEDF2"/>
    <a:srgbClr val="FEB9C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2CE7A93D-8544-4F9A-825D-2E925348051E}" type="datetimeFigureOut">
              <a:rPr lang="zh-CN" altLang="en-US" smtClean="0"/>
              <a:t>2023/7/14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55EA3EDB-2079-40C4-81D2-61364984FB10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48467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hạt</a:t>
            </a:r>
            <a:r>
              <a:rPr lang="en-US" baseline="0" dirty="0"/>
              <a:t> </a:t>
            </a:r>
            <a:r>
              <a:rPr lang="en-US" baseline="0" dirty="0" err="1"/>
              <a:t>dẻ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thu</a:t>
            </a:r>
            <a:r>
              <a:rPr lang="en-US" baseline="0" dirty="0"/>
              <a:t> </a:t>
            </a:r>
            <a:r>
              <a:rPr lang="en-US" baseline="0" dirty="0" err="1"/>
              <a:t>thập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E14A1-9150-42B5-B223-9FF9E269F83C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10125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hạt</a:t>
            </a:r>
            <a:r>
              <a:rPr lang="en-US" baseline="0" dirty="0"/>
              <a:t> </a:t>
            </a:r>
            <a:r>
              <a:rPr lang="en-US" baseline="0" dirty="0" err="1"/>
              <a:t>dẻ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thu</a:t>
            </a:r>
            <a:r>
              <a:rPr lang="en-US" baseline="0" dirty="0"/>
              <a:t> </a:t>
            </a:r>
            <a:r>
              <a:rPr lang="en-US" baseline="0" dirty="0" err="1"/>
              <a:t>thập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E14A1-9150-42B5-B223-9FF9E269F83C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20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10125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室内&#10;&#10;已生成高可信度的说明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任意多边形: 形状 2"/>
          <p:cNvSpPr/>
          <p:nvPr userDrawn="1"/>
        </p:nvSpPr>
        <p:spPr>
          <a:xfrm>
            <a:off x="503495" y="261258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pic>
        <p:nvPicPr>
          <p:cNvPr id="4" name="图片 3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5" name="图片 4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03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681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494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84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9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639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595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453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723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629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4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524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CBCCBF90-AA6D-4C09-BB79-5BB0823D63F9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D84FD875-238A-448D-9244-8316750771B4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099" y="0"/>
            <a:ext cx="769752" cy="7697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3737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9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11" Type="http://schemas.openxmlformats.org/officeDocument/2006/relationships/image" Target="../media/image8.png"/><Relationship Id="rId5" Type="http://schemas.openxmlformats.org/officeDocument/2006/relationships/image" Target="../media/image1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audio" Target="../media/audio1.wav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1.png"/><Relationship Id="rId11" Type="http://schemas.openxmlformats.org/officeDocument/2006/relationships/image" Target="../media/image24.png"/><Relationship Id="rId5" Type="http://schemas.openxmlformats.org/officeDocument/2006/relationships/image" Target="../media/image20.jpg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9.png"/><Relationship Id="rId3" Type="http://schemas.microsoft.com/office/2007/relationships/media" Target="../media/media5.mp3"/><Relationship Id="rId7" Type="http://schemas.openxmlformats.org/officeDocument/2006/relationships/image" Target="../media/image25.jpg"/><Relationship Id="rId12" Type="http://schemas.openxmlformats.org/officeDocument/2006/relationships/slide" Target="slide4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31.png"/><Relationship Id="rId10" Type="http://schemas.openxmlformats.org/officeDocument/2006/relationships/image" Target="../media/image28.png"/><Relationship Id="rId4" Type="http://schemas.openxmlformats.org/officeDocument/2006/relationships/audio" Target="../media/media5.mp3"/><Relationship Id="rId9" Type="http://schemas.openxmlformats.org/officeDocument/2006/relationships/image" Target="../media/image27.png"/><Relationship Id="rId1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9.png"/><Relationship Id="rId3" Type="http://schemas.microsoft.com/office/2007/relationships/media" Target="../media/media5.mp3"/><Relationship Id="rId7" Type="http://schemas.openxmlformats.org/officeDocument/2006/relationships/image" Target="../media/image25.jpg"/><Relationship Id="rId12" Type="http://schemas.openxmlformats.org/officeDocument/2006/relationships/slide" Target="slide2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31.png"/><Relationship Id="rId10" Type="http://schemas.openxmlformats.org/officeDocument/2006/relationships/image" Target="../media/image28.png"/><Relationship Id="rId4" Type="http://schemas.openxmlformats.org/officeDocument/2006/relationships/audio" Target="../media/media5.mp3"/><Relationship Id="rId9" Type="http://schemas.openxmlformats.org/officeDocument/2006/relationships/image" Target="../media/image27.png"/><Relationship Id="rId1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20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11" Type="http://schemas.openxmlformats.org/officeDocument/2006/relationships/image" Target="../media/image35.png"/><Relationship Id="rId5" Type="http://schemas.openxmlformats.org/officeDocument/2006/relationships/image" Target="../media/image33.svg"/><Relationship Id="rId10" Type="http://schemas.microsoft.com/office/2007/relationships/hdphoto" Target="../media/hdphoto1.wdp"/><Relationship Id="rId4" Type="http://schemas.openxmlformats.org/officeDocument/2006/relationships/image" Target="../media/image32.png"/><Relationship Id="rId9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png"/><Relationship Id="rId3" Type="http://schemas.microsoft.com/office/2007/relationships/media" Target="../media/media5.mp3"/><Relationship Id="rId7" Type="http://schemas.openxmlformats.org/officeDocument/2006/relationships/image" Target="../media/image25.jpg"/><Relationship Id="rId12" Type="http://schemas.openxmlformats.org/officeDocument/2006/relationships/image" Target="../media/image2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28.png"/><Relationship Id="rId4" Type="http://schemas.openxmlformats.org/officeDocument/2006/relationships/audio" Target="../media/media5.mp3"/><Relationship Id="rId9" Type="http://schemas.openxmlformats.org/officeDocument/2006/relationships/image" Target="../media/image27.png"/><Relationship Id="rId1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20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11" Type="http://schemas.openxmlformats.org/officeDocument/2006/relationships/image" Target="../media/image35.png"/><Relationship Id="rId5" Type="http://schemas.openxmlformats.org/officeDocument/2006/relationships/image" Target="../media/image33.svg"/><Relationship Id="rId10" Type="http://schemas.microsoft.com/office/2007/relationships/hdphoto" Target="../media/hdphoto1.wdp"/><Relationship Id="rId4" Type="http://schemas.openxmlformats.org/officeDocument/2006/relationships/image" Target="../media/image32.png"/><Relationship Id="rId9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png"/><Relationship Id="rId3" Type="http://schemas.microsoft.com/office/2007/relationships/media" Target="../media/media5.mp3"/><Relationship Id="rId7" Type="http://schemas.openxmlformats.org/officeDocument/2006/relationships/image" Target="../media/image25.jpg"/><Relationship Id="rId12" Type="http://schemas.openxmlformats.org/officeDocument/2006/relationships/image" Target="../media/image2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28.png"/><Relationship Id="rId4" Type="http://schemas.openxmlformats.org/officeDocument/2006/relationships/audio" Target="../media/media5.mp3"/><Relationship Id="rId9" Type="http://schemas.openxmlformats.org/officeDocument/2006/relationships/image" Target="../media/image27.png"/><Relationship Id="rId1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9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11" Type="http://schemas.openxmlformats.org/officeDocument/2006/relationships/image" Target="../media/image8.png"/><Relationship Id="rId5" Type="http://schemas.openxmlformats.org/officeDocument/2006/relationships/image" Target="../media/image1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矩形: 圆角 6"/>
          <p:cNvSpPr/>
          <p:nvPr/>
        </p:nvSpPr>
        <p:spPr>
          <a:xfrm>
            <a:off x="2133299" y="980319"/>
            <a:ext cx="7519829" cy="3929266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14" name="图片 13" descr="图片包含 围栏, 工具, 烛架&#10;&#10;已生成极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15" name="图片 14" descr="图片包含 围栏, 工具, 烛架&#10;&#10;已生成极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16" name="图片 15" descr="图片包含 围栏, 工具, 烛架&#10;&#10;已生成极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17" name="图片 16" descr="图片包含 围栏, 工具, 烛架&#10;&#10;已生成极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18" name="图片 17" descr="图片包含 围栏, 工具, 烛架&#10;&#10;已生成极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4131071"/>
            <a:ext cx="1961296" cy="1557028"/>
          </a:xfrm>
          <a:prstGeom prst="rect">
            <a:avLst/>
          </a:prstGeom>
        </p:spPr>
      </p:pic>
      <p:pic>
        <p:nvPicPr>
          <p:cNvPr id="27" name="图片 26" descr="图片包含 玩偶, 玩具&#10;&#10;已生成高可信度的说明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036" y="3603193"/>
            <a:ext cx="2235335" cy="2278157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2717586" y="3642867"/>
            <a:ext cx="563301" cy="900264"/>
          </a:xfrm>
          <a:prstGeom prst="rect">
            <a:avLst/>
          </a:prstGeom>
        </p:spPr>
      </p:pic>
      <p:pic>
        <p:nvPicPr>
          <p:cNvPr id="34" name="图片 33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601368" y="3724447"/>
            <a:ext cx="398280" cy="426067"/>
          </a:xfrm>
          <a:prstGeom prst="rect">
            <a:avLst/>
          </a:prstGeom>
        </p:spPr>
      </p:pic>
      <p:pic>
        <p:nvPicPr>
          <p:cNvPr id="35" name="图片 34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940832" y="1816102"/>
            <a:ext cx="398280" cy="42606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1987107" y="3054064"/>
            <a:ext cx="949085" cy="1516822"/>
          </a:xfrm>
          <a:prstGeom prst="rect">
            <a:avLst/>
          </a:prstGeom>
        </p:spPr>
      </p:pic>
      <p:pic>
        <p:nvPicPr>
          <p:cNvPr id="39" name="图片 38" descr="图片包含 物体&#10;&#10;已生成高可信度的说明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927051" y="980319"/>
            <a:ext cx="273050" cy="292100"/>
          </a:xfrm>
          <a:prstGeom prst="rect">
            <a:avLst/>
          </a:prstGeom>
        </p:spPr>
      </p:pic>
      <p:pic>
        <p:nvPicPr>
          <p:cNvPr id="40" name="图片 39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603135" y="3082485"/>
            <a:ext cx="647832" cy="693030"/>
          </a:xfrm>
          <a:prstGeom prst="rect">
            <a:avLst/>
          </a:prstGeom>
        </p:spPr>
      </p:pic>
      <p:pic>
        <p:nvPicPr>
          <p:cNvPr id="6" name="钢琴欢快趣味活动游戏配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848465" y="0"/>
            <a:ext cx="344130" cy="34413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918829" y="932430"/>
            <a:ext cx="7734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12 –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391988" y="2255869"/>
            <a:ext cx="7160935" cy="83099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Luyện</a:t>
            </a:r>
            <a:r>
              <a:rPr lang="en-US" sz="4800" b="1" dirty="0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 </a:t>
            </a:r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Tập</a:t>
            </a:r>
            <a:r>
              <a:rPr lang="en-US" sz="4800" b="1" dirty="0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 </a:t>
            </a:r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Về</a:t>
            </a:r>
            <a:r>
              <a:rPr lang="en-US" sz="4800" b="1" dirty="0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 </a:t>
            </a:r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Quan</a:t>
            </a:r>
            <a:r>
              <a:rPr lang="en-US" sz="4800" b="1" dirty="0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 </a:t>
            </a:r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Hệ</a:t>
            </a:r>
            <a:r>
              <a:rPr lang="en-US" sz="4800" b="1" dirty="0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 </a:t>
            </a:r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Từ</a:t>
            </a:r>
            <a:endParaRPr lang="en-US" sz="4800" b="1" dirty="0">
              <a:ln w="1905">
                <a:solidFill>
                  <a:srgbClr val="008000"/>
                </a:solidFill>
              </a:ln>
              <a:solidFill>
                <a:srgbClr val="008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.VnBahamasB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14:warp dir="in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8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727200" y="541911"/>
            <a:ext cx="82629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Bài</a:t>
            </a:r>
            <a:r>
              <a:rPr lang="en-US" altLang="en-US" sz="2800" b="1" dirty="0">
                <a:solidFill>
                  <a:srgbClr val="FF0000"/>
                </a:solidFill>
              </a:rPr>
              <a:t> 2: </a:t>
            </a:r>
            <a:r>
              <a:rPr lang="en-US" altLang="en-US" sz="2800" b="1" dirty="0" err="1">
                <a:solidFill>
                  <a:srgbClr val="FF0000"/>
                </a:solidFill>
              </a:rPr>
              <a:t>Các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</a:rPr>
              <a:t> in </a:t>
            </a:r>
            <a:r>
              <a:rPr lang="en-US" altLang="en-US" sz="2800" b="1" dirty="0" err="1">
                <a:solidFill>
                  <a:srgbClr val="FF0000"/>
                </a:solidFill>
              </a:rPr>
              <a:t>đậm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được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dùng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trong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mỗi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dưới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đây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biểu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thị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quan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hệ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gì</a:t>
            </a:r>
            <a:r>
              <a:rPr lang="en-US" altLang="en-US" sz="2800" b="1" dirty="0">
                <a:solidFill>
                  <a:srgbClr val="FF0000"/>
                </a:solidFill>
              </a:rPr>
              <a:t> ?</a:t>
            </a:r>
            <a:endParaRPr lang="zh-CN" altLang="en-US" sz="2800" b="1" dirty="0">
              <a:solidFill>
                <a:srgbClr val="FF0000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107750" y="336867"/>
            <a:ext cx="619450" cy="726240"/>
            <a:chOff x="2951064" y="3044493"/>
            <a:chExt cx="1293780" cy="151682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3681543" y="3633296"/>
              <a:ext cx="563301" cy="900264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2951064" y="3044493"/>
              <a:ext cx="949085" cy="1516822"/>
            </a:xfrm>
            <a:prstGeom prst="rect">
              <a:avLst/>
            </a:prstGeom>
          </p:spPr>
        </p:pic>
      </p:grpSp>
      <p:pic>
        <p:nvPicPr>
          <p:cNvPr id="7" name="图片 6" descr="图片包含 玩偶, 玩具&#10;&#10;已生成高可信度的说明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34" y="3270508"/>
            <a:ext cx="1763925" cy="1797716"/>
          </a:xfrm>
          <a:prstGeom prst="rect">
            <a:avLst/>
          </a:prstGeom>
        </p:spPr>
      </p:pic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1107749" y="1496018"/>
            <a:ext cx="10042471" cy="1408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b="1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b)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Thuyền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chúng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tôi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tiếp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tục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chèo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,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đi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tới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ba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nghìn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thước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rồi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b="1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mà</a:t>
            </a:r>
            <a:r>
              <a:rPr lang="en-US" altLang="en-US" sz="2800" b="1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vẫn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thấy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chim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đậu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trắng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xoá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trên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những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cành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cây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gie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sát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ra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sông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2361071" y="2595335"/>
            <a:ext cx="3253851" cy="1310185"/>
          </a:xfrm>
          <a:prstGeom prst="wedgeEllipseCallout">
            <a:avLst>
              <a:gd name="adj1" fmla="val -58238"/>
              <a:gd name="adj2" fmla="val 7291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Từ</a:t>
            </a:r>
            <a:r>
              <a:rPr lang="en-US" sz="2800" dirty="0"/>
              <a:t> </a:t>
            </a:r>
            <a:r>
              <a:rPr lang="en-US" sz="2800" dirty="0" err="1"/>
              <a:t>mà</a:t>
            </a:r>
            <a:r>
              <a:rPr lang="en-US" sz="2800" dirty="0"/>
              <a:t> </a:t>
            </a:r>
            <a:r>
              <a:rPr lang="en-US" sz="2800" dirty="0" err="1"/>
              <a:t>biểu</a:t>
            </a:r>
            <a:r>
              <a:rPr lang="en-US" sz="2800" dirty="0"/>
              <a:t> </a:t>
            </a:r>
            <a:r>
              <a:rPr lang="en-US" sz="2800" dirty="0" err="1"/>
              <a:t>thị</a:t>
            </a:r>
            <a:r>
              <a:rPr lang="en-US" sz="2800" dirty="0"/>
              <a:t> </a:t>
            </a:r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hệ</a:t>
            </a:r>
            <a:r>
              <a:rPr lang="en-US" sz="2800" dirty="0"/>
              <a:t> </a:t>
            </a:r>
            <a:r>
              <a:rPr lang="en-US" sz="2800" dirty="0" err="1"/>
              <a:t>gì</a:t>
            </a:r>
            <a:r>
              <a:rPr lang="en-US" sz="2800" dirty="0"/>
              <a:t>? </a:t>
            </a:r>
            <a:endParaRPr lang="vi-VN" sz="2800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907" y="3850928"/>
            <a:ext cx="2128360" cy="1689657"/>
          </a:xfrm>
          <a:prstGeom prst="rect">
            <a:avLst/>
          </a:prstGeom>
        </p:spPr>
      </p:pic>
      <p:sp>
        <p:nvSpPr>
          <p:cNvPr id="14" name="Rectangular Callout 13"/>
          <p:cNvSpPr/>
          <p:nvPr/>
        </p:nvSpPr>
        <p:spPr>
          <a:xfrm>
            <a:off x="6032310" y="2595335"/>
            <a:ext cx="3780777" cy="864764"/>
          </a:xfrm>
          <a:prstGeom prst="wedgeRectCallout">
            <a:avLst>
              <a:gd name="adj1" fmla="val 48277"/>
              <a:gd name="adj2" fmla="val 12247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hệ</a:t>
            </a:r>
            <a:r>
              <a:rPr lang="en-US" sz="2800" dirty="0"/>
              <a:t> </a:t>
            </a:r>
            <a:r>
              <a:rPr lang="en-US" sz="2800" dirty="0" err="1"/>
              <a:t>tương</a:t>
            </a:r>
            <a:r>
              <a:rPr lang="en-US" sz="2800" dirty="0"/>
              <a:t> </a:t>
            </a:r>
            <a:r>
              <a:rPr lang="en-US" sz="2800" dirty="0" err="1"/>
              <a:t>phản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407679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2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727200" y="541911"/>
            <a:ext cx="82629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Bài</a:t>
            </a:r>
            <a:r>
              <a:rPr lang="en-US" altLang="en-US" sz="2800" b="1" dirty="0">
                <a:solidFill>
                  <a:srgbClr val="FF0000"/>
                </a:solidFill>
              </a:rPr>
              <a:t> 2: </a:t>
            </a:r>
            <a:r>
              <a:rPr lang="en-US" altLang="en-US" sz="2800" b="1" dirty="0" err="1">
                <a:solidFill>
                  <a:srgbClr val="FF0000"/>
                </a:solidFill>
              </a:rPr>
              <a:t>Các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</a:rPr>
              <a:t> in </a:t>
            </a:r>
            <a:r>
              <a:rPr lang="en-US" altLang="en-US" sz="2800" b="1" dirty="0" err="1">
                <a:solidFill>
                  <a:srgbClr val="FF0000"/>
                </a:solidFill>
              </a:rPr>
              <a:t>đậm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được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dùng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trong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mỗi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dưới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đây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biểu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thị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quan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hệ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gì</a:t>
            </a:r>
            <a:r>
              <a:rPr lang="en-US" altLang="en-US" sz="2800" b="1" dirty="0">
                <a:solidFill>
                  <a:srgbClr val="FF0000"/>
                </a:solidFill>
              </a:rPr>
              <a:t> ?</a:t>
            </a:r>
            <a:endParaRPr lang="zh-CN" altLang="en-US" sz="2800" b="1" dirty="0">
              <a:solidFill>
                <a:srgbClr val="FF0000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107750" y="336867"/>
            <a:ext cx="619450" cy="726240"/>
            <a:chOff x="2951064" y="3044493"/>
            <a:chExt cx="1293780" cy="151682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3681543" y="3633296"/>
              <a:ext cx="563301" cy="900264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2951064" y="3044493"/>
              <a:ext cx="949085" cy="1516822"/>
            </a:xfrm>
            <a:prstGeom prst="rect">
              <a:avLst/>
            </a:prstGeom>
          </p:spPr>
        </p:pic>
      </p:grpSp>
      <p:pic>
        <p:nvPicPr>
          <p:cNvPr id="7" name="图片 6" descr="图片包含 玩偶, 玩具&#10;&#10;已生成高可信度的说明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34" y="3270508"/>
            <a:ext cx="1763925" cy="1797716"/>
          </a:xfrm>
          <a:prstGeom prst="rect">
            <a:avLst/>
          </a:prstGeom>
        </p:spPr>
      </p:pic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3345935" y="1578165"/>
            <a:ext cx="4327278" cy="54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 marL="342900" indent="-3429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Nếu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hoa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có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ở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trời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cao</a:t>
            </a:r>
            <a:endParaRPr lang="en-US" altLang="en-US" sz="2800" i="1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1958204" y="1483729"/>
            <a:ext cx="831112" cy="54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>
                <a:solidFill>
                  <a:schemeClr val="tx1">
                    <a:lumMod val="50000"/>
                  </a:schemeClr>
                </a:solidFill>
                <a:latin typeface="+mj-lt"/>
              </a:rPr>
              <a:t>c)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2339459" y="2144902"/>
            <a:ext cx="6750832" cy="54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Thì</a:t>
            </a:r>
            <a:r>
              <a:rPr lang="en-US" altLang="en-US" sz="2800" b="1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bầy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ong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cũng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mang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vào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mật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thơm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2074461" y="2838126"/>
            <a:ext cx="4134924" cy="1331240"/>
          </a:xfrm>
          <a:prstGeom prst="wedgeEllipseCallout">
            <a:avLst>
              <a:gd name="adj1" fmla="val -46026"/>
              <a:gd name="adj2" fmla="val 4257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Nếu</a:t>
            </a:r>
            <a:r>
              <a:rPr lang="en-US" sz="2800" dirty="0"/>
              <a:t> … </a:t>
            </a:r>
            <a:r>
              <a:rPr lang="en-US" sz="2800" dirty="0" err="1"/>
              <a:t>thì</a:t>
            </a:r>
            <a:r>
              <a:rPr lang="en-US" sz="2800" dirty="0"/>
              <a:t> …</a:t>
            </a:r>
            <a:r>
              <a:rPr lang="en-US" sz="2800" dirty="0" err="1"/>
              <a:t>biểu</a:t>
            </a:r>
            <a:r>
              <a:rPr lang="en-US" sz="2800" dirty="0"/>
              <a:t> </a:t>
            </a:r>
            <a:r>
              <a:rPr lang="en-US" sz="2800" dirty="0" err="1"/>
              <a:t>thị</a:t>
            </a:r>
            <a:r>
              <a:rPr lang="en-US" sz="2800" dirty="0"/>
              <a:t> </a:t>
            </a:r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hệ</a:t>
            </a:r>
            <a:r>
              <a:rPr lang="en-US" sz="2800" dirty="0"/>
              <a:t> </a:t>
            </a:r>
            <a:r>
              <a:rPr lang="en-US" sz="2800" dirty="0" err="1"/>
              <a:t>gì</a:t>
            </a:r>
            <a:r>
              <a:rPr lang="en-US" sz="2800" dirty="0"/>
              <a:t>? </a:t>
            </a:r>
            <a:endParaRPr lang="vi-VN" sz="2800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907" y="3850928"/>
            <a:ext cx="2128360" cy="1689657"/>
          </a:xfrm>
          <a:prstGeom prst="rect">
            <a:avLst/>
          </a:prstGeom>
        </p:spPr>
      </p:pic>
      <p:sp>
        <p:nvSpPr>
          <p:cNvPr id="14" name="Rectangular Callout 13"/>
          <p:cNvSpPr/>
          <p:nvPr/>
        </p:nvSpPr>
        <p:spPr>
          <a:xfrm>
            <a:off x="6714351" y="2838126"/>
            <a:ext cx="2880025" cy="864764"/>
          </a:xfrm>
          <a:prstGeom prst="wedgeRectCallout">
            <a:avLst>
              <a:gd name="adj1" fmla="val 37584"/>
              <a:gd name="adj2" fmla="val 9879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hệ</a:t>
            </a:r>
            <a:r>
              <a:rPr lang="en-US" sz="2800" dirty="0"/>
              <a:t> </a:t>
            </a:r>
            <a:r>
              <a:rPr lang="en-US" sz="2800" dirty="0" err="1"/>
              <a:t>điều</a:t>
            </a:r>
            <a:r>
              <a:rPr lang="en-US" sz="2800" dirty="0"/>
              <a:t> </a:t>
            </a:r>
            <a:r>
              <a:rPr lang="en-US" sz="2800" dirty="0" err="1"/>
              <a:t>kiện-kết</a:t>
            </a:r>
            <a:r>
              <a:rPr lang="en-US" sz="2800" dirty="0"/>
              <a:t> </a:t>
            </a:r>
            <a:r>
              <a:rPr lang="en-US" sz="2800" dirty="0" err="1"/>
              <a:t>quả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99642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2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1157240" y="597489"/>
            <a:ext cx="9269643" cy="977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Bài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3: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Tìm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quan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hệ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từ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(</a:t>
            </a:r>
            <a:r>
              <a:rPr lang="en-US" altLang="en-US" sz="2800" b="1" dirty="0" err="1">
                <a:solidFill>
                  <a:srgbClr val="FF0000"/>
                </a:solidFill>
                <a:latin typeface="+mj-lt"/>
              </a:rPr>
              <a:t>và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+mj-lt"/>
              </a:rPr>
              <a:t>nhưng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+mj-lt"/>
              </a:rPr>
              <a:t>trên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+mj-lt"/>
              </a:rPr>
              <a:t>thì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, ở, </a:t>
            </a:r>
            <a:r>
              <a:rPr lang="en-US" altLang="en-US" sz="2800" b="1" dirty="0" err="1">
                <a:solidFill>
                  <a:srgbClr val="FF0000"/>
                </a:solidFill>
                <a:latin typeface="+mj-lt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)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thích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hợp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với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mỗi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ô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trống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dưới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đây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:</a:t>
            </a: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748186" y="1588978"/>
            <a:ext cx="9448482" cy="485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a)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Trời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bây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giờ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trong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vắt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thăm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thẳm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  <a:sym typeface="Wingdings"/>
              </a:rPr>
              <a:t>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cao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28" name="Text Box 6"/>
          <p:cNvSpPr txBox="1">
            <a:spLocks noChangeArrowheads="1"/>
          </p:cNvSpPr>
          <p:nvPr/>
        </p:nvSpPr>
        <p:spPr bwMode="auto">
          <a:xfrm>
            <a:off x="606569" y="2151640"/>
            <a:ext cx="10707425" cy="85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b)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Một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vầng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trăng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tròn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to 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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đỏ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hồng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hiện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lên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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chân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trời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sau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rặng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tre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đen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 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một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ngôi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làng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xa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29" name="Text Box 7"/>
          <p:cNvSpPr txBox="1">
            <a:spLocks noChangeArrowheads="1"/>
          </p:cNvSpPr>
          <p:nvPr/>
        </p:nvSpPr>
        <p:spPr bwMode="auto">
          <a:xfrm>
            <a:off x="598058" y="2955923"/>
            <a:ext cx="9078201" cy="485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 marL="342900" indent="-3429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c)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Trăng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quầng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 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hạn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trăng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tán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 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mưa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709058" y="3485363"/>
            <a:ext cx="10359279" cy="1593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d)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Tôi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đã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nhiều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nơi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đóng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quân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ở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nhiều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chỗ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đẹp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hơn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đây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nhiều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nhân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dân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coi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tôi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như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người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làng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 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thương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yêu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tôi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hết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mực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 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sao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sức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quyến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rũ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nhớ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thương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vẫn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không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mãnh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liệt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day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dứt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bằng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mảnh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đất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cọc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cằn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này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76484" y="2807460"/>
            <a:ext cx="3999737" cy="3999737"/>
          </a:xfrm>
          <a:prstGeom prst="rect">
            <a:avLst/>
          </a:prstGeom>
          <a:ln>
            <a:noFill/>
          </a:ln>
        </p:spPr>
      </p:pic>
      <p:pic>
        <p:nvPicPr>
          <p:cNvPr id="7" name="581c6ee138d9f">
            <a:hlinkClick r:id="" action="ppaction://media"/>
            <a:extLst>
              <a:ext uri="{FF2B5EF4-FFF2-40B4-BE49-F238E27FC236}">
                <a16:creationId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1322" y="297406"/>
            <a:ext cx="609600" cy="609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/>
          <a:srcRect l="13548" t="19986" r="55968" b="17188"/>
          <a:stretch/>
        </p:blipFill>
        <p:spPr>
          <a:xfrm>
            <a:off x="9790235" y="4159002"/>
            <a:ext cx="2401765" cy="278299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89681" y="2726274"/>
            <a:ext cx="1476972" cy="147697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617846" y="1685427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Chevron">
              <a:avLst/>
            </a:prstTxWarp>
          </a:bodyPr>
          <a:lstStyle/>
          <a:p>
            <a:pPr algn="ctr" defTabSz="914400">
              <a:defRPr/>
            </a:pPr>
            <a:r>
              <a:rPr lang="en-US" sz="9600" b="1" kern="0" spc="50" dirty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THỢ SĂN HẠT DẺ</a:t>
            </a:r>
          </a:p>
        </p:txBody>
      </p:sp>
    </p:spTree>
    <p:extLst>
      <p:ext uri="{BB962C8B-B14F-4D97-AF65-F5344CB8AC3E}">
        <p14:creationId xmlns:p14="http://schemas.microsoft.com/office/powerpoint/2010/main" val="26194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766 -0.00579 L 0.83268 -0.0106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10" y="-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0" grpId="0"/>
      <p:bldP spid="10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935980" y="457200"/>
            <a:ext cx="10265420" cy="1879600"/>
            <a:chOff x="935980" y="457200"/>
            <a:chExt cx="10265420" cy="1879600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457200"/>
              <a:ext cx="1781256" cy="1750085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sz="5400" b="1" kern="0" spc="5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iCiel Cadena" panose="0200050300000002000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Picture 2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343" y="4007146"/>
            <a:ext cx="9382436" cy="1422439"/>
          </a:xfrm>
          <a:prstGeom prst="rect">
            <a:avLst/>
          </a:prstGeom>
        </p:spPr>
      </p:pic>
      <p:pic>
        <p:nvPicPr>
          <p:cNvPr id="40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pic>
        <p:nvPicPr>
          <p:cNvPr id="27" name="Picture 26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49333" flipH="1">
            <a:off x="964391" y="4048506"/>
            <a:ext cx="1487082" cy="1333064"/>
          </a:xfrm>
          <a:prstGeom prst="rect">
            <a:avLst/>
          </a:prstGeom>
        </p:spPr>
      </p:pic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2835915" y="692636"/>
            <a:ext cx="6984850" cy="85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3: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Tìm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quan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hệ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từ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24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nhưng</a:t>
            </a: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trên</a:t>
            </a: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thì</a:t>
            </a: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, ở, </a:t>
            </a:r>
            <a:r>
              <a:rPr lang="en-US" altLang="en-US" sz="24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)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thích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hợp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với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mỗi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ô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trống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dưới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đây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2912998" y="1684125"/>
            <a:ext cx="7119609" cy="485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a)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Trời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bây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giờ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trong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vắt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thăm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thẳm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  <a:sym typeface="Wingdings"/>
              </a:rPr>
              <a:t>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cao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3" name="Text Box 5"/>
          <p:cNvSpPr txBox="1">
            <a:spLocks noChangeArrowheads="1"/>
          </p:cNvSpPr>
          <p:nvPr/>
        </p:nvSpPr>
        <p:spPr bwMode="auto">
          <a:xfrm>
            <a:off x="3270115" y="4475666"/>
            <a:ext cx="7119609" cy="48539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a)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Trời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bây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giờ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trong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vắt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thăm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thẳm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  <a:sym typeface="Wingdings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cao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25933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41" grpId="0"/>
      <p:bldP spid="42" grpId="0"/>
      <p:bldP spid="4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Đúng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sz="880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7007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22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935979" y="410207"/>
            <a:ext cx="10265421" cy="2841578"/>
            <a:chOff x="935979" y="283738"/>
            <a:chExt cx="10265421" cy="2053062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79" y="283738"/>
              <a:ext cx="1990635" cy="1955800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083365" y="4322672"/>
            <a:ext cx="10312515" cy="2146367"/>
            <a:chOff x="5832786" y="5066212"/>
            <a:chExt cx="10312515" cy="2146367"/>
          </a:xfrm>
        </p:grpSpPr>
        <p:pic>
          <p:nvPicPr>
            <p:cNvPr id="24" name="Picture 23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8" y="5098536"/>
              <a:ext cx="8549923" cy="2114043"/>
            </a:xfrm>
            <a:prstGeom prst="rect">
              <a:avLst/>
            </a:prstGeom>
          </p:spPr>
        </p:pic>
        <p:pic>
          <p:nvPicPr>
            <p:cNvPr id="27" name="Picture 26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5755777" y="5143221"/>
              <a:ext cx="1487082" cy="1333064"/>
            </a:xfrm>
            <a:prstGeom prst="rect">
              <a:avLst/>
            </a:prstGeom>
          </p:spPr>
        </p:pic>
      </p:grpSp>
      <p:sp>
        <p:nvSpPr>
          <p:cNvPr id="39" name="Text Box 6"/>
          <p:cNvSpPr txBox="1">
            <a:spLocks noChangeArrowheads="1"/>
          </p:cNvSpPr>
          <p:nvPr/>
        </p:nvSpPr>
        <p:spPr bwMode="auto">
          <a:xfrm>
            <a:off x="3531675" y="1892513"/>
            <a:ext cx="5850213" cy="122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b)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Một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vầng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trăng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tròn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to 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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đỏ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hồng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hiện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lên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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chân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trời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sau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rặng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tre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đen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 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một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ngôi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làng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xa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40" name="Text Box 4"/>
          <p:cNvSpPr txBox="1">
            <a:spLocks noChangeArrowheads="1"/>
          </p:cNvSpPr>
          <p:nvPr/>
        </p:nvSpPr>
        <p:spPr bwMode="auto">
          <a:xfrm>
            <a:off x="3161287" y="831287"/>
            <a:ext cx="6984850" cy="85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Bài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3: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Tìm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quan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hệ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từ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</a:rPr>
              <a:t>(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</a:rPr>
              <a:t>và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</a:rPr>
              <a:t>nhưng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</a:rPr>
              <a:t>trên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</a:rPr>
              <a:t>thì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</a:rPr>
              <a:t>, ở,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</a:rPr>
              <a:t>của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</a:rPr>
              <a:t>)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thích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hợp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với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mỗi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ô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trống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dưới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đây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:</a:t>
            </a:r>
          </a:p>
        </p:txBody>
      </p:sp>
      <p:sp>
        <p:nvSpPr>
          <p:cNvPr id="41" name="Text Box 6"/>
          <p:cNvSpPr txBox="1">
            <a:spLocks noChangeArrowheads="1"/>
          </p:cNvSpPr>
          <p:nvPr/>
        </p:nvSpPr>
        <p:spPr bwMode="auto">
          <a:xfrm>
            <a:off x="3161287" y="4690802"/>
            <a:ext cx="7893400" cy="140872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b)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vầng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trăng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tròn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, to </a:t>
            </a:r>
            <a:r>
              <a:rPr lang="en-US" alt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/>
              </a:rPr>
              <a:t>và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đỏ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hồng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hiện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lên</a:t>
            </a:r>
            <a:r>
              <a:rPr lang="en-US" alt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/>
              </a:rPr>
              <a:t>ở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chân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trời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sau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rặng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tre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đen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/>
              </a:rPr>
              <a:t>của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ngôi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làng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xa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58757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30123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Đúng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sz="880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3883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22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50694" y="3129947"/>
            <a:ext cx="9892874" cy="346561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28747" y="381001"/>
            <a:ext cx="10692531" cy="1955799"/>
            <a:chOff x="508869" y="381001"/>
            <a:chExt cx="10692531" cy="1955799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869" y="381001"/>
              <a:ext cx="1990634" cy="1955799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-49000"/>
                    </a14:imgEffect>
                    <a14:imgEffect>
                      <a14:brightnessContrast bright="-12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13" y="2672817"/>
            <a:ext cx="10037037" cy="1362470"/>
          </a:xfrm>
          <a:prstGeom prst="rect">
            <a:avLst/>
          </a:prstGeom>
          <a:ln>
            <a:noFill/>
          </a:ln>
        </p:spPr>
      </p:pic>
      <p:grpSp>
        <p:nvGrpSpPr>
          <p:cNvPr id="38" name="Group 37"/>
          <p:cNvGrpSpPr/>
          <p:nvPr/>
        </p:nvGrpSpPr>
        <p:grpSpPr>
          <a:xfrm>
            <a:off x="11428767" y="5764567"/>
            <a:ext cx="561263" cy="878052"/>
            <a:chOff x="6780706" y="4686364"/>
            <a:chExt cx="1333064" cy="1866931"/>
          </a:xfrm>
        </p:grpSpPr>
        <p:pic>
          <p:nvPicPr>
            <p:cNvPr id="27" name="Picture 26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" action="ppaction://noaction"/>
            </p:cNvPr>
            <p:cNvSpPr txBox="1"/>
            <p:nvPr/>
          </p:nvSpPr>
          <p:spPr>
            <a:xfrm>
              <a:off x="6971898" y="4686364"/>
              <a:ext cx="438757" cy="176688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defTabSz="914400"/>
              <a:endParaRPr lang="en-US" sz="4800" dirty="0">
                <a:ln w="28575">
                  <a:solidFill>
                    <a:prstClr val="black"/>
                  </a:solidFill>
                </a:ln>
                <a:solidFill>
                  <a:srgbClr val="C37930"/>
                </a:solidFill>
                <a:latin typeface="iCiel Cadena" panose="02000503000000020004" charset="0"/>
              </a:endParaRPr>
            </a:p>
          </p:txBody>
        </p:sp>
      </p:grp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2589134" y="525635"/>
            <a:ext cx="7286499" cy="1408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Bài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3: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Tìm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quan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hệ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từ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(</a:t>
            </a:r>
            <a:r>
              <a:rPr lang="en-US" altLang="en-US" sz="2800" b="1" dirty="0" err="1">
                <a:solidFill>
                  <a:srgbClr val="FF0000"/>
                </a:solidFill>
                <a:latin typeface="+mj-lt"/>
              </a:rPr>
              <a:t>và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+mj-lt"/>
              </a:rPr>
              <a:t>nhưng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+mj-lt"/>
              </a:rPr>
              <a:t>trên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+mj-lt"/>
              </a:rPr>
              <a:t>thì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, ở, </a:t>
            </a:r>
            <a:r>
              <a:rPr lang="en-US" altLang="en-US" sz="2800" b="1" dirty="0" err="1">
                <a:solidFill>
                  <a:srgbClr val="FF0000"/>
                </a:solidFill>
                <a:latin typeface="+mj-lt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latin typeface="+mj-lt"/>
              </a:rPr>
              <a:t>)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thích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hợp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với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mỗi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ô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trống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dưới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đây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:</a:t>
            </a: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1524064" y="3093986"/>
            <a:ext cx="8479744" cy="5469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14944" tIns="57472" rIns="114944" bIns="57472">
            <a:spAutoFit/>
          </a:bodyPr>
          <a:lstStyle>
            <a:lvl1pPr marL="342900" indent="-3429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c)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Trăng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quầng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 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hạn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,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trăng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tán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sym typeface="Wingdings"/>
              </a:rPr>
              <a:t> 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mưa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1395889" y="5108199"/>
            <a:ext cx="8479744" cy="5469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14944" tIns="57472" rIns="114944" bIns="57472">
            <a:spAutoFit/>
          </a:bodyPr>
          <a:lstStyle>
            <a:lvl1pPr marL="342900" indent="-3429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c)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Trăng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quầng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/>
              </a:rPr>
              <a:t>thì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hạn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trăng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tán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/>
              </a:rPr>
              <a:t>thì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mưa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80274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 animBg="1"/>
      <p:bldP spid="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Đúng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sz="880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5464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22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室内&#10;&#10;已生成高可信度的说明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任意多边形: 形状 4"/>
          <p:cNvSpPr/>
          <p:nvPr/>
        </p:nvSpPr>
        <p:spPr>
          <a:xfrm>
            <a:off x="2116240" y="350073"/>
            <a:ext cx="9236773" cy="5478674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8" name="图片 7" descr="图片包含 玩偶, 玩具&#10;&#10;已生成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9" y="3550590"/>
            <a:ext cx="2235335" cy="227815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4350037" y="924973"/>
            <a:ext cx="47691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dirty="0" err="1">
                <a:solidFill>
                  <a:srgbClr val="65A48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Mục</a:t>
            </a:r>
            <a:r>
              <a:rPr lang="en-US" altLang="zh-CN" sz="6600" dirty="0">
                <a:solidFill>
                  <a:srgbClr val="65A48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6600" dirty="0" err="1">
                <a:solidFill>
                  <a:srgbClr val="65A48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tiêu</a:t>
            </a:r>
            <a:endParaRPr lang="zh-CN" altLang="en-US" sz="6600" dirty="0">
              <a:solidFill>
                <a:srgbClr val="65A48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937908" y="2175819"/>
            <a:ext cx="7981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CN" sz="4000" b="1" dirty="0">
                <a:solidFill>
                  <a:srgbClr val="F98D6D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01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từ</a:t>
            </a:r>
            <a:endParaRPr lang="vi-VN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937908" y="3981782"/>
            <a:ext cx="7293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CN" sz="4000" b="1" dirty="0">
                <a:solidFill>
                  <a:srgbClr val="F98D6D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03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từ</a:t>
            </a:r>
            <a:endParaRPr lang="vi-VN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937908" y="3063848"/>
            <a:ext cx="8369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CN" sz="4000" b="1" dirty="0">
                <a:solidFill>
                  <a:srgbClr val="F98D6D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02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câu</a:t>
            </a:r>
            <a:endParaRPr lang="vi-VN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9033734" y="924973"/>
            <a:ext cx="666018" cy="106442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9366743" y="462472"/>
            <a:ext cx="949085" cy="1516822"/>
          </a:xfrm>
          <a:prstGeom prst="rect">
            <a:avLst/>
          </a:prstGeom>
        </p:spPr>
      </p:pic>
      <p:pic>
        <p:nvPicPr>
          <p:cNvPr id="18" name="图片 17" descr="图片包含 物体&#10;&#10;已生成高可信度的说明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545172" y="4932129"/>
            <a:ext cx="273050" cy="292100"/>
          </a:xfrm>
          <a:prstGeom prst="rect">
            <a:avLst/>
          </a:prstGeom>
        </p:spPr>
      </p:pic>
      <p:pic>
        <p:nvPicPr>
          <p:cNvPr id="19" name="图片 18" descr="图片包含 物体&#10;&#10;已生成高可信度的说明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10116688" y="4778236"/>
            <a:ext cx="398280" cy="426067"/>
          </a:xfrm>
          <a:prstGeom prst="rect">
            <a:avLst/>
          </a:prstGeom>
        </p:spPr>
      </p:pic>
      <p:pic>
        <p:nvPicPr>
          <p:cNvPr id="20" name="图片 19" descr="图片包含 物体&#10;&#10;已生成高可信度的说明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7047566" y="5070843"/>
            <a:ext cx="398280" cy="426067"/>
          </a:xfrm>
          <a:prstGeom prst="rect">
            <a:avLst/>
          </a:prstGeom>
        </p:spPr>
      </p:pic>
      <p:pic>
        <p:nvPicPr>
          <p:cNvPr id="21" name="图片 20" descr="图片包含 物体&#10;&#10;已生成高可信度的说明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9106477" y="5150395"/>
            <a:ext cx="647832" cy="693030"/>
          </a:xfrm>
          <a:prstGeom prst="rect">
            <a:avLst/>
          </a:prstGeom>
        </p:spPr>
      </p:pic>
      <p:pic>
        <p:nvPicPr>
          <p:cNvPr id="22" name="图片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 flipH="1">
            <a:off x="2937908" y="350073"/>
            <a:ext cx="1120414" cy="1516822"/>
          </a:xfrm>
          <a:prstGeom prst="rect">
            <a:avLst/>
          </a:prstGeom>
        </p:spPr>
      </p:pic>
      <p:pic>
        <p:nvPicPr>
          <p:cNvPr id="23" name="图片 1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 flipH="1">
            <a:off x="3655642" y="710888"/>
            <a:ext cx="853895" cy="11560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55520" y="3464348"/>
            <a:ext cx="9892874" cy="316297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28747" y="381001"/>
            <a:ext cx="10692531" cy="1955799"/>
            <a:chOff x="508869" y="381001"/>
            <a:chExt cx="10692531" cy="1955799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869" y="381001"/>
              <a:ext cx="1990634" cy="1955799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-49000"/>
                    </a14:imgEffect>
                    <a14:imgEffect>
                      <a14:brightnessContrast bright="-12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13" y="2336800"/>
            <a:ext cx="10815383" cy="2016836"/>
          </a:xfrm>
          <a:prstGeom prst="rect">
            <a:avLst/>
          </a:prstGeom>
          <a:ln>
            <a:noFill/>
          </a:ln>
        </p:spPr>
      </p:pic>
      <p:grpSp>
        <p:nvGrpSpPr>
          <p:cNvPr id="38" name="Group 37"/>
          <p:cNvGrpSpPr/>
          <p:nvPr/>
        </p:nvGrpSpPr>
        <p:grpSpPr>
          <a:xfrm>
            <a:off x="11428767" y="5764567"/>
            <a:ext cx="561263" cy="878052"/>
            <a:chOff x="6780706" y="4686364"/>
            <a:chExt cx="1333064" cy="1866931"/>
          </a:xfrm>
        </p:grpSpPr>
        <p:pic>
          <p:nvPicPr>
            <p:cNvPr id="27" name="Picture 26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" action="ppaction://noaction"/>
            </p:cNvPr>
            <p:cNvSpPr txBox="1"/>
            <p:nvPr/>
          </p:nvSpPr>
          <p:spPr>
            <a:xfrm>
              <a:off x="6971898" y="4686364"/>
              <a:ext cx="438757" cy="176688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defTabSz="914400"/>
              <a:endParaRPr lang="en-US" sz="4800" dirty="0">
                <a:ln w="28575">
                  <a:solidFill>
                    <a:prstClr val="black"/>
                  </a:solidFill>
                </a:ln>
                <a:solidFill>
                  <a:srgbClr val="C3793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2589134" y="525635"/>
            <a:ext cx="7286499" cy="977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Bài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3: </a:t>
            </a: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Tìm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quan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hệ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từ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28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nhưng</a:t>
            </a:r>
            <a:r>
              <a:rPr lang="en-US" altLang="en-U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trên</a:t>
            </a:r>
            <a:r>
              <a:rPr lang="en-US" altLang="en-U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thì</a:t>
            </a:r>
            <a:r>
              <a:rPr lang="en-US" altLang="en-U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, ở, </a:t>
            </a:r>
            <a:r>
              <a:rPr lang="en-US" altLang="en-US" sz="28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) </a:t>
            </a: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thích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hợp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với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mỗi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ô </a:t>
            </a: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trống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dưới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đây</a:t>
            </a:r>
            <a:r>
              <a:rPr lang="en-US" altLang="en-US" sz="2800" b="1" dirty="0">
                <a:solidFill>
                  <a:srgbClr val="E7E6E6">
                    <a:lumMod val="10000"/>
                  </a:srgbClr>
                </a:solidFill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1488265" y="2493147"/>
            <a:ext cx="9427385" cy="159339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d)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Tôi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đã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nhiều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nơi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đóng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quân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ở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nhiều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chỗ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đẹp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hơn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đây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nhiều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nhân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dân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coi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tôi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như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người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làng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  <a:sym typeface="Wingdings"/>
              </a:rPr>
              <a:t> 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thương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yêu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tôi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hết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mực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  <a:sym typeface="Wingdings"/>
              </a:rPr>
              <a:t> 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sao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sức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quyến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rũ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nhớ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thương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vẫn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không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mãnh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liệt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day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dứt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mảnh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đất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cọc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cằn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này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1504371" y="4816841"/>
            <a:ext cx="9427385" cy="159339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d)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Tôi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đã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nhiều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nơi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đóng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quân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ở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nhiều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chỗ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đẹp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hơn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đây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nhiều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nhân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dân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coi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tôi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như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người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làng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  <a:sym typeface="Wingdings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cs typeface="Times New Roman" panose="02020603050405020304" pitchFamily="18" charset="0"/>
                <a:sym typeface="Wingdings"/>
              </a:rPr>
              <a:t>và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thương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yêu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tôi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hết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mực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cs typeface="Times New Roman" panose="02020603050405020304" pitchFamily="18" charset="0"/>
                <a:sym typeface="Wingdings"/>
              </a:rPr>
              <a:t>nhưng</a:t>
            </a: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  <a:sym typeface="Wingdings"/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sao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sức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quyến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rũ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nhớ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thương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vẫn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không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mãnh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liệt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, day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dứt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mảnh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đất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cọc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cằn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này</a:t>
            </a: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70652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Đúng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sz="880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0264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&#10;&#10;已生成高可信度的说明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4" name="任意多边形: 形状 3"/>
          <p:cNvSpPr/>
          <p:nvPr/>
        </p:nvSpPr>
        <p:spPr>
          <a:xfrm>
            <a:off x="1392072" y="1460310"/>
            <a:ext cx="9921922" cy="2729420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5" name="图片 4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9" name="图片 8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762" y="4271435"/>
            <a:ext cx="1961296" cy="1557028"/>
          </a:xfrm>
          <a:prstGeom prst="rect">
            <a:avLst/>
          </a:prstGeom>
        </p:spPr>
      </p:pic>
      <p:pic>
        <p:nvPicPr>
          <p:cNvPr id="12" name="图片 11" descr="图片包含 玩偶, 玩具&#10;&#10;已生成高可信度的说明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32" y="3646297"/>
            <a:ext cx="2235335" cy="22781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967243" y="2207735"/>
            <a:ext cx="87715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107750" y="336867"/>
            <a:ext cx="619450" cy="726240"/>
            <a:chOff x="2951064" y="3044493"/>
            <a:chExt cx="1293780" cy="151682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3681543" y="3633296"/>
              <a:ext cx="563301" cy="900264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2951064" y="3044493"/>
              <a:ext cx="949085" cy="1516822"/>
            </a:xfrm>
            <a:prstGeom prst="rect">
              <a:avLst/>
            </a:prstGeom>
          </p:spPr>
        </p:pic>
      </p:grpSp>
      <p:grpSp>
        <p:nvGrpSpPr>
          <p:cNvPr id="8" name="组合 7"/>
          <p:cNvGrpSpPr/>
          <p:nvPr/>
        </p:nvGrpSpPr>
        <p:grpSpPr>
          <a:xfrm>
            <a:off x="2825603" y="3900942"/>
            <a:ext cx="8242731" cy="994263"/>
            <a:chOff x="1371197" y="3010466"/>
            <a:chExt cx="3172612" cy="994263"/>
          </a:xfrm>
        </p:grpSpPr>
        <p:sp>
          <p:nvSpPr>
            <p:cNvPr id="9" name="文本框 8"/>
            <p:cNvSpPr txBox="1"/>
            <p:nvPr/>
          </p:nvSpPr>
          <p:spPr>
            <a:xfrm>
              <a:off x="2185211" y="3010466"/>
              <a:ext cx="556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rgbClr val="FF0000"/>
                  </a:solidFill>
                  <a:latin typeface="Arial" pitchFamily="34" charset="0"/>
                  <a:ea typeface="字魂59号-创粗黑" panose="00000500000000000000" pitchFamily="2" charset="-122"/>
                  <a:cs typeface="Arial" pitchFamily="34" charset="0"/>
                  <a:sym typeface="+mn-lt"/>
                </a:rPr>
                <a:t>thì</a:t>
              </a:r>
              <a:endParaRPr lang="zh-CN" altLang="en-US" sz="2800" b="1" dirty="0">
                <a:solidFill>
                  <a:srgbClr val="FF0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+mn-lt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371197" y="3481509"/>
              <a:ext cx="31726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Bạn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Hoa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lười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học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u="sng" dirty="0" err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thì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nhất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định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sẽ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bị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điểm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kém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043973" y="607379"/>
            <a:ext cx="8133545" cy="994263"/>
            <a:chOff x="1457497" y="3010466"/>
            <a:chExt cx="2897202" cy="994263"/>
          </a:xfrm>
        </p:grpSpPr>
        <p:sp>
          <p:nvSpPr>
            <p:cNvPr id="12" name="文本框 11"/>
            <p:cNvSpPr txBox="1"/>
            <p:nvPr/>
          </p:nvSpPr>
          <p:spPr>
            <a:xfrm>
              <a:off x="2009040" y="3010466"/>
              <a:ext cx="7765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rgbClr val="FF0000"/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mà</a:t>
              </a:r>
              <a:endParaRPr lang="zh-CN" altLang="en-US" sz="2800" b="1" dirty="0">
                <a:solidFill>
                  <a:srgbClr val="FF0000"/>
                </a:solidFill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457497" y="3481509"/>
              <a:ext cx="28972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</a:rPr>
                <a:t>Em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</a:rPr>
                <a:t>dỗ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</a:rPr>
                <a:t>mãi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</a:rPr>
                <a:t> </a:t>
              </a:r>
              <a:r>
                <a:rPr lang="en-US" altLang="en-US" sz="2800" b="1" u="sng" dirty="0" err="1">
                  <a:solidFill>
                    <a:srgbClr val="FF0000"/>
                  </a:solidFill>
                </a:rPr>
                <a:t>mà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</a:rPr>
                <a:t>em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</a:rPr>
                <a:t>bé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</a:rPr>
                <a:t>vẫn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</a:rPr>
                <a:t>không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</a:rPr>
                <a:t>nín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</a:rPr>
                <a:t>khóc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</a:rPr>
                <a:t>.</a:t>
              </a: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2741718" y="2279220"/>
            <a:ext cx="8326615" cy="994263"/>
            <a:chOff x="1457497" y="3010466"/>
            <a:chExt cx="2897202" cy="994263"/>
          </a:xfrm>
        </p:grpSpPr>
        <p:sp>
          <p:nvSpPr>
            <p:cNvPr id="18" name="文本框 17"/>
            <p:cNvSpPr txBox="1"/>
            <p:nvPr/>
          </p:nvSpPr>
          <p:spPr>
            <a:xfrm>
              <a:off x="2165564" y="3010466"/>
              <a:ext cx="6943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rgbClr val="FF0000"/>
                  </a:solidFill>
                  <a:latin typeface="Arial" pitchFamily="34" charset="0"/>
                  <a:ea typeface="字魂59号-创粗黑" panose="00000500000000000000" pitchFamily="2" charset="-122"/>
                  <a:cs typeface="Arial" pitchFamily="34" charset="0"/>
                  <a:sym typeface="+mn-lt"/>
                </a:rPr>
                <a:t>bằng</a:t>
              </a:r>
              <a:endParaRPr lang="zh-CN" altLang="en-US" sz="2800" b="1" dirty="0">
                <a:solidFill>
                  <a:srgbClr val="FF0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+mn-lt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457497" y="3481509"/>
              <a:ext cx="28972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Cái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bàn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này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được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làm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u="sng" dirty="0" err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bằng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gỗ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xoan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đào</a:t>
              </a:r>
              <a:r>
                <a:rPr lang="en-US" altLang="en-US" sz="2800" b="1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  <p:pic>
        <p:nvPicPr>
          <p:cNvPr id="20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270" y="699987"/>
            <a:ext cx="1014519" cy="1112304"/>
          </a:xfrm>
          <a:prstGeom prst="rect">
            <a:avLst/>
          </a:prstGeom>
        </p:spPr>
      </p:pic>
      <p:pic>
        <p:nvPicPr>
          <p:cNvPr id="2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62" y="3842389"/>
            <a:ext cx="1014519" cy="1112304"/>
          </a:xfrm>
          <a:prstGeom prst="rect">
            <a:avLst/>
          </a:prstGeom>
        </p:spPr>
      </p:pic>
      <p:pic>
        <p:nvPicPr>
          <p:cNvPr id="2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0" y="2279220"/>
            <a:ext cx="1014519" cy="11123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107750" y="336867"/>
            <a:ext cx="619450" cy="726240"/>
            <a:chOff x="2951064" y="3044493"/>
            <a:chExt cx="1293780" cy="151682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3681543" y="3633296"/>
              <a:ext cx="563301" cy="900264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2951064" y="3044493"/>
              <a:ext cx="949085" cy="1516822"/>
            </a:xfrm>
            <a:prstGeom prst="rect">
              <a:avLst/>
            </a:prstGeom>
          </p:spPr>
        </p:pic>
      </p:grpSp>
      <p:pic>
        <p:nvPicPr>
          <p:cNvPr id="6" name="图片 5" descr="图片包含 玩偶, 玩具&#10;&#10;已生成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98" y="3127325"/>
            <a:ext cx="2296404" cy="23403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750" y="3910693"/>
            <a:ext cx="1961296" cy="1557028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2169994" y="1295964"/>
            <a:ext cx="4228650" cy="2151541"/>
            <a:chOff x="2729552" y="1295964"/>
            <a:chExt cx="3179928" cy="2151541"/>
          </a:xfrm>
        </p:grpSpPr>
        <p:sp>
          <p:nvSpPr>
            <p:cNvPr id="7" name="思想气泡: 云 6"/>
            <p:cNvSpPr/>
            <p:nvPr/>
          </p:nvSpPr>
          <p:spPr>
            <a:xfrm>
              <a:off x="2729552" y="1295964"/>
              <a:ext cx="3063806" cy="1947152"/>
            </a:xfrm>
            <a:prstGeom prst="cloudCallout">
              <a:avLst>
                <a:gd name="adj1" fmla="val -33540"/>
                <a:gd name="adj2" fmla="val 87750"/>
              </a:avLst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2875401" y="1877845"/>
              <a:ext cx="30340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Xem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lại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nội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 dung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bài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đã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học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字魂59号-创粗黑" panose="00000500000000000000" pitchFamily="2" charset="-122"/>
                  <a:cs typeface="+mn-ea"/>
                  <a:sym typeface="+mn-lt"/>
                </a:rPr>
                <a:t>.</a:t>
              </a:r>
              <a:endParaRPr lang="zh-CN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398644" y="1554372"/>
            <a:ext cx="4219314" cy="1953422"/>
            <a:chOff x="6398644" y="1554372"/>
            <a:chExt cx="2296404" cy="1953422"/>
          </a:xfrm>
        </p:grpSpPr>
        <p:sp>
          <p:nvSpPr>
            <p:cNvPr id="9" name="思想气泡: 云 8"/>
            <p:cNvSpPr/>
            <p:nvPr/>
          </p:nvSpPr>
          <p:spPr>
            <a:xfrm flipH="1">
              <a:off x="6398644" y="1554372"/>
              <a:ext cx="2296404" cy="1899544"/>
            </a:xfrm>
            <a:prstGeom prst="cloudCallout">
              <a:avLst>
                <a:gd name="adj1" fmla="val -13717"/>
                <a:gd name="adj2" fmla="val 94113"/>
              </a:avLst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6675989" y="1938134"/>
              <a:ext cx="174171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字魂59号-创粗黑" panose="00000500000000000000" pitchFamily="2" charset="-122"/>
                  <a:cs typeface="+mn-ea"/>
                  <a:sym typeface="+mn-lt"/>
                </a:rPr>
                <a:t>Chuẩn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字魂59号-创粗黑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字魂59号-创粗黑" panose="00000500000000000000" pitchFamily="2" charset="-122"/>
                  <a:cs typeface="+mn-ea"/>
                  <a:sym typeface="+mn-lt"/>
                </a:rPr>
                <a:t>bị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字魂59号-创粗黑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字魂59号-创粗黑" panose="00000500000000000000" pitchFamily="2" charset="-122"/>
                  <a:cs typeface="+mn-ea"/>
                  <a:sym typeface="+mn-lt"/>
                </a:rPr>
                <a:t>bài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字魂59号-创粗黑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字魂59号-创粗黑" panose="00000500000000000000" pitchFamily="2" charset="-122"/>
                  <a:cs typeface="+mn-ea"/>
                  <a:sym typeface="+mn-lt"/>
                </a:rPr>
                <a:t>tiếp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字魂59号-创粗黑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字魂59号-创粗黑" panose="00000500000000000000" pitchFamily="2" charset="-122"/>
                  <a:cs typeface="+mn-ea"/>
                  <a:sym typeface="+mn-lt"/>
                </a:rPr>
                <a:t>theo.</a:t>
              </a:r>
              <a:endParaRPr lang="zh-CN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4630662" y="372634"/>
            <a:ext cx="29161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DặN</a:t>
            </a:r>
            <a:r>
              <a:rPr lang="en-US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5400" b="1" cap="all" spc="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dò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矩形: 圆角 6"/>
          <p:cNvSpPr/>
          <p:nvPr/>
        </p:nvSpPr>
        <p:spPr>
          <a:xfrm>
            <a:off x="2674889" y="933546"/>
            <a:ext cx="7676169" cy="3665149"/>
          </a:xfrm>
          <a:prstGeom prst="roundRect">
            <a:avLst>
              <a:gd name="adj" fmla="val 19216"/>
            </a:avLst>
          </a:prstGeom>
          <a:solidFill>
            <a:schemeClr val="bg1">
              <a:alpha val="8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943936" y="1626835"/>
            <a:ext cx="7090013" cy="1862048"/>
          </a:xfrm>
          <a:prstGeom prst="rect">
            <a:avLst/>
          </a:prstGeom>
        </p:spPr>
        <p:txBody>
          <a:bodyPr wrap="none">
            <a:prstTxWarp prst="textPlain">
              <a:avLst/>
            </a:prstTxWarp>
            <a:spAutoFit/>
          </a:bodyPr>
          <a:lstStyle/>
          <a:p>
            <a:r>
              <a:rPr lang="en-US" altLang="zh-CN" sz="239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字魂59号-创粗黑" panose="00000500000000000000" pitchFamily="2" charset="-122"/>
                <a:cs typeface="+mn-ea"/>
                <a:sym typeface="+mn-lt"/>
              </a:rPr>
              <a:t>Chúc</a:t>
            </a:r>
            <a:r>
              <a:rPr lang="en-US" altLang="zh-CN" sz="239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239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字魂59号-创粗黑" panose="00000500000000000000" pitchFamily="2" charset="-122"/>
                <a:cs typeface="+mn-ea"/>
                <a:sym typeface="+mn-lt"/>
              </a:rPr>
              <a:t>các</a:t>
            </a:r>
            <a:r>
              <a:rPr lang="en-US" altLang="zh-CN" sz="239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239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字魂59号-创粗黑" panose="00000500000000000000" pitchFamily="2" charset="-122"/>
                <a:cs typeface="+mn-ea"/>
                <a:sym typeface="+mn-lt"/>
              </a:rPr>
              <a:t>em</a:t>
            </a:r>
            <a:r>
              <a:rPr lang="en-US" altLang="zh-CN" sz="239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239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字魂59号-创粗黑" panose="00000500000000000000" pitchFamily="2" charset="-122"/>
                <a:cs typeface="+mn-ea"/>
                <a:sym typeface="+mn-lt"/>
              </a:rPr>
              <a:t>học</a:t>
            </a:r>
            <a:r>
              <a:rPr lang="en-US" altLang="zh-CN" sz="239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239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字魂59号-创粗黑" panose="00000500000000000000" pitchFamily="2" charset="-122"/>
                <a:cs typeface="+mn-ea"/>
                <a:sym typeface="+mn-lt"/>
              </a:rPr>
              <a:t>tốt</a:t>
            </a:r>
            <a:r>
              <a:rPr lang="en-US" altLang="zh-CN" sz="239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字魂59号-创粗黑" panose="00000500000000000000" pitchFamily="2" charset="-122"/>
                <a:cs typeface="+mn-ea"/>
                <a:sym typeface="+mn-lt"/>
              </a:rPr>
              <a:t>!</a:t>
            </a:r>
            <a:endParaRPr lang="zh-CN" altLang="en-US" sz="239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14" name="图片 13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15" name="图片 14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16" name="图片 15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17" name="图片 16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18" name="图片 17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762" y="4271435"/>
            <a:ext cx="1961296" cy="1557028"/>
          </a:xfrm>
          <a:prstGeom prst="rect">
            <a:avLst/>
          </a:prstGeom>
        </p:spPr>
      </p:pic>
      <p:pic>
        <p:nvPicPr>
          <p:cNvPr id="27" name="图片 26" descr="图片包含 玩偶, 玩具&#10;&#10;已生成高可信度的说明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32" y="3646297"/>
            <a:ext cx="2235335" cy="2278157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3681543" y="3633296"/>
            <a:ext cx="563301" cy="900264"/>
          </a:xfrm>
          <a:prstGeom prst="rect">
            <a:avLst/>
          </a:prstGeom>
        </p:spPr>
      </p:pic>
      <p:pic>
        <p:nvPicPr>
          <p:cNvPr id="34" name="图片 33" descr="图片包含 物体&#10;&#10;已生成高可信度的说明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7955909" y="3649144"/>
            <a:ext cx="398280" cy="426067"/>
          </a:xfrm>
          <a:prstGeom prst="rect">
            <a:avLst/>
          </a:prstGeom>
        </p:spPr>
      </p:pic>
      <p:pic>
        <p:nvPicPr>
          <p:cNvPr id="35" name="图片 34" descr="图片包含 物体&#10;&#10;已生成高可信度的说明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940832" y="1816102"/>
            <a:ext cx="398280" cy="42606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2951064" y="3044493"/>
            <a:ext cx="949085" cy="1516822"/>
          </a:xfrm>
          <a:prstGeom prst="rect">
            <a:avLst/>
          </a:prstGeom>
        </p:spPr>
      </p:pic>
      <p:pic>
        <p:nvPicPr>
          <p:cNvPr id="39" name="图片 38" descr="图片包含 物体&#10;&#10;已生成高可信度的说明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927051" y="980319"/>
            <a:ext cx="273050" cy="292100"/>
          </a:xfrm>
          <a:prstGeom prst="rect">
            <a:avLst/>
          </a:prstGeom>
        </p:spPr>
      </p:pic>
      <p:pic>
        <p:nvPicPr>
          <p:cNvPr id="40" name="图片 39" descr="图片包含 物体&#10;&#10;已生成高可信度的说明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603135" y="2707549"/>
            <a:ext cx="647832" cy="6930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&#10;&#10;已生成高可信度的说明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4" name="任意多边形: 形状 3"/>
          <p:cNvSpPr/>
          <p:nvPr/>
        </p:nvSpPr>
        <p:spPr>
          <a:xfrm>
            <a:off x="3429838" y="1275431"/>
            <a:ext cx="5316038" cy="2914299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5" name="图片 4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9" name="图片 8" descr="图片包含 围栏, 工具, 烛架&#10;&#10;已生成极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762" y="4271435"/>
            <a:ext cx="1961296" cy="1557028"/>
          </a:xfrm>
          <a:prstGeom prst="rect">
            <a:avLst/>
          </a:prstGeom>
        </p:spPr>
      </p:pic>
      <p:pic>
        <p:nvPicPr>
          <p:cNvPr id="12" name="图片 11" descr="图片包含 玩偶, 玩具&#10;&#10;已生成高可信度的说明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32" y="3646297"/>
            <a:ext cx="2235335" cy="22781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3772544" y="2163376"/>
            <a:ext cx="46867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solidFill>
                  <a:srgbClr val="F98D6D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Khởi</a:t>
            </a:r>
            <a:r>
              <a:rPr lang="en-US" altLang="zh-CN" sz="6000" b="1" dirty="0">
                <a:solidFill>
                  <a:srgbClr val="F98D6D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F98D6D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động</a:t>
            </a:r>
            <a:endParaRPr lang="zh-CN" altLang="en-US" sz="6000" b="1" dirty="0">
              <a:solidFill>
                <a:srgbClr val="F98D6D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思想气泡: 云 1"/>
          <p:cNvSpPr/>
          <p:nvPr/>
        </p:nvSpPr>
        <p:spPr>
          <a:xfrm>
            <a:off x="420912" y="1727199"/>
            <a:ext cx="3737429" cy="2312538"/>
          </a:xfrm>
          <a:prstGeom prst="cloudCallou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7" name="思想气泡: 云 6"/>
          <p:cNvSpPr/>
          <p:nvPr/>
        </p:nvSpPr>
        <p:spPr>
          <a:xfrm>
            <a:off x="4158341" y="1727199"/>
            <a:ext cx="3737429" cy="2312538"/>
          </a:xfrm>
          <a:prstGeom prst="cloudCallou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8" name="思想气泡: 云 7"/>
          <p:cNvSpPr/>
          <p:nvPr/>
        </p:nvSpPr>
        <p:spPr>
          <a:xfrm>
            <a:off x="7895770" y="1727199"/>
            <a:ext cx="3737429" cy="2312538"/>
          </a:xfrm>
          <a:prstGeom prst="cloudCallou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52603" y="2434786"/>
            <a:ext cx="2874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 dirty="0">
                <a:solidFill>
                  <a:srgbClr val="002060"/>
                </a:solidFill>
              </a:rPr>
              <a:t>1) </a:t>
            </a:r>
            <a:r>
              <a:rPr lang="en-US" altLang="en-US" sz="2400" b="1" dirty="0" err="1">
                <a:solidFill>
                  <a:srgbClr val="002060"/>
                </a:solidFill>
              </a:rPr>
              <a:t>Thế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nào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là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quan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hệ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từ</a:t>
            </a:r>
            <a:r>
              <a:rPr lang="en-US" altLang="en-US" sz="2400" b="1" dirty="0">
                <a:solidFill>
                  <a:srgbClr val="002060"/>
                </a:solidFill>
              </a:rPr>
              <a:t> ? 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817661" y="2434785"/>
            <a:ext cx="2548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>
                <a:solidFill>
                  <a:srgbClr val="002060"/>
                </a:solidFill>
              </a:rPr>
              <a:t>2) </a:t>
            </a:r>
            <a:r>
              <a:rPr lang="en-US" altLang="en-US" sz="2400" b="1" dirty="0" err="1">
                <a:solidFill>
                  <a:srgbClr val="002060"/>
                </a:solidFill>
              </a:rPr>
              <a:t>Đặt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câu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với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quan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hệ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từ</a:t>
            </a:r>
            <a:r>
              <a:rPr lang="en-US" altLang="en-US" sz="2400" b="1" dirty="0">
                <a:solidFill>
                  <a:srgbClr val="002060"/>
                </a:solidFill>
              </a:rPr>
              <a:t>: </a:t>
            </a:r>
            <a:r>
              <a:rPr lang="en-US" altLang="en-US" sz="2400" b="1" dirty="0" err="1">
                <a:solidFill>
                  <a:srgbClr val="002060"/>
                </a:solidFill>
              </a:rPr>
              <a:t>và</a:t>
            </a:r>
            <a:endParaRPr lang="en-US" altLang="en-US" sz="2400" b="1" dirty="0">
              <a:solidFill>
                <a:srgbClr val="00206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449630" y="2250121"/>
            <a:ext cx="31236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>
                <a:solidFill>
                  <a:srgbClr val="002060"/>
                </a:solidFill>
              </a:rPr>
              <a:t>3) </a:t>
            </a:r>
            <a:r>
              <a:rPr lang="en-US" altLang="en-US" sz="2400" b="1" dirty="0" err="1">
                <a:solidFill>
                  <a:srgbClr val="002060"/>
                </a:solidFill>
              </a:rPr>
              <a:t>Đặt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câu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với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cặp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quan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hệ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</a:rPr>
              <a:t>từ</a:t>
            </a:r>
            <a:r>
              <a:rPr lang="en-US" altLang="en-US" sz="2400" b="1" dirty="0">
                <a:solidFill>
                  <a:srgbClr val="002060"/>
                </a:solidFill>
              </a:rPr>
              <a:t>: 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     - </a:t>
            </a:r>
            <a:r>
              <a:rPr lang="en-US" altLang="en-US" sz="2400" b="1" dirty="0" err="1">
                <a:solidFill>
                  <a:srgbClr val="002060"/>
                </a:solidFill>
              </a:rPr>
              <a:t>vì</a:t>
            </a:r>
            <a:r>
              <a:rPr lang="en-US" altLang="en-US" sz="2400" b="1" dirty="0">
                <a:solidFill>
                  <a:srgbClr val="002060"/>
                </a:solidFill>
              </a:rPr>
              <a:t> … </a:t>
            </a:r>
            <a:r>
              <a:rPr lang="en-US" altLang="en-US" sz="2400" b="1" dirty="0" err="1">
                <a:solidFill>
                  <a:srgbClr val="002060"/>
                </a:solidFill>
              </a:rPr>
              <a:t>nên</a:t>
            </a:r>
            <a:r>
              <a:rPr lang="en-US" altLang="en-US" sz="2400" b="1" dirty="0">
                <a:solidFill>
                  <a:srgbClr val="002060"/>
                </a:solidFill>
              </a:rPr>
              <a:t>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矩形: 圆角 6"/>
          <p:cNvSpPr/>
          <p:nvPr/>
        </p:nvSpPr>
        <p:spPr>
          <a:xfrm>
            <a:off x="2133299" y="980319"/>
            <a:ext cx="7519829" cy="3929266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14" name="图片 13" descr="图片包含 围栏, 工具, 烛架&#10;&#10;已生成极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15" name="图片 14" descr="图片包含 围栏, 工具, 烛架&#10;&#10;已生成极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16" name="图片 15" descr="图片包含 围栏, 工具, 烛架&#10;&#10;已生成极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17" name="图片 16" descr="图片包含 围栏, 工具, 烛架&#10;&#10;已生成极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18" name="图片 17" descr="图片包含 围栏, 工具, 烛架&#10;&#10;已生成极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4131071"/>
            <a:ext cx="1961296" cy="1557028"/>
          </a:xfrm>
          <a:prstGeom prst="rect">
            <a:avLst/>
          </a:prstGeom>
        </p:spPr>
      </p:pic>
      <p:pic>
        <p:nvPicPr>
          <p:cNvPr id="27" name="图片 26" descr="图片包含 玩偶, 玩具&#10;&#10;已生成高可信度的说明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036" y="3603193"/>
            <a:ext cx="2235335" cy="2278157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2717586" y="3642867"/>
            <a:ext cx="563301" cy="900264"/>
          </a:xfrm>
          <a:prstGeom prst="rect">
            <a:avLst/>
          </a:prstGeom>
        </p:spPr>
      </p:pic>
      <p:pic>
        <p:nvPicPr>
          <p:cNvPr id="34" name="图片 33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601368" y="3724447"/>
            <a:ext cx="398280" cy="426067"/>
          </a:xfrm>
          <a:prstGeom prst="rect">
            <a:avLst/>
          </a:prstGeom>
        </p:spPr>
      </p:pic>
      <p:pic>
        <p:nvPicPr>
          <p:cNvPr id="35" name="图片 34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940832" y="1816102"/>
            <a:ext cx="398280" cy="42606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1987107" y="3054064"/>
            <a:ext cx="949085" cy="1516822"/>
          </a:xfrm>
          <a:prstGeom prst="rect">
            <a:avLst/>
          </a:prstGeom>
        </p:spPr>
      </p:pic>
      <p:pic>
        <p:nvPicPr>
          <p:cNvPr id="39" name="图片 38" descr="图片包含 物体&#10;&#10;已生成高可信度的说明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927051" y="980319"/>
            <a:ext cx="273050" cy="292100"/>
          </a:xfrm>
          <a:prstGeom prst="rect">
            <a:avLst/>
          </a:prstGeom>
        </p:spPr>
      </p:pic>
      <p:pic>
        <p:nvPicPr>
          <p:cNvPr id="40" name="图片 39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603135" y="3082485"/>
            <a:ext cx="647832" cy="693030"/>
          </a:xfrm>
          <a:prstGeom prst="rect">
            <a:avLst/>
          </a:prstGeom>
        </p:spPr>
      </p:pic>
      <p:pic>
        <p:nvPicPr>
          <p:cNvPr id="6" name="钢琴欢快趣味活动游戏配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848465" y="0"/>
            <a:ext cx="344130" cy="34413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918829" y="932430"/>
            <a:ext cx="7734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12 –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391988" y="2255869"/>
            <a:ext cx="7160935" cy="83099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Luyện</a:t>
            </a:r>
            <a:r>
              <a:rPr lang="en-US" sz="4800" b="1" dirty="0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 </a:t>
            </a:r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Tập</a:t>
            </a:r>
            <a:r>
              <a:rPr lang="en-US" sz="4800" b="1" dirty="0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 </a:t>
            </a:r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Về</a:t>
            </a:r>
            <a:r>
              <a:rPr lang="en-US" sz="4800" b="1" dirty="0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 </a:t>
            </a:r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Quan</a:t>
            </a:r>
            <a:r>
              <a:rPr lang="en-US" sz="4800" b="1" dirty="0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 </a:t>
            </a:r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Hệ</a:t>
            </a:r>
            <a:r>
              <a:rPr lang="en-US" sz="4800" b="1" dirty="0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 </a:t>
            </a:r>
            <a:r>
              <a:rPr lang="en-US" sz="4800" b="1" dirty="0" err="1">
                <a:ln w="1905">
                  <a:solidFill>
                    <a:srgbClr val="008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.VnBahamasB" pitchFamily="34" charset="0"/>
              </a:rPr>
              <a:t>Từ</a:t>
            </a:r>
            <a:endParaRPr lang="en-US" sz="4800" b="1" dirty="0">
              <a:ln w="1905">
                <a:solidFill>
                  <a:srgbClr val="008000"/>
                </a:solidFill>
              </a:ln>
              <a:solidFill>
                <a:srgbClr val="008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.VnBahamas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58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14:warp dir="in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8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/>
          <p:cNvSpPr/>
          <p:nvPr/>
        </p:nvSpPr>
        <p:spPr>
          <a:xfrm>
            <a:off x="2518012" y="2731129"/>
            <a:ext cx="1016758" cy="606615"/>
          </a:xfrm>
          <a:prstGeom prst="ellipse">
            <a:avLst/>
          </a:prstGeom>
          <a:ln w="28575">
            <a:solidFill>
              <a:srgbClr val="008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3" name="Oval 22"/>
          <p:cNvSpPr/>
          <p:nvPr/>
        </p:nvSpPr>
        <p:spPr>
          <a:xfrm>
            <a:off x="6202856" y="2111564"/>
            <a:ext cx="777923" cy="606615"/>
          </a:xfrm>
          <a:prstGeom prst="ellipse">
            <a:avLst/>
          </a:prstGeom>
          <a:ln w="28575">
            <a:solidFill>
              <a:srgbClr val="008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2" name="Oval 41"/>
          <p:cNvSpPr/>
          <p:nvPr/>
        </p:nvSpPr>
        <p:spPr>
          <a:xfrm>
            <a:off x="7510817" y="2731129"/>
            <a:ext cx="882556" cy="606615"/>
          </a:xfrm>
          <a:prstGeom prst="ellipse">
            <a:avLst/>
          </a:prstGeom>
          <a:ln w="28575">
            <a:solidFill>
              <a:srgbClr val="008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3" name="Oval 42"/>
          <p:cNvSpPr/>
          <p:nvPr/>
        </p:nvSpPr>
        <p:spPr>
          <a:xfrm>
            <a:off x="8229599" y="3402142"/>
            <a:ext cx="882556" cy="606615"/>
          </a:xfrm>
          <a:prstGeom prst="ellipse">
            <a:avLst/>
          </a:prstGeom>
          <a:ln w="28575">
            <a:solidFill>
              <a:srgbClr val="008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1009831" y="1987049"/>
            <a:ext cx="10044958" cy="2701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altLang="en-US" sz="2800" b="1" dirty="0">
                <a:latin typeface="+mn-lt"/>
              </a:rPr>
              <a:t>       A </a:t>
            </a:r>
            <a:r>
              <a:rPr lang="en-US" altLang="en-US" sz="2800" b="1" dirty="0" err="1">
                <a:latin typeface="+mn-lt"/>
              </a:rPr>
              <a:t>Cháng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đeo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cày</a:t>
            </a:r>
            <a:r>
              <a:rPr lang="en-US" altLang="en-US" sz="2800" b="1" dirty="0">
                <a:latin typeface="+mn-lt"/>
              </a:rPr>
              <a:t>. </a:t>
            </a:r>
            <a:r>
              <a:rPr lang="en-US" altLang="en-US" sz="2800" b="1" dirty="0" err="1">
                <a:latin typeface="+mn-lt"/>
              </a:rPr>
              <a:t>Cái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cày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của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người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Hmông</a:t>
            </a:r>
            <a:r>
              <a:rPr lang="en-US" altLang="en-US" sz="2800" b="1" dirty="0">
                <a:latin typeface="+mn-lt"/>
              </a:rPr>
              <a:t> to </a:t>
            </a:r>
            <a:r>
              <a:rPr lang="en-US" altLang="en-US" sz="2800" b="1" dirty="0" err="1">
                <a:latin typeface="+mn-lt"/>
              </a:rPr>
              <a:t>nặng</a:t>
            </a:r>
            <a:r>
              <a:rPr lang="en-US" altLang="en-US" sz="2800" b="1" dirty="0">
                <a:latin typeface="+mn-lt"/>
              </a:rPr>
              <a:t>, </a:t>
            </a:r>
            <a:r>
              <a:rPr lang="en-US" altLang="en-US" sz="2800" b="1" dirty="0" err="1">
                <a:latin typeface="+mn-lt"/>
              </a:rPr>
              <a:t>bắp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cày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bằng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gỗ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tốt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màu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đen</a:t>
            </a:r>
            <a:r>
              <a:rPr lang="en-US" altLang="en-US" sz="2800" b="1" dirty="0">
                <a:latin typeface="+mn-lt"/>
              </a:rPr>
              <a:t>, </a:t>
            </a:r>
            <a:r>
              <a:rPr lang="en-US" altLang="en-US" sz="2800" b="1" dirty="0" err="1">
                <a:latin typeface="+mn-lt"/>
              </a:rPr>
              <a:t>vòng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như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hình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cái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cung</a:t>
            </a:r>
            <a:r>
              <a:rPr lang="en-US" altLang="en-US" sz="2800" b="1" dirty="0">
                <a:latin typeface="+mn-lt"/>
              </a:rPr>
              <a:t>, </a:t>
            </a:r>
            <a:r>
              <a:rPr lang="en-US" altLang="en-US" sz="2800" b="1" dirty="0" err="1">
                <a:latin typeface="+mn-lt"/>
              </a:rPr>
              <a:t>ôm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lấy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bộ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ngực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nở</a:t>
            </a:r>
            <a:r>
              <a:rPr lang="en-US" altLang="en-US" sz="2800" b="1" dirty="0">
                <a:latin typeface="+mn-lt"/>
              </a:rPr>
              <a:t>. </a:t>
            </a:r>
            <a:r>
              <a:rPr lang="en-US" altLang="en-US" sz="2800" b="1" dirty="0" err="1">
                <a:latin typeface="+mn-lt"/>
              </a:rPr>
              <a:t>Trông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anh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hùng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dũng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như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một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chàng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hiệp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sĩ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cổ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đeo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cung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ra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trận</a:t>
            </a:r>
            <a:r>
              <a:rPr lang="en-US" altLang="en-US" sz="2800" b="1" dirty="0">
                <a:latin typeface="+mn-lt"/>
              </a:rPr>
              <a:t>.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09832" y="755041"/>
            <a:ext cx="9690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FF0000"/>
                </a:solidFill>
                <a:ea typeface="字魂59号-创粗黑" panose="00000500000000000000" pitchFamily="2" charset="-122"/>
                <a:cs typeface="+mn-ea"/>
                <a:sym typeface="+mn-lt"/>
              </a:rPr>
              <a:t>Bài</a:t>
            </a:r>
            <a:r>
              <a:rPr lang="en-US" altLang="en-US" sz="2800" b="1" dirty="0">
                <a:solidFill>
                  <a:srgbClr val="FF0000"/>
                </a:solidFill>
                <a:ea typeface="字魂59号-创粗黑" panose="00000500000000000000" pitchFamily="2" charset="-122"/>
                <a:cs typeface="+mn-ea"/>
                <a:sym typeface="+mn-lt"/>
              </a:rPr>
              <a:t> 1: </a:t>
            </a:r>
            <a:r>
              <a:rPr lang="en-US" altLang="en-US" sz="2800" b="1" dirty="0" err="1">
                <a:solidFill>
                  <a:srgbClr val="FF0000"/>
                </a:solidFill>
              </a:rPr>
              <a:t>Tìm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quan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hệ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trong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đoạn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trích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dưới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đây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và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cho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biết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mỗi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quan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hệ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nối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những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ngữ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nào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trong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</a:rPr>
              <a:t>: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2265528" y="1232094"/>
            <a:ext cx="25111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872016" y="1668204"/>
            <a:ext cx="63985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967785" y="2606724"/>
            <a:ext cx="1064525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085462" y="2608999"/>
            <a:ext cx="2317845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9112155" y="3921457"/>
            <a:ext cx="1846997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384876" y="3921457"/>
            <a:ext cx="1831075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125890" y="3258842"/>
            <a:ext cx="1364826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568890" y="3258842"/>
            <a:ext cx="2790967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1125890" y="4546979"/>
            <a:ext cx="4597071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6578169" y="3258842"/>
            <a:ext cx="919000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8393373" y="3258842"/>
            <a:ext cx="2456597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3" grpId="0" animBg="1"/>
      <p:bldP spid="42" grpId="0" animBg="1"/>
      <p:bldP spid="43" grpId="0" animBg="1"/>
      <p:bldP spid="19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Soạn bài Tập làm văn: Cấu tạo của bài văn tả người – Xác định đoạn mở bài:  từ đầu đến Đẹp quá!: Giới thiệu người định tả – Hạng A Chá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622637" y="582328"/>
            <a:ext cx="4054475" cy="670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b="1" dirty="0" err="1">
                <a:solidFill>
                  <a:srgbClr val="FF0000"/>
                </a:solidFill>
              </a:rPr>
              <a:t>Tác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dụng</a:t>
            </a:r>
            <a:endParaRPr lang="en-US" altLang="en-US" b="1" dirty="0">
              <a:solidFill>
                <a:srgbClr val="FF0000"/>
              </a:solidFill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951441" y="1376515"/>
            <a:ext cx="10285413" cy="608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i="1" dirty="0">
                <a:solidFill>
                  <a:schemeClr val="bg2">
                    <a:lumMod val="10000"/>
                  </a:schemeClr>
                </a:solidFill>
              </a:rPr>
              <a:t>+ </a:t>
            </a:r>
            <a:r>
              <a:rPr lang="en-US" altLang="en-US" sz="3200" b="1" i="1" dirty="0" err="1">
                <a:solidFill>
                  <a:srgbClr val="008000"/>
                </a:solidFill>
              </a:rPr>
              <a:t>của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nối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cái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cày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với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người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Hmông</a:t>
            </a:r>
            <a:endParaRPr lang="en-US" altLang="en-US" sz="3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934001" y="2129276"/>
            <a:ext cx="10668000" cy="608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+ </a:t>
            </a:r>
            <a:r>
              <a:rPr lang="en-US" altLang="en-US" sz="3200" b="1" i="1" dirty="0" err="1">
                <a:solidFill>
                  <a:srgbClr val="008000"/>
                </a:solidFill>
              </a:rPr>
              <a:t>bằng</a:t>
            </a:r>
            <a:r>
              <a:rPr lang="en-US" altLang="en-US" sz="3200" b="1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nối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bắp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cày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với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gỗ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tốt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màu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đen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934001" y="2799795"/>
            <a:ext cx="10774363" cy="608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+ </a:t>
            </a:r>
            <a:r>
              <a:rPr lang="en-US" altLang="en-US" sz="3200" b="1" i="1" dirty="0" err="1">
                <a:solidFill>
                  <a:srgbClr val="008000"/>
                </a:solidFill>
              </a:rPr>
              <a:t>như</a:t>
            </a:r>
            <a:r>
              <a:rPr lang="en-US" altLang="en-US" sz="3200" b="1" i="1" dirty="0">
                <a:solidFill>
                  <a:srgbClr val="008000"/>
                </a:solidFill>
              </a:rPr>
              <a:t> (1)</a:t>
            </a:r>
            <a:r>
              <a:rPr lang="en-US" altLang="en-US" sz="3200" b="1" dirty="0">
                <a:solidFill>
                  <a:srgbClr val="008000"/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nối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vòng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với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hình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cánh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cung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945069" y="3499218"/>
            <a:ext cx="9655276" cy="1100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+ </a:t>
            </a:r>
            <a:r>
              <a:rPr lang="en-US" altLang="en-US" sz="3200" b="1" i="1" dirty="0" err="1">
                <a:solidFill>
                  <a:srgbClr val="008000"/>
                </a:solidFill>
              </a:rPr>
              <a:t>như</a:t>
            </a:r>
            <a:r>
              <a:rPr lang="en-US" altLang="en-US" sz="3200" b="1" i="1" dirty="0">
                <a:solidFill>
                  <a:srgbClr val="008000"/>
                </a:solidFill>
              </a:rPr>
              <a:t> (2)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nối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hùng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dũng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với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một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chàng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hiệp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sĩ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cổ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đeo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cung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ra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en-US" sz="3200" b="1" dirty="0" err="1">
                <a:solidFill>
                  <a:schemeClr val="bg2">
                    <a:lumMod val="10000"/>
                  </a:schemeClr>
                </a:solidFill>
              </a:rPr>
              <a:t>trận</a:t>
            </a:r>
            <a:r>
              <a:rPr lang="en-US" altLang="en-US" sz="32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68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727200" y="541911"/>
            <a:ext cx="82629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Bài</a:t>
            </a:r>
            <a:r>
              <a:rPr lang="en-US" altLang="en-US" sz="2800" b="1" dirty="0">
                <a:solidFill>
                  <a:srgbClr val="FF0000"/>
                </a:solidFill>
              </a:rPr>
              <a:t> 2: </a:t>
            </a:r>
            <a:r>
              <a:rPr lang="en-US" altLang="en-US" sz="2800" b="1" dirty="0" err="1">
                <a:solidFill>
                  <a:srgbClr val="FF0000"/>
                </a:solidFill>
              </a:rPr>
              <a:t>Các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</a:rPr>
              <a:t> in </a:t>
            </a:r>
            <a:r>
              <a:rPr lang="en-US" altLang="en-US" sz="2800" b="1" dirty="0" err="1">
                <a:solidFill>
                  <a:srgbClr val="FF0000"/>
                </a:solidFill>
              </a:rPr>
              <a:t>đậm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được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dùng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trong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mỗi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dưới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đây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biểu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thị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quan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hệ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gì</a:t>
            </a:r>
            <a:r>
              <a:rPr lang="en-US" altLang="en-US" sz="2800" b="1" dirty="0">
                <a:solidFill>
                  <a:srgbClr val="FF0000"/>
                </a:solidFill>
              </a:rPr>
              <a:t> ?</a:t>
            </a:r>
            <a:endParaRPr lang="zh-CN" altLang="en-US" sz="2800" b="1" dirty="0">
              <a:solidFill>
                <a:srgbClr val="FF0000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107750" y="336867"/>
            <a:ext cx="619450" cy="726240"/>
            <a:chOff x="2951064" y="3044493"/>
            <a:chExt cx="1293780" cy="151682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3681543" y="3633296"/>
              <a:ext cx="563301" cy="900264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2951064" y="3044493"/>
              <a:ext cx="949085" cy="1516822"/>
            </a:xfrm>
            <a:prstGeom prst="rect">
              <a:avLst/>
            </a:prstGeom>
          </p:spPr>
        </p:pic>
      </p:grpSp>
      <p:pic>
        <p:nvPicPr>
          <p:cNvPr id="7" name="图片 6" descr="图片包含 玩偶, 玩具&#10;&#10;已生成高可信度的说明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34" y="3270508"/>
            <a:ext cx="1763925" cy="1797716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107751" y="1568415"/>
            <a:ext cx="10356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a)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Quân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sĩ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cùng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nhân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dân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trong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vùng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tìm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đủ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mọi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cách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cứu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voi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khỏi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bãi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lầy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b="1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nhưng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vô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hiệu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2339459" y="2516074"/>
            <a:ext cx="9124660" cy="1408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b="1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b)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Thuyền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chúng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tôi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tiếp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tục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chèo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,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đi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tới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ba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nghìn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thước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rồi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b="1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mà</a:t>
            </a:r>
            <a:r>
              <a:rPr lang="en-US" altLang="en-US" sz="2800" b="1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vẫn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thấy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chim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đậu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trắng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xoá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trên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những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cành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cây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gie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sát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ra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sông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3727190" y="4019238"/>
            <a:ext cx="4327278" cy="54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 marL="342900" indent="-3429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Nếu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hoa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có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ở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trời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cao</a:t>
            </a:r>
            <a:endParaRPr lang="en-US" altLang="en-US" sz="2800" i="1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2339459" y="3924802"/>
            <a:ext cx="831112" cy="54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>
                <a:solidFill>
                  <a:schemeClr val="tx1">
                    <a:lumMod val="50000"/>
                  </a:schemeClr>
                </a:solidFill>
                <a:latin typeface="+mj-lt"/>
              </a:rPr>
              <a:t>c)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2720714" y="4585975"/>
            <a:ext cx="6750832" cy="54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944" tIns="57472" rIns="114944" bIns="57472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Thì</a:t>
            </a:r>
            <a:r>
              <a:rPr lang="en-US" altLang="en-US" sz="2800" b="1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bầy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ong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cũng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mang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vào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mật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thơm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727200" y="541911"/>
            <a:ext cx="82629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Bài</a:t>
            </a:r>
            <a:r>
              <a:rPr lang="en-US" altLang="en-US" sz="2800" b="1" dirty="0">
                <a:solidFill>
                  <a:srgbClr val="FF0000"/>
                </a:solidFill>
              </a:rPr>
              <a:t> 2: </a:t>
            </a:r>
            <a:r>
              <a:rPr lang="en-US" altLang="en-US" sz="2800" b="1" dirty="0" err="1">
                <a:solidFill>
                  <a:srgbClr val="FF0000"/>
                </a:solidFill>
              </a:rPr>
              <a:t>Các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</a:rPr>
              <a:t> in </a:t>
            </a:r>
            <a:r>
              <a:rPr lang="en-US" altLang="en-US" sz="2800" b="1" dirty="0" err="1">
                <a:solidFill>
                  <a:srgbClr val="FF0000"/>
                </a:solidFill>
              </a:rPr>
              <a:t>đậm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được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dùng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trong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mỗi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dưới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đây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biểu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thị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quan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hệ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gì</a:t>
            </a:r>
            <a:r>
              <a:rPr lang="en-US" altLang="en-US" sz="2800" b="1" dirty="0">
                <a:solidFill>
                  <a:srgbClr val="FF0000"/>
                </a:solidFill>
              </a:rPr>
              <a:t> ?</a:t>
            </a:r>
            <a:endParaRPr lang="zh-CN" altLang="en-US" sz="2800" b="1" dirty="0">
              <a:solidFill>
                <a:srgbClr val="FF0000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107750" y="336867"/>
            <a:ext cx="619450" cy="726240"/>
            <a:chOff x="2951064" y="3044493"/>
            <a:chExt cx="1293780" cy="151682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3681543" y="3633296"/>
              <a:ext cx="563301" cy="900264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>
              <a:fillRect/>
            </a:stretch>
          </p:blipFill>
          <p:spPr>
            <a:xfrm>
              <a:off x="2951064" y="3044493"/>
              <a:ext cx="949085" cy="1516822"/>
            </a:xfrm>
            <a:prstGeom prst="rect">
              <a:avLst/>
            </a:prstGeom>
          </p:spPr>
        </p:pic>
      </p:grpSp>
      <p:pic>
        <p:nvPicPr>
          <p:cNvPr id="7" name="图片 6" descr="图片包含 玩偶, 玩具&#10;&#10;已生成高可信度的说明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34" y="3379690"/>
            <a:ext cx="1763925" cy="1797716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107751" y="1568415"/>
            <a:ext cx="10356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a)</a:t>
            </a:r>
            <a:r>
              <a:rPr lang="en-US" altLang="en-US" sz="2800" b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Quân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sĩ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cùng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nhân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dân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trong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vùng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tìm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đủ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mọi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cách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cứu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voi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khỏi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bãi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lầy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b="1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nhưng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vô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800" i="1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hiệu</a:t>
            </a:r>
            <a:r>
              <a:rPr lang="en-US" altLang="en-US" sz="2800" i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2" name="Oval Callout 1"/>
          <p:cNvSpPr/>
          <p:nvPr/>
        </p:nvSpPr>
        <p:spPr>
          <a:xfrm>
            <a:off x="2361071" y="2595335"/>
            <a:ext cx="3253851" cy="1310185"/>
          </a:xfrm>
          <a:prstGeom prst="wedgeEllipseCallout">
            <a:avLst>
              <a:gd name="adj1" fmla="val -58238"/>
              <a:gd name="adj2" fmla="val 7291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Từ</a:t>
            </a:r>
            <a:r>
              <a:rPr lang="en-US" sz="2800" dirty="0"/>
              <a:t> </a:t>
            </a:r>
            <a:r>
              <a:rPr lang="en-US" sz="2800" dirty="0" err="1"/>
              <a:t>nhưng</a:t>
            </a:r>
            <a:r>
              <a:rPr lang="en-US" sz="2800" dirty="0"/>
              <a:t> </a:t>
            </a:r>
            <a:r>
              <a:rPr lang="en-US" sz="2800" dirty="0" err="1"/>
              <a:t>biểu</a:t>
            </a:r>
            <a:r>
              <a:rPr lang="en-US" sz="2800" dirty="0"/>
              <a:t> </a:t>
            </a:r>
            <a:r>
              <a:rPr lang="en-US" sz="2800" dirty="0" err="1"/>
              <a:t>thị</a:t>
            </a:r>
            <a:r>
              <a:rPr lang="en-US" sz="2800" dirty="0"/>
              <a:t> </a:t>
            </a:r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hệ</a:t>
            </a:r>
            <a:r>
              <a:rPr lang="en-US" sz="2800" dirty="0"/>
              <a:t> </a:t>
            </a:r>
            <a:r>
              <a:rPr lang="en-US" sz="2800" dirty="0" err="1"/>
              <a:t>gì</a:t>
            </a:r>
            <a:r>
              <a:rPr lang="en-US" sz="2800" dirty="0"/>
              <a:t>? </a:t>
            </a:r>
            <a:endParaRPr lang="vi-VN" sz="2800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907" y="3850928"/>
            <a:ext cx="2128360" cy="1689657"/>
          </a:xfrm>
          <a:prstGeom prst="rect">
            <a:avLst/>
          </a:prstGeom>
        </p:spPr>
      </p:pic>
      <p:sp>
        <p:nvSpPr>
          <p:cNvPr id="8" name="Rectangular Callout 7"/>
          <p:cNvSpPr/>
          <p:nvPr/>
        </p:nvSpPr>
        <p:spPr>
          <a:xfrm>
            <a:off x="6209384" y="2385663"/>
            <a:ext cx="3780777" cy="864764"/>
          </a:xfrm>
          <a:prstGeom prst="wedgeRectCallout">
            <a:avLst>
              <a:gd name="adj1" fmla="val 48277"/>
              <a:gd name="adj2" fmla="val 12247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hệ</a:t>
            </a:r>
            <a:r>
              <a:rPr lang="en-US" sz="2800" dirty="0"/>
              <a:t> </a:t>
            </a:r>
            <a:r>
              <a:rPr lang="en-US" sz="2800" dirty="0" err="1"/>
              <a:t>tương</a:t>
            </a:r>
            <a:r>
              <a:rPr lang="en-US" sz="2800" dirty="0"/>
              <a:t> </a:t>
            </a:r>
            <a:r>
              <a:rPr lang="en-US" sz="2800" dirty="0" err="1"/>
              <a:t>phản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393461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animBg="1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3ab5ahrs">
      <a:majorFont>
        <a:latin typeface="Arial"/>
        <a:ea typeface="HappyZcool"/>
        <a:cs typeface=""/>
      </a:majorFont>
      <a:minorFont>
        <a:latin typeface="Arial"/>
        <a:ea typeface="HappyZcool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101</TotalTime>
  <Words>1078</Words>
  <Application>Microsoft Office PowerPoint</Application>
  <PresentationFormat>Widescreen</PresentationFormat>
  <Paragraphs>98</Paragraphs>
  <Slides>25</Slides>
  <Notes>17</Notes>
  <HiddenSlides>0</HiddenSlides>
  <MMClips>12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.VnBahamasB</vt:lpstr>
      <vt:lpstr>Arial</vt:lpstr>
      <vt:lpstr>Calibri</vt:lpstr>
      <vt:lpstr>Calibri Light</vt:lpstr>
      <vt:lpstr>iCiel Cadena</vt:lpstr>
      <vt:lpstr>Times New Roman</vt:lpstr>
      <vt:lpstr>字魂59号-创粗黑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HP</dc:creator>
  <dc:description>9Slide.vn</dc:description>
  <cp:lastModifiedBy>Windows 11</cp:lastModifiedBy>
  <cp:revision>104</cp:revision>
  <dcterms:created xsi:type="dcterms:W3CDTF">2017-08-18T03:02:00Z</dcterms:created>
  <dcterms:modified xsi:type="dcterms:W3CDTF">2023-07-14T13:51:39Z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1033-11.2.0.10323</vt:lpwstr>
  </property>
  <property fmtid="{D5CDD505-2E9C-101B-9397-08002B2CF9AE}" pid="3" name="ICV">
    <vt:lpwstr>D356C8CDA9854B6CA3B52605213009C5</vt:lpwstr>
  </property>
</Properties>
</file>