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36" r:id="rId3"/>
    <p:sldId id="295" r:id="rId4"/>
    <p:sldId id="257" r:id="rId5"/>
    <p:sldId id="306" r:id="rId6"/>
    <p:sldId id="335" r:id="rId7"/>
    <p:sldId id="301" r:id="rId8"/>
    <p:sldId id="338" r:id="rId9"/>
    <p:sldId id="337" r:id="rId10"/>
    <p:sldId id="340" r:id="rId11"/>
    <p:sldId id="341" r:id="rId12"/>
    <p:sldId id="323" r:id="rId13"/>
    <p:sldId id="339" r:id="rId14"/>
    <p:sldId id="285" r:id="rId15"/>
    <p:sldId id="265" r:id="rId16"/>
    <p:sldId id="334" r:id="rId17"/>
    <p:sldId id="319" r:id="rId18"/>
    <p:sldId id="32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66"/>
    <a:srgbClr val="FF00FF"/>
    <a:srgbClr val="FFCCFF"/>
    <a:srgbClr val="CC00CC"/>
    <a:srgbClr val="CC0066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7671" y="1546412"/>
            <a:ext cx="80951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3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 CHỨC LƯU TRỮ, TÌM KIẾM VÀ TRAO ĐỔI THÔNG TIN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982139" y="2124635"/>
            <a:ext cx="8704058" cy="2993275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ổ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ổ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4" name="Rounded Rectangle 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593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4" name="Rounded Rectangle 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6" name="Horizontal Scroll 5"/>
          <p:cNvSpPr/>
          <p:nvPr/>
        </p:nvSpPr>
        <p:spPr>
          <a:xfrm>
            <a:off x="1542198" y="2063242"/>
            <a:ext cx="9001112" cy="2931839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ổ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4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290656" y="1783845"/>
            <a:ext cx="4850962" cy="4507721"/>
            <a:chOff x="5967093" y="1320227"/>
            <a:chExt cx="5198832" cy="49661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1285316" y="2366678"/>
            <a:ext cx="4749724" cy="3882684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576" y="3146339"/>
            <a:ext cx="4423584" cy="282701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4161" y="1826037"/>
            <a:ext cx="383284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dirty="0"/>
              <a:t>a. Vai trò của cây thư mục</a:t>
            </a:r>
            <a:endParaRPr lang="en-US" sz="2300" b="1" dirty="0"/>
          </a:p>
        </p:txBody>
      </p:sp>
      <p:sp>
        <p:nvSpPr>
          <p:cNvPr id="18" name="Oval 17"/>
          <p:cNvSpPr/>
          <p:nvPr/>
        </p:nvSpPr>
        <p:spPr>
          <a:xfrm>
            <a:off x="1722639" y="3873805"/>
            <a:ext cx="331244" cy="3516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406046" y="1718611"/>
            <a:ext cx="4850962" cy="4507721"/>
            <a:chOff x="5967093" y="1320227"/>
            <a:chExt cx="5198832" cy="49661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1299387" y="2576228"/>
            <a:ext cx="4890397" cy="323789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4161" y="1826037"/>
            <a:ext cx="373371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sz="2300" b="1" dirty="0" smtClean="0"/>
              <a:t>thư </a:t>
            </a:r>
            <a:r>
              <a:rPr lang="vi-VN" sz="2300" b="1" dirty="0"/>
              <a:t>mục</a:t>
            </a:r>
            <a:endParaRPr lang="en-US" sz="2300" b="1" dirty="0"/>
          </a:p>
        </p:txBody>
      </p:sp>
      <p:sp>
        <p:nvSpPr>
          <p:cNvPr id="8" name="Rectangle 7"/>
          <p:cNvSpPr/>
          <p:nvPr/>
        </p:nvSpPr>
        <p:spPr>
          <a:xfrm>
            <a:off x="1325278" y="2818719"/>
            <a:ext cx="4780098" cy="29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19.3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93700" indent="-225425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</a:pP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thư mục nào nằm trong thư mục YẾN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225425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</a:pP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thư mục YẾN có các tệp nào? 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2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788267" y="1285090"/>
            <a:ext cx="4522157" cy="4764018"/>
            <a:chOff x="8183335" y="2497524"/>
            <a:chExt cx="3253488" cy="6526577"/>
          </a:xfrm>
        </p:grpSpPr>
        <p:sp>
          <p:nvSpPr>
            <p:cNvPr id="15" name="Rectangle 14"/>
            <p:cNvSpPr/>
            <p:nvPr/>
          </p:nvSpPr>
          <p:spPr>
            <a:xfrm>
              <a:off x="8292519" y="3367069"/>
              <a:ext cx="3057099" cy="56008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800"/>
                </a:spcAft>
              </a:pP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19.3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342900" indent="-342900" algn="just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vi-VN" sz="2200" dirty="0">
                  <a:solidFill>
                    <a:srgbClr val="3333CC"/>
                  </a:solidFill>
                </a:rPr>
                <a:t>Bên cạnh tên mỗi thư mục, có một biểu tượng. Em có nhận xét gì về hình dạng và màu sắc của các biểu tượng ấy? </a:t>
              </a:r>
              <a:endParaRPr lang="en-US" sz="2200" dirty="0" smtClean="0">
                <a:solidFill>
                  <a:srgbClr val="3333CC"/>
                </a:solidFill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vi-VN" sz="2200" dirty="0" smtClean="0">
                  <a:solidFill>
                    <a:srgbClr val="3333CC"/>
                  </a:solidFill>
                </a:rPr>
                <a:t>Tệp </a:t>
              </a:r>
              <a:r>
                <a:rPr lang="vi-VN" sz="2200" dirty="0">
                  <a:solidFill>
                    <a:srgbClr val="FF0000"/>
                  </a:solidFill>
                </a:rPr>
                <a:t>Bài 1.docx </a:t>
              </a:r>
              <a:r>
                <a:rPr lang="vi-VN" sz="2200" dirty="0">
                  <a:solidFill>
                    <a:srgbClr val="3333CC"/>
                  </a:solidFill>
                </a:rPr>
                <a:t>nằm trong thư mục nào và thư mục đó là thư mục con của thư mục nào? </a:t>
              </a:r>
              <a:endPara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183335" y="2784142"/>
              <a:ext cx="3253488" cy="623995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8898340" y="2497524"/>
              <a:ext cx="1897039" cy="55957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08894" y="1345504"/>
            <a:ext cx="5558161" cy="4946570"/>
            <a:chOff x="5967093" y="1320227"/>
            <a:chExt cx="5198832" cy="496616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443379" y="2565780"/>
            <a:ext cx="5909481" cy="174691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THI: AI NHANH HƠN?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251880" y="1376434"/>
            <a:ext cx="7519916" cy="485860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06" y="1417378"/>
            <a:ext cx="1069817" cy="106107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342089" y="2628081"/>
            <a:ext cx="7328847" cy="3374770"/>
            <a:chOff x="2342089" y="2628081"/>
            <a:chExt cx="7328847" cy="3374770"/>
          </a:xfrm>
        </p:grpSpPr>
        <p:sp>
          <p:nvSpPr>
            <p:cNvPr id="11" name="Rectangle 10"/>
            <p:cNvSpPr/>
            <p:nvPr/>
          </p:nvSpPr>
          <p:spPr>
            <a:xfrm>
              <a:off x="2342089" y="2628081"/>
              <a:ext cx="7328847" cy="3374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400" b="1" u="sng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lang="en-US" sz="2400" b="1" u="sng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u="sng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cầu</a:t>
              </a:r>
              <a:r>
                <a:rPr lang="en-US" sz="2400" b="1" u="sng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u="sng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sz="2400" b="1" u="sng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u="sng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vi-VN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</a:t>
              </a:r>
              <a:r>
                <a:rPr lang="vi-VN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 bạn thực hiện các công việc dưới đây: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vi-VN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 đúp chuột vào biểu tượng </a:t>
              </a:r>
              <a:r>
                <a:rPr lang="vi-VN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PC </a:t>
              </a:r>
              <a:r>
                <a:rPr lang="en-US" sz="23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 hình và kể tên các ổ đĩa có trong máy tính đó; </a:t>
              </a:r>
              <a:endPara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 đúp chuột vào ổ đĩa </a:t>
              </a:r>
              <a:r>
                <a:rPr lang="vi-VN" sz="23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kể tên một vài thư mục và tệp trong ổ đĩa đó.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61044" y="3742615"/>
              <a:ext cx="600075" cy="619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13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542198" y="2063242"/>
            <a:ext cx="9001112" cy="3423157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b="1" dirty="0"/>
              <a:t>Thông tin trong máy tính được lưu trữ thành các tệp ở ổ đĩa hoặc thư mục. Việc tìm kiếm thông tin dễ dàng và nhanh hơn nhờ thư mục cấu trúc theo sơ đồ hình cây.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009033" y="1936376"/>
            <a:ext cx="8156943" cy="2675965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3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982139" y="2124635"/>
            <a:ext cx="8156943" cy="2675965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37223" y="1873884"/>
            <a:ext cx="8431305" cy="17943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19</a:t>
            </a:r>
            <a:endParaRPr lang="vi-VN" sz="4000" b="1" u="sng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 ĐĨA, THƯ MỤC VÀ TỆP</a:t>
            </a:r>
            <a:endParaRPr lang="vi-VN" sz="48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174" y="3082196"/>
            <a:ext cx="4828448" cy="2874347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7600797" y="1768156"/>
            <a:ext cx="3661660" cy="1398494"/>
          </a:xfrm>
          <a:prstGeom prst="wedgeEllipseCallout">
            <a:avLst>
              <a:gd name="adj1" fmla="val -38752"/>
              <a:gd name="adj2" fmla="val 6890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qua,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20925" y="1295610"/>
            <a:ext cx="3735623" cy="2343585"/>
            <a:chOff x="7358201" y="942818"/>
            <a:chExt cx="3735623" cy="2343585"/>
          </a:xfrm>
        </p:grpSpPr>
        <p:grpSp>
          <p:nvGrpSpPr>
            <p:cNvPr id="13" name="Group 12"/>
            <p:cNvGrpSpPr/>
            <p:nvPr/>
          </p:nvGrpSpPr>
          <p:grpSpPr>
            <a:xfrm>
              <a:off x="7763853" y="1237130"/>
              <a:ext cx="2859323" cy="1532964"/>
              <a:chOff x="6041784" y="1151125"/>
              <a:chExt cx="5200650" cy="272541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1784" y="1171435"/>
                <a:ext cx="5200650" cy="270510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/>
              <a:srcRect l="22530" t="-6259" r="2829" b="10707"/>
              <a:stretch/>
            </p:blipFill>
            <p:spPr>
              <a:xfrm>
                <a:off x="7409328" y="1151125"/>
                <a:ext cx="2971801" cy="1847570"/>
              </a:xfrm>
              <a:prstGeom prst="rect">
                <a:avLst/>
              </a:prstGeom>
            </p:spPr>
          </p:pic>
        </p:grpSp>
        <p:sp>
          <p:nvSpPr>
            <p:cNvPr id="14" name="Cloud Callout 13"/>
            <p:cNvSpPr/>
            <p:nvPr/>
          </p:nvSpPr>
          <p:spPr>
            <a:xfrm>
              <a:off x="7358201" y="942818"/>
              <a:ext cx="3735623" cy="2343585"/>
            </a:xfrm>
            <a:prstGeom prst="cloudCallout">
              <a:avLst>
                <a:gd name="adj1" fmla="val 46410"/>
                <a:gd name="adj2" fmla="val 56332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917" y="3221754"/>
            <a:ext cx="4623733" cy="2752481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6740271" y="1991891"/>
            <a:ext cx="4319315" cy="1398494"/>
          </a:xfrm>
          <a:prstGeom prst="wedgeEllipseCallout">
            <a:avLst>
              <a:gd name="adj1" fmla="val -31560"/>
              <a:gd name="adj2" fmla="val 6890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rgbClr val="3333CC"/>
                </a:solidFill>
              </a:rPr>
              <a:t>Mình </a:t>
            </a:r>
            <a:r>
              <a:rPr lang="vi-VN" sz="2000" dirty="0">
                <a:solidFill>
                  <a:srgbClr val="3333CC"/>
                </a:solidFill>
              </a:rPr>
              <a:t>hỏi bố video ca nhạc này để ở đâu? Bố </a:t>
            </a:r>
            <a:r>
              <a:rPr lang="vi-VN" sz="2000" dirty="0" smtClean="0">
                <a:solidFill>
                  <a:srgbClr val="3333CC"/>
                </a:solidFill>
              </a:rPr>
              <a:t>bảo </a:t>
            </a:r>
            <a:r>
              <a:rPr lang="vi-VN" sz="2000" dirty="0">
                <a:solidFill>
                  <a:srgbClr val="3333CC"/>
                </a:solidFill>
              </a:rPr>
              <a:t>nó được lưu trong ổ đĩa của máy tính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89162" y="1282597"/>
            <a:ext cx="3735623" cy="2343585"/>
            <a:chOff x="7358201" y="942818"/>
            <a:chExt cx="3735623" cy="2343585"/>
          </a:xfrm>
        </p:grpSpPr>
        <p:grpSp>
          <p:nvGrpSpPr>
            <p:cNvPr id="13" name="Group 12"/>
            <p:cNvGrpSpPr/>
            <p:nvPr/>
          </p:nvGrpSpPr>
          <p:grpSpPr>
            <a:xfrm>
              <a:off x="7763853" y="1237130"/>
              <a:ext cx="2859323" cy="1532964"/>
              <a:chOff x="6041784" y="1151125"/>
              <a:chExt cx="5200650" cy="272541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1784" y="1171435"/>
                <a:ext cx="5200650" cy="270510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/>
              <a:srcRect l="22530" t="-6259" r="2829" b="10707"/>
              <a:stretch/>
            </p:blipFill>
            <p:spPr>
              <a:xfrm>
                <a:off x="7409328" y="1151125"/>
                <a:ext cx="2971801" cy="1847570"/>
              </a:xfrm>
              <a:prstGeom prst="rect">
                <a:avLst/>
              </a:prstGeom>
            </p:spPr>
          </p:pic>
        </p:grpSp>
        <p:sp>
          <p:nvSpPr>
            <p:cNvPr id="14" name="Cloud Callout 13"/>
            <p:cNvSpPr/>
            <p:nvPr/>
          </p:nvSpPr>
          <p:spPr>
            <a:xfrm>
              <a:off x="7358201" y="942818"/>
              <a:ext cx="3735623" cy="2343585"/>
            </a:xfrm>
            <a:prstGeom prst="cloudCallout">
              <a:avLst>
                <a:gd name="adj1" fmla="val 36911"/>
                <a:gd name="adj2" fmla="val 63320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Oval Callout 15"/>
          <p:cNvSpPr/>
          <p:nvPr/>
        </p:nvSpPr>
        <p:spPr>
          <a:xfrm>
            <a:off x="1784924" y="2691138"/>
            <a:ext cx="2774865" cy="825748"/>
          </a:xfrm>
          <a:prstGeom prst="wedgeEllipseCallout">
            <a:avLst>
              <a:gd name="adj1" fmla="val 40125"/>
              <a:gd name="adj2" fmla="val 7911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à,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41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3878164" cy="553998"/>
            <a:chOff x="689904" y="1379897"/>
            <a:chExt cx="387816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46761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700179" y="1906854"/>
            <a:ext cx="87540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>
                <a:solidFill>
                  <a:srgbClr val="3333CC"/>
                </a:solidFill>
              </a:rPr>
              <a:t>-    </a:t>
            </a:r>
            <a:r>
              <a:rPr lang="vi-VN" sz="2400" dirty="0" smtClean="0">
                <a:solidFill>
                  <a:srgbClr val="3333CC"/>
                </a:solidFill>
              </a:rPr>
              <a:t>Thông </a:t>
            </a:r>
            <a:r>
              <a:rPr lang="vi-VN" sz="2400" dirty="0">
                <a:solidFill>
                  <a:srgbClr val="3333CC"/>
                </a:solidFill>
              </a:rPr>
              <a:t>tin trong máy tính được lưu trữ trong các tệp.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95288" indent="-395288">
              <a:lnSpc>
                <a:spcPct val="130000"/>
              </a:lnSpc>
            </a:pPr>
            <a:r>
              <a:rPr lang="en-US" sz="2400" dirty="0" smtClean="0">
                <a:solidFill>
                  <a:srgbClr val="3333CC"/>
                </a:solidFill>
              </a:rPr>
              <a:t>-    </a:t>
            </a:r>
            <a:r>
              <a:rPr lang="vi-VN" sz="2400" dirty="0" smtClean="0">
                <a:solidFill>
                  <a:srgbClr val="3333CC"/>
                </a:solidFill>
              </a:rPr>
              <a:t>Tệp </a:t>
            </a:r>
            <a:r>
              <a:rPr lang="vi-VN" sz="2400" dirty="0">
                <a:solidFill>
                  <a:srgbClr val="3333CC"/>
                </a:solidFill>
              </a:rPr>
              <a:t>chứa thông tin về một đối tượng nào đó và được lưu ở thư mục hoặc ổ </a:t>
            </a:r>
            <a:r>
              <a:rPr lang="vi-VN" sz="2400" dirty="0" smtClean="0">
                <a:solidFill>
                  <a:srgbClr val="3333CC"/>
                </a:solidFill>
              </a:rPr>
              <a:t>đĩa.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</a:rPr>
              <a:t>Thư </a:t>
            </a:r>
            <a:r>
              <a:rPr lang="vi-VN" sz="2400" dirty="0">
                <a:solidFill>
                  <a:srgbClr val="3333CC"/>
                </a:solidFill>
              </a:rPr>
              <a:t>mục con là thư mục nằm trong một thư mục khác</a:t>
            </a:r>
            <a:r>
              <a:rPr lang="vi-VN" sz="2400" dirty="0" smtClean="0">
                <a:solidFill>
                  <a:srgbClr val="3333CC"/>
                </a:solidFill>
              </a:rPr>
              <a:t>.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vi-VN" sz="2400" dirty="0">
                <a:solidFill>
                  <a:srgbClr val="3333CC"/>
                </a:solidFill>
              </a:rPr>
              <a:t>Ổ đĩa được xem là thư mục </a:t>
            </a:r>
            <a:r>
              <a:rPr lang="vi-VN" sz="2400" dirty="0" smtClean="0">
                <a:solidFill>
                  <a:srgbClr val="3333CC"/>
                </a:solidFill>
              </a:rPr>
              <a:t>gốc</a:t>
            </a:r>
            <a:r>
              <a:rPr lang="en-US" sz="2400" dirty="0" smtClean="0">
                <a:solidFill>
                  <a:srgbClr val="3333CC"/>
                </a:solidFill>
              </a:rPr>
              <a:t>.</a:t>
            </a:r>
            <a:endParaRPr lang="en-US" sz="24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58243" y="1149165"/>
            <a:ext cx="3878164" cy="553998"/>
            <a:chOff x="689904" y="1379897"/>
            <a:chExt cx="387816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46761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52" y="1839241"/>
            <a:ext cx="6747122" cy="36349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87" y="5563309"/>
            <a:ext cx="4000500" cy="40957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689002" y="2645392"/>
            <a:ext cx="3652289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300" dirty="0">
                <a:solidFill>
                  <a:srgbClr val="3333CC"/>
                </a:solidFill>
              </a:rPr>
              <a:t>Em hãy cùng bạn quan sát hình 19.2 và cho </a:t>
            </a:r>
            <a:r>
              <a:rPr lang="vi-VN" sz="2300" dirty="0" smtClean="0">
                <a:solidFill>
                  <a:srgbClr val="3333CC"/>
                </a:solidFill>
              </a:rPr>
              <a:t>biết</a:t>
            </a:r>
            <a:r>
              <a:rPr lang="en-US" sz="2300" dirty="0" smtClean="0">
                <a:solidFill>
                  <a:srgbClr val="3333CC"/>
                </a:solidFill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2300" dirty="0" smtClean="0">
                <a:solidFill>
                  <a:srgbClr val="3333CC"/>
                </a:solidFill>
                <a:cs typeface="Arial" panose="020B0604020202020204" pitchFamily="34" charset="0"/>
              </a:rPr>
              <a:t>ó</a:t>
            </a:r>
            <a:r>
              <a:rPr lang="en-US" sz="2300" dirty="0">
                <a:solidFill>
                  <a:srgbClr val="3333CC"/>
                </a:solidFill>
              </a:rPr>
              <a:t>:</a:t>
            </a:r>
            <a:endParaRPr lang="en-US" sz="2300" dirty="0" smtClean="0">
              <a:solidFill>
                <a:srgbClr val="3333CC"/>
              </a:solidFill>
            </a:endParaRPr>
          </a:p>
          <a:p>
            <a:pPr marL="231775" indent="-231775" algn="just">
              <a:lnSpc>
                <a:spcPct val="120000"/>
              </a:lnSpc>
            </a:pPr>
            <a:r>
              <a:rPr lang="vi-VN" sz="2300" dirty="0" smtClean="0">
                <a:solidFill>
                  <a:srgbClr val="3333CC"/>
                </a:solidFill>
              </a:rPr>
              <a:t>• </a:t>
            </a:r>
            <a:r>
              <a:rPr lang="en-US" sz="2300" dirty="0" smtClean="0">
                <a:solidFill>
                  <a:srgbClr val="3333CC"/>
                </a:solidFill>
              </a:rPr>
              <a:t> 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300" dirty="0" smtClean="0">
                <a:solidFill>
                  <a:srgbClr val="3333CC"/>
                </a:solidFill>
              </a:rPr>
              <a:t>ao </a:t>
            </a:r>
            <a:r>
              <a:rPr lang="vi-VN" sz="2300" dirty="0">
                <a:solidFill>
                  <a:srgbClr val="3333CC"/>
                </a:solidFill>
              </a:rPr>
              <a:t>nhiêu thư mục?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31775" indent="-231775" algn="just">
              <a:lnSpc>
                <a:spcPct val="120000"/>
              </a:lnSpc>
            </a:pPr>
            <a:r>
              <a:rPr lang="vi-VN" sz="2300" dirty="0" smtClean="0">
                <a:solidFill>
                  <a:srgbClr val="3333CC"/>
                </a:solidFill>
              </a:rPr>
              <a:t>•</a:t>
            </a:r>
            <a:r>
              <a:rPr lang="en-US" sz="2300" dirty="0" smtClean="0">
                <a:solidFill>
                  <a:srgbClr val="3333CC"/>
                </a:solidFill>
              </a:rPr>
              <a:t> 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300" dirty="0" smtClean="0">
                <a:solidFill>
                  <a:srgbClr val="3333CC"/>
                </a:solidFill>
              </a:rPr>
              <a:t>ao </a:t>
            </a:r>
            <a:r>
              <a:rPr lang="vi-VN" sz="2300" dirty="0">
                <a:solidFill>
                  <a:srgbClr val="3333CC"/>
                </a:solidFill>
              </a:rPr>
              <a:t>nhiêu 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vi-VN" sz="2300" dirty="0" smtClean="0">
                <a:solidFill>
                  <a:srgbClr val="3333CC"/>
                </a:solidFill>
              </a:rPr>
              <a:t>? </a:t>
            </a:r>
            <a:r>
              <a:rPr lang="vi-VN" sz="2300" dirty="0">
                <a:solidFill>
                  <a:srgbClr val="3333CC"/>
                </a:solidFill>
              </a:rPr>
              <a:t>Tên các ổ đĩa? </a:t>
            </a:r>
            <a:endParaRPr lang="en-US" sz="2300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579818" y="1774209"/>
            <a:ext cx="3841774" cy="400753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224" y="1783844"/>
            <a:ext cx="909923" cy="90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2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333306" y="1595712"/>
            <a:ext cx="9416955" cy="189811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9113">
              <a:lnSpc>
                <a:spcPct val="130000"/>
              </a:lnSpc>
              <a:buFontTx/>
              <a:buChar char="-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0425" indent="-341313">
              <a:lnSpc>
                <a:spcPct val="130000"/>
              </a:lnSpc>
              <a:buFontTx/>
              <a:buChar char="-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PC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computer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033" y="3821374"/>
            <a:ext cx="2932279" cy="210073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2" name="Rounded Rectangle 11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31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543</Words>
  <Application>Microsoft Office PowerPoint</Application>
  <PresentationFormat>Widescreen</PresentationFormat>
  <Paragraphs>58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344</cp:revision>
  <dcterms:created xsi:type="dcterms:W3CDTF">2022-01-27T15:18:21Z</dcterms:created>
  <dcterms:modified xsi:type="dcterms:W3CDTF">2022-05-12T07:48:51Z</dcterms:modified>
</cp:coreProperties>
</file>