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4" r:id="rId4"/>
    <p:sldId id="259" r:id="rId5"/>
    <p:sldId id="262" r:id="rId6"/>
    <p:sldId id="272" r:id="rId7"/>
    <p:sldId id="273" r:id="rId8"/>
    <p:sldId id="263" r:id="rId9"/>
    <p:sldId id="261" r:id="rId10"/>
    <p:sldId id="275" r:id="rId11"/>
    <p:sldId id="276" r:id="rId12"/>
    <p:sldId id="277" r:id="rId13"/>
    <p:sldId id="278" r:id="rId14"/>
    <p:sldId id="279" r:id="rId15"/>
    <p:sldId id="266" r:id="rId16"/>
    <p:sldId id="267" r:id="rId17"/>
    <p:sldId id="280" r:id="rId18"/>
    <p:sldId id="26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3333CC"/>
    <a:srgbClr val="FFCCFF"/>
    <a:srgbClr val="CC0000"/>
    <a:srgbClr val="41719C"/>
    <a:srgbClr val="CC00CC"/>
    <a:srgbClr val="FF0066"/>
    <a:srgbClr val="FF99FF"/>
    <a:srgbClr val="FF00FF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003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259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362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958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75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143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863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041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252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6116D-D749-4333-8A20-75867DF24F75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50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6116D-D749-4333-8A20-75867DF24F75}" type="datetimeFigureOut">
              <a:rPr lang="en-US" smtClean="0"/>
              <a:t>5/12/2022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1201B-8794-4824-A58C-9FDADAEC21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2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3.png"/><Relationship Id="rId7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microsoft.com/office/2007/relationships/hdphoto" Target="../media/hdphoto3.wdp"/><Relationship Id="rId4" Type="http://schemas.openxmlformats.org/officeDocument/2006/relationships/image" Target="../media/image17.png"/><Relationship Id="rId9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b="14345"/>
          <a:stretch/>
        </p:blipFill>
        <p:spPr>
          <a:xfrm>
            <a:off x="2480279" y="-282386"/>
            <a:ext cx="6771297" cy="57822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7635" y="5196761"/>
            <a:ext cx="8162364" cy="17015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04" b="89216" l="3759" r="8947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88809" y="5437126"/>
            <a:ext cx="1574707" cy="108637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79376" y="457200"/>
            <a:ext cx="5768789" cy="3949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290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319314" y="1105469"/>
            <a:ext cx="11582400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21" name="Rounded Rectangle 2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712076" y="1350800"/>
            <a:ext cx="5406224" cy="584775"/>
            <a:chOff x="712076" y="1405392"/>
            <a:chExt cx="5406224" cy="584775"/>
          </a:xfrm>
        </p:grpSpPr>
        <p:grpSp>
          <p:nvGrpSpPr>
            <p:cNvPr id="26" name="Group 25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219202" y="1459948"/>
              <a:ext cx="489909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Các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dạng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tin hay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gặp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2" name="Cloud Callout 1">
            <a:extLst>
              <a:ext uri="{FF2B5EF4-FFF2-40B4-BE49-F238E27FC236}">
                <a16:creationId xmlns:a16="http://schemas.microsoft.com/office/drawing/2014/main" id="{CEF4D80B-0136-DA40-A050-C7F1E816987F}"/>
              </a:ext>
            </a:extLst>
          </p:cNvPr>
          <p:cNvSpPr/>
          <p:nvPr/>
        </p:nvSpPr>
        <p:spPr>
          <a:xfrm>
            <a:off x="3032063" y="2582755"/>
            <a:ext cx="6721537" cy="2989942"/>
          </a:xfrm>
          <a:prstGeom prst="cloudCallout">
            <a:avLst>
              <a:gd name="adj1" fmla="val -38989"/>
              <a:gd name="adj2" fmla="val -2505"/>
            </a:avLst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lấy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thêm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ví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dụ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từng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tin: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3410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319314" y="1105469"/>
            <a:ext cx="11582400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21" name="Rounded Rectangle 2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712076" y="1350800"/>
            <a:ext cx="3226140" cy="584775"/>
            <a:chOff x="712076" y="1405392"/>
            <a:chExt cx="3226140" cy="584775"/>
          </a:xfrm>
        </p:grpSpPr>
        <p:grpSp>
          <p:nvGrpSpPr>
            <p:cNvPr id="26" name="Group 25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219202" y="1459948"/>
              <a:ext cx="27190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Xử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lý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tin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936958" y="2228463"/>
            <a:ext cx="5625207" cy="1532727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ngồi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6189" y="4012928"/>
            <a:ext cx="3473044" cy="2163170"/>
          </a:xfrm>
          <a:prstGeom prst="rect">
            <a:avLst/>
          </a:prstGeom>
        </p:spPr>
      </p:pic>
      <p:sp>
        <p:nvSpPr>
          <p:cNvPr id="16" name="Curved Left Arrow 15"/>
          <p:cNvSpPr/>
          <p:nvPr/>
        </p:nvSpPr>
        <p:spPr>
          <a:xfrm rot="19047749">
            <a:off x="10668044" y="3012141"/>
            <a:ext cx="833717" cy="1290918"/>
          </a:xfrm>
          <a:prstGeom prst="curvedLef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14665" y="4143501"/>
            <a:ext cx="5647500" cy="168661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600" spc="-15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600" spc="-15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ý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6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4469" y="1415686"/>
            <a:ext cx="2950178" cy="224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55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319314" y="1105469"/>
            <a:ext cx="11582400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21" name="Rounded Rectangle 2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712076" y="1350800"/>
            <a:ext cx="3226140" cy="584775"/>
            <a:chOff x="712076" y="1405392"/>
            <a:chExt cx="3226140" cy="584775"/>
          </a:xfrm>
        </p:grpSpPr>
        <p:grpSp>
          <p:nvGrpSpPr>
            <p:cNvPr id="26" name="Group 25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219202" y="1459948"/>
              <a:ext cx="27190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Xử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lý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tin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111770" y="2228463"/>
            <a:ext cx="5270284" cy="1532727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ngồi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0973" y="3808351"/>
            <a:ext cx="3674749" cy="2462840"/>
          </a:xfrm>
          <a:prstGeom prst="rect">
            <a:avLst/>
          </a:prstGeom>
        </p:spPr>
      </p:pic>
      <p:sp>
        <p:nvSpPr>
          <p:cNvPr id="16" name="Curved Left Arrow 15"/>
          <p:cNvSpPr/>
          <p:nvPr/>
        </p:nvSpPr>
        <p:spPr>
          <a:xfrm rot="19047749">
            <a:off x="10780319" y="2699272"/>
            <a:ext cx="833717" cy="1290918"/>
          </a:xfrm>
          <a:prstGeom prst="curvedLef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35054" y="4091574"/>
            <a:ext cx="5447000" cy="216674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6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hông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tiếng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trống</a:t>
            </a:r>
            <a:endParaRPr lang="en-US" sz="2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20000"/>
              </a:lnSpc>
              <a:spcAft>
                <a:spcPts val="12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lí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6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tới</a:t>
            </a:r>
            <a:r>
              <a:rPr lang="en-US" sz="2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6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3466" y="1350800"/>
            <a:ext cx="2950178" cy="224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7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319314" y="1105469"/>
            <a:ext cx="11582400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21" name="Rounded Rectangle 2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712076" y="1350800"/>
            <a:ext cx="3226140" cy="584775"/>
            <a:chOff x="712076" y="1405392"/>
            <a:chExt cx="3226140" cy="584775"/>
          </a:xfrm>
        </p:grpSpPr>
        <p:grpSp>
          <p:nvGrpSpPr>
            <p:cNvPr id="26" name="Group 25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219202" y="1459948"/>
              <a:ext cx="27190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Xử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lý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tin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712076" y="2156433"/>
            <a:ext cx="5777018" cy="1938992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5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ố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Nam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nhạc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 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liền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út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kênh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khiển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bóng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5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Curved Left Arrow 15"/>
          <p:cNvSpPr/>
          <p:nvPr/>
        </p:nvSpPr>
        <p:spPr>
          <a:xfrm rot="20994614">
            <a:off x="10820932" y="3529266"/>
            <a:ext cx="833717" cy="1290918"/>
          </a:xfrm>
          <a:prstGeom prst="curvedLef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79111" y="4235048"/>
            <a:ext cx="5794179" cy="224599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10000"/>
              </a:lnSpc>
              <a:spcAft>
                <a:spcPts val="12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ảy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tivi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nút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kênh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lnSpc>
                <a:spcPct val="110000"/>
              </a:lnSpc>
              <a:spcAft>
                <a:spcPts val="1200"/>
              </a:spcAft>
              <a:buClr>
                <a:srgbClr val="FF0000"/>
              </a:buClr>
              <a:buFont typeface="Wingdings" panose="05000000000000000000" pitchFamily="2" charset="2"/>
              <a:buChar char="Ø"/>
            </a:pP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Nam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ý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nghĩa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6836229" y="1276137"/>
            <a:ext cx="4701190" cy="2590391"/>
            <a:chOff x="6836229" y="1276137"/>
            <a:chExt cx="4701190" cy="2590391"/>
          </a:xfrm>
        </p:grpSpPr>
        <p:grpSp>
          <p:nvGrpSpPr>
            <p:cNvPr id="9" name="Group 8"/>
            <p:cNvGrpSpPr/>
            <p:nvPr/>
          </p:nvGrpSpPr>
          <p:grpSpPr>
            <a:xfrm>
              <a:off x="6836229" y="1276137"/>
              <a:ext cx="4701190" cy="2590391"/>
              <a:chOff x="6778173" y="1276137"/>
              <a:chExt cx="4701190" cy="2590391"/>
            </a:xfrm>
          </p:grpSpPr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778173" y="1567544"/>
                <a:ext cx="3860442" cy="2298984"/>
              </a:xfrm>
              <a:prstGeom prst="rect">
                <a:avLst/>
              </a:prstGeom>
            </p:spPr>
          </p:pic>
          <p:sp>
            <p:nvSpPr>
              <p:cNvPr id="8" name="Oval 7"/>
              <p:cNvSpPr/>
              <p:nvPr/>
            </p:nvSpPr>
            <p:spPr>
              <a:xfrm>
                <a:off x="9957745" y="1276137"/>
                <a:ext cx="1521618" cy="1520927"/>
              </a:xfrm>
              <a:prstGeom prst="ellipse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4545" b="89394" l="9091" r="98701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296971" y="3151893"/>
              <a:ext cx="733425" cy="628650"/>
            </a:xfrm>
            <a:prstGeom prst="rect">
              <a:avLst/>
            </a:prstGeom>
          </p:spPr>
        </p:pic>
      </p:grpSp>
      <p:sp>
        <p:nvSpPr>
          <p:cNvPr id="4" name="Rectangle 3"/>
          <p:cNvSpPr/>
          <p:nvPr/>
        </p:nvSpPr>
        <p:spPr>
          <a:xfrm>
            <a:off x="7410014" y="3988405"/>
            <a:ext cx="3363865" cy="2275674"/>
          </a:xfrm>
          <a:prstGeom prst="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7119757" y="3996571"/>
            <a:ext cx="3767490" cy="2275674"/>
            <a:chOff x="7119757" y="3996571"/>
            <a:chExt cx="3767490" cy="2275674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562007" y="4157935"/>
              <a:ext cx="2736937" cy="1547762"/>
            </a:xfrm>
            <a:prstGeom prst="rect">
              <a:avLst/>
            </a:prstGeom>
            <a:ln w="76200">
              <a:solidFill>
                <a:schemeClr val="tx1"/>
              </a:solidFill>
            </a:ln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45752" b="100000" l="9476" r="97177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119757" y="3996571"/>
              <a:ext cx="3767490" cy="227567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80206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319314" y="1105469"/>
            <a:ext cx="11582400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21" name="Rounded Rectangle 2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712076" y="1350800"/>
            <a:ext cx="3226140" cy="584775"/>
            <a:chOff x="712076" y="1405392"/>
            <a:chExt cx="3226140" cy="584775"/>
          </a:xfrm>
        </p:grpSpPr>
        <p:grpSp>
          <p:nvGrpSpPr>
            <p:cNvPr id="26" name="Group 25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2</a:t>
                </a: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219202" y="1459948"/>
              <a:ext cx="271901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Xử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lý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tin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814235" y="2156433"/>
            <a:ext cx="6118828" cy="1477328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3B,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+ 8 : 2 = ?”.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giơ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en-US" sz="25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5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14235" y="3865836"/>
            <a:ext cx="6118828" cy="2059025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10000"/>
              </a:lnSpc>
              <a:spcAft>
                <a:spcPts val="1200"/>
              </a:spcAft>
              <a:buClr>
                <a:srgbClr val="FF0000"/>
              </a:buClr>
            </a:pP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3B:</a:t>
            </a:r>
          </a:p>
          <a:p>
            <a:pPr marL="177800" indent="-177800" algn="just">
              <a:lnSpc>
                <a:spcPct val="110000"/>
              </a:lnSpc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indent="-177800" algn="just">
              <a:lnSpc>
                <a:spcPct val="110000"/>
              </a:lnSpc>
              <a:spcAft>
                <a:spcPts val="1200"/>
              </a:spcAft>
              <a:buClr>
                <a:srgbClr val="FF0000"/>
              </a:buClr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ý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9562" y="4036443"/>
            <a:ext cx="3325249" cy="2124075"/>
          </a:xfrm>
          <a:prstGeom prst="rect">
            <a:avLst/>
          </a:prstGeom>
        </p:spPr>
      </p:pic>
      <p:cxnSp>
        <p:nvCxnSpPr>
          <p:cNvPr id="34" name="Straight Connector 33"/>
          <p:cNvCxnSpPr/>
          <p:nvPr/>
        </p:nvCxnSpPr>
        <p:spPr>
          <a:xfrm flipH="1">
            <a:off x="9921265" y="2107070"/>
            <a:ext cx="47064" cy="433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7194329" y="193557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Curved Left Arrow 38"/>
          <p:cNvSpPr/>
          <p:nvPr/>
        </p:nvSpPr>
        <p:spPr>
          <a:xfrm rot="20767493">
            <a:off x="10848826" y="3220377"/>
            <a:ext cx="833717" cy="1290918"/>
          </a:xfrm>
          <a:prstGeom prst="curvedLef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7589562" y="1434720"/>
            <a:ext cx="3325249" cy="2324101"/>
            <a:chOff x="7589562" y="1434720"/>
            <a:chExt cx="3325249" cy="2324101"/>
          </a:xfrm>
        </p:grpSpPr>
        <p:grpSp>
          <p:nvGrpSpPr>
            <p:cNvPr id="9" name="Group 8"/>
            <p:cNvGrpSpPr/>
            <p:nvPr/>
          </p:nvGrpSpPr>
          <p:grpSpPr>
            <a:xfrm>
              <a:off x="7589562" y="1434720"/>
              <a:ext cx="3325249" cy="2324101"/>
              <a:chOff x="5711174" y="1434720"/>
              <a:chExt cx="4941417" cy="3876867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711174" y="1434720"/>
                <a:ext cx="4941417" cy="3876867"/>
              </a:xfrm>
              <a:prstGeom prst="rect">
                <a:avLst/>
              </a:prstGeom>
            </p:spPr>
          </p:pic>
          <p:sp>
            <p:nvSpPr>
              <p:cNvPr id="6" name="Flowchart: Terminator 5"/>
              <p:cNvSpPr/>
              <p:nvPr/>
            </p:nvSpPr>
            <p:spPr>
              <a:xfrm>
                <a:off x="9170895" y="2784331"/>
                <a:ext cx="174811" cy="45719"/>
              </a:xfrm>
              <a:prstGeom prst="flowChartTerminator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Flowchart: Preparation 6"/>
              <p:cNvSpPr/>
              <p:nvPr/>
            </p:nvSpPr>
            <p:spPr>
              <a:xfrm>
                <a:off x="9063318" y="2433918"/>
                <a:ext cx="45719" cy="94129"/>
              </a:xfrm>
              <a:prstGeom prst="flowChartPreparat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Flowchart: Preparation 31"/>
              <p:cNvSpPr/>
              <p:nvPr/>
            </p:nvSpPr>
            <p:spPr>
              <a:xfrm>
                <a:off x="9336741" y="2424954"/>
                <a:ext cx="45719" cy="94129"/>
              </a:xfrm>
              <a:prstGeom prst="flowChartPreparat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0" name="Oval Callout 39"/>
            <p:cNvSpPr/>
            <p:nvPr/>
          </p:nvSpPr>
          <p:spPr>
            <a:xfrm>
              <a:off x="7893424" y="1627094"/>
              <a:ext cx="1710892" cy="523293"/>
            </a:xfrm>
            <a:prstGeom prst="wedgeEllipseCallout">
              <a:avLst>
                <a:gd name="adj1" fmla="val 52266"/>
                <a:gd name="adj2" fmla="val 62344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5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15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nào</a:t>
              </a:r>
              <a:r>
                <a:rPr lang="en-US" sz="15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1500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biết</a:t>
              </a:r>
              <a:r>
                <a:rPr lang="en-US" sz="15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en-US" sz="1500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 + 8 : 2 =?</a:t>
              </a:r>
              <a:endParaRPr lang="en-US" sz="15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1089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6569194" y="984635"/>
            <a:ext cx="5374278" cy="561900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308604" y="984635"/>
            <a:ext cx="6011514" cy="177339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63550" algn="just"/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Minh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nhẹ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nhàng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đấy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3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ạ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xong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bỏ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điểu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ấy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3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3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3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75541" y="3195676"/>
            <a:ext cx="6044577" cy="3447862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06142" y="3445789"/>
            <a:ext cx="5785166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vi-VN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rao </a:t>
            </a:r>
            <a:r>
              <a:rPr lang="vi-VN" sz="2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 với bạn và cho </a:t>
            </a:r>
            <a:r>
              <a:rPr lang="vi-VN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400" b="1" dirty="0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457200" indent="-282575" algn="just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2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hông </a:t>
            </a:r>
            <a:r>
              <a:rPr lang="vi-VN" sz="2200" b="1" dirty="0">
                <a:solidFill>
                  <a:schemeClr val="bg1"/>
                </a:solidFill>
                <a:cs typeface="Arial" panose="020B0604020202020204" pitchFamily="34" charset="0"/>
              </a:rPr>
              <a:t>tin </a:t>
            </a:r>
            <a:r>
              <a:rPr lang="vi-VN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Minh </a:t>
            </a:r>
            <a:r>
              <a:rPr lang="vi-VN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 nhận và xử lý </a:t>
            </a:r>
            <a:r>
              <a:rPr lang="vi-VN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gì? </a:t>
            </a:r>
            <a:r>
              <a: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vi-VN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 </a:t>
            </a:r>
            <a:r>
              <a:rPr lang="vi-VN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thuộc dạng nào</a:t>
            </a:r>
            <a:r>
              <a:rPr lang="vi-VN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K</a:t>
            </a:r>
            <a:r>
              <a:rPr lang="vi-VN" sz="2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ết </a:t>
            </a:r>
            <a:r>
              <a:rPr lang="vi-VN" sz="2200" b="1" dirty="0">
                <a:solidFill>
                  <a:schemeClr val="bg1"/>
                </a:solidFill>
                <a:cs typeface="Arial" panose="020B0604020202020204" pitchFamily="34" charset="0"/>
              </a:rPr>
              <a:t>quả xử lý là hành động hay ý </a:t>
            </a:r>
            <a:r>
              <a:rPr lang="vi-VN" sz="2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nghĩ </a:t>
            </a:r>
            <a:r>
              <a:rPr lang="vi-VN" sz="2200" b="1" dirty="0">
                <a:solidFill>
                  <a:schemeClr val="bg1"/>
                </a:solidFill>
                <a:cs typeface="Arial" panose="020B0604020202020204" pitchFamily="34" charset="0"/>
              </a:rPr>
              <a:t>gì?</a:t>
            </a:r>
            <a:endParaRPr lang="en-US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282575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vi-VN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 </a:t>
            </a:r>
            <a:r>
              <a:rPr lang="vi-VN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 nhận và xử lý thông tin </a:t>
            </a:r>
            <a:r>
              <a:rPr lang="en-US" sz="2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N</a:t>
            </a:r>
            <a:r>
              <a:rPr lang="vi-VN" sz="2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 </a:t>
            </a:r>
            <a:r>
              <a:rPr lang="vi-VN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thuộc dạng nào? </a:t>
            </a:r>
            <a:r>
              <a:rPr lang="en-US" sz="2200" b="1" dirty="0">
                <a:solidFill>
                  <a:schemeClr val="bg1"/>
                </a:solidFill>
                <a:cs typeface="Arial" panose="020B0604020202020204" pitchFamily="34" charset="0"/>
              </a:rPr>
              <a:t>K</a:t>
            </a:r>
            <a:r>
              <a:rPr lang="vi-VN" sz="2200" b="1" dirty="0">
                <a:solidFill>
                  <a:schemeClr val="bg1"/>
                </a:solidFill>
                <a:cs typeface="Arial" panose="020B0604020202020204" pitchFamily="34" charset="0"/>
              </a:rPr>
              <a:t>ết quả xử lý là hành động hay ý </a:t>
            </a:r>
            <a:r>
              <a:rPr lang="vi-VN" sz="2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nghĩ </a:t>
            </a:r>
            <a:r>
              <a:rPr lang="vi-VN" sz="2200" b="1" dirty="0">
                <a:solidFill>
                  <a:schemeClr val="bg1"/>
                </a:solidFill>
                <a:cs typeface="Arial" panose="020B0604020202020204" pitchFamily="34" charset="0"/>
              </a:rPr>
              <a:t>gì?</a:t>
            </a:r>
            <a:endParaRPr lang="en-US" sz="2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0011" y="1492929"/>
            <a:ext cx="4024141" cy="2577697"/>
          </a:xfrm>
          <a:prstGeom prst="rect">
            <a:avLst/>
          </a:prstGeom>
        </p:spPr>
      </p:pic>
      <p:sp>
        <p:nvSpPr>
          <p:cNvPr id="18" name="Oval Callout 17"/>
          <p:cNvSpPr/>
          <p:nvPr/>
        </p:nvSpPr>
        <p:spPr>
          <a:xfrm>
            <a:off x="9219237" y="1229145"/>
            <a:ext cx="2832505" cy="1016556"/>
          </a:xfrm>
          <a:prstGeom prst="wedgeEllipseCallout">
            <a:avLst>
              <a:gd name="adj1" fmla="val -12909"/>
              <a:gd name="adj2" fmla="val 7231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hút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thuốc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lá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hại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sức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khỏe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đấy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15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ạ</a:t>
            </a:r>
            <a:endParaRPr lang="en-US" sz="15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2478" y="4376533"/>
            <a:ext cx="2731674" cy="2031358"/>
          </a:xfrm>
          <a:prstGeom prst="rect">
            <a:avLst/>
          </a:prstGeom>
        </p:spPr>
      </p:pic>
      <p:sp>
        <p:nvSpPr>
          <p:cNvPr id="22" name="Curved Left Arrow 21"/>
          <p:cNvSpPr/>
          <p:nvPr/>
        </p:nvSpPr>
        <p:spPr>
          <a:xfrm rot="20772524">
            <a:off x="10777339" y="3578121"/>
            <a:ext cx="833717" cy="1290918"/>
          </a:xfrm>
          <a:prstGeom prst="curvedLef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930438" y="143527"/>
            <a:ext cx="4353220" cy="645358"/>
            <a:chOff x="3930438" y="818781"/>
            <a:chExt cx="4353220" cy="645358"/>
          </a:xfrm>
        </p:grpSpPr>
        <p:sp>
          <p:nvSpPr>
            <p:cNvPr id="24" name="Rounded Rectangle 23"/>
            <p:cNvSpPr/>
            <p:nvPr/>
          </p:nvSpPr>
          <p:spPr>
            <a:xfrm>
              <a:off x="3930438" y="818781"/>
              <a:ext cx="4353220" cy="645358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LUYỆN TẬP</a:t>
              </a:r>
            </a:p>
          </p:txBody>
        </p:sp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12495" y="845675"/>
              <a:ext cx="576956" cy="614616"/>
            </a:xfrm>
            <a:prstGeom prst="rect">
              <a:avLst/>
            </a:prstGeom>
          </p:spPr>
        </p:pic>
      </p:grpSp>
      <p:pic>
        <p:nvPicPr>
          <p:cNvPr id="28" name="Picture 2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180" y="2566725"/>
            <a:ext cx="1095090" cy="100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40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8" grpId="0" animBg="1"/>
      <p:bldP spid="2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62073" y="1116107"/>
            <a:ext cx="6415245" cy="544605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480815" y="2638542"/>
            <a:ext cx="6202373" cy="363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Minh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nghe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giáo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báo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“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quyên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góp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vụn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 Minh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gom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giấy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ủng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hộ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20000"/>
              </a:lnSpc>
            </a:pPr>
            <a:endParaRPr lang="en-US" sz="24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v"/>
            </a:pP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indent="457200" algn="just">
              <a:lnSpc>
                <a:spcPct val="120000"/>
              </a:lnSpc>
              <a:spcAft>
                <a:spcPts val="1200"/>
              </a:spcAft>
            </a:pP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vi-VN" sz="2400" dirty="0">
                <a:solidFill>
                  <a:srgbClr val="3333CC"/>
                </a:solidFill>
                <a:cs typeface="Arial" panose="020B0604020202020204" pitchFamily="34" charset="0"/>
              </a:rPr>
              <a:t>hông tin Minh thu nhận và xử lý gì? 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vi-VN" sz="2400" dirty="0">
                <a:solidFill>
                  <a:srgbClr val="3333CC"/>
                </a:solidFill>
                <a:cs typeface="Arial" panose="020B0604020202020204" pitchFamily="34" charset="0"/>
              </a:rPr>
              <a:t>ó thuộc dạng nào? </a:t>
            </a:r>
            <a:r>
              <a:rPr lang="en-US" sz="2400" dirty="0">
                <a:solidFill>
                  <a:srgbClr val="3333CC"/>
                </a:solidFill>
                <a:cs typeface="Arial" panose="020B0604020202020204" pitchFamily="34" charset="0"/>
              </a:rPr>
              <a:t>K</a:t>
            </a:r>
            <a:r>
              <a:rPr lang="vi-VN" sz="2400" dirty="0">
                <a:solidFill>
                  <a:srgbClr val="3333CC"/>
                </a:solidFill>
                <a:cs typeface="Arial" panose="020B0604020202020204" pitchFamily="34" charset="0"/>
              </a:rPr>
              <a:t>ết quả xử lý là hành động hay ý </a:t>
            </a:r>
            <a:r>
              <a:rPr lang="vi-VN" sz="2400" dirty="0" smtClean="0">
                <a:solidFill>
                  <a:srgbClr val="3333CC"/>
                </a:solidFill>
                <a:cs typeface="Arial" panose="020B0604020202020204" pitchFamily="34" charset="0"/>
              </a:rPr>
              <a:t>nghĩ </a:t>
            </a:r>
            <a:r>
              <a:rPr lang="vi-VN" sz="2400" dirty="0">
                <a:solidFill>
                  <a:srgbClr val="3333CC"/>
                </a:solidFill>
                <a:cs typeface="Arial" panose="020B0604020202020204" pitchFamily="34" charset="0"/>
              </a:rPr>
              <a:t>gì</a:t>
            </a:r>
            <a:r>
              <a:rPr lang="vi-VN" sz="2400" dirty="0" smtClean="0">
                <a:solidFill>
                  <a:srgbClr val="3333CC"/>
                </a:solidFill>
                <a:cs typeface="Arial" panose="020B0604020202020204" pitchFamily="34" charset="0"/>
              </a:rPr>
              <a:t>?</a:t>
            </a:r>
            <a:endParaRPr lang="en-US" sz="24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200" y="1152770"/>
            <a:ext cx="1637730" cy="1466955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3933487" y="155474"/>
            <a:ext cx="4353220" cy="645358"/>
            <a:chOff x="4041063" y="747142"/>
            <a:chExt cx="4353220" cy="645358"/>
          </a:xfrm>
        </p:grpSpPr>
        <p:sp>
          <p:nvSpPr>
            <p:cNvPr id="16" name="Rounded Rectangle 15"/>
            <p:cNvSpPr/>
            <p:nvPr/>
          </p:nvSpPr>
          <p:spPr>
            <a:xfrm>
              <a:off x="4041063" y="747142"/>
              <a:ext cx="4353220" cy="645358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VẬN </a:t>
              </a:r>
              <a:r>
                <a:rPr lang="en-US" sz="3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endPara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02348" y="773790"/>
              <a:ext cx="589389" cy="565168"/>
            </a:xfrm>
            <a:prstGeom prst="rect">
              <a:avLst/>
            </a:prstGeom>
          </p:spPr>
        </p:pic>
      </p:grpSp>
      <p:pic>
        <p:nvPicPr>
          <p:cNvPr id="1026" name="Picture 2" descr="Chỉ tiêu Kế hoạch nhỏ đang biến nhiều học sinh thành đồng nát, ve chai -  Giáo dục Việt Na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1554" y="2070847"/>
            <a:ext cx="4705555" cy="3320778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2020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5805715" y="1204686"/>
            <a:ext cx="6037090" cy="52106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964947" y="2583705"/>
            <a:ext cx="5733142" cy="34040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buClr>
                <a:srgbClr val="FF0000"/>
              </a:buClr>
            </a:pP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2.6,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</a:t>
            </a:r>
            <a:r>
              <a:rPr lang="en-US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 algn="just">
              <a:lnSpc>
                <a:spcPct val="12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thu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spc="-15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500" spc="-15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>
              <a:lnSpc>
                <a:spcPct val="120000"/>
              </a:lnSpc>
            </a:pP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Dựng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ngã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quốc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lộ</a:t>
            </a:r>
            <a:endParaRPr lang="en-US" sz="24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Ở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bãi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phế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liệu</a:t>
            </a:r>
            <a:endParaRPr lang="en-US" sz="24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0709" y="1276404"/>
            <a:ext cx="1494205" cy="1307301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3933487" y="155474"/>
            <a:ext cx="4353220" cy="645358"/>
            <a:chOff x="4041063" y="747142"/>
            <a:chExt cx="4353220" cy="645358"/>
          </a:xfrm>
        </p:grpSpPr>
        <p:sp>
          <p:nvSpPr>
            <p:cNvPr id="16" name="Rounded Rectangle 15"/>
            <p:cNvSpPr/>
            <p:nvPr/>
          </p:nvSpPr>
          <p:spPr>
            <a:xfrm>
              <a:off x="4041063" y="747142"/>
              <a:ext cx="4353220" cy="645358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 </a:t>
              </a:r>
              <a:r>
                <a:rPr lang="en-US" sz="32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VẬN </a:t>
              </a:r>
              <a:r>
                <a:rPr lang="en-US" sz="3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endPara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02348" y="773790"/>
              <a:ext cx="589389" cy="565168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026" y="1785257"/>
            <a:ext cx="5008043" cy="3817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32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933487" y="155474"/>
            <a:ext cx="4353220" cy="645358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43959" y="954741"/>
            <a:ext cx="11282289" cy="552674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Horizontal Scroll 7"/>
          <p:cNvSpPr/>
          <p:nvPr/>
        </p:nvSpPr>
        <p:spPr>
          <a:xfrm>
            <a:off x="2743202" y="1675651"/>
            <a:ext cx="7736114" cy="3591433"/>
          </a:xfrm>
          <a:prstGeom prst="horizontalScroll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20000"/>
              </a:lnSpc>
            </a:pP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dạng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gặp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ình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xử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lý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ý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nghĩ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979" y="1854386"/>
            <a:ext cx="1943223" cy="2282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470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b="14345"/>
          <a:stretch/>
        </p:blipFill>
        <p:spPr>
          <a:xfrm>
            <a:off x="2356143" y="-7466"/>
            <a:ext cx="7003010" cy="524776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7635" y="5196761"/>
            <a:ext cx="8162364" cy="17015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804" b="89216" l="3759" r="8947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088809" y="5437126"/>
            <a:ext cx="1574707" cy="108637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944906" y="661180"/>
            <a:ext cx="5983941" cy="3573195"/>
          </a:xfrm>
          <a:prstGeom prst="rect">
            <a:avLst/>
          </a:prstGeom>
          <a:solidFill>
            <a:srgbClr val="FFC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b="1" spc="-70" dirty="0" err="1" smtClean="0">
                <a:ln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600" b="1" spc="-70" dirty="0" smtClean="0">
                <a:ln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2 - DẠNG THÔNG TIN VÀ XỬ LÝ THÔNG TIN</a:t>
            </a:r>
            <a:endParaRPr lang="en-US" sz="3600" b="1" spc="-70" dirty="0">
              <a:ln>
                <a:solidFill>
                  <a:schemeClr val="bg1"/>
                </a:solidFill>
              </a:ln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053884" y="1103438"/>
            <a:ext cx="4842992" cy="81560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700" b="1" cap="none" spc="-300" dirty="0" smtClean="0">
                <a:ln w="2857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MÁY TÍNH VÀ EM</a:t>
            </a:r>
            <a:endParaRPr lang="en-US" sz="4700" b="1" cap="none" spc="-300" dirty="0">
              <a:ln w="2857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3039036" y="900952"/>
            <a:ext cx="1096582" cy="1127633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18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1651378" y="1501253"/>
            <a:ext cx="9021171" cy="461173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865174" y="334359"/>
            <a:ext cx="4353220" cy="595086"/>
          </a:xfrm>
          <a:prstGeom prst="round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Kiểm</a:t>
            </a:r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</a:t>
            </a:r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cũ</a:t>
            </a:r>
            <a:endParaRPr lang="en-US" sz="3200" b="1" dirty="0">
              <a:solidFill>
                <a:srgbClr val="41719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Cloud Callout 1">
            <a:extLst>
              <a:ext uri="{FF2B5EF4-FFF2-40B4-BE49-F238E27FC236}">
                <a16:creationId xmlns:a16="http://schemas.microsoft.com/office/drawing/2014/main" id="{CEF4D80B-0136-DA40-A050-C7F1E816987F}"/>
              </a:ext>
            </a:extLst>
          </p:cNvPr>
          <p:cNvSpPr/>
          <p:nvPr/>
        </p:nvSpPr>
        <p:spPr>
          <a:xfrm>
            <a:off x="2736595" y="2483831"/>
            <a:ext cx="6610377" cy="2347477"/>
          </a:xfrm>
          <a:prstGeom prst="cloudCallout">
            <a:avLst>
              <a:gd name="adj1" fmla="val -38989"/>
              <a:gd name="adj2" fmla="val -2505"/>
            </a:avLst>
          </a:prstGeom>
          <a:solidFill>
            <a:srgbClr val="CC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vai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trò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đối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940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par>
              <p:cTn id="10"/>
            </p:par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3865174" y="334359"/>
            <a:ext cx="4353220" cy="595086"/>
            <a:chOff x="3865174" y="226783"/>
            <a:chExt cx="4353220" cy="595086"/>
          </a:xfrm>
          <a:solidFill>
            <a:srgbClr val="FFFF00"/>
          </a:solidFill>
        </p:grpSpPr>
        <p:sp>
          <p:nvSpPr>
            <p:cNvPr id="6" name="Rounded Rectangle 5"/>
            <p:cNvSpPr/>
            <p:nvPr/>
          </p:nvSpPr>
          <p:spPr>
            <a:xfrm>
              <a:off x="3865174" y="226783"/>
              <a:ext cx="4353220" cy="595086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MỞ ĐẦU</a:t>
              </a:r>
              <a:endParaRPr lang="en-US" sz="3200" b="1" dirty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53883" y="247862"/>
              <a:ext cx="561975" cy="561975"/>
            </a:xfrm>
            <a:prstGeom prst="rect">
              <a:avLst/>
            </a:prstGeom>
            <a:grpFill/>
          </p:spPr>
        </p:pic>
      </p:grpSp>
      <p:grpSp>
        <p:nvGrpSpPr>
          <p:cNvPr id="9" name="Group 8"/>
          <p:cNvGrpSpPr/>
          <p:nvPr/>
        </p:nvGrpSpPr>
        <p:grpSpPr>
          <a:xfrm>
            <a:off x="1694328" y="1290916"/>
            <a:ext cx="8821271" cy="5204359"/>
            <a:chOff x="1694328" y="1290916"/>
            <a:chExt cx="8821271" cy="5204359"/>
          </a:xfrm>
        </p:grpSpPr>
        <p:sp>
          <p:nvSpPr>
            <p:cNvPr id="7" name="Rounded Rectangle 6"/>
            <p:cNvSpPr/>
            <p:nvPr/>
          </p:nvSpPr>
          <p:spPr>
            <a:xfrm>
              <a:off x="1694328" y="1290916"/>
              <a:ext cx="8821271" cy="520435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den giao thong">
              <a:hlinkClick r:id="" action="ppaction://media"/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6"/>
            <a:stretch>
              <a:fillRect/>
            </a:stretch>
          </p:blipFill>
          <p:spPr>
            <a:xfrm>
              <a:off x="2037788" y="1626145"/>
              <a:ext cx="8134350" cy="4533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41954648"/>
      </p:ext>
    </p:extLst>
  </p:cSld>
  <p:clrMapOvr>
    <a:masterClrMapping/>
  </p:clrMapOvr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>
          <a:xfrm>
            <a:off x="319314" y="1204686"/>
            <a:ext cx="11582400" cy="53267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436827" y="2339272"/>
            <a:ext cx="5445113" cy="3248640"/>
            <a:chOff x="578224" y="2462628"/>
            <a:chExt cx="4518210" cy="2856859"/>
          </a:xfrm>
        </p:grpSpPr>
        <p:sp>
          <p:nvSpPr>
            <p:cNvPr id="2" name="Rounded Rectangle 1"/>
            <p:cNvSpPr/>
            <p:nvPr/>
          </p:nvSpPr>
          <p:spPr>
            <a:xfrm>
              <a:off x="578224" y="2462628"/>
              <a:ext cx="4518210" cy="285685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45611" y="2583445"/>
              <a:ext cx="4210329" cy="2643507"/>
            </a:xfrm>
            <a:prstGeom prst="rect">
              <a:avLst/>
            </a:prstGeom>
          </p:spPr>
        </p:pic>
      </p:grpSp>
      <p:sp>
        <p:nvSpPr>
          <p:cNvPr id="13" name="Cloud Callout 1">
            <a:extLst>
              <a:ext uri="{FF2B5EF4-FFF2-40B4-BE49-F238E27FC236}">
                <a16:creationId xmlns:a16="http://schemas.microsoft.com/office/drawing/2014/main" id="{CEF4D80B-0136-DA40-A050-C7F1E816987F}"/>
              </a:ext>
            </a:extLst>
          </p:cNvPr>
          <p:cNvSpPr/>
          <p:nvPr/>
        </p:nvSpPr>
        <p:spPr>
          <a:xfrm>
            <a:off x="5881940" y="2483830"/>
            <a:ext cx="5772058" cy="2347477"/>
          </a:xfrm>
          <a:prstGeom prst="cloudCallout">
            <a:avLst>
              <a:gd name="adj1" fmla="val -38989"/>
              <a:gd name="adj2" fmla="val -2505"/>
            </a:avLst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xong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video,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ai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xét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sao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)?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3865174" y="334359"/>
            <a:ext cx="4353220" cy="595086"/>
            <a:chOff x="3865174" y="226783"/>
            <a:chExt cx="4353220" cy="595086"/>
          </a:xfrm>
          <a:solidFill>
            <a:srgbClr val="FFFF00"/>
          </a:solidFill>
        </p:grpSpPr>
        <p:sp>
          <p:nvSpPr>
            <p:cNvPr id="18" name="Rounded Rectangle 17"/>
            <p:cNvSpPr/>
            <p:nvPr/>
          </p:nvSpPr>
          <p:spPr>
            <a:xfrm>
              <a:off x="3865174" y="226783"/>
              <a:ext cx="4353220" cy="595086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MỞ ĐẦU</a:t>
              </a:r>
              <a:endParaRPr lang="en-US" sz="3200" b="1" dirty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753883" y="247862"/>
              <a:ext cx="561975" cy="561975"/>
            </a:xfrm>
            <a:prstGeom prst="rect">
              <a:avLst/>
            </a:prstGeom>
            <a:grpFill/>
          </p:spPr>
        </p:pic>
      </p:grpSp>
      <p:sp>
        <p:nvSpPr>
          <p:cNvPr id="8" name="TextBox 7"/>
          <p:cNvSpPr txBox="1"/>
          <p:nvPr/>
        </p:nvSpPr>
        <p:spPr>
          <a:xfrm>
            <a:off x="2062352" y="1808914"/>
            <a:ext cx="18702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Video</a:t>
            </a:r>
            <a:endParaRPr lang="en-US" sz="24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706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19314" y="1262743"/>
            <a:ext cx="11582400" cy="522514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3865174" y="334359"/>
            <a:ext cx="4353220" cy="595086"/>
            <a:chOff x="3865174" y="226783"/>
            <a:chExt cx="4353220" cy="595086"/>
          </a:xfrm>
          <a:solidFill>
            <a:srgbClr val="FFFF00"/>
          </a:solidFill>
        </p:grpSpPr>
        <p:sp>
          <p:nvSpPr>
            <p:cNvPr id="6" name="Rounded Rectangle 5"/>
            <p:cNvSpPr/>
            <p:nvPr/>
          </p:nvSpPr>
          <p:spPr>
            <a:xfrm>
              <a:off x="3865174" y="226783"/>
              <a:ext cx="4353220" cy="595086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MỞ ĐẦU</a:t>
              </a:r>
              <a:endParaRPr lang="en-US" sz="3200" b="1" dirty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53883" y="247862"/>
              <a:ext cx="561975" cy="561975"/>
            </a:xfrm>
            <a:prstGeom prst="rect">
              <a:avLst/>
            </a:prstGeom>
            <a:grpFill/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6555" y="1778664"/>
            <a:ext cx="5273902" cy="295299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833" y="1778663"/>
            <a:ext cx="5290910" cy="295299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45212" y="5043253"/>
            <a:ext cx="10765470" cy="1002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nhìn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thấy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giao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đỏ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mọi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người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dừng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xanh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2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tiếp</a:t>
            </a:r>
            <a:r>
              <a:rPr lang="en-US" sz="24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9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319314" y="1204686"/>
            <a:ext cx="11582400" cy="53267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6" name="Rounded Rectangle 5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4092" y="2378689"/>
            <a:ext cx="5074071" cy="3006030"/>
          </a:xfrm>
          <a:prstGeom prst="rect">
            <a:avLst/>
          </a:prstGeom>
        </p:spPr>
      </p:pic>
      <p:sp>
        <p:nvSpPr>
          <p:cNvPr id="13" name="Cloud Callout 1">
            <a:extLst>
              <a:ext uri="{FF2B5EF4-FFF2-40B4-BE49-F238E27FC236}">
                <a16:creationId xmlns:a16="http://schemas.microsoft.com/office/drawing/2014/main" id="{CEF4D80B-0136-DA40-A050-C7F1E816987F}"/>
              </a:ext>
            </a:extLst>
          </p:cNvPr>
          <p:cNvSpPr/>
          <p:nvPr/>
        </p:nvSpPr>
        <p:spPr>
          <a:xfrm>
            <a:off x="6284686" y="2365041"/>
            <a:ext cx="5186331" cy="2989942"/>
          </a:xfrm>
          <a:prstGeom prst="cloudCallout">
            <a:avLst>
              <a:gd name="adj1" fmla="val -38989"/>
              <a:gd name="adj2" fmla="val -2505"/>
            </a:avLst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video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vừa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xem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nhận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Đâu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quyết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bố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nhỏ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712076" y="1405392"/>
            <a:ext cx="5406224" cy="584775"/>
            <a:chOff x="712076" y="1405392"/>
            <a:chExt cx="5406224" cy="584775"/>
          </a:xfrm>
        </p:grpSpPr>
        <p:grpSp>
          <p:nvGrpSpPr>
            <p:cNvPr id="15" name="Group 14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16" name="TextBox 15"/>
            <p:cNvSpPr txBox="1"/>
            <p:nvPr/>
          </p:nvSpPr>
          <p:spPr>
            <a:xfrm>
              <a:off x="1219202" y="1459948"/>
              <a:ext cx="489909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Các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dạng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tin hay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gặp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97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319314" y="1105469"/>
            <a:ext cx="11582400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6874" y="2082919"/>
            <a:ext cx="8429819" cy="4307812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grpSp>
        <p:nvGrpSpPr>
          <p:cNvPr id="10" name="Group 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11" name="Rounded Rectangle 1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712076" y="1350800"/>
            <a:ext cx="5406224" cy="584775"/>
            <a:chOff x="712076" y="1405392"/>
            <a:chExt cx="5406224" cy="584775"/>
          </a:xfrm>
        </p:grpSpPr>
        <p:grpSp>
          <p:nvGrpSpPr>
            <p:cNvPr id="20" name="Group 19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24" name="Rectangle 23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1219202" y="1459948"/>
              <a:ext cx="489909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Các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dạng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tin hay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gặp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8781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ounded Rectangle 18"/>
          <p:cNvSpPr/>
          <p:nvPr/>
        </p:nvSpPr>
        <p:spPr>
          <a:xfrm>
            <a:off x="319314" y="1105469"/>
            <a:ext cx="11582400" cy="542595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Horizontal Scroll 12"/>
          <p:cNvSpPr/>
          <p:nvPr/>
        </p:nvSpPr>
        <p:spPr>
          <a:xfrm>
            <a:off x="2199996" y="2206198"/>
            <a:ext cx="7476267" cy="2787114"/>
          </a:xfrm>
          <a:prstGeom prst="horizontalScroll">
            <a:avLst/>
          </a:prstGeom>
          <a:solidFill>
            <a:srgbClr val="CC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4000"/>
              </a:lnSpc>
            </a:pPr>
            <a:r>
              <a:rPr lang="vi-VN" sz="2800" b="1" dirty="0">
                <a:latin typeface="Arial" panose="020B0604020202020204" pitchFamily="34" charset="0"/>
                <a:cs typeface="Arial" panose="020B0604020202020204" pitchFamily="34" charset="0"/>
              </a:rPr>
              <a:t>Khi đi học, em nhận </a:t>
            </a:r>
            <a:r>
              <a:rPr lang="vi-VN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tin.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thường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ở</a:t>
            </a:r>
            <a:r>
              <a:rPr lang="vi-VN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</a:t>
            </a:r>
            <a:r>
              <a:rPr lang="vi-VN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dạng: hình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ảnh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vi-VN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vi-VN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chữ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3865174" y="232761"/>
            <a:ext cx="4353220" cy="595086"/>
            <a:chOff x="3865174" y="232761"/>
            <a:chExt cx="4353220" cy="595086"/>
          </a:xfrm>
        </p:grpSpPr>
        <p:sp>
          <p:nvSpPr>
            <p:cNvPr id="21" name="Rounded Rectangle 20"/>
            <p:cNvSpPr/>
            <p:nvPr/>
          </p:nvSpPr>
          <p:spPr>
            <a:xfrm>
              <a:off x="3865174" y="232761"/>
              <a:ext cx="4353220" cy="595086"/>
            </a:xfrm>
            <a:prstGeom prst="round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41719C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     </a:t>
              </a:r>
              <a:r>
                <a:rPr lang="en-US" sz="3200" b="1" dirty="0" smtClean="0">
                  <a:solidFill>
                    <a:srgbClr val="CC0000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KHÁM PHÁ</a:t>
              </a:r>
              <a:endParaRPr lang="en-US" sz="3200" b="1" dirty="0">
                <a:solidFill>
                  <a:srgbClr val="CC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63621" y="254079"/>
              <a:ext cx="571500" cy="552450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712076" y="1350800"/>
            <a:ext cx="5406224" cy="584775"/>
            <a:chOff x="712076" y="1405392"/>
            <a:chExt cx="5406224" cy="584775"/>
          </a:xfrm>
        </p:grpSpPr>
        <p:grpSp>
          <p:nvGrpSpPr>
            <p:cNvPr id="26" name="Group 25"/>
            <p:cNvGrpSpPr/>
            <p:nvPr/>
          </p:nvGrpSpPr>
          <p:grpSpPr>
            <a:xfrm>
              <a:off x="712076" y="1405392"/>
              <a:ext cx="445956" cy="584775"/>
              <a:chOff x="1104838" y="1405332"/>
              <a:chExt cx="445956" cy="584775"/>
            </a:xfrm>
          </p:grpSpPr>
          <p:sp>
            <p:nvSpPr>
              <p:cNvPr id="28" name="Rectangle 27"/>
              <p:cNvSpPr/>
              <p:nvPr/>
            </p:nvSpPr>
            <p:spPr>
              <a:xfrm>
                <a:off x="1104838" y="1470217"/>
                <a:ext cx="445956" cy="476573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1104838" y="1405332"/>
                <a:ext cx="4459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bg1"/>
                    </a:solidFill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1</a:t>
                </a:r>
                <a:endParaRPr lang="en-US" sz="3200" b="1" dirty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219202" y="1459948"/>
              <a:ext cx="489909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Các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dạng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thông</a:t>
              </a:r>
              <a:r>
                <a:rPr lang="en-US" sz="2800" b="1" dirty="0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 tin hay </a:t>
              </a:r>
              <a:r>
                <a:rPr lang="en-US" sz="2800" b="1" dirty="0" err="1" smtClean="0">
                  <a:solidFill>
                    <a:srgbClr val="3333CC"/>
                  </a:solidFill>
                  <a:latin typeface="Arial" panose="020B0604020202020204" pitchFamily="34" charset="0"/>
                  <a:ea typeface="Tahoma" panose="020B0604030504040204" pitchFamily="34" charset="0"/>
                  <a:cs typeface="Arial" panose="020B0604020202020204" pitchFamily="34" charset="0"/>
                </a:rPr>
                <a:t>gặp</a:t>
              </a:r>
              <a:endParaRPr lang="en-US" sz="2800" b="1" dirty="0">
                <a:solidFill>
                  <a:srgbClr val="3333CC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217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</TotalTime>
  <Words>758</Words>
  <Application>Microsoft Office PowerPoint</Application>
  <PresentationFormat>Widescreen</PresentationFormat>
  <Paragraphs>73</Paragraphs>
  <Slides>18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Tahoma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MrHong</cp:lastModifiedBy>
  <cp:revision>112</cp:revision>
  <dcterms:created xsi:type="dcterms:W3CDTF">2022-01-16T07:26:14Z</dcterms:created>
  <dcterms:modified xsi:type="dcterms:W3CDTF">2022-05-12T07:01:03Z</dcterms:modified>
</cp:coreProperties>
</file>