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60" r:id="rId3"/>
    <p:sldId id="280" r:id="rId4"/>
    <p:sldId id="257" r:id="rId5"/>
    <p:sldId id="258" r:id="rId6"/>
    <p:sldId id="281" r:id="rId7"/>
    <p:sldId id="270" r:id="rId8"/>
    <p:sldId id="267" r:id="rId9"/>
    <p:sldId id="282" r:id="rId10"/>
    <p:sldId id="277" r:id="rId11"/>
    <p:sldId id="265" r:id="rId12"/>
    <p:sldId id="264" r:id="rId13"/>
    <p:sldId id="25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3333CC"/>
    <a:srgbClr val="FFCCFF"/>
    <a:srgbClr val="9900CC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2155585" y="2097741"/>
            <a:ext cx="8037286" cy="3160059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êu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65174" y="334358"/>
            <a:ext cx="4353220" cy="687617"/>
          </a:xfrm>
          <a:prstGeom prst="roundRect">
            <a:avLst/>
          </a:prstGeom>
          <a:solidFill>
            <a:srgbClr val="99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805216" y="4217156"/>
            <a:ext cx="4394581" cy="1910688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63550" indent="-176213" algn="just">
              <a:lnSpc>
                <a:spcPct val="130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Hùng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Nam?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71" y="4466488"/>
            <a:ext cx="482678" cy="47625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805216" y="1467814"/>
            <a:ext cx="4394581" cy="2481644"/>
          </a:xfrm>
          <a:prstGeom prst="roundRect">
            <a:avLst/>
          </a:prstGeom>
          <a:solidFill>
            <a:srgbClr val="0070C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2400" dirty="0">
                <a:solidFill>
                  <a:schemeClr val="bg1"/>
                </a:solidFill>
              </a:rPr>
              <a:t>Hùng đến nhà Nam chơi, nhìn thấy Nam đang sử dụng máy tính, bên cạnh bàn phím có cốc nước cam.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506587" y="2104580"/>
            <a:ext cx="5600700" cy="3343275"/>
            <a:chOff x="5506587" y="2104580"/>
            <a:chExt cx="5600700" cy="334327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6587" y="2104580"/>
              <a:ext cx="5600700" cy="33432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2704" b="98980" l="30275" r="89450"/>
                      </a14:imgEffect>
                    </a14:imgLayer>
                  </a14:imgProps>
                </a:ext>
              </a:extLst>
            </a:blip>
            <a:srcRect l="23880" t="23607" r="10393"/>
            <a:stretch/>
          </p:blipFill>
          <p:spPr>
            <a:xfrm>
              <a:off x="9662615" y="2347415"/>
              <a:ext cx="955344" cy="1509898"/>
            </a:xfrm>
            <a:prstGeom prst="rect">
              <a:avLst/>
            </a:prstGeom>
          </p:spPr>
        </p:pic>
      </p:grpSp>
      <p:sp>
        <p:nvSpPr>
          <p:cNvPr id="11" name="Oval 10"/>
          <p:cNvSpPr/>
          <p:nvPr/>
        </p:nvSpPr>
        <p:spPr>
          <a:xfrm>
            <a:off x="1856096" y="1246376"/>
            <a:ext cx="2238232" cy="527831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651" y="389324"/>
            <a:ext cx="3657995" cy="76120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805216" y="4067028"/>
            <a:ext cx="5854891" cy="2169996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19113" algn="just">
              <a:lnSpc>
                <a:spcPct val="130000"/>
              </a:lnSpc>
              <a:spcBef>
                <a:spcPts val="600"/>
              </a:spcBef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khuyên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9113" algn="just">
              <a:lnSpc>
                <a:spcPct val="130000"/>
              </a:lnSpc>
              <a:spcBef>
                <a:spcPts val="600"/>
              </a:spcBef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sét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05216" y="1790926"/>
            <a:ext cx="5854891" cy="1953813"/>
          </a:xfrm>
          <a:prstGeom prst="roundRect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b"/>
          <a:lstStyle/>
          <a:p>
            <a:pPr algn="just">
              <a:lnSpc>
                <a:spcPct val="130000"/>
              </a:lnSpc>
              <a:spcBef>
                <a:spcPts val="600"/>
              </a:spcBef>
            </a:pPr>
            <a:r>
              <a:rPr lang="vi-VN" sz="2400" dirty="0"/>
              <a:t>Mận và em ở nhà, em của Mận đang xem phim hoạt hình trên máy tính. Một lúc sau trời chuyển mưa, có sấm chớp.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613544" y="1554306"/>
            <a:ext cx="2238232" cy="527831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11" y="4157563"/>
            <a:ext cx="482678" cy="476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11" y="5238237"/>
            <a:ext cx="482678" cy="47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968" y="3764086"/>
            <a:ext cx="3587542" cy="19989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6093" y="3276262"/>
            <a:ext cx="1093015" cy="2498321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8607597" y="1415677"/>
            <a:ext cx="2193885" cy="1529118"/>
          </a:xfrm>
          <a:prstGeom prst="round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701412" y="2127531"/>
            <a:ext cx="2552130" cy="340133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3253542" y="1924334"/>
            <a:ext cx="7808158" cy="2888966"/>
          </a:xfrm>
          <a:prstGeom prst="horizontalScroll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/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Oval 8"/>
          <p:cNvSpPr/>
          <p:nvPr/>
        </p:nvSpPr>
        <p:spPr>
          <a:xfrm>
            <a:off x="2803165" y="2265529"/>
            <a:ext cx="354842" cy="341193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6563" y="2538484"/>
            <a:ext cx="259307" cy="266130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839358" y="370626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360800" y="2557319"/>
            <a:ext cx="5145960" cy="18651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TẠM BIỆT</a:t>
            </a:r>
          </a:p>
          <a:p>
            <a:pPr algn="ctr">
              <a:lnSpc>
                <a:spcPct val="120000"/>
              </a:lnSpc>
            </a:pPr>
            <a:r>
              <a:rPr lang="vi-VN" sz="48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EM!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58" y="382136"/>
            <a:ext cx="3915196" cy="79412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1405719" y="3094380"/>
            <a:ext cx="9184943" cy="2169789"/>
          </a:xfrm>
          <a:prstGeom prst="horizontalScroll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ãy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14584" y="1788059"/>
            <a:ext cx="56749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CHƠI: </a:t>
            </a:r>
            <a:r>
              <a:rPr lang="en-US" sz="32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TRUYỀN ĐIỆN</a:t>
            </a:r>
            <a:endParaRPr lang="en-US" sz="32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36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58" y="382136"/>
            <a:ext cx="3915196" cy="79412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1623322" y="2251881"/>
            <a:ext cx="8776272" cy="3060510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38440" y="1763048"/>
            <a:ext cx="6564618" cy="230832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vi-VN" sz="40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TOÀN VỀ ĐIỆN </a:t>
            </a: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>
                  <a:solidFill>
                    <a:srgbClr val="0070C0"/>
                  </a:solidFill>
                </a:ln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KHI SỬ DỤNG MÁY TÍNH</a:t>
            </a:r>
            <a:endParaRPr lang="vi-VN" sz="4000" b="1" dirty="0">
              <a:ln>
                <a:solidFill>
                  <a:srgbClr val="0070C0"/>
                </a:solidFill>
              </a:ln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82388"/>
            <a:ext cx="3582456" cy="69135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40993" y="995749"/>
            <a:ext cx="6178143" cy="572494"/>
            <a:chOff x="676256" y="1379897"/>
            <a:chExt cx="6178143" cy="572494"/>
          </a:xfrm>
        </p:grpSpPr>
        <p:grpSp>
          <p:nvGrpSpPr>
            <p:cNvPr id="7" name="Group 6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100452" y="1459948"/>
              <a:ext cx="5753947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toàn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điện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071" y="1793136"/>
            <a:ext cx="6964979" cy="4397126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961316" y="1929178"/>
            <a:ext cx="3255812" cy="3988123"/>
            <a:chOff x="961316" y="2133898"/>
            <a:chExt cx="3255812" cy="3988123"/>
          </a:xfrm>
        </p:grpSpPr>
        <p:sp>
          <p:nvSpPr>
            <p:cNvPr id="16" name="Rounded Rectangle 15"/>
            <p:cNvSpPr/>
            <p:nvPr/>
          </p:nvSpPr>
          <p:spPr>
            <a:xfrm>
              <a:off x="961316" y="2333766"/>
              <a:ext cx="3255812" cy="3788255"/>
            </a:xfrm>
            <a:prstGeom prst="roundRect">
              <a:avLst/>
            </a:prstGeom>
            <a:solidFill>
              <a:srgbClr val="00B0F0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lnSpc>
                  <a:spcPct val="114000"/>
                </a:lnSpc>
              </a:pP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Tại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sao</a:t>
              </a:r>
              <a:r>
                <a:rPr lang="en-US" sz="24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1586111" y="2133898"/>
              <a:ext cx="2006221" cy="4640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501254" y="532263"/>
            <a:ext cx="8898340" cy="588218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998794" y="259307"/>
            <a:ext cx="3985146" cy="573206"/>
          </a:xfrm>
          <a:prstGeom prst="ellipse">
            <a:avLst/>
          </a:prstGeom>
          <a:solidFill>
            <a:srgbClr val="CC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PHIẾU HỌC TẬP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37732" y="967306"/>
            <a:ext cx="8679975" cy="404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ãy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rả </a:t>
            </a:r>
            <a:r>
              <a:rPr lang="vi-VN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các câu hỏi để rút ra 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vi-VN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 </a:t>
            </a:r>
            <a:r>
              <a:rPr lang="vi-VN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 an toàn điện khi sử dụng máy tính: </a:t>
            </a:r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637617"/>
              </p:ext>
            </p:extLst>
          </p:nvPr>
        </p:nvGraphicFramePr>
        <p:xfrm>
          <a:off x="1705967" y="1446659"/>
          <a:ext cx="8529851" cy="45447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30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9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2719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CÂU HỎI</a:t>
                      </a:r>
                      <a:endParaRPr lang="en-US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TRẢ LỜI</a:t>
                      </a:r>
                    </a:p>
                    <a:p>
                      <a:pPr marL="0" marR="0" indent="0" algn="ctr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(QUY TẮC AN TOÀN ĐIỆN KHI SỬ DỤNG MÁY TÍNH)</a:t>
                      </a:r>
                      <a:endParaRPr lang="en-US" sz="1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169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ở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nơi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như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thế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03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ở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gần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603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trời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sấm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sét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388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sử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ướt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356">
                <a:tc>
                  <a:txBody>
                    <a:bodyPr/>
                    <a:lstStyle/>
                    <a:p>
                      <a:pPr marL="0" marR="0" indent="0" algn="just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Điều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sẽ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xảy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máy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dò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36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309282"/>
            <a:ext cx="3582456" cy="691351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832924" y="1632935"/>
            <a:ext cx="10317297" cy="349862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630237" indent="-342900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vi-VN" sz="2400" b="1" dirty="0">
                <a:solidFill>
                  <a:srgbClr val="FF0000"/>
                </a:solidFill>
              </a:rPr>
              <a:t>Quy tắc an toàn điện: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marL="287337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/>
              <a:t>	</a:t>
            </a:r>
            <a:r>
              <a:rPr lang="vi-VN" sz="2400" dirty="0" smtClean="0">
                <a:solidFill>
                  <a:srgbClr val="3333CC"/>
                </a:solidFill>
              </a:rPr>
              <a:t>– </a:t>
            </a:r>
            <a:r>
              <a:rPr lang="en-US" sz="2400" dirty="0" smtClean="0">
                <a:solidFill>
                  <a:srgbClr val="3333CC"/>
                </a:solidFill>
              </a:rPr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Để </a:t>
            </a:r>
            <a:r>
              <a:rPr lang="vi-VN" sz="2400" dirty="0">
                <a:solidFill>
                  <a:srgbClr val="3333CC"/>
                </a:solidFill>
              </a:rPr>
              <a:t>máy tính ở nơi sạch sẽ, khô, thoáng, đủ ánh sáng;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287337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</a:rPr>
              <a:t>	</a:t>
            </a:r>
            <a:r>
              <a:rPr lang="vi-VN" sz="2400" dirty="0" smtClean="0">
                <a:solidFill>
                  <a:srgbClr val="3333CC"/>
                </a:solidFill>
              </a:rPr>
              <a:t>– </a:t>
            </a:r>
            <a:r>
              <a:rPr lang="en-US" sz="2400" dirty="0" smtClean="0">
                <a:solidFill>
                  <a:srgbClr val="3333CC"/>
                </a:solidFill>
              </a:rPr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Không </a:t>
            </a:r>
            <a:r>
              <a:rPr lang="vi-VN" sz="2400" dirty="0">
                <a:solidFill>
                  <a:srgbClr val="3333CC"/>
                </a:solidFill>
              </a:rPr>
              <a:t>để máy tính ở tình trạng ẩm ướt;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287337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</a:rPr>
              <a:t>	</a:t>
            </a:r>
            <a:r>
              <a:rPr lang="vi-VN" sz="2400" dirty="0" smtClean="0">
                <a:solidFill>
                  <a:srgbClr val="3333CC"/>
                </a:solidFill>
              </a:rPr>
              <a:t>– </a:t>
            </a:r>
            <a:r>
              <a:rPr lang="en-US" sz="2400" dirty="0" smtClean="0">
                <a:solidFill>
                  <a:srgbClr val="3333CC"/>
                </a:solidFill>
              </a:rPr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Không </a:t>
            </a:r>
            <a:r>
              <a:rPr lang="vi-VN" sz="2400" dirty="0">
                <a:solidFill>
                  <a:srgbClr val="3333CC"/>
                </a:solidFill>
              </a:rPr>
              <a:t>sử dụng máy tính khi tay ướt;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287337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</a:rPr>
              <a:t>	</a:t>
            </a:r>
            <a:r>
              <a:rPr lang="vi-VN" sz="2400" dirty="0" smtClean="0">
                <a:solidFill>
                  <a:srgbClr val="3333CC"/>
                </a:solidFill>
              </a:rPr>
              <a:t>– </a:t>
            </a:r>
            <a:r>
              <a:rPr lang="en-US" sz="2400" dirty="0" smtClean="0">
                <a:solidFill>
                  <a:srgbClr val="3333CC"/>
                </a:solidFill>
              </a:rPr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Tránh </a:t>
            </a:r>
            <a:r>
              <a:rPr lang="vi-VN" sz="2400" dirty="0">
                <a:solidFill>
                  <a:srgbClr val="3333CC"/>
                </a:solidFill>
              </a:rPr>
              <a:t>để vật dụng chứa nước dễ đổ ở gần máy tính; </a:t>
            </a:r>
            <a:endParaRPr lang="en-US" sz="2400" dirty="0" smtClean="0">
              <a:solidFill>
                <a:srgbClr val="3333CC"/>
              </a:solidFill>
            </a:endParaRPr>
          </a:p>
          <a:p>
            <a:pPr marL="287337" algn="just">
              <a:lnSpc>
                <a:spcPct val="120000"/>
              </a:lnSpc>
              <a:spcAft>
                <a:spcPts val="600"/>
              </a:spcAft>
              <a:buClr>
                <a:srgbClr val="FF0000"/>
              </a:buClr>
            </a:pPr>
            <a:r>
              <a:rPr lang="en-US" sz="2400" dirty="0">
                <a:solidFill>
                  <a:srgbClr val="3333CC"/>
                </a:solidFill>
              </a:rPr>
              <a:t>	</a:t>
            </a:r>
            <a:r>
              <a:rPr lang="vi-VN" sz="2400" dirty="0" smtClean="0">
                <a:solidFill>
                  <a:srgbClr val="3333CC"/>
                </a:solidFill>
              </a:rPr>
              <a:t>– </a:t>
            </a:r>
            <a:r>
              <a:rPr lang="en-US" sz="2400" dirty="0" smtClean="0">
                <a:solidFill>
                  <a:srgbClr val="3333CC"/>
                </a:solidFill>
              </a:rPr>
              <a:t> </a:t>
            </a:r>
            <a:r>
              <a:rPr lang="vi-VN" sz="2400" dirty="0" smtClean="0">
                <a:solidFill>
                  <a:srgbClr val="3333CC"/>
                </a:solidFill>
              </a:rPr>
              <a:t>Tránh </a:t>
            </a:r>
            <a:r>
              <a:rPr lang="vi-VN" sz="2400" dirty="0">
                <a:solidFill>
                  <a:srgbClr val="3333CC"/>
                </a:solidFill>
              </a:rPr>
              <a:t>để máy tính bị rò điện gây nguy hiểm cho người dùng.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940993" y="1050341"/>
            <a:ext cx="6178143" cy="572494"/>
            <a:chOff x="676256" y="1379897"/>
            <a:chExt cx="6178143" cy="572494"/>
          </a:xfrm>
        </p:grpSpPr>
        <p:grpSp>
          <p:nvGrpSpPr>
            <p:cNvPr id="15" name="Group 14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100452" y="1459948"/>
              <a:ext cx="5753947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toàn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điện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679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309282"/>
            <a:ext cx="3582456" cy="69135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40993" y="1063989"/>
            <a:ext cx="9213782" cy="572494"/>
            <a:chOff x="676256" y="1379897"/>
            <a:chExt cx="9213782" cy="572494"/>
          </a:xfrm>
        </p:grpSpPr>
        <p:grpSp>
          <p:nvGrpSpPr>
            <p:cNvPr id="13" name="Group 12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100452" y="1459948"/>
              <a:ext cx="878958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tai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nạn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điện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926" y="2455760"/>
            <a:ext cx="1708789" cy="35258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099" y="2612709"/>
            <a:ext cx="1793553" cy="3211983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7225048" y="1716534"/>
            <a:ext cx="4075297" cy="1436099"/>
          </a:xfrm>
          <a:prstGeom prst="wedgeEllipseCallout">
            <a:avLst>
              <a:gd name="adj1" fmla="val -37398"/>
              <a:gd name="adj2" fmla="val 560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545910" y="1781454"/>
            <a:ext cx="3521123" cy="1287556"/>
          </a:xfrm>
          <a:prstGeom prst="wedgeEllipseCallout">
            <a:avLst>
              <a:gd name="adj1" fmla="val 45570"/>
              <a:gd name="adj2" fmla="val 578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sờ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hở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cắm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nữa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79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309282"/>
            <a:ext cx="3582456" cy="69135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40993" y="1063989"/>
            <a:ext cx="9213782" cy="572494"/>
            <a:chOff x="676256" y="1379897"/>
            <a:chExt cx="9213782" cy="572494"/>
          </a:xfrm>
        </p:grpSpPr>
        <p:grpSp>
          <p:nvGrpSpPr>
            <p:cNvPr id="13" name="Group 12"/>
            <p:cNvGrpSpPr/>
            <p:nvPr/>
          </p:nvGrpSpPr>
          <p:grpSpPr>
            <a:xfrm>
              <a:off x="676256" y="1379897"/>
              <a:ext cx="429926" cy="553998"/>
              <a:chOff x="1069018" y="1379837"/>
              <a:chExt cx="429926" cy="55399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69018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100452" y="1459948"/>
              <a:ext cx="8789586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ý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thức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tai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nạn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điện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6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endPara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1362107" y="2453835"/>
            <a:ext cx="9419624" cy="2150182"/>
          </a:xfrm>
          <a:prstGeom prst="round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804863" indent="-517525" algn="just">
              <a:lnSpc>
                <a:spcPct val="130000"/>
              </a:lnSpc>
              <a:spcBef>
                <a:spcPts val="600"/>
              </a:spcBef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914" y="2770210"/>
            <a:ext cx="652672" cy="64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8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452</Words>
  <Application>Microsoft Office PowerPoint</Application>
  <PresentationFormat>Widescreen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101</cp:revision>
  <dcterms:created xsi:type="dcterms:W3CDTF">2022-01-27T15:18:21Z</dcterms:created>
  <dcterms:modified xsi:type="dcterms:W3CDTF">2022-05-12T07:23:43Z</dcterms:modified>
</cp:coreProperties>
</file>