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91" r:id="rId2"/>
    <p:sldId id="270" r:id="rId3"/>
    <p:sldId id="261" r:id="rId4"/>
    <p:sldId id="275" r:id="rId5"/>
    <p:sldId id="274" r:id="rId6"/>
    <p:sldId id="256" r:id="rId7"/>
    <p:sldId id="288" r:id="rId8"/>
    <p:sldId id="264" r:id="rId9"/>
    <p:sldId id="260" r:id="rId10"/>
    <p:sldId id="289" r:id="rId11"/>
    <p:sldId id="290" r:id="rId12"/>
    <p:sldId id="285" r:id="rId13"/>
    <p:sldId id="286" r:id="rId14"/>
    <p:sldId id="268" r:id="rId15"/>
    <p:sldId id="277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660" y="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428DE-31E5-4474-A31C-13EBFADB43C4}" type="datetimeFigureOut">
              <a:rPr lang="en-US" smtClean="0"/>
              <a:t>20/08/2022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98A94-AA8D-48FE-B5C5-FDA7C6DBF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526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98A94-AA8D-48FE-B5C5-FDA7C6DBF74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2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20/08/2022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20/08/2022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00251" y="-2000251"/>
            <a:ext cx="5143500" cy="91440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29102" y="2076093"/>
            <a:ext cx="59220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990099"/>
                </a:solidFill>
                <a:latin typeface="iCiel Cucho Bold" pitchFamily="50" charset="0"/>
                <a:cs typeface="iCiel Cucho Bold" pitchFamily="50" charset="0"/>
              </a:rPr>
              <a:t>THẦY </a:t>
            </a:r>
            <a:r>
              <a:rPr lang="en-US" sz="3600" dirty="0" smtClean="0">
                <a:solidFill>
                  <a:srgbClr val="990099"/>
                </a:solidFill>
                <a:latin typeface="iCiel Cucho Bold" pitchFamily="50" charset="0"/>
                <a:cs typeface="iCiel Cucho Bold" pitchFamily="50" charset="0"/>
              </a:rPr>
              <a:t>CÔ GIÁO VỀ DỰ GIỜ</a:t>
            </a:r>
          </a:p>
          <a:p>
            <a:pPr algn="ctr"/>
            <a:r>
              <a:rPr lang="en-US" sz="3600" dirty="0" smtClean="0">
                <a:solidFill>
                  <a:srgbClr val="990099"/>
                </a:solidFill>
                <a:latin typeface="iCiel Cucho Bold" pitchFamily="50" charset="0"/>
                <a:cs typeface="iCiel Cucho Bold" pitchFamily="50" charset="0"/>
              </a:rPr>
              <a:t>MÔN </a:t>
            </a:r>
            <a:r>
              <a:rPr lang="en-US" sz="3600" dirty="0" smtClean="0">
                <a:solidFill>
                  <a:srgbClr val="990099"/>
                </a:solidFill>
                <a:latin typeface="iCiel Cucho Bold" pitchFamily="50" charset="0"/>
                <a:cs typeface="iCiel Cucho Bold" pitchFamily="50" charset="0"/>
              </a:rPr>
              <a:t>MĨ THUẬT</a:t>
            </a:r>
          </a:p>
          <a:p>
            <a:pPr algn="ctr"/>
            <a:endParaRPr lang="en-US" sz="1000" dirty="0" smtClean="0">
              <a:solidFill>
                <a:srgbClr val="FF0000"/>
              </a:solidFill>
              <a:latin typeface="Amazone" panose="03020702060507090A04" pitchFamily="66" charset="0"/>
              <a:ea typeface="Aachen" panose="02020500000000000000" pitchFamily="18" charset="0"/>
              <a:cs typeface="Aachen" panose="02020500000000000000" pitchFamily="18" charset="0"/>
            </a:endParaRPr>
          </a:p>
          <a:p>
            <a:pPr algn="ctr"/>
            <a:r>
              <a:rPr lang="en-US" sz="3200" b="1" dirty="0" err="1" smtClean="0">
                <a:solidFill>
                  <a:srgbClr val="FF6600"/>
                </a:solidFill>
                <a:latin typeface="Amazone" panose="03020702060507090A04" pitchFamily="66" charset="0"/>
                <a:ea typeface="Aachen" panose="02020500000000000000" pitchFamily="18" charset="0"/>
                <a:cs typeface="Aachen" panose="02020500000000000000" pitchFamily="18" charset="0"/>
              </a:rPr>
              <a:t>Giáo</a:t>
            </a:r>
            <a:r>
              <a:rPr lang="en-US" sz="3200" b="1" dirty="0" smtClean="0">
                <a:solidFill>
                  <a:srgbClr val="FF6600"/>
                </a:solidFill>
                <a:latin typeface="Amazone" panose="03020702060507090A04" pitchFamily="66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3200" b="1" dirty="0" err="1" smtClean="0">
                <a:solidFill>
                  <a:srgbClr val="FF6600"/>
                </a:solidFill>
                <a:latin typeface="Amazone" panose="03020702060507090A04" pitchFamily="66" charset="0"/>
                <a:ea typeface="Aachen" panose="02020500000000000000" pitchFamily="18" charset="0"/>
                <a:cs typeface="Aachen" panose="02020500000000000000" pitchFamily="18" charset="0"/>
              </a:rPr>
              <a:t>viên</a:t>
            </a:r>
            <a:r>
              <a:rPr lang="en-US" sz="3200" b="1" dirty="0" smtClean="0">
                <a:solidFill>
                  <a:srgbClr val="FF6600"/>
                </a:solidFill>
                <a:latin typeface="Amazone" panose="03020702060507090A04" pitchFamily="66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3200" b="1" dirty="0" err="1" smtClean="0">
                <a:solidFill>
                  <a:srgbClr val="FF6600"/>
                </a:solidFill>
                <a:latin typeface="Amazone" panose="03020702060507090A04" pitchFamily="66" charset="0"/>
                <a:ea typeface="Aachen" panose="02020500000000000000" pitchFamily="18" charset="0"/>
                <a:cs typeface="Aachen" panose="02020500000000000000" pitchFamily="18" charset="0"/>
              </a:rPr>
              <a:t>thực</a:t>
            </a:r>
            <a:r>
              <a:rPr lang="en-US" sz="3200" b="1" dirty="0" smtClean="0">
                <a:solidFill>
                  <a:srgbClr val="FF6600"/>
                </a:solidFill>
                <a:latin typeface="Amazone" panose="03020702060507090A04" pitchFamily="66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3200" b="1" dirty="0" err="1" smtClean="0">
                <a:solidFill>
                  <a:srgbClr val="FF6600"/>
                </a:solidFill>
                <a:latin typeface="Amazone" panose="03020702060507090A04" pitchFamily="66" charset="0"/>
                <a:ea typeface="Aachen" panose="02020500000000000000" pitchFamily="18" charset="0"/>
                <a:cs typeface="Aachen" panose="02020500000000000000" pitchFamily="18" charset="0"/>
              </a:rPr>
              <a:t>hiện</a:t>
            </a:r>
            <a:r>
              <a:rPr lang="en-US" sz="3200" b="1" dirty="0" smtClean="0">
                <a:solidFill>
                  <a:srgbClr val="FF6600"/>
                </a:solidFill>
                <a:latin typeface="Amazone" panose="03020702060507090A04" pitchFamily="66" charset="0"/>
                <a:cs typeface="iCiel Cucho Bold" pitchFamily="50" charset="0"/>
              </a:rPr>
              <a:t>: </a:t>
            </a:r>
            <a:r>
              <a:rPr lang="en-US" sz="3200" b="1" dirty="0" err="1" smtClean="0">
                <a:solidFill>
                  <a:srgbClr val="FF6600"/>
                </a:solidFill>
                <a:latin typeface="Amazone" panose="03020702060507090A04" pitchFamily="66" charset="0"/>
                <a:cs typeface="iCiel Cucho Bold" pitchFamily="50" charset="0"/>
              </a:rPr>
              <a:t>Thân</a:t>
            </a:r>
            <a:r>
              <a:rPr lang="en-US" sz="3200" b="1" dirty="0" smtClean="0">
                <a:solidFill>
                  <a:srgbClr val="FF6600"/>
                </a:solidFill>
                <a:latin typeface="Amazone" panose="03020702060507090A04" pitchFamily="66" charset="0"/>
                <a:cs typeface="iCiel Cucho Bold" pitchFamily="50" charset="0"/>
              </a:rPr>
              <a:t> </a:t>
            </a:r>
            <a:r>
              <a:rPr lang="en-US" sz="3200" b="1" dirty="0" err="1" smtClean="0">
                <a:solidFill>
                  <a:srgbClr val="FF6600"/>
                </a:solidFill>
                <a:latin typeface="Amazone" panose="03020702060507090A04" pitchFamily="66" charset="0"/>
                <a:cs typeface="iCiel Cucho Bold" pitchFamily="50" charset="0"/>
              </a:rPr>
              <a:t>Thị</a:t>
            </a:r>
            <a:r>
              <a:rPr lang="en-US" sz="3200" b="1" dirty="0" smtClean="0">
                <a:solidFill>
                  <a:srgbClr val="FF6600"/>
                </a:solidFill>
                <a:latin typeface="Amazone" panose="03020702060507090A04" pitchFamily="66" charset="0"/>
                <a:cs typeface="iCiel Cucho Bold" pitchFamily="50" charset="0"/>
              </a:rPr>
              <a:t> </a:t>
            </a:r>
            <a:r>
              <a:rPr lang="en-US" sz="3200" b="1" dirty="0" err="1" smtClean="0">
                <a:solidFill>
                  <a:srgbClr val="FF6600"/>
                </a:solidFill>
                <a:latin typeface="Amazone" panose="03020702060507090A04" pitchFamily="66" charset="0"/>
                <a:cs typeface="iCiel Cucho Bold" pitchFamily="50" charset="0"/>
              </a:rPr>
              <a:t>Huệ</a:t>
            </a:r>
            <a:endParaRPr lang="en-US" sz="3200" b="1" dirty="0" smtClean="0">
              <a:solidFill>
                <a:srgbClr val="FF6600"/>
              </a:solidFill>
              <a:latin typeface="Amazone" panose="03020702060507090A04" pitchFamily="66" charset="0"/>
              <a:cs typeface="iCiel Cucho Bold" pitchFamily="50" charset="0"/>
            </a:endParaRPr>
          </a:p>
          <a:p>
            <a:pPr algn="ctr"/>
            <a:r>
              <a:rPr lang="en-US" sz="3600" b="1" dirty="0" err="1" smtClean="0">
                <a:solidFill>
                  <a:srgbClr val="FF6600"/>
                </a:solidFill>
                <a:latin typeface="iCiel Altus" pitchFamily="2" charset="0"/>
                <a:cs typeface="iCiel Cucho Bold" pitchFamily="50" charset="0"/>
              </a:rPr>
              <a:t>Lớp</a:t>
            </a:r>
            <a:r>
              <a:rPr lang="en-US" sz="3600" b="1" dirty="0" smtClean="0">
                <a:solidFill>
                  <a:srgbClr val="FF6600"/>
                </a:solidFill>
                <a:latin typeface="iCiel Altus" pitchFamily="2" charset="0"/>
                <a:cs typeface="iCiel Cucho Bold" pitchFamily="50" charset="0"/>
              </a:rPr>
              <a:t> 3</a:t>
            </a:r>
            <a:endParaRPr lang="en-US" sz="3600" b="1" dirty="0" smtClean="0">
              <a:solidFill>
                <a:srgbClr val="FF6600"/>
              </a:solidFill>
              <a:latin typeface="iCiel Altus" pitchFamily="2" charset="0"/>
              <a:cs typeface="iCiel Cucho Bold" pitchFamily="50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71600" y="1390293"/>
            <a:ext cx="6837065" cy="2116936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algn="ctr"/>
            <a:r>
              <a:rPr lang="en-US" sz="7200" dirty="0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NHIỆT LIỆT CHÀO MỪNG </a:t>
            </a:r>
          </a:p>
        </p:txBody>
      </p:sp>
      <p:pic>
        <p:nvPicPr>
          <p:cNvPr id="8" name="Picture 6" descr="Hình động pháo hoa - Tự nhiên và xã hội 3 - Phạm Đức Hậu - Thư viện Tư liệu  giáo dục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724150"/>
            <a:ext cx="1898732" cy="208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ình động pháo hoa - Tự nhiên và xã hội 3 - Phạm Đức Hậu - Thư viện Tư liệu  giáo dục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20" y="285750"/>
            <a:ext cx="1653843" cy="131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48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00250" y="-2000250"/>
            <a:ext cx="5143500" cy="91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57400" y="895350"/>
            <a:ext cx="518603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MĨ THUẬT LỚP 3 – </a:t>
            </a:r>
            <a:r>
              <a:rPr lang="en-US" sz="16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Bài</a:t>
            </a:r>
            <a:r>
              <a:rPr lang="en-US" sz="1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17</a:t>
            </a:r>
            <a:endParaRPr lang="en-US" sz="16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latin typeface="Aachen" panose="02020500000000000000" pitchFamily="18" charset="0"/>
              <a:ea typeface="Aachen" panose="02020500000000000000" pitchFamily="18" charset="0"/>
              <a:cs typeface="Aachen" panose="02020500000000000000" pitchFamily="18" charset="0"/>
            </a:endParaRPr>
          </a:p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iCiel Cadena" panose="02000503000000020004" pitchFamily="2" charset="0"/>
                <a:ea typeface="Aachen" panose="02020500000000000000" pitchFamily="18" charset="0"/>
                <a:cs typeface="Aachen" panose="02020500000000000000" pitchFamily="18" charset="0"/>
              </a:rPr>
              <a:t>CÙNG NHAU </a:t>
            </a:r>
          </a:p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iCiel Cadena" panose="02000503000000020004" pitchFamily="2" charset="0"/>
                <a:ea typeface="Aachen" panose="02020500000000000000" pitchFamily="18" charset="0"/>
                <a:cs typeface="Aachen" panose="02020500000000000000" pitchFamily="18" charset="0"/>
              </a:rPr>
              <a:t>ÔN TẬP HỌC KÌ 2</a:t>
            </a:r>
          </a:p>
        </p:txBody>
      </p:sp>
    </p:spTree>
    <p:extLst>
      <p:ext uri="{BB962C8B-B14F-4D97-AF65-F5344CB8AC3E}">
        <p14:creationId xmlns:p14="http://schemas.microsoft.com/office/powerpoint/2010/main" val="75236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15698" y="1848475"/>
            <a:ext cx="271260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800" b="1" dirty="0" smtClean="0">
                <a:solidFill>
                  <a:srgbClr val="FF6600"/>
                </a:solidFill>
                <a:latin typeface="UVN Da Lat" panose="03060902030302020204" pitchFamily="66" charset="0"/>
                <a:cs typeface="Times New Roman" pitchFamily="18" charset="0"/>
              </a:rPr>
              <a:t>TIẾT 2</a:t>
            </a:r>
            <a:endParaRPr lang="en-US" sz="8800" dirty="0">
              <a:solidFill>
                <a:srgbClr val="FF6600"/>
              </a:solidFill>
              <a:latin typeface="UVN Da Lat" panose="0306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1725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51434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00200" y="1556085"/>
            <a:ext cx="5943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C00000"/>
                </a:solidFill>
                <a:latin typeface="UTM American Sans" panose="02040603050506020204" pitchFamily="18" charset="0"/>
                <a:cs typeface="Times New Roman" pitchFamily="18" charset="0"/>
              </a:rPr>
              <a:t>THỰC HÀNH</a:t>
            </a:r>
          </a:p>
          <a:p>
            <a:pPr algn="ctr"/>
            <a:endParaRPr lang="en-US" sz="1200" dirty="0" smtClean="0">
              <a:solidFill>
                <a:srgbClr val="7030A0"/>
              </a:solidFill>
              <a:latin typeface="UTM American Sans" panose="02040603050506020204" pitchFamily="18" charset="0"/>
              <a:cs typeface="Times New Roman" pitchFamily="18" charset="0"/>
            </a:endParaRPr>
          </a:p>
          <a:p>
            <a:pPr algn="ctr"/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latin typeface="UTM American Sans" panose="02040603050506020204" pitchFamily="18" charset="0"/>
                <a:cs typeface="Times New Roman" pitchFamily="18" charset="0"/>
              </a:rPr>
              <a:t>Con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latin typeface="UTM American Sans" panose="02040603050506020204" pitchFamily="18" charset="0"/>
                <a:cs typeface="Times New Roman" pitchFamily="18" charset="0"/>
              </a:rPr>
              <a:t>hãy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latin typeface="UTM American Sans" panose="02040603050506020204" pitchFamily="18" charset="0"/>
                <a:cs typeface="Times New Roman" pitchFamily="18" charset="0"/>
              </a:rPr>
              <a:t>tạo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latin typeface="UTM American Sans" panose="02040603050506020204" pitchFamily="18" charset="0"/>
                <a:cs typeface="Times New Roman" pitchFamily="18" charset="0"/>
              </a:rPr>
              <a:t>sản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chemeClr val="accent2">
                    <a:lumMod val="75000"/>
                  </a:schemeClr>
                </a:solidFill>
                <a:latin typeface="UTM American Sans" panose="02040603050506020204" pitchFamily="18" charset="0"/>
                <a:cs typeface="Times New Roman" pitchFamily="18" charset="0"/>
              </a:rPr>
              <a:t>phẩm</a:t>
            </a:r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chemeClr val="accent2">
                    <a:lumMod val="75000"/>
                  </a:schemeClr>
                </a:solidFill>
                <a:latin typeface="UTM American Sans" panose="02040603050506020204" pitchFamily="18" charset="0"/>
                <a:cs typeface="Times New Roman" pitchFamily="18" charset="0"/>
              </a:rPr>
              <a:t>mĩ</a:t>
            </a:r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latin typeface="UTM American Sans" panose="02040603050506020204" pitchFamily="18" charset="0"/>
                <a:cs typeface="Times New Roman" pitchFamily="18" charset="0"/>
              </a:rPr>
              <a:t>thuật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latin typeface="UTM American Sans" panose="02040603050506020204" pitchFamily="18" charset="0"/>
                <a:cs typeface="Times New Roman" pitchFamily="18" charset="0"/>
              </a:rPr>
              <a:t>theo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latin typeface="UTM American Sans" panose="02040603050506020204" pitchFamily="18" charset="0"/>
                <a:cs typeface="Times New Roman" pitchFamily="18" charset="0"/>
              </a:rPr>
              <a:t> ý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latin typeface="UTM American Sans" panose="02040603050506020204" pitchFamily="18" charset="0"/>
                <a:cs typeface="Times New Roman" pitchFamily="18" charset="0"/>
              </a:rPr>
              <a:t>thích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latin typeface="UTM American Sans" panose="02040603050506020204" pitchFamily="18" charset="0"/>
                <a:cs typeface="Times New Roman" pitchFamily="18" charset="0"/>
              </a:rPr>
              <a:t>.</a:t>
            </a:r>
            <a:endParaRPr lang="en-US" sz="3000" dirty="0">
              <a:solidFill>
                <a:schemeClr val="accent2">
                  <a:lumMod val="75000"/>
                </a:schemeClr>
              </a:solidFill>
              <a:latin typeface="UTM American Sans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72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35696" y="-3464"/>
            <a:ext cx="6272607" cy="7464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dirty="0" smtClean="0">
                <a:solidFill>
                  <a:srgbClr val="C00000"/>
                </a:solidFill>
                <a:latin typeface="UTM American Sans" panose="02040603050506020204" pitchFamily="18" charset="0"/>
                <a:cs typeface="Times New Roman" pitchFamily="18" charset="0"/>
              </a:rPr>
              <a:t>SẢN PHẨM THAM KHẢO</a:t>
            </a:r>
            <a:endParaRPr lang="en-US" sz="3200" dirty="0">
              <a:solidFill>
                <a:srgbClr val="C00000"/>
              </a:solidFill>
              <a:latin typeface="UTM American Sans" panose="02040603050506020204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668" y="3432722"/>
            <a:ext cx="2583623" cy="14750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117" y="802065"/>
            <a:ext cx="3355683" cy="24995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5112" y="802065"/>
            <a:ext cx="3430791" cy="24995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3886" y="3414557"/>
            <a:ext cx="2286000" cy="14750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/>
          <a:srcRect l="7380" r="5904"/>
          <a:stretch/>
        </p:blipFill>
        <p:spPr>
          <a:xfrm>
            <a:off x="228600" y="3409950"/>
            <a:ext cx="3581400" cy="1475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83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28311" y="1428750"/>
            <a:ext cx="5687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3300"/>
                </a:solidFill>
                <a:latin typeface="UTM American Sans" panose="02040603050506020204" pitchFamily="18" charset="0"/>
                <a:cs typeface="Times New Roman" pitchFamily="18" charset="0"/>
              </a:rPr>
              <a:t>VẬN DỤNG - SÁNG TẠO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34997"/>
          <a:stretch/>
        </p:blipFill>
        <p:spPr>
          <a:xfrm>
            <a:off x="800099" y="2495550"/>
            <a:ext cx="7543800" cy="9907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77753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004807" y="-1996786"/>
            <a:ext cx="5142407" cy="91359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" y="2033141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  <a:latin typeface="UVN Da Lat" panose="03060902030302020204" pitchFamily="66" charset="0"/>
              </a:rPr>
              <a:t>CHÚC CÁC CON CÓ MÙA HÈ BỔ ÍCH</a:t>
            </a:r>
          </a:p>
          <a:p>
            <a:pPr algn="ctr"/>
            <a:r>
              <a:rPr lang="en-US" sz="3200" dirty="0" smtClean="0">
                <a:solidFill>
                  <a:srgbClr val="C00000"/>
                </a:solidFill>
                <a:latin typeface="UVN Da Lat" panose="03060902030302020204" pitchFamily="66" charset="0"/>
              </a:rPr>
              <a:t>HẸN GẶP LẠI CÁC CON TRONG NĂM HỌC LỚP 3!</a:t>
            </a:r>
            <a:endParaRPr lang="en-US" sz="3200" dirty="0">
              <a:solidFill>
                <a:srgbClr val="C00000"/>
              </a:solidFill>
              <a:latin typeface="UVN Da Lat" panose="0306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65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00250" y="-2000250"/>
            <a:ext cx="5143500" cy="91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57400" y="895350"/>
            <a:ext cx="518603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MĨ THUẬT LỚP 3 – </a:t>
            </a:r>
            <a:r>
              <a:rPr lang="en-US" sz="16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Bài</a:t>
            </a:r>
            <a:r>
              <a:rPr lang="en-US" sz="1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17</a:t>
            </a:r>
            <a:endParaRPr lang="en-US" sz="16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latin typeface="Aachen" panose="02020500000000000000" pitchFamily="18" charset="0"/>
              <a:ea typeface="Aachen" panose="02020500000000000000" pitchFamily="18" charset="0"/>
              <a:cs typeface="Aachen" panose="02020500000000000000" pitchFamily="18" charset="0"/>
            </a:endParaRPr>
          </a:p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iCiel Cadena" panose="02000503000000020004" pitchFamily="2" charset="0"/>
                <a:ea typeface="Aachen" panose="02020500000000000000" pitchFamily="18" charset="0"/>
                <a:cs typeface="Aachen" panose="02020500000000000000" pitchFamily="18" charset="0"/>
              </a:rPr>
              <a:t>CÙNG NHAU </a:t>
            </a:r>
          </a:p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iCiel Cadena" panose="02000503000000020004" pitchFamily="2" charset="0"/>
                <a:ea typeface="Aachen" panose="02020500000000000000" pitchFamily="18" charset="0"/>
                <a:cs typeface="Aachen" panose="02020500000000000000" pitchFamily="18" charset="0"/>
              </a:rPr>
              <a:t>ÔN TẬP HỌC KÌ 2</a:t>
            </a:r>
          </a:p>
        </p:txBody>
      </p:sp>
    </p:spTree>
    <p:extLst>
      <p:ext uri="{BB962C8B-B14F-4D97-AF65-F5344CB8AC3E}">
        <p14:creationId xmlns:p14="http://schemas.microsoft.com/office/powerpoint/2010/main" val="197050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00250" y="-2000248"/>
            <a:ext cx="5143500" cy="91439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7" t="9211" r="14167" b="9211"/>
          <a:stretch/>
        </p:blipFill>
        <p:spPr>
          <a:xfrm>
            <a:off x="169067" y="935161"/>
            <a:ext cx="8805863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7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006599" y="-2005597"/>
            <a:ext cx="5130800" cy="9143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71599" y="1469948"/>
            <a:ext cx="640080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50" b="1" dirty="0">
                <a:solidFill>
                  <a:schemeClr val="accent6">
                    <a:lumMod val="75000"/>
                  </a:schemeClr>
                </a:solidFill>
                <a:latin typeface="UVN Nguyen Du" panose="04030805020802020802" pitchFamily="82" charset="0"/>
                <a:ea typeface="微软雅黑" panose="020B0503020204020204" pitchFamily="34" charset="-122"/>
                <a:cs typeface="MV Boli" pitchFamily="2" charset="0"/>
              </a:rPr>
              <a:t>CHUẨN BỊ</a:t>
            </a:r>
          </a:p>
          <a:p>
            <a:pPr algn="ctr"/>
            <a:endParaRPr lang="en-US" sz="1500" b="1" dirty="0">
              <a:solidFill>
                <a:schemeClr val="tx2">
                  <a:lumMod val="75000"/>
                </a:schemeClr>
              </a:solidFill>
              <a:latin typeface="UVN Thang Vu" panose="03090702030407020404" pitchFamily="66" charset="0"/>
              <a:ea typeface="微软雅黑" panose="020B0503020204020204" pitchFamily="34" charset="-122"/>
              <a:cs typeface="MV Boli" pitchFamily="2" charset="0"/>
            </a:endParaRPr>
          </a:p>
          <a:p>
            <a:pPr algn="ctr"/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Giấy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vẽ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,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màu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vẽ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,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giấy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màu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,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hồ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dán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,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kéo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27442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15698" y="1848475"/>
            <a:ext cx="271260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800" b="1" dirty="0" smtClean="0">
                <a:solidFill>
                  <a:srgbClr val="FF6600"/>
                </a:solidFill>
                <a:latin typeface="UVN Da Lat" panose="03060902030302020204" pitchFamily="66" charset="0"/>
                <a:cs typeface="Times New Roman" pitchFamily="18" charset="0"/>
              </a:rPr>
              <a:t>TIẾT 1</a:t>
            </a:r>
            <a:endParaRPr lang="en-US" sz="8800" dirty="0">
              <a:solidFill>
                <a:srgbClr val="FF6600"/>
              </a:solidFill>
              <a:latin typeface="UVN Da Lat" panose="0306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35548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14" y="0"/>
            <a:ext cx="9148814" cy="5146782"/>
          </a:xfrm>
          <a:prstGeom prst="rect">
            <a:avLst/>
          </a:prstGeom>
        </p:spPr>
      </p:pic>
      <p:sp>
        <p:nvSpPr>
          <p:cNvPr id="7" name="Cloud 6"/>
          <p:cNvSpPr/>
          <p:nvPr/>
        </p:nvSpPr>
        <p:spPr>
          <a:xfrm rot="21126834">
            <a:off x="182990" y="272394"/>
            <a:ext cx="2691906" cy="1600200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20859016">
            <a:off x="239403" y="533886"/>
            <a:ext cx="243688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QUAN SÁT</a:t>
            </a:r>
          </a:p>
          <a:p>
            <a:pPr algn="ctr"/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NHẬN BIẾT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Aachen" panose="02020500000000000000" pitchFamily="18" charset="0"/>
              <a:ea typeface="Aachen" panose="02020500000000000000" pitchFamily="18" charset="0"/>
              <a:cs typeface="Aachen" panose="02020500000000000000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20506" y="195297"/>
            <a:ext cx="5638800" cy="12667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Con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hãy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quan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sát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một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số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hình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ảnh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dưới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đây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và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liên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hệ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với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chủ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đề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đã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học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?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Aachen" panose="02020500000000000000" pitchFamily="18" charset="0"/>
              <a:ea typeface="Aachen" panose="02020500000000000000" pitchFamily="18" charset="0"/>
              <a:cs typeface="Aachen" panose="02020500000000000000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088" y="2082693"/>
            <a:ext cx="4279925" cy="24434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0564" y="2049698"/>
            <a:ext cx="3273836" cy="243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17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2550"/>
          </a:xfrm>
          <a:prstGeom prst="rect">
            <a:avLst/>
          </a:prstGeom>
        </p:spPr>
      </p:pic>
      <p:sp>
        <p:nvSpPr>
          <p:cNvPr id="14" name="Cloud 13"/>
          <p:cNvSpPr/>
          <p:nvPr/>
        </p:nvSpPr>
        <p:spPr>
          <a:xfrm rot="21126834">
            <a:off x="182990" y="272394"/>
            <a:ext cx="2691906" cy="1600200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20859016">
            <a:off x="239403" y="533886"/>
            <a:ext cx="243688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QUAN SÁT</a:t>
            </a:r>
          </a:p>
          <a:p>
            <a:pPr algn="ctr"/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NHẬN BIẾT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Aachen" panose="02020500000000000000" pitchFamily="18" charset="0"/>
              <a:ea typeface="Aachen" panose="02020500000000000000" pitchFamily="18" charset="0"/>
              <a:cs typeface="Aachen" panose="02020500000000000000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58164" y="152856"/>
            <a:ext cx="5957236" cy="1706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Con 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hãy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giới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thiệu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:</a:t>
            </a:r>
          </a:p>
          <a:p>
            <a:pPr algn="just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-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Hình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,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khối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có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dạng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,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kích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thước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tương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phản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?</a:t>
            </a:r>
          </a:p>
          <a:p>
            <a:pPr algn="just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-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Sản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phẩm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có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chi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tiết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hoặc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hình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ảnh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tạo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cảm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giác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mềm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mịn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hoặc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thô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ráp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?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Aachen" panose="02020500000000000000" pitchFamily="18" charset="0"/>
              <a:ea typeface="Aachen" panose="02020500000000000000" pitchFamily="18" charset="0"/>
              <a:cs typeface="Aachen" panose="02020500000000000000" pitchFamily="18" charset="0"/>
            </a:endParaRPr>
          </a:p>
          <a:p>
            <a:pPr algn="just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-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Sản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phẩm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được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sáng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tạo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bằng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hình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thức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vẽ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, in,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nặn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2182" y="1809751"/>
            <a:ext cx="4186018" cy="30498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982" y="1809750"/>
            <a:ext cx="3124200" cy="304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00250" y="-2000250"/>
            <a:ext cx="5143500" cy="9144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81100" y="802034"/>
            <a:ext cx="6781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CHIA 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SẺ, CẢM NHẬN</a:t>
            </a:r>
          </a:p>
          <a:p>
            <a:pPr algn="just"/>
            <a:endParaRPr lang="en-US" sz="1200" dirty="0" smtClean="0">
              <a:solidFill>
                <a:schemeClr val="accent4">
                  <a:lumMod val="75000"/>
                </a:schemeClr>
              </a:solidFill>
              <a:latin typeface="Aachen" panose="02020500000000000000" pitchFamily="18" charset="0"/>
              <a:ea typeface="Aachen" panose="02020500000000000000" pitchFamily="18" charset="0"/>
              <a:cs typeface="Aachen" panose="02020500000000000000" pitchFamily="18" charset="0"/>
            </a:endParaRPr>
          </a:p>
          <a:p>
            <a:pPr algn="just"/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Con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hãy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xem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lại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các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sản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phẩm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đã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sáng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tạo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trong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học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kì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2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và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chọn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sản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phẩm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yêu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thích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nhất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để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trưng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bày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,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giới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thiệu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và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chia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sẻ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cảm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nhận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.</a:t>
            </a:r>
          </a:p>
          <a:p>
            <a:pPr algn="ctr"/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GỢI Ý:</a:t>
            </a:r>
          </a:p>
          <a:p>
            <a:pPr algn="just"/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Trong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học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kì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2 con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thích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chủ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đề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,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bài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học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nào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nhất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?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Vì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sao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09033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91527" y="-2008973"/>
            <a:ext cx="5160946" cy="914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1600" y="1178031"/>
            <a:ext cx="64008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  <a:cs typeface="Times New Roman" pitchFamily="18" charset="0"/>
              </a:rPr>
              <a:t>DẶN DÒ</a:t>
            </a:r>
          </a:p>
          <a:p>
            <a:pPr algn="ctr"/>
            <a:endParaRPr lang="en-US" sz="800" dirty="0" smtClean="0">
              <a:solidFill>
                <a:schemeClr val="accent2">
                  <a:lumMod val="75000"/>
                </a:schemeClr>
              </a:solidFill>
              <a:latin typeface="UTM Cookies" panose="02040603050506020204" pitchFamily="18" charset="0"/>
              <a:cs typeface="Times New Roman" pitchFamily="18" charset="0"/>
            </a:endParaRPr>
          </a:p>
          <a:p>
            <a:pPr algn="just"/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-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Bài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sau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: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Tạo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sản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phẩm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theo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ý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thích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.</a:t>
            </a:r>
          </a:p>
          <a:p>
            <a:pPr algn="just"/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-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Chuẩn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bị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: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Giấy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vẽ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,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màu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vẽ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,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giấy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màu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,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hồ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dán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,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kéo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,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đất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nặn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,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vật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liệu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có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sẵn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,…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Aachen" panose="02020500000000000000" pitchFamily="18" charset="0"/>
              <a:ea typeface="Aachen" panose="02020500000000000000" pitchFamily="18" charset="0"/>
              <a:cs typeface="Aachen" panose="02020500000000000000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767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1686</TotalTime>
  <Words>289</Words>
  <Application>Microsoft Office PowerPoint</Application>
  <PresentationFormat>On-screen Show (16:9)</PresentationFormat>
  <Paragraphs>43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1" baseType="lpstr">
      <vt:lpstr>微软雅黑</vt:lpstr>
      <vt:lpstr>Aachen</vt:lpstr>
      <vt:lpstr>Amazone</vt:lpstr>
      <vt:lpstr>Arial</vt:lpstr>
      <vt:lpstr>Calibri</vt:lpstr>
      <vt:lpstr>iCiel Altus</vt:lpstr>
      <vt:lpstr>iCiel Cadena</vt:lpstr>
      <vt:lpstr>iCiel Cucho Bold</vt:lpstr>
      <vt:lpstr>MV Boli</vt:lpstr>
      <vt:lpstr>Times New Roman</vt:lpstr>
      <vt:lpstr>UTM American Sans</vt:lpstr>
      <vt:lpstr>UTM Cookies</vt:lpstr>
      <vt:lpstr>UVN Da Lat</vt:lpstr>
      <vt:lpstr>UVN Nguyen Du</vt:lpstr>
      <vt:lpstr>UVN Thang Vu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 Van Mich</dc:creator>
  <cp:lastModifiedBy>Admin</cp:lastModifiedBy>
  <cp:revision>307</cp:revision>
  <dcterms:created xsi:type="dcterms:W3CDTF">2006-08-16T00:00:00Z</dcterms:created>
  <dcterms:modified xsi:type="dcterms:W3CDTF">2022-08-20T10:53:36Z</dcterms:modified>
</cp:coreProperties>
</file>