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1" r:id="rId2"/>
    <p:sldMasterId id="2147483703" r:id="rId3"/>
    <p:sldMasterId id="2147483715" r:id="rId4"/>
  </p:sldMasterIdLst>
  <p:notesMasterIdLst>
    <p:notesMasterId r:id="rId15"/>
  </p:notesMasterIdLst>
  <p:sldIdLst>
    <p:sldId id="295" r:id="rId5"/>
    <p:sldId id="296" r:id="rId6"/>
    <p:sldId id="256" r:id="rId7"/>
    <p:sldId id="283" r:id="rId8"/>
    <p:sldId id="284" r:id="rId9"/>
    <p:sldId id="285" r:id="rId10"/>
    <p:sldId id="286" r:id="rId11"/>
    <p:sldId id="294" r:id="rId12"/>
    <p:sldId id="297" r:id="rId13"/>
    <p:sldId id="298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C2"/>
    <a:srgbClr val="D34CD6"/>
    <a:srgbClr val="FCDFDC"/>
    <a:srgbClr val="FFFBCD"/>
    <a:srgbClr val="FDDEEB"/>
    <a:srgbClr val="FFF789"/>
    <a:srgbClr val="E07235"/>
    <a:srgbClr val="EB54E9"/>
    <a:srgbClr val="D8F3FC"/>
    <a:srgbClr val="E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15" autoAdjust="0"/>
    <p:restoredTop sz="94249" autoAdjust="0"/>
  </p:normalViewPr>
  <p:slideViewPr>
    <p:cSldViewPr snapToGrid="0">
      <p:cViewPr varScale="1">
        <p:scale>
          <a:sx n="82" d="100"/>
          <a:sy n="82" d="100"/>
        </p:scale>
        <p:origin x="28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FD40B-EAA7-456A-B35B-FC8196FA2C3B}" type="datetimeFigureOut">
              <a:rPr lang="en-US" smtClean="0"/>
              <a:t>1/27/2023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C54E28-33EB-4E2A-B29B-51B161476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291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6" name="Google Shape;23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0641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C54E28-33EB-4E2A-B29B-51B1614768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36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7" grpId="2" animBg="1"/>
      <p:bldP spid="48" grpId="1" animBg="1"/>
      <p:bldP spid="48" grpId="2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9" name="Google Shape;1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0" name="Google Shape;2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870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6" name="Google Shape;26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7" name="Google Shape;27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2007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1" name="Google Shape;3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2" name="Google Shape;3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3" name="Google Shape;3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179137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8" name="Google Shape;38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39" name="Google Shape;39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5150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7" name="Google Shape;47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48" name="Google Shape;48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00195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2" name="Google Shape;52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3" name="Google Shape;53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28628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6" name="Google Shape;5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7" name="Google Shape;57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62187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3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3" name="Google Shape;63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64" name="Google Shape;64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37459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0" name="Google Shape;70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1" name="Google Shape;71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53823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6" name="Google Shape;76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7" name="Google Shape;77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71719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2" name="Google Shape;8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83" name="Google Shape;8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721311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3866652"/>
      </p:ext>
    </p:extLst>
  </p:cSld>
  <p:clrMapOvr>
    <a:masterClrMapping/>
  </p:clrMapOvr>
  <p:transition spd="slow" advClick="0" advTm="1000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4062461"/>
      </p:ext>
    </p:extLst>
  </p:cSld>
  <p:clrMapOvr>
    <a:masterClrMapping/>
  </p:clrMapOvr>
  <p:transition spd="slow" advClick="0" advTm="1000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6300652"/>
      </p:ext>
    </p:extLst>
  </p:cSld>
  <p:clrMapOvr>
    <a:masterClrMapping/>
  </p:clrMapOvr>
  <p:transition spd="slow" advClick="0" advTm="1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0814423"/>
      </p:ext>
    </p:extLst>
  </p:cSld>
  <p:clrMapOvr>
    <a:masterClrMapping/>
  </p:clrMapOvr>
  <p:transition spd="slow" advClick="0" advTm="1000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11168162"/>
      </p:ext>
    </p:extLst>
  </p:cSld>
  <p:clrMapOvr>
    <a:masterClrMapping/>
  </p:clrMapOvr>
  <p:transition spd="slow" advClick="0" advTm="1000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51921115"/>
      </p:ext>
    </p:extLst>
  </p:cSld>
  <p:clrMapOvr>
    <a:masterClrMapping/>
  </p:clrMapOvr>
  <p:transition spd="slow" advClick="0" advTm="1000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2863599"/>
      </p:ext>
    </p:extLst>
  </p:cSld>
  <p:clrMapOvr>
    <a:masterClrMapping/>
  </p:clrMapOvr>
  <p:transition spd="slow" advClick="0" advTm="1000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1783625"/>
      </p:ext>
    </p:extLst>
  </p:cSld>
  <p:clrMapOvr>
    <a:masterClrMapping/>
  </p:clrMapOvr>
  <p:transition spd="slow" advClick="0" advTm="1000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0118892"/>
      </p:ext>
    </p:extLst>
  </p:cSld>
  <p:clrMapOvr>
    <a:masterClrMapping/>
  </p:clrMapOvr>
  <p:transition spd="slow" advClick="0" advTm="1000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4643457"/>
      </p:ext>
    </p:extLst>
  </p:cSld>
  <p:clrMapOvr>
    <a:masterClrMapping/>
  </p:clrMapOvr>
  <p:transition spd="slow" advClick="0" advTm="1000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71933"/>
      </p:ext>
    </p:extLst>
  </p:cSld>
  <p:clrMapOvr>
    <a:masterClrMapping/>
  </p:clrMapOvr>
  <p:transition spd="slow" advClick="0" advTm="1000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408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40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88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076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62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693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195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82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034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789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9284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15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713">
        <p:random/>
      </p:transition>
    </mc:Choice>
    <mc:Fallback xmlns="">
      <p:transition spd="slow" advClick="0" advTm="3713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379179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713">
        <p:random/>
      </p:transition>
    </mc:Choice>
    <mc:Fallback xmlns="">
      <p:transition spd="slow" advClick="0" advTm="3713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995576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2023/1/27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1299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983328-5D9C-4CDA-A4B0-8F0932BA2C1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1/27/2023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CEE447-4DD9-425C-BEC0-5EA12C7BCF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55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1.wdp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15.png"/><Relationship Id="rId4" Type="http://schemas.openxmlformats.org/officeDocument/2006/relationships/image" Target="../media/image210.png"/><Relationship Id="rId9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3.png"/><Relationship Id="rId3" Type="http://schemas.microsoft.com/office/2007/relationships/hdphoto" Target="../media/hdphoto3.wdp"/><Relationship Id="rId21" Type="http://schemas.microsoft.com/office/2007/relationships/hdphoto" Target="../media/hdphoto1.wdp"/><Relationship Id="rId7" Type="http://schemas.microsoft.com/office/2007/relationships/hdphoto" Target="../media/hdphoto5.wdp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2.png"/><Relationship Id="rId2" Type="http://schemas.openxmlformats.org/officeDocument/2006/relationships/image" Target="../media/image18.png"/><Relationship Id="rId16" Type="http://schemas.openxmlformats.org/officeDocument/2006/relationships/image" Target="../media/image27.png"/><Relationship Id="rId20" Type="http://schemas.openxmlformats.org/officeDocument/2006/relationships/image" Target="../media/image12.png"/><Relationship Id="rId29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1" Type="http://schemas.microsoft.com/office/2007/relationships/hdphoto" Target="../media/hdphoto7.wdp"/><Relationship Id="rId24" Type="http://schemas.openxmlformats.org/officeDocument/2006/relationships/image" Target="../media/image31.png"/><Relationship Id="rId5" Type="http://schemas.microsoft.com/office/2007/relationships/hdphoto" Target="../media/hdphoto4.wdp"/><Relationship Id="rId15" Type="http://schemas.openxmlformats.org/officeDocument/2006/relationships/image" Target="../media/image26.png"/><Relationship Id="rId23" Type="http://schemas.microsoft.com/office/2007/relationships/hdphoto" Target="../media/hdphoto9.wdp"/><Relationship Id="rId28" Type="http://schemas.openxmlformats.org/officeDocument/2006/relationships/image" Target="../media/image35.png"/><Relationship Id="rId10" Type="http://schemas.openxmlformats.org/officeDocument/2006/relationships/image" Target="../media/image22.png"/><Relationship Id="rId19" Type="http://schemas.microsoft.com/office/2007/relationships/hdphoto" Target="../media/hdphoto8.wdp"/><Relationship Id="rId4" Type="http://schemas.openxmlformats.org/officeDocument/2006/relationships/image" Target="../media/image19.png"/><Relationship Id="rId9" Type="http://schemas.microsoft.com/office/2007/relationships/hdphoto" Target="../media/hdphoto6.wdp"/><Relationship Id="rId14" Type="http://schemas.openxmlformats.org/officeDocument/2006/relationships/image" Target="../media/image25.png"/><Relationship Id="rId22" Type="http://schemas.openxmlformats.org/officeDocument/2006/relationships/image" Target="../media/image30.png"/><Relationship Id="rId27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1"/>
          <p:cNvPicPr preferRelativeResize="0"/>
          <p:nvPr/>
        </p:nvPicPr>
        <p:blipFill rotWithShape="1">
          <a:blip r:embed="rId3">
            <a:alphaModFix/>
          </a:blip>
          <a:srcRect r="929" b="8205"/>
          <a:stretch/>
        </p:blipFill>
        <p:spPr>
          <a:xfrm>
            <a:off x="-1009" y="-44180"/>
            <a:ext cx="12193009" cy="6902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009" y="4715921"/>
            <a:ext cx="12192000" cy="2142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"/>
          <p:cNvPicPr preferRelativeResize="0"/>
          <p:nvPr/>
        </p:nvPicPr>
        <p:blipFill rotWithShape="1">
          <a:blip r:embed="rId5">
            <a:alphaModFix/>
          </a:blip>
          <a:srcRect l="26756" t="9026" r="22530" b="69229"/>
          <a:stretch/>
        </p:blipFill>
        <p:spPr>
          <a:xfrm flipH="1">
            <a:off x="8333845" y="3354506"/>
            <a:ext cx="4192202" cy="3485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0933" y="4569272"/>
            <a:ext cx="1743219" cy="1930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07467" y="4744556"/>
            <a:ext cx="1249138" cy="17948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100975" y="6030188"/>
            <a:ext cx="974725" cy="64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209073" y="171879"/>
            <a:ext cx="2680053" cy="14758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5" name="Google Shape;245;p1"/>
          <p:cNvGrpSpPr/>
          <p:nvPr/>
        </p:nvGrpSpPr>
        <p:grpSpPr>
          <a:xfrm>
            <a:off x="1732280" y="1084835"/>
            <a:ext cx="6454775" cy="4373244"/>
            <a:chOff x="3066325" y="2215148"/>
            <a:chExt cx="4205088" cy="1776044"/>
          </a:xfrm>
        </p:grpSpPr>
        <p:sp>
          <p:nvSpPr>
            <p:cNvPr id="246" name="Google Shape;246;p1"/>
            <p:cNvSpPr/>
            <p:nvPr/>
          </p:nvSpPr>
          <p:spPr>
            <a:xfrm>
              <a:off x="3066325" y="2215148"/>
              <a:ext cx="4205088" cy="1776044"/>
            </a:xfrm>
            <a:prstGeom prst="roundRect">
              <a:avLst>
                <a:gd name="adj" fmla="val 16667"/>
              </a:avLst>
            </a:prstGeom>
            <a:solidFill>
              <a:srgbClr val="FF993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1"/>
            <p:cNvSpPr/>
            <p:nvPr/>
          </p:nvSpPr>
          <p:spPr>
            <a:xfrm>
              <a:off x="3299229" y="2302570"/>
              <a:ext cx="3702877" cy="1601457"/>
            </a:xfrm>
            <a:prstGeom prst="roundRect">
              <a:avLst>
                <a:gd name="adj" fmla="val 16667"/>
              </a:avLst>
            </a:prstGeom>
            <a:solidFill>
              <a:srgbClr val="FEE59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Sử dụng trong bài:</a:t>
              </a:r>
              <a:endParaRPr kumimoji="0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- Classkick:</a:t>
              </a:r>
              <a:endParaRPr kumimoji="0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+ Bài 1: Điền</a:t>
              </a:r>
              <a:endParaRPr kumimoji="0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+ Bài 2: Nối</a:t>
              </a:r>
              <a:endParaRPr kumimoji="0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- Quizizz: Củng cố</a:t>
              </a:r>
              <a:endParaRPr kumimoji="0" sz="36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765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Smiley Face 3"/>
          <p:cNvSpPr/>
          <p:nvPr/>
        </p:nvSpPr>
        <p:spPr>
          <a:xfrm>
            <a:off x="10423525" y="183515"/>
            <a:ext cx="1584325" cy="1584960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36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389"/>
            <a:ext cx="12190413" cy="69266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66653" y="521760"/>
            <a:ext cx="8235563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Thứ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  <a:cs typeface="Arial"/>
                <a:sym typeface="Arial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  <a:cs typeface="Arial"/>
                <a:sym typeface="Arial"/>
              </a:rPr>
              <a:t>Năm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ngày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5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tháng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1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năm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2023  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75020" y="1178665"/>
            <a:ext cx="1935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3005" y="1881333"/>
            <a:ext cx="720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40: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Bảng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nhân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5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(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tiết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1)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91493" y="2581116"/>
            <a:ext cx="309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Bài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2 (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tr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13)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1492" y="3240982"/>
            <a:ext cx="309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5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3 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91491" y="3879213"/>
            <a:ext cx="309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5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7 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74327" y="3206730"/>
            <a:ext cx="309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5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9 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74327" y="3878077"/>
            <a:ext cx="309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5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4 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91490" y="4517444"/>
            <a:ext cx="309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5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6 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74326" y="4549424"/>
            <a:ext cx="3093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5 </a:t>
            </a: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8 =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Arial"/>
              <a:sym typeface="Arial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059382" y="5583382"/>
            <a:ext cx="537298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27420" y="5903062"/>
            <a:ext cx="1935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Arial"/>
              <a:sym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70665" y="6438822"/>
            <a:ext cx="720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1" indent="0" algn="l" defTabSz="9143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Bài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40: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Luyện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tập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(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tiết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  <a:cs typeface="Arial"/>
                <a:sym typeface="Arial"/>
              </a:rPr>
              <a:t>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Arial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5245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693343" y="2191642"/>
            <a:ext cx="6316153" cy="24747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40</a:t>
            </a:r>
          </a:p>
          <a:p>
            <a:pPr algn="ctr">
              <a:lnSpc>
                <a:spcPct val="120000"/>
              </a:lnSpc>
            </a:pPr>
            <a:r>
              <a:rPr lang="vi-VN" sz="8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BẢNG NHÂN 5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011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7950490-902F-4289-A050-6C41DE07022E}"/>
              </a:ext>
            </a:extLst>
          </p:cNvPr>
          <p:cNvSpPr/>
          <p:nvPr/>
        </p:nvSpPr>
        <p:spPr>
          <a:xfrm>
            <a:off x="1984712" y="1206607"/>
            <a:ext cx="7762834" cy="105178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29E40B3-AD0A-4990-8C9A-024718849371}"/>
              </a:ext>
            </a:extLst>
          </p:cNvPr>
          <p:cNvSpPr/>
          <p:nvPr/>
        </p:nvSpPr>
        <p:spPr>
          <a:xfrm>
            <a:off x="1984712" y="2425702"/>
            <a:ext cx="7762834" cy="13698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5644EC3-8707-472A-897D-B514B40580F8}"/>
              </a:ext>
            </a:extLst>
          </p:cNvPr>
          <p:cNvSpPr/>
          <p:nvPr/>
        </p:nvSpPr>
        <p:spPr>
          <a:xfrm>
            <a:off x="1984712" y="3896370"/>
            <a:ext cx="7762834" cy="136983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0E8E9979-F41A-4F35-8FFF-E53B6EA4F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C3741A65-E2F9-4F0F-8C43-2AB7CB972B34}"/>
              </a:ext>
            </a:extLst>
          </p:cNvPr>
          <p:cNvSpPr txBox="1"/>
          <p:nvPr/>
        </p:nvSpPr>
        <p:spPr>
          <a:xfrm>
            <a:off x="1020417" y="137915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F364CD7-C11D-49A1-956B-E5498CB76649}"/>
                  </a:ext>
                </a:extLst>
              </p:cNvPr>
              <p:cNvSpPr txBox="1"/>
              <p:nvPr/>
            </p:nvSpPr>
            <p:spPr>
              <a:xfrm>
                <a:off x="2753541" y="1759100"/>
                <a:ext cx="23727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5   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/>
                  <a:t>    1    =   5</a:t>
                </a: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F364CD7-C11D-49A1-956B-E5498CB766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3541" y="1759100"/>
                <a:ext cx="2372765" cy="461665"/>
              </a:xfrm>
              <a:prstGeom prst="rect">
                <a:avLst/>
              </a:prstGeom>
              <a:blipFill>
                <a:blip r:embed="rId4"/>
                <a:stretch>
                  <a:fillRect l="-4113" t="-9333" r="-3085" b="-3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F5D304C-F892-417F-B279-3CC76A96A386}"/>
                  </a:ext>
                </a:extLst>
              </p:cNvPr>
              <p:cNvSpPr txBox="1"/>
              <p:nvPr/>
            </p:nvSpPr>
            <p:spPr>
              <a:xfrm>
                <a:off x="2673009" y="3331777"/>
                <a:ext cx="25090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5   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/>
                  <a:t>  </a:t>
                </a:r>
                <a:r>
                  <a:rPr lang="vi-VN" sz="1400" dirty="0"/>
                  <a:t> </a:t>
                </a:r>
                <a:r>
                  <a:rPr lang="vi-VN" sz="2400" dirty="0"/>
                  <a:t> 2    =   10</a:t>
                </a: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F5D304C-F892-417F-B279-3CC76A96A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3009" y="3331777"/>
                <a:ext cx="2509020" cy="461665"/>
              </a:xfrm>
              <a:prstGeom prst="rect">
                <a:avLst/>
              </a:prstGeom>
              <a:blipFill>
                <a:blip r:embed="rId5"/>
                <a:stretch>
                  <a:fillRect l="-3641" t="-9333" r="-2913" b="-3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4" name="TextBox 63">
            <a:extLst>
              <a:ext uri="{FF2B5EF4-FFF2-40B4-BE49-F238E27FC236}">
                <a16:creationId xmlns:a16="http://schemas.microsoft.com/office/drawing/2014/main" id="{085F6A27-D11D-414E-9B64-2A26C98AF849}"/>
              </a:ext>
            </a:extLst>
          </p:cNvPr>
          <p:cNvSpPr txBox="1"/>
          <p:nvPr/>
        </p:nvSpPr>
        <p:spPr>
          <a:xfrm>
            <a:off x="2659191" y="2971168"/>
            <a:ext cx="25042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5    +    5    =   10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AB699F8-A97F-4C81-8BD2-3D8A85F666A7}"/>
                  </a:ext>
                </a:extLst>
              </p:cNvPr>
              <p:cNvSpPr txBox="1"/>
              <p:nvPr/>
            </p:nvSpPr>
            <p:spPr>
              <a:xfrm>
                <a:off x="3679051" y="4788769"/>
                <a:ext cx="2509020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5   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400" dirty="0"/>
                  <a:t>  </a:t>
                </a:r>
                <a:r>
                  <a:rPr lang="vi-VN" sz="1400" dirty="0"/>
                  <a:t> </a:t>
                </a:r>
                <a:r>
                  <a:rPr lang="vi-VN" sz="2400" dirty="0"/>
                  <a:t> 3    =   15</a:t>
                </a: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AB699F8-A97F-4C81-8BD2-3D8A85F66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9051" y="4788769"/>
                <a:ext cx="2509020" cy="461665"/>
              </a:xfrm>
              <a:prstGeom prst="rect">
                <a:avLst/>
              </a:prstGeom>
              <a:blipFill>
                <a:blip r:embed="rId6"/>
                <a:stretch>
                  <a:fillRect l="-3893" t="-9333" r="-2920" b="-32000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TextBox 67">
            <a:extLst>
              <a:ext uri="{FF2B5EF4-FFF2-40B4-BE49-F238E27FC236}">
                <a16:creationId xmlns:a16="http://schemas.microsoft.com/office/drawing/2014/main" id="{5F3B0F91-1D8D-4418-8C44-0BCF0F6AFCDB}"/>
              </a:ext>
            </a:extLst>
          </p:cNvPr>
          <p:cNvSpPr txBox="1"/>
          <p:nvPr/>
        </p:nvSpPr>
        <p:spPr>
          <a:xfrm>
            <a:off x="2659191" y="4434006"/>
            <a:ext cx="35349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5    +    5    +    5    =   15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4E4F2A4-6389-41DD-8E96-3E52526DFF43}"/>
              </a:ext>
            </a:extLst>
          </p:cNvPr>
          <p:cNvSpPr txBox="1"/>
          <p:nvPr/>
        </p:nvSpPr>
        <p:spPr>
          <a:xfrm>
            <a:off x="1021812" y="5217240"/>
            <a:ext cx="17235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Nhận xét: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86D97E0-F528-4AE9-9D57-2D47C5601BE0}"/>
              </a:ext>
            </a:extLst>
          </p:cNvPr>
          <p:cNvGrpSpPr/>
          <p:nvPr/>
        </p:nvGrpSpPr>
        <p:grpSpPr>
          <a:xfrm>
            <a:off x="2669158" y="1259833"/>
            <a:ext cx="504889" cy="504889"/>
            <a:chOff x="2669158" y="1259833"/>
            <a:chExt cx="504889" cy="50488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9DB059A-BFF0-49A2-B2B6-22F087912A99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370463A5-EB10-4D4D-B02C-789AE5DB6398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527A68AB-27CA-4288-8F3D-2CBC6F9AE298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C2FEAA9D-CDC3-480C-ACA5-A735CDB5E6C8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E63AA510-18F8-4864-A2EE-4A66DCE7E86B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4C6D93B1-DC86-400D-AAC8-8382050A3A2A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6346382A-7873-449E-A4A3-0F353251C8E2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34F6AF0E-E870-4622-B066-AD469EEC86F5}"/>
              </a:ext>
            </a:extLst>
          </p:cNvPr>
          <p:cNvGrpSpPr/>
          <p:nvPr/>
        </p:nvGrpSpPr>
        <p:grpSpPr>
          <a:xfrm>
            <a:off x="2669158" y="2478602"/>
            <a:ext cx="504889" cy="504889"/>
            <a:chOff x="2669158" y="1259833"/>
            <a:chExt cx="504889" cy="504889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7A673DB2-988C-42F9-9706-AF5CA432E2F6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81" name="Rectangle: Rounded Corners 80">
                <a:extLst>
                  <a:ext uri="{FF2B5EF4-FFF2-40B4-BE49-F238E27FC236}">
                    <a16:creationId xmlns:a16="http://schemas.microsoft.com/office/drawing/2014/main" id="{A3A2907F-0BB7-4463-911F-7E9099993ABC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DE8CFE13-E6F0-4906-812B-4F0C040BEF7C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5DA27E14-AF9F-4DB7-91DF-CB787EFA9E49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4" name="Oval 83">
                <a:extLst>
                  <a:ext uri="{FF2B5EF4-FFF2-40B4-BE49-F238E27FC236}">
                    <a16:creationId xmlns:a16="http://schemas.microsoft.com/office/drawing/2014/main" id="{9EFAE282-694E-4373-BD5A-CB4262B05080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85" name="Oval 84">
                <a:extLst>
                  <a:ext uri="{FF2B5EF4-FFF2-40B4-BE49-F238E27FC236}">
                    <a16:creationId xmlns:a16="http://schemas.microsoft.com/office/drawing/2014/main" id="{971F7A8C-82FA-49FE-828F-3854BF845C11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50BB50BE-8E9F-4EFD-98D2-38412B5BE836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397730B-AF00-4DAA-BAE3-6730AF439D30}"/>
              </a:ext>
            </a:extLst>
          </p:cNvPr>
          <p:cNvGrpSpPr/>
          <p:nvPr/>
        </p:nvGrpSpPr>
        <p:grpSpPr>
          <a:xfrm>
            <a:off x="3593450" y="2471648"/>
            <a:ext cx="504889" cy="504889"/>
            <a:chOff x="2669158" y="1259833"/>
            <a:chExt cx="504889" cy="504889"/>
          </a:xfrm>
        </p:grpSpPr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70BAB4F-A13C-4243-B3C3-3BC57919C602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89" name="Rectangle: Rounded Corners 88">
                <a:extLst>
                  <a:ext uri="{FF2B5EF4-FFF2-40B4-BE49-F238E27FC236}">
                    <a16:creationId xmlns:a16="http://schemas.microsoft.com/office/drawing/2014/main" id="{F2B75037-6060-4842-B343-3143FA3472EA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04A328C5-F193-4BD9-9BF1-EF3D6F81EA4B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745D2A04-A72F-493E-AD83-702D6FB6D57B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A999BF05-827F-4A0A-9D1A-E1ACCF5149F2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86274B24-34B6-478B-A899-1DB3B5373072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3F3B4027-C975-4C97-A139-505CFF3B62AA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FE8781E2-3E8A-4CFB-8A83-E3CE165CE4F5}"/>
              </a:ext>
            </a:extLst>
          </p:cNvPr>
          <p:cNvGrpSpPr/>
          <p:nvPr/>
        </p:nvGrpSpPr>
        <p:grpSpPr>
          <a:xfrm>
            <a:off x="2616969" y="3965493"/>
            <a:ext cx="504889" cy="504889"/>
            <a:chOff x="2669158" y="1259833"/>
            <a:chExt cx="504889" cy="504889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B3A0A793-DC6A-4823-9D1A-37F7C4FE85E0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97" name="Rectangle: Rounded Corners 96">
                <a:extLst>
                  <a:ext uri="{FF2B5EF4-FFF2-40B4-BE49-F238E27FC236}">
                    <a16:creationId xmlns:a16="http://schemas.microsoft.com/office/drawing/2014/main" id="{27E55BA3-6A52-413B-8649-E289CD198804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C9099291-B313-4558-B3A4-FCEE6306BCCD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99" name="Oval 98">
                <a:extLst>
                  <a:ext uri="{FF2B5EF4-FFF2-40B4-BE49-F238E27FC236}">
                    <a16:creationId xmlns:a16="http://schemas.microsoft.com/office/drawing/2014/main" id="{61B83E29-9346-45F9-B01B-FF00A662CDF1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A53DB576-A319-4415-9F3A-8FB4E7E40A7C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01" name="Oval 100">
                <a:extLst>
                  <a:ext uri="{FF2B5EF4-FFF2-40B4-BE49-F238E27FC236}">
                    <a16:creationId xmlns:a16="http://schemas.microsoft.com/office/drawing/2014/main" id="{138D1541-CB95-4137-8B59-ADFFE2CB766A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34FE3B99-427F-401A-AA18-900BA57ECE35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8FFBC62F-E9C5-4A78-B4FE-CEFD06FC7AA1}"/>
              </a:ext>
            </a:extLst>
          </p:cNvPr>
          <p:cNvGrpSpPr/>
          <p:nvPr/>
        </p:nvGrpSpPr>
        <p:grpSpPr>
          <a:xfrm>
            <a:off x="3597077" y="3960110"/>
            <a:ext cx="504889" cy="504889"/>
            <a:chOff x="2669158" y="1259833"/>
            <a:chExt cx="504889" cy="504889"/>
          </a:xfrm>
        </p:grpSpPr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D9E5295D-9781-4664-B768-688DE6383168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105" name="Rectangle: Rounded Corners 104">
                <a:extLst>
                  <a:ext uri="{FF2B5EF4-FFF2-40B4-BE49-F238E27FC236}">
                    <a16:creationId xmlns:a16="http://schemas.microsoft.com/office/drawing/2014/main" id="{A3C1818A-C344-47C7-A401-CC9A6AE7A938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06" name="Oval 105">
                <a:extLst>
                  <a:ext uri="{FF2B5EF4-FFF2-40B4-BE49-F238E27FC236}">
                    <a16:creationId xmlns:a16="http://schemas.microsoft.com/office/drawing/2014/main" id="{D67E041E-CBB1-445A-AB71-ABE4697FD372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52D470D3-4DAC-4FB1-90CF-550BDAA2BDD0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08" name="Oval 107">
                <a:extLst>
                  <a:ext uri="{FF2B5EF4-FFF2-40B4-BE49-F238E27FC236}">
                    <a16:creationId xmlns:a16="http://schemas.microsoft.com/office/drawing/2014/main" id="{D2C04DE6-ED0D-4516-8200-179C214C9C11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09" name="Oval 108">
                <a:extLst>
                  <a:ext uri="{FF2B5EF4-FFF2-40B4-BE49-F238E27FC236}">
                    <a16:creationId xmlns:a16="http://schemas.microsoft.com/office/drawing/2014/main" id="{7E2C93DE-1A1D-4289-AA17-4A468B6C85F5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9F0FFFF4-0725-41B8-A310-4901643140BF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E2E80120-6683-41E8-99F9-7FE80DB41FD3}"/>
              </a:ext>
            </a:extLst>
          </p:cNvPr>
          <p:cNvGrpSpPr/>
          <p:nvPr/>
        </p:nvGrpSpPr>
        <p:grpSpPr>
          <a:xfrm>
            <a:off x="4595355" y="3960111"/>
            <a:ext cx="504889" cy="504889"/>
            <a:chOff x="2669158" y="1259833"/>
            <a:chExt cx="504889" cy="504889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24893355-FCA2-4475-A57D-07F0F00F3FB3}"/>
                </a:ext>
              </a:extLst>
            </p:cNvPr>
            <p:cNvGrpSpPr/>
            <p:nvPr/>
          </p:nvGrpSpPr>
          <p:grpSpPr>
            <a:xfrm>
              <a:off x="2669158" y="1259833"/>
              <a:ext cx="504889" cy="504889"/>
              <a:chOff x="1945864" y="1397481"/>
              <a:chExt cx="504889" cy="504889"/>
            </a:xfrm>
          </p:grpSpPr>
          <p:sp>
            <p:nvSpPr>
              <p:cNvPr id="113" name="Rectangle: Rounded Corners 112">
                <a:extLst>
                  <a:ext uri="{FF2B5EF4-FFF2-40B4-BE49-F238E27FC236}">
                    <a16:creationId xmlns:a16="http://schemas.microsoft.com/office/drawing/2014/main" id="{7670F0D6-C18C-419A-8421-84DC9594267B}"/>
                  </a:ext>
                </a:extLst>
              </p:cNvPr>
              <p:cNvSpPr/>
              <p:nvPr/>
            </p:nvSpPr>
            <p:spPr>
              <a:xfrm>
                <a:off x="1945864" y="1397481"/>
                <a:ext cx="504889" cy="504889"/>
              </a:xfrm>
              <a:prstGeom prst="roundRect">
                <a:avLst/>
              </a:prstGeom>
              <a:solidFill>
                <a:schemeClr val="bg1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A5BAA667-1F67-48E5-9554-62575A7298FB}"/>
                  </a:ext>
                </a:extLst>
              </p:cNvPr>
              <p:cNvSpPr/>
              <p:nvPr/>
            </p:nvSpPr>
            <p:spPr>
              <a:xfrm>
                <a:off x="2266174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15" name="Oval 114">
                <a:extLst>
                  <a:ext uri="{FF2B5EF4-FFF2-40B4-BE49-F238E27FC236}">
                    <a16:creationId xmlns:a16="http://schemas.microsoft.com/office/drawing/2014/main" id="{240F1983-CA22-48C7-AE20-7837735174F5}"/>
                  </a:ext>
                </a:extLst>
              </p:cNvPr>
              <p:cNvSpPr/>
              <p:nvPr/>
            </p:nvSpPr>
            <p:spPr>
              <a:xfrm>
                <a:off x="1992147" y="1731169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16" name="Oval 115">
                <a:extLst>
                  <a:ext uri="{FF2B5EF4-FFF2-40B4-BE49-F238E27FC236}">
                    <a16:creationId xmlns:a16="http://schemas.microsoft.com/office/drawing/2014/main" id="{97D71FB7-5636-4397-96F9-337CA41AAC18}"/>
                  </a:ext>
                </a:extLst>
              </p:cNvPr>
              <p:cNvSpPr/>
              <p:nvPr/>
            </p:nvSpPr>
            <p:spPr>
              <a:xfrm>
                <a:off x="1992147" y="1441126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17" name="Oval 116">
                <a:extLst>
                  <a:ext uri="{FF2B5EF4-FFF2-40B4-BE49-F238E27FC236}">
                    <a16:creationId xmlns:a16="http://schemas.microsoft.com/office/drawing/2014/main" id="{CE1B5C24-BEAD-4112-B3AF-60A0C25FB407}"/>
                  </a:ext>
                </a:extLst>
              </p:cNvPr>
              <p:cNvSpPr/>
              <p:nvPr/>
            </p:nvSpPr>
            <p:spPr>
              <a:xfrm>
                <a:off x="2268888" y="1725027"/>
                <a:ext cx="128329" cy="128329"/>
              </a:xfrm>
              <a:prstGeom prst="ellipse">
                <a:avLst/>
              </a:prstGeom>
              <a:solidFill>
                <a:srgbClr val="0070C0"/>
              </a:solidFill>
              <a:ln w="127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9045C426-ECF0-4AE6-BD78-D0A6BEA19844}"/>
                </a:ext>
              </a:extLst>
            </p:cNvPr>
            <p:cNvSpPr/>
            <p:nvPr/>
          </p:nvSpPr>
          <p:spPr>
            <a:xfrm>
              <a:off x="2853812" y="1456233"/>
              <a:ext cx="128329" cy="128329"/>
            </a:xfrm>
            <a:prstGeom prst="ellipse">
              <a:avLst/>
            </a:prstGeom>
            <a:solidFill>
              <a:srgbClr val="0070C0"/>
            </a:solidFill>
            <a:ln w="127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7E8075F-77DB-499B-82D3-915C868E7330}"/>
              </a:ext>
            </a:extLst>
          </p:cNvPr>
          <p:cNvGrpSpPr/>
          <p:nvPr/>
        </p:nvGrpSpPr>
        <p:grpSpPr>
          <a:xfrm>
            <a:off x="6849097" y="3733705"/>
            <a:ext cx="4286250" cy="2105025"/>
            <a:chOff x="3952875" y="2376487"/>
            <a:chExt cx="4286250" cy="2105025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737AB6A-6155-4D0A-997D-39F5554FF155}"/>
                </a:ext>
              </a:extLst>
            </p:cNvPr>
            <p:cNvGrpSpPr/>
            <p:nvPr/>
          </p:nvGrpSpPr>
          <p:grpSpPr>
            <a:xfrm>
              <a:off x="3952875" y="2376487"/>
              <a:ext cx="4286250" cy="2105025"/>
              <a:chOff x="3952875" y="2376487"/>
              <a:chExt cx="4286250" cy="2105025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3FBFA504-B3C4-4339-B92A-D2DA53D124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952875" y="2376487"/>
                <a:ext cx="4286250" cy="2105025"/>
              </a:xfrm>
              <a:prstGeom prst="rect">
                <a:avLst/>
              </a:prstGeom>
            </p:spPr>
          </p:pic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D41A1A00-3B21-4E42-B0B1-F880945E400C}"/>
                  </a:ext>
                </a:extLst>
              </p:cNvPr>
              <p:cNvSpPr/>
              <p:nvPr/>
            </p:nvSpPr>
            <p:spPr>
              <a:xfrm>
                <a:off x="4155994" y="2515294"/>
                <a:ext cx="2369121" cy="101054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4555D552-776A-4458-8485-0EDAE9BC5CA6}"/>
                </a:ext>
              </a:extLst>
            </p:cNvPr>
            <p:cNvSpPr txBox="1"/>
            <p:nvPr/>
          </p:nvSpPr>
          <p:spPr>
            <a:xfrm>
              <a:off x="4218484" y="2652527"/>
              <a:ext cx="22715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Năm nhân ba bằng mười lăm.</a:t>
              </a:r>
            </a:p>
          </p:txBody>
        </p:sp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954DB68E-0922-41A5-AE95-54E8B9EC85EE}"/>
              </a:ext>
            </a:extLst>
          </p:cNvPr>
          <p:cNvSpPr/>
          <p:nvPr/>
        </p:nvSpPr>
        <p:spPr>
          <a:xfrm>
            <a:off x="2700579" y="5320932"/>
            <a:ext cx="7008909" cy="1051784"/>
          </a:xfrm>
          <a:prstGeom prst="rect">
            <a:avLst/>
          </a:prstGeom>
          <a:solidFill>
            <a:srgbClr val="FCDFDC"/>
          </a:solidFill>
          <a:ln>
            <a:solidFill>
              <a:srgbClr val="FCDFDC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19AD07-4A8E-4C8B-A979-7A8E9867FD7F}"/>
              </a:ext>
            </a:extLst>
          </p:cNvPr>
          <p:cNvGrpSpPr/>
          <p:nvPr/>
        </p:nvGrpSpPr>
        <p:grpSpPr>
          <a:xfrm>
            <a:off x="6191799" y="311112"/>
            <a:ext cx="4722055" cy="2334304"/>
            <a:chOff x="6191799" y="485284"/>
            <a:chExt cx="4722055" cy="233430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066F9BB-DC49-4900-ACEA-4FEEC6BCEADD}"/>
                </a:ext>
              </a:extLst>
            </p:cNvPr>
            <p:cNvGrpSpPr/>
            <p:nvPr/>
          </p:nvGrpSpPr>
          <p:grpSpPr>
            <a:xfrm>
              <a:off x="6191799" y="485284"/>
              <a:ext cx="4722055" cy="2334304"/>
              <a:chOff x="3595687" y="2219325"/>
              <a:chExt cx="5000625" cy="2419350"/>
            </a:xfrm>
          </p:grpSpPr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35E09687-211F-4188-B89D-08C84E57F9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595687" y="2219325"/>
                <a:ext cx="5000625" cy="2419350"/>
              </a:xfrm>
              <a:prstGeom prst="rect">
                <a:avLst/>
              </a:prstGeom>
            </p:spPr>
          </p:pic>
          <p:sp>
            <p:nvSpPr>
              <p:cNvPr id="4" name="Oval 3">
                <a:extLst>
                  <a:ext uri="{FF2B5EF4-FFF2-40B4-BE49-F238E27FC236}">
                    <a16:creationId xmlns:a16="http://schemas.microsoft.com/office/drawing/2014/main" id="{7E4B161B-ADC0-4A2D-82F2-1F732D8D6E12}"/>
                  </a:ext>
                </a:extLst>
              </p:cNvPr>
              <p:cNvSpPr/>
              <p:nvPr/>
            </p:nvSpPr>
            <p:spPr>
              <a:xfrm>
                <a:off x="3745993" y="2335665"/>
                <a:ext cx="3512936" cy="1520047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B5ACF0AE-A824-4147-AD66-9E8CDBB8E043}"/>
                </a:ext>
              </a:extLst>
            </p:cNvPr>
            <p:cNvSpPr txBox="1"/>
            <p:nvPr/>
          </p:nvSpPr>
          <p:spPr>
            <a:xfrm>
              <a:off x="6464521" y="813644"/>
              <a:ext cx="3071001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Năm được lấy một lần là năm, ta có năm nhân một bằng năm.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1552948-924B-4F9A-825B-9D04320D9E41}"/>
                  </a:ext>
                </a:extLst>
              </p:cNvPr>
              <p:cNvSpPr txBox="1"/>
              <p:nvPr/>
            </p:nvSpPr>
            <p:spPr>
              <a:xfrm>
                <a:off x="2765427" y="5296506"/>
                <a:ext cx="7010252" cy="9586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2000" dirty="0">
                    <a:solidFill>
                      <a:srgbClr val="C00000"/>
                    </a:solidFill>
                  </a:rPr>
                  <a:t>5 </a:t>
                </a:r>
                <a14:m>
                  <m:oMath xmlns:m="http://schemas.openxmlformats.org/officeDocument/2006/math">
                    <m:r>
                      <a:rPr lang="vi-VN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000" dirty="0">
                    <a:solidFill>
                      <a:srgbClr val="C00000"/>
                    </a:solidFill>
                  </a:rPr>
                  <a:t> 2 = 10; 5 </a:t>
                </a:r>
                <a14:m>
                  <m:oMath xmlns:m="http://schemas.openxmlformats.org/officeDocument/2006/math">
                    <m:r>
                      <a:rPr lang="vi-VN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000" dirty="0">
                    <a:solidFill>
                      <a:srgbClr val="C00000"/>
                    </a:solidFill>
                  </a:rPr>
                  <a:t> 3 = 15.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vi-VN" sz="2000" dirty="0">
                    <a:solidFill>
                      <a:srgbClr val="C00000"/>
                    </a:solidFill>
                  </a:rPr>
                  <a:t>Thêm 5 vào kết quả của 5 </a:t>
                </a:r>
                <a14:m>
                  <m:oMath xmlns:m="http://schemas.openxmlformats.org/officeDocument/2006/math">
                    <m:r>
                      <a:rPr lang="vi-VN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000" dirty="0">
                    <a:solidFill>
                      <a:srgbClr val="C00000"/>
                    </a:solidFill>
                  </a:rPr>
                  <a:t> 2 ta được kết quả của 5 </a:t>
                </a:r>
                <a14:m>
                  <m:oMath xmlns:m="http://schemas.openxmlformats.org/officeDocument/2006/math">
                    <m:r>
                      <a:rPr lang="vi-VN" sz="20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2000" dirty="0">
                    <a:solidFill>
                      <a:srgbClr val="C00000"/>
                    </a:solidFill>
                  </a:rPr>
                  <a:t> 3.</a:t>
                </a:r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81552948-924B-4F9A-825B-9D04320D9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5427" y="5296506"/>
                <a:ext cx="7010252" cy="958660"/>
              </a:xfrm>
              <a:prstGeom prst="rect">
                <a:avLst/>
              </a:prstGeom>
              <a:blipFill>
                <a:blip r:embed="rId9"/>
                <a:stretch>
                  <a:fillRect l="-783" b="-1082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714E8092-CBFC-4F1E-BB89-04584AF26217}"/>
              </a:ext>
            </a:extLst>
          </p:cNvPr>
          <p:cNvGrpSpPr/>
          <p:nvPr/>
        </p:nvGrpSpPr>
        <p:grpSpPr>
          <a:xfrm>
            <a:off x="6528133" y="2277254"/>
            <a:ext cx="4400550" cy="1704975"/>
            <a:chOff x="6513304" y="2443994"/>
            <a:chExt cx="4400550" cy="170497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5BEB390-D6FF-42C3-8AD0-1C04167BDF30}"/>
                </a:ext>
              </a:extLst>
            </p:cNvPr>
            <p:cNvGrpSpPr/>
            <p:nvPr/>
          </p:nvGrpSpPr>
          <p:grpSpPr>
            <a:xfrm>
              <a:off x="6513304" y="2443994"/>
              <a:ext cx="4400550" cy="1704975"/>
              <a:chOff x="3895725" y="2576512"/>
              <a:chExt cx="4400550" cy="1704975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B72003C4-BB41-496F-9A43-54E176DCE6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895725" y="2576512"/>
                <a:ext cx="4400550" cy="1704975"/>
              </a:xfrm>
              <a:prstGeom prst="rect">
                <a:avLst/>
              </a:prstGeom>
            </p:spPr>
          </p:pic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62400CD1-3DA6-40C5-A33D-9847703FBE09}"/>
                  </a:ext>
                </a:extLst>
              </p:cNvPr>
              <p:cNvSpPr/>
              <p:nvPr/>
            </p:nvSpPr>
            <p:spPr>
              <a:xfrm>
                <a:off x="4168839" y="2795710"/>
                <a:ext cx="2369121" cy="97548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4E5E9EF6-1411-4BE6-94A4-4DCB8A7673AA}"/>
                </a:ext>
              </a:extLst>
            </p:cNvPr>
            <p:cNvSpPr txBox="1"/>
            <p:nvPr/>
          </p:nvSpPr>
          <p:spPr>
            <a:xfrm>
              <a:off x="6935423" y="2796377"/>
              <a:ext cx="211385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 dirty="0"/>
                <a:t>Năm nhân hai bằng mười.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0778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6" grpId="0" animBg="1"/>
      <p:bldP spid="27" grpId="0" animBg="1"/>
      <p:bldP spid="35" grpId="0"/>
      <p:bldP spid="60" grpId="0"/>
      <p:bldP spid="63" grpId="0"/>
      <p:bldP spid="64" grpId="0"/>
      <p:bldP spid="67" grpId="0"/>
      <p:bldP spid="68" grpId="0"/>
      <p:bldP spid="72" grpId="0"/>
      <p:bldP spid="73" grpId="0" animBg="1"/>
      <p:bldP spid="7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0E8E9979-F41A-4F35-8FFF-E53B6EA4F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A2A57F-558E-418E-8ED1-3EF71C4010C2}"/>
              </a:ext>
            </a:extLst>
          </p:cNvPr>
          <p:cNvSpPr txBox="1"/>
          <p:nvPr/>
        </p:nvSpPr>
        <p:spPr>
          <a:xfrm>
            <a:off x="873810" y="1350455"/>
            <a:ext cx="4567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 Hoàn thành bảng nhân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id="{006B339B-F9C6-446E-B40E-70C2E872B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0868162"/>
                  </p:ext>
                </p:extLst>
              </p:nvPr>
            </p:nvGraphicFramePr>
            <p:xfrm>
              <a:off x="7099965" y="288618"/>
              <a:ext cx="2951124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951124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</a:t>
                          </a:r>
                          <a:r>
                            <a:rPr lang="en-US" sz="2400" dirty="0" smtClean="0"/>
                            <a:t>5</a:t>
                          </a:r>
                          <a:endParaRPr lang="vi-VN" sz="24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vi-VN" sz="2800" dirty="0"/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lang="vi-VN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800" dirty="0"/>
                            <a:t> 1    =  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2    = 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3    =  15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4    =  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5    =  25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6    =  30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7    =  35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8    =  40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9    =  45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   5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 10  =  50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8">
                <a:extLst>
                  <a:ext uri="{FF2B5EF4-FFF2-40B4-BE49-F238E27FC236}">
                    <a16:creationId xmlns:a16="http://schemas.microsoft.com/office/drawing/2014/main" id="{006B339B-F9C6-446E-B40E-70C2E872BC0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0868162"/>
                  </p:ext>
                </p:extLst>
              </p:nvPr>
            </p:nvGraphicFramePr>
            <p:xfrm>
              <a:off x="7099965" y="288618"/>
              <a:ext cx="2951124" cy="6066662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951124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dirty="0"/>
                            <a:t>Bảng nhân </a:t>
                          </a:r>
                          <a:r>
                            <a:rPr lang="en-US" sz="2400" dirty="0" smtClean="0"/>
                            <a:t>5</a:t>
                          </a:r>
                          <a:endParaRPr lang="vi-VN" sz="24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90217" r="-1031" b="-92391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192308" r="-1031" b="-83406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289130" r="-1031" b="-7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389130" r="-1031" b="-6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489130" r="-1031" b="-5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589130" r="-1031" b="-4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689130" r="-1031" b="-325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797802" r="-1031" b="-22857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888043" r="-1031" b="-1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4"/>
                          <a:stretch>
                            <a:fillRect l="-412" t="-988043" r="-1031" b="-2608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A7FB40C-6E4F-47B8-8CFF-60DC9D1D2269}"/>
              </a:ext>
            </a:extLst>
          </p:cNvPr>
          <p:cNvSpPr/>
          <p:nvPr/>
        </p:nvSpPr>
        <p:spPr>
          <a:xfrm>
            <a:off x="9237740" y="2490757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9C1B5DD6-783E-4095-AB0D-3F874174BB0C}"/>
              </a:ext>
            </a:extLst>
          </p:cNvPr>
          <p:cNvSpPr/>
          <p:nvPr/>
        </p:nvSpPr>
        <p:spPr>
          <a:xfrm>
            <a:off x="9237740" y="3076516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2503BF2-AD0D-4B96-A7C4-09750EA4F486}"/>
              </a:ext>
            </a:extLst>
          </p:cNvPr>
          <p:cNvSpPr/>
          <p:nvPr/>
        </p:nvSpPr>
        <p:spPr>
          <a:xfrm>
            <a:off x="9237740" y="3618568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5B0F18C-ADC8-4B2F-AD24-2D69AA8BAB12}"/>
              </a:ext>
            </a:extLst>
          </p:cNvPr>
          <p:cNvSpPr/>
          <p:nvPr/>
        </p:nvSpPr>
        <p:spPr>
          <a:xfrm>
            <a:off x="9237740" y="419708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AF3B604-DF0B-45CD-804F-B5C2E93F9601}"/>
              </a:ext>
            </a:extLst>
          </p:cNvPr>
          <p:cNvSpPr/>
          <p:nvPr/>
        </p:nvSpPr>
        <p:spPr>
          <a:xfrm>
            <a:off x="9237740" y="475354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988D995-09D6-4C6B-B164-1895BC683F0E}"/>
              </a:ext>
            </a:extLst>
          </p:cNvPr>
          <p:cNvSpPr/>
          <p:nvPr/>
        </p:nvSpPr>
        <p:spPr>
          <a:xfrm>
            <a:off x="9237740" y="5310001"/>
            <a:ext cx="409297" cy="41595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solidFill>
                  <a:schemeClr val="tx1"/>
                </a:solidFill>
              </a:rPr>
              <a:t>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F658AE3-8F5B-442D-A5E2-228E51375318}"/>
              </a:ext>
            </a:extLst>
          </p:cNvPr>
          <p:cNvGrpSpPr/>
          <p:nvPr/>
        </p:nvGrpSpPr>
        <p:grpSpPr>
          <a:xfrm>
            <a:off x="567997" y="1707541"/>
            <a:ext cx="5159375" cy="4280056"/>
            <a:chOff x="561975" y="1873675"/>
            <a:chExt cx="5159375" cy="428005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AEA8190-CC1C-48AC-A056-AD180417E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561975" y="1873675"/>
              <a:ext cx="5159375" cy="4280056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31F163B-68B0-4E7F-BF14-6118830B60AC}"/>
                </a:ext>
              </a:extLst>
            </p:cNvPr>
            <p:cNvSpPr txBox="1"/>
            <p:nvPr/>
          </p:nvSpPr>
          <p:spPr>
            <a:xfrm>
              <a:off x="3230934" y="2272170"/>
              <a:ext cx="234765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200" i="1"/>
                <a:t>Năm </a:t>
              </a:r>
              <a:r>
                <a:rPr lang="vi-VN" sz="2200" i="1" dirty="0"/>
                <a:t>nhân mười </a:t>
              </a:r>
              <a:r>
                <a:rPr lang="vi-VN" sz="2200" i="1"/>
                <a:t>bằng năm </a:t>
              </a:r>
              <a:r>
                <a:rPr lang="vi-VN" sz="2200" i="1" dirty="0"/>
                <a:t>mươi.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808B7EC9-73FB-48F2-965F-45E797580F5C}"/>
              </a:ext>
            </a:extLst>
          </p:cNvPr>
          <p:cNvSpPr/>
          <p:nvPr/>
        </p:nvSpPr>
        <p:spPr>
          <a:xfrm>
            <a:off x="7452653" y="807474"/>
            <a:ext cx="409298" cy="5497006"/>
          </a:xfrm>
          <a:prstGeom prst="rect">
            <a:avLst/>
          </a:prstGeom>
          <a:noFill/>
          <a:ln w="28575">
            <a:solidFill>
              <a:srgbClr val="D34C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D65EC19-A56A-4C6C-815B-1F926AF8C63F}"/>
              </a:ext>
            </a:extLst>
          </p:cNvPr>
          <p:cNvSpPr txBox="1"/>
          <p:nvPr/>
        </p:nvSpPr>
        <p:spPr>
          <a:xfrm>
            <a:off x="3810916" y="3217599"/>
            <a:ext cx="128112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vi-VN" sz="2000" dirty="0"/>
              <a:t>Nhận xét: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4DC8A92-C2BA-4399-97F2-CEA3E981CB9A}"/>
              </a:ext>
            </a:extLst>
          </p:cNvPr>
          <p:cNvSpPr txBox="1"/>
          <p:nvPr/>
        </p:nvSpPr>
        <p:spPr>
          <a:xfrm>
            <a:off x="3810916" y="3724067"/>
            <a:ext cx="304847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000" dirty="0">
                <a:solidFill>
                  <a:srgbClr val="0070C0"/>
                </a:solidFill>
              </a:rPr>
              <a:t>Thừa số thứ nhất đều là số 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000" dirty="0">
                <a:solidFill>
                  <a:srgbClr val="0070C0"/>
                </a:solidFill>
              </a:rPr>
              <a:t>Thừa số thứ hai là các số tự nhiên tăng dần từ 1 đến 10.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000" dirty="0">
                <a:solidFill>
                  <a:srgbClr val="0070C0"/>
                </a:solidFill>
              </a:rPr>
              <a:t>Tích là các số tăng dần hơn kém nhau 5 đơn vị từ 5 đến 50.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A33CC6E-BAAA-4FA5-93A3-6DB67DE763D2}"/>
              </a:ext>
            </a:extLst>
          </p:cNvPr>
          <p:cNvSpPr/>
          <p:nvPr/>
        </p:nvSpPr>
        <p:spPr>
          <a:xfrm>
            <a:off x="8190951" y="820149"/>
            <a:ext cx="480353" cy="549700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698B20A-03EF-4DDA-A958-5009A9DCC9B5}"/>
              </a:ext>
            </a:extLst>
          </p:cNvPr>
          <p:cNvSpPr/>
          <p:nvPr/>
        </p:nvSpPr>
        <p:spPr>
          <a:xfrm>
            <a:off x="9119922" y="820149"/>
            <a:ext cx="642368" cy="54970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26274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0" grpId="0" animBg="1"/>
      <p:bldP spid="30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25" grpId="0" animBg="1"/>
      <p:bldP spid="27" grpId="0" animBg="1"/>
      <p:bldP spid="39" grpId="0" uiExpand="1" build="p"/>
      <p:bldP spid="40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45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203332A5-BE9D-4C34-A84C-888633C85B1D}"/>
              </a:ext>
            </a:extLst>
          </p:cNvPr>
          <p:cNvSpPr/>
          <p:nvPr/>
        </p:nvSpPr>
        <p:spPr>
          <a:xfrm>
            <a:off x="951899" y="1660762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B266F2A-3702-49B2-8D70-D010B7F4A5CA}"/>
              </a:ext>
            </a:extLst>
          </p:cNvPr>
          <p:cNvGrpSpPr/>
          <p:nvPr/>
        </p:nvGrpSpPr>
        <p:grpSpPr>
          <a:xfrm>
            <a:off x="1569706" y="1680726"/>
            <a:ext cx="1116312" cy="472051"/>
            <a:chOff x="1870518" y="1440653"/>
            <a:chExt cx="1116312" cy="46166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BC120523-ECD5-4841-B30D-AC74B8133953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D25579B6-2D77-4A20-A49A-6AFC035BDAF5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D4EBAA9-C761-4577-BBFD-BD70C6354B82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75F063-7E6F-4C64-AC5F-CD59561453D5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 17">
                <a:extLst>
                  <a:ext uri="{FF2B5EF4-FFF2-40B4-BE49-F238E27FC236}">
                    <a16:creationId xmlns:a16="http://schemas.microsoft.com/office/drawing/2014/main" id="{95BCB07C-FD60-4657-9C36-271EC42A88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8284430"/>
                  </p:ext>
                </p:extLst>
              </p:nvPr>
            </p:nvGraphicFramePr>
            <p:xfrm>
              <a:off x="3277012" y="2278885"/>
              <a:ext cx="7936275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01608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75186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86151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1045921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vi-VN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 17">
                <a:extLst>
                  <a:ext uri="{FF2B5EF4-FFF2-40B4-BE49-F238E27FC236}">
                    <a16:creationId xmlns:a16="http://schemas.microsoft.com/office/drawing/2014/main" id="{95BCB07C-FD60-4657-9C36-271EC42A88E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08284430"/>
                  </p:ext>
                </p:extLst>
              </p:nvPr>
            </p:nvGraphicFramePr>
            <p:xfrm>
              <a:off x="3277012" y="2278885"/>
              <a:ext cx="7936275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1701608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75186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86151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1045921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  <a:gridCol w="1075803">
                      <a:extLst>
                        <a:ext uri="{9D8B030D-6E8A-4147-A177-3AD203B41FA5}">
                          <a16:colId xmlns:a16="http://schemas.microsoft.com/office/drawing/2014/main" val="177573286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717" t="-1523" r="-368817" b="-624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FC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9" name="Picture 4" descr="Không có mô tả.">
            <a:extLst>
              <a:ext uri="{FF2B5EF4-FFF2-40B4-BE49-F238E27FC236}">
                <a16:creationId xmlns:a16="http://schemas.microsoft.com/office/drawing/2014/main" id="{76A25ED9-8F1B-48FE-BB82-4ADEACDB1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0483" y="275724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C52CF3E-582B-41F8-91CC-45E3B1196D44}"/>
              </a:ext>
            </a:extLst>
          </p:cNvPr>
          <p:cNvSpPr txBox="1"/>
          <p:nvPr/>
        </p:nvSpPr>
        <p:spPr>
          <a:xfrm>
            <a:off x="6038849" y="3505569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F585B9-ADC2-4A05-A26B-28BD51A5ECC0}"/>
              </a:ext>
            </a:extLst>
          </p:cNvPr>
          <p:cNvSpPr txBox="1"/>
          <p:nvPr/>
        </p:nvSpPr>
        <p:spPr>
          <a:xfrm>
            <a:off x="7091582" y="3500588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ECFCBF-813E-43AC-A640-71B62A08CC45}"/>
              </a:ext>
            </a:extLst>
          </p:cNvPr>
          <p:cNvSpPr txBox="1"/>
          <p:nvPr/>
        </p:nvSpPr>
        <p:spPr>
          <a:xfrm>
            <a:off x="8150665" y="3495607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35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F42FE9-A84E-4066-BF08-BD13017D9ABA}"/>
              </a:ext>
            </a:extLst>
          </p:cNvPr>
          <p:cNvSpPr txBox="1"/>
          <p:nvPr/>
        </p:nvSpPr>
        <p:spPr>
          <a:xfrm>
            <a:off x="9222448" y="3490626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15FEAC-9A87-4A21-813B-CBDBE46E8726}"/>
              </a:ext>
            </a:extLst>
          </p:cNvPr>
          <p:cNvSpPr txBox="1"/>
          <p:nvPr/>
        </p:nvSpPr>
        <p:spPr>
          <a:xfrm>
            <a:off x="10281531" y="3490626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322708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1925F449-441F-443B-861B-9B5061C817A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16321" y="3922102"/>
            <a:ext cx="1371600" cy="117157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A217BCD-BE0B-4E8E-8EEB-EA2A109885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35372" y="3816247"/>
            <a:ext cx="1857375" cy="20288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D72AB74-07ED-4084-85D2-AB20E4902119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43737" y="3848768"/>
            <a:ext cx="2238375" cy="195262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378AA5F-73E2-4DEF-AA42-492B2FA1930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67859" y="3481853"/>
            <a:ext cx="2581275" cy="23241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2F5D9AD-54D6-4BEE-8B6D-5A269BAF522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5295" y="3511046"/>
            <a:ext cx="2609850" cy="220027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7E112C5-C3B5-40C6-A73B-C487DEF14F16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75646" y="3312979"/>
            <a:ext cx="1791248" cy="146343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3E0992-3C59-4A7D-AB7D-6284C820E599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20938" y="4861798"/>
            <a:ext cx="1557098" cy="152587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2271458-62BE-4044-AA78-9235BA094324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5183" y="3304504"/>
            <a:ext cx="1440023" cy="147904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58DF363-3F35-43A6-A913-B6EBE54E9AFE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309" y="3409505"/>
            <a:ext cx="1557098" cy="149856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B0E69E9-86A2-4639-A247-976A8EDB85D7}"/>
              </a:ext>
            </a:extLst>
          </p:cNvPr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0695" y="4912994"/>
            <a:ext cx="1506365" cy="146343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E47948F-E3F4-4B43-99B1-5F785E49E4FB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00501" y="3391156"/>
            <a:ext cx="1521975" cy="152587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ACF2AD3-EEF7-400A-955A-371F9DE079F6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97658" y="3422917"/>
            <a:ext cx="2590800" cy="2343150"/>
          </a:xfrm>
          <a:prstGeom prst="rect">
            <a:avLst/>
          </a:prstGeom>
        </p:spPr>
      </p:pic>
      <p:pic>
        <p:nvPicPr>
          <p:cNvPr id="9" name="Picture 4" descr="Không có mô tả.">
            <a:extLst>
              <a:ext uri="{FF2B5EF4-FFF2-40B4-BE49-F238E27FC236}">
                <a16:creationId xmlns:a16="http://schemas.microsoft.com/office/drawing/2014/main" id="{76A25ED9-8F1B-48FE-BB82-4ADEACDB1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AEEC93C-1C3F-44B5-B1A9-9D59CC07C632}"/>
              </a:ext>
            </a:extLst>
          </p:cNvPr>
          <p:cNvPicPr>
            <a:picLocks noChangeAspect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48425" y="3296746"/>
            <a:ext cx="2828925" cy="2619375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1BFCA02F-B785-4008-A8B1-115C83602CE1}"/>
              </a:ext>
            </a:extLst>
          </p:cNvPr>
          <p:cNvSpPr/>
          <p:nvPr/>
        </p:nvSpPr>
        <p:spPr>
          <a:xfrm>
            <a:off x="920943" y="1678644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EA5D339-4EBA-4C42-AAD5-E957165F9346}"/>
              </a:ext>
            </a:extLst>
          </p:cNvPr>
          <p:cNvSpPr txBox="1"/>
          <p:nvPr/>
        </p:nvSpPr>
        <p:spPr>
          <a:xfrm>
            <a:off x="1358265" y="1678644"/>
            <a:ext cx="3932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Tìm cánh hoa cho ong đậu.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7B177F9-56C9-4D4D-8FC1-D00344101623}"/>
              </a:ext>
            </a:extLst>
          </p:cNvPr>
          <p:cNvPicPr>
            <a:picLocks noChangeAspect="1"/>
          </p:cNvPicPr>
          <p:nvPr/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010150">
            <a:off x="2532452" y="2895125"/>
            <a:ext cx="1364260" cy="11579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1A05EF4-95B4-40E5-98F1-242BA17A36CB}"/>
              </a:ext>
            </a:extLst>
          </p:cNvPr>
          <p:cNvPicPr>
            <a:picLocks noChangeAspect="1"/>
          </p:cNvPicPr>
          <p:nvPr/>
        </p:nvPicPr>
        <p:blipFill>
          <a:blip r:embed="rId2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774127">
            <a:off x="1423618" y="3996478"/>
            <a:ext cx="1435479" cy="12199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D626572-80F2-4C08-89B0-B4BA2E00369E}"/>
              </a:ext>
            </a:extLst>
          </p:cNvPr>
          <p:cNvPicPr>
            <a:picLocks noChangeAspect="1"/>
          </p:cNvPicPr>
          <p:nvPr/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57983">
            <a:off x="2891210" y="5014781"/>
            <a:ext cx="1714736" cy="121991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3688CF8-8051-457C-8F94-495252574E1A}"/>
              </a:ext>
            </a:extLst>
          </p:cNvPr>
          <p:cNvPicPr>
            <a:picLocks noChangeAspect="1"/>
          </p:cNvPicPr>
          <p:nvPr/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7671" y="5069022"/>
            <a:ext cx="1489372" cy="120521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8F73828-5893-44D2-9AEC-862A182B821F}"/>
              </a:ext>
            </a:extLst>
          </p:cNvPr>
          <p:cNvPicPr>
            <a:picLocks noChangeAspect="1"/>
          </p:cNvPicPr>
          <p:nvPr/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899390">
            <a:off x="8120476" y="3960602"/>
            <a:ext cx="1680442" cy="144527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8C2690E-822D-43E0-8067-773BC5ECB12E}"/>
              </a:ext>
            </a:extLst>
          </p:cNvPr>
          <p:cNvPicPr>
            <a:picLocks noChangeAspect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25325">
            <a:off x="7292605" y="2860909"/>
            <a:ext cx="1420782" cy="119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501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9.54098E-17 L -0.04088 -0.05509 C -0.04935 -0.06713 -0.06211 -0.07338 -0.07552 -0.07338 C -0.09075 -0.07338 -0.10299 -0.06713 -0.11146 -0.05509 L -0.15221 -9.54098E-17 " pathEditMode="relative" rAng="0" ptsTypes="AAAAA"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61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2.22222E-6 L 0.01537 0.0375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8" y="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"/>
                            </p:stCondLst>
                            <p:childTnLst>
                              <p:par>
                                <p:cTn id="9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11111E-6 L -0.04375 -0.3136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1" y="-16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0.00672 L 0.05 -0.05 C 0.06042 -0.0595 0.07617 -0.06459 0.09258 -0.06459 C 0.1112 -0.06459 0.1263 -0.0595 0.13672 -0.05 L 0.18698 -0.00672 " pathEditMode="relative" rAng="0" ptsTypes="AAAAA">
                                      <p:cBhvr>
                                        <p:cTn id="10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49" y="-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500"/>
                            </p:stCondLst>
                            <p:childTnLst>
                              <p:par>
                                <p:cTn id="12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-0.05261 -0.18287 " pathEditMode="relative" rAng="0" ptsTypes="AA">
                                      <p:cBhvr>
                                        <p:cTn id="12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0" y="-9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1.85185E-6 L 0.12747 -0.11898 " pathEditMode="relative" rAng="0" ptsTypes="AA">
                                      <p:cBhvr>
                                        <p:cTn id="1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67" y="-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</p:bldLst>
  </p:timing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1976</TotalTime>
  <Words>354</Words>
  <Application>Microsoft Office PowerPoint</Application>
  <PresentationFormat>Widescreen</PresentationFormat>
  <Paragraphs>87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Microsoft YaHei</vt:lpstr>
      <vt:lpstr>Arial</vt:lpstr>
      <vt:lpstr>Calibri</vt:lpstr>
      <vt:lpstr>Cambria Math</vt:lpstr>
      <vt:lpstr>等线</vt:lpstr>
      <vt:lpstr>等线 Light</vt:lpstr>
      <vt:lpstr>HP001 5 hàng</vt:lpstr>
      <vt:lpstr>Times New Roman</vt:lpstr>
      <vt:lpstr>UTM Avo</vt:lpstr>
      <vt:lpstr>UTM Cookies</vt:lpstr>
      <vt:lpstr>Office Theme</vt:lpstr>
      <vt:lpstr>1_Office Theme</vt:lpstr>
      <vt:lpstr>千图网拥有20W+精美PPT模板 更多PPT模板下载至：www.58pic.com/office/ppt​​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PC</cp:lastModifiedBy>
  <cp:revision>172</cp:revision>
  <dcterms:created xsi:type="dcterms:W3CDTF">2021-06-02T01:34:28Z</dcterms:created>
  <dcterms:modified xsi:type="dcterms:W3CDTF">2023-01-27T01:45:54Z</dcterms:modified>
</cp:coreProperties>
</file>