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2007577114" r:id="rId4"/>
    <p:sldId id="2007577115" r:id="rId5"/>
    <p:sldId id="2007577095" r:id="rId6"/>
    <p:sldId id="2007577096" r:id="rId7"/>
    <p:sldId id="2007577116" r:id="rId8"/>
    <p:sldId id="2007577099" r:id="rId9"/>
    <p:sldId id="2007577113" r:id="rId10"/>
    <p:sldId id="2007577108" r:id="rId11"/>
    <p:sldId id="2899" r:id="rId12"/>
    <p:sldId id="2903" r:id="rId13"/>
    <p:sldId id="200757709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043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DEC7D-F651-4261-BD79-305C6356B85B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A35867-5342-4512-90B0-6F596D0F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06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70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2023/1/6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11" Type="http://schemas.openxmlformats.org/officeDocument/2006/relationships/image" Target="../media/image37.png"/><Relationship Id="rId5" Type="http://schemas.openxmlformats.org/officeDocument/2006/relationships/image" Target="../media/image340.png"/><Relationship Id="rId10" Type="http://schemas.openxmlformats.org/officeDocument/2006/relationships/image" Target="../media/image36.png"/><Relationship Id="rId4" Type="http://schemas.microsoft.com/office/2007/relationships/hdphoto" Target="../media/hdphoto1.wdp"/><Relationship Id="rId9" Type="http://schemas.openxmlformats.org/officeDocument/2006/relationships/image" Target="../media/image35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microsoft.com/office/2007/relationships/hdphoto" Target="../media/hdphoto2.wdp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microsoft.com/office/2007/relationships/hdphoto" Target="../media/hdphoto4.wdp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7784" y="-241539"/>
            <a:ext cx="13971043" cy="75567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480" y="238126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748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TUAN\Downloads\Luyện tập 1.png">
            <a:extLst>
              <a:ext uri="{FF2B5EF4-FFF2-40B4-BE49-F238E27FC236}">
                <a16:creationId xmlns:a16="http://schemas.microsoft.com/office/drawing/2014/main" id="{FEA5F576-94FA-4650-A605-BB6E88E17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29" y="475731"/>
            <a:ext cx="2237784" cy="863493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B6E628-C903-43DB-A55A-4F0D73A7B7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5656" y="1632588"/>
            <a:ext cx="5550852" cy="400334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DC371F3-2859-46C6-9614-48EBE51E31D9}"/>
              </a:ext>
            </a:extLst>
          </p:cNvPr>
          <p:cNvSpPr/>
          <p:nvPr/>
        </p:nvSpPr>
        <p:spPr>
          <a:xfrm>
            <a:off x="1084678" y="177295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43A826-820A-4733-8191-C949FD5CE302}"/>
              </a:ext>
            </a:extLst>
          </p:cNvPr>
          <p:cNvSpPr txBox="1"/>
          <p:nvPr/>
        </p:nvSpPr>
        <p:spPr>
          <a:xfrm>
            <a:off x="1874425" y="1625673"/>
            <a:ext cx="4461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20 kg gạo vào các túi, mỗi túi 5 kg. Hỏi được bao nhiêu túi gạo như vậy?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9F4B0-555F-4636-85A2-C641DCB7514C}"/>
              </a:ext>
            </a:extLst>
          </p:cNvPr>
          <p:cNvSpPr txBox="1"/>
          <p:nvPr/>
        </p:nvSpPr>
        <p:spPr>
          <a:xfrm>
            <a:off x="2813875" y="3295439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giải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10DA7A-7475-4DF1-996D-4E78B1A1CBB0}"/>
              </a:ext>
            </a:extLst>
          </p:cNvPr>
          <p:cNvSpPr txBox="1"/>
          <p:nvPr/>
        </p:nvSpPr>
        <p:spPr>
          <a:xfrm>
            <a:off x="-267814" y="3818659"/>
            <a:ext cx="7079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 số túi gạo như vậy là: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32F8F-F692-4967-BFA9-37D75F8A2728}"/>
              </a:ext>
            </a:extLst>
          </p:cNvPr>
          <p:cNvSpPr txBox="1"/>
          <p:nvPr/>
        </p:nvSpPr>
        <p:spPr>
          <a:xfrm>
            <a:off x="612928" y="4345843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 : 5 = 4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A73DD-BA9E-4C0F-959C-FE6276B1D583}"/>
              </a:ext>
            </a:extLst>
          </p:cNvPr>
          <p:cNvSpPr txBox="1"/>
          <p:nvPr/>
        </p:nvSpPr>
        <p:spPr>
          <a:xfrm>
            <a:off x="1634821" y="4865099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 số: 4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túi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gạo.</a:t>
            </a:r>
          </a:p>
        </p:txBody>
      </p:sp>
      <p:sp>
        <p:nvSpPr>
          <p:cNvPr id="2" name="Rectangle 1"/>
          <p:cNvSpPr/>
          <p:nvPr/>
        </p:nvSpPr>
        <p:spPr>
          <a:xfrm>
            <a:off x="7367155" y="6515100"/>
            <a:ext cx="3044536" cy="259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1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1172754" y="1343248"/>
            <a:ext cx="7590246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 err="1"/>
              <a:t>Ứng</a:t>
            </a:r>
            <a:r>
              <a:rPr lang="en-US" sz="3000" dirty="0"/>
              <a:t> </a:t>
            </a:r>
            <a:r>
              <a:rPr lang="en-US" sz="3000" dirty="0" err="1"/>
              <a:t>dụng</a:t>
            </a:r>
            <a:r>
              <a:rPr lang="en-US" sz="3000" dirty="0"/>
              <a:t> CNTT:</a:t>
            </a:r>
          </a:p>
          <a:p>
            <a:pPr marL="285750" indent="-285750">
              <a:buFontTx/>
              <a:buChar char="-"/>
            </a:pPr>
            <a:r>
              <a:rPr lang="en-US" sz="3000" dirty="0" err="1"/>
              <a:t>Bài</a:t>
            </a:r>
            <a:r>
              <a:rPr lang="en-US" sz="3000" dirty="0"/>
              <a:t> 1: </a:t>
            </a:r>
            <a:r>
              <a:rPr lang="en-US" sz="3000" dirty="0" err="1"/>
              <a:t>Classkick</a:t>
            </a:r>
            <a:r>
              <a:rPr lang="en-US" sz="3000" dirty="0"/>
              <a:t> </a:t>
            </a:r>
            <a:r>
              <a:rPr lang="en-US" sz="3000" dirty="0" smtClean="0"/>
              <a:t>(</a:t>
            </a:r>
            <a:r>
              <a:rPr lang="en-US" sz="3000" dirty="0" err="1" smtClean="0"/>
              <a:t>đánh</a:t>
            </a:r>
            <a:r>
              <a:rPr lang="en-US" sz="3000" dirty="0" smtClean="0"/>
              <a:t> </a:t>
            </a:r>
            <a:r>
              <a:rPr lang="en-US" sz="3000" dirty="0" err="1" smtClean="0"/>
              <a:t>máy</a:t>
            </a:r>
            <a:r>
              <a:rPr lang="en-US" sz="3000" dirty="0" smtClean="0"/>
              <a:t>)</a:t>
            </a:r>
            <a:endParaRPr lang="en-US" sz="3000" dirty="0"/>
          </a:p>
          <a:p>
            <a:pPr marL="285750" indent="-285750">
              <a:buFontTx/>
              <a:buChar char="-"/>
            </a:pPr>
            <a:r>
              <a:rPr lang="en-US" sz="3000" dirty="0" err="1"/>
              <a:t>Bài</a:t>
            </a:r>
            <a:r>
              <a:rPr lang="en-US" sz="3000" dirty="0"/>
              <a:t> 2: </a:t>
            </a:r>
            <a:r>
              <a:rPr lang="en-US" sz="3000" dirty="0" err="1"/>
              <a:t>Classkick</a:t>
            </a:r>
            <a:r>
              <a:rPr lang="en-US" sz="3000" dirty="0"/>
              <a:t> </a:t>
            </a:r>
            <a:r>
              <a:rPr lang="en-US" sz="3000" dirty="0" smtClean="0"/>
              <a:t>(</a:t>
            </a:r>
            <a:r>
              <a:rPr lang="en-US" sz="3000" dirty="0" err="1" smtClean="0"/>
              <a:t>đánh</a:t>
            </a:r>
            <a:r>
              <a:rPr lang="en-US" sz="3000" dirty="0" smtClean="0"/>
              <a:t> </a:t>
            </a:r>
            <a:r>
              <a:rPr lang="en-US" sz="3000" dirty="0" err="1" smtClean="0"/>
              <a:t>máy</a:t>
            </a:r>
            <a:r>
              <a:rPr lang="en-US" sz="30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3000" dirty="0" err="1" smtClean="0"/>
              <a:t>Bài</a:t>
            </a:r>
            <a:r>
              <a:rPr lang="en-US" sz="3000" dirty="0" smtClean="0"/>
              <a:t> 3: </a:t>
            </a:r>
            <a:r>
              <a:rPr lang="en-US" sz="3000" dirty="0" err="1" smtClean="0"/>
              <a:t>Classkick</a:t>
            </a:r>
            <a:r>
              <a:rPr lang="en-US" sz="3000" dirty="0" smtClean="0"/>
              <a:t> (</a:t>
            </a:r>
            <a:r>
              <a:rPr lang="en-US" sz="3000" dirty="0" err="1" smtClean="0"/>
              <a:t>đánh</a:t>
            </a:r>
            <a:r>
              <a:rPr lang="en-US" sz="3000" dirty="0" smtClean="0"/>
              <a:t> </a:t>
            </a:r>
            <a:r>
              <a:rPr lang="en-US" sz="3000" dirty="0" err="1" smtClean="0"/>
              <a:t>máy</a:t>
            </a:r>
            <a:r>
              <a:rPr lang="en-US" sz="30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3000" dirty="0" err="1" smtClean="0"/>
              <a:t>Bài</a:t>
            </a:r>
            <a:r>
              <a:rPr lang="en-US" sz="3000" dirty="0" smtClean="0"/>
              <a:t> 4: </a:t>
            </a:r>
            <a:r>
              <a:rPr lang="en-US" sz="3000" dirty="0" err="1" smtClean="0"/>
              <a:t>classkick</a:t>
            </a:r>
            <a:r>
              <a:rPr lang="en-US" sz="3000" dirty="0" smtClean="0"/>
              <a:t> ( </a:t>
            </a:r>
            <a:r>
              <a:rPr lang="en-US" sz="3000" dirty="0" err="1" smtClean="0"/>
              <a:t>đánh</a:t>
            </a:r>
            <a:r>
              <a:rPr lang="en-US" sz="3000" dirty="0" smtClean="0"/>
              <a:t> </a:t>
            </a:r>
            <a:r>
              <a:rPr lang="en-US" sz="3000" dirty="0" err="1" smtClean="0"/>
              <a:t>máy</a:t>
            </a:r>
            <a:r>
              <a:rPr lang="en-US" sz="3000" dirty="0" smtClean="0"/>
              <a:t>)</a:t>
            </a:r>
            <a:endParaRPr lang="en-US" sz="3000" dirty="0"/>
          </a:p>
          <a:p>
            <a:pPr marL="285750" indent="-285750">
              <a:buFontTx/>
              <a:buChar char="-"/>
            </a:pPr>
            <a:r>
              <a:rPr lang="en-US" sz="3000" dirty="0" err="1" smtClean="0"/>
              <a:t>Củng</a:t>
            </a:r>
            <a:r>
              <a:rPr lang="en-US" sz="3000" dirty="0" smtClean="0"/>
              <a:t> </a:t>
            </a:r>
            <a:r>
              <a:rPr lang="en-US" sz="3000" dirty="0" err="1"/>
              <a:t>cố</a:t>
            </a:r>
            <a:r>
              <a:rPr lang="en-US" sz="3000" dirty="0"/>
              <a:t>: </a:t>
            </a:r>
            <a:r>
              <a:rPr lang="en-US" sz="3000" dirty="0" err="1"/>
              <a:t>Quizizz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24338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2098146" y="2955216"/>
            <a:ext cx="8813492" cy="83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41: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P</a:t>
            </a:r>
            <a:r>
              <a:rPr lang="en-US" sz="4400" b="1" dirty="0" err="1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hép</a:t>
            </a:r>
            <a:r>
              <a:rPr lang="en-US" sz="44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chia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8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2969117" y="1419953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Phép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nhân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phép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chia</a:t>
            </a:r>
          </a:p>
        </p:txBody>
      </p:sp>
      <p:sp>
        <p:nvSpPr>
          <p:cNvPr id="9" name="Rectangle 8"/>
          <p:cNvSpPr/>
          <p:nvPr/>
        </p:nvSpPr>
        <p:spPr>
          <a:xfrm>
            <a:off x="3190010" y="6296891"/>
            <a:ext cx="5091545" cy="290946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9772" y="-726451"/>
            <a:ext cx="13849668" cy="78694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075" y="2201174"/>
            <a:ext cx="3051172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4 –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17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2015" y="647835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1296" y="1457162"/>
            <a:ext cx="9481211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41: 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 </a:t>
            </a: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iết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2)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448" y="2942126"/>
            <a:ext cx="3051172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giải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31296" y="235131"/>
            <a:ext cx="544739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12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47098" y="6549656"/>
            <a:ext cx="3040911" cy="2232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76D46F07-CBE8-48C1-BB2A-88C992E8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580" y="697494"/>
            <a:ext cx="2237784" cy="863493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1B4A40D-FF2A-4FB6-AA2A-652B9EA65E4A}"/>
              </a:ext>
            </a:extLst>
          </p:cNvPr>
          <p:cNvSpPr/>
          <p:nvPr/>
        </p:nvSpPr>
        <p:spPr>
          <a:xfrm>
            <a:off x="3042364" y="93284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DB1275-F4B4-41DD-99D7-A0AD0FD44E24}"/>
              </a:ext>
            </a:extLst>
          </p:cNvPr>
          <p:cNvGrpSpPr/>
          <p:nvPr/>
        </p:nvGrpSpPr>
        <p:grpSpPr>
          <a:xfrm>
            <a:off x="3660171" y="952811"/>
            <a:ext cx="1116312" cy="472051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1BF96BB-5FC1-47E6-A189-C1A5EBE62416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EA8008DE-AACC-40CC-964A-38612CAD90DC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D7DA1B-C157-4003-8808-98BA5A05395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48FC3A-76CA-4D0E-AD1B-0A14782CB0DE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DA45B7-113E-4BCE-B161-1498363643E2}"/>
              </a:ext>
            </a:extLst>
          </p:cNvPr>
          <p:cNvSpPr txBox="1"/>
          <p:nvPr/>
        </p:nvSpPr>
        <p:spPr>
          <a:xfrm>
            <a:off x="1133190" y="1845569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17">
                <a:extLst>
                  <a:ext uri="{FF2B5EF4-FFF2-40B4-BE49-F238E27FC236}">
                    <a16:creationId xmlns:a16="http://schemas.microsoft.com/office/drawing/2014/main" id="{E9272A99-8B96-4106-839C-779E69F9E2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4160724"/>
                  </p:ext>
                </p:extLst>
              </p:nvPr>
            </p:nvGraphicFramePr>
            <p:xfrm>
              <a:off x="1902364" y="1760343"/>
              <a:ext cx="5298577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7439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57082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28914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856343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928915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899884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17">
                <a:extLst>
                  <a:ext uri="{FF2B5EF4-FFF2-40B4-BE49-F238E27FC236}">
                    <a16:creationId xmlns:a16="http://schemas.microsoft.com/office/drawing/2014/main" id="{E9272A99-8B96-4106-839C-779E69F9E2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4160724"/>
                  </p:ext>
                </p:extLst>
              </p:nvPr>
            </p:nvGraphicFramePr>
            <p:xfrm>
              <a:off x="1902364" y="1760343"/>
              <a:ext cx="5298577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7439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57082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28914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856343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928915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899884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21" t="-1523" r="-634454" b="-619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571689B-5CC9-4876-944F-2F0F5BFA4908}"/>
              </a:ext>
            </a:extLst>
          </p:cNvPr>
          <p:cNvSpPr txBox="1"/>
          <p:nvPr/>
        </p:nvSpPr>
        <p:spPr>
          <a:xfrm>
            <a:off x="3660171" y="2991565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2278BA-EED2-4BFA-B3D0-4235817A445C}"/>
              </a:ext>
            </a:extLst>
          </p:cNvPr>
          <p:cNvSpPr txBox="1"/>
          <p:nvPr/>
        </p:nvSpPr>
        <p:spPr>
          <a:xfrm>
            <a:off x="4551652" y="2991564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15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6598D0-9946-4E0B-BB55-474ADE26F78E}"/>
              </a:ext>
            </a:extLst>
          </p:cNvPr>
          <p:cNvSpPr txBox="1"/>
          <p:nvPr/>
        </p:nvSpPr>
        <p:spPr>
          <a:xfrm>
            <a:off x="5501885" y="2991562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4D7418-BACF-4574-A5FC-20BC5BC1F760}"/>
              </a:ext>
            </a:extLst>
          </p:cNvPr>
          <p:cNvSpPr txBox="1"/>
          <p:nvPr/>
        </p:nvSpPr>
        <p:spPr>
          <a:xfrm>
            <a:off x="6351413" y="2991562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35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C14B60-769C-4541-90DA-92A0A2E383D1}"/>
              </a:ext>
            </a:extLst>
          </p:cNvPr>
          <p:cNvSpPr txBox="1"/>
          <p:nvPr/>
        </p:nvSpPr>
        <p:spPr>
          <a:xfrm>
            <a:off x="4320048" y="4363798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</a:t>
            </a:r>
          </a:p>
        </p:txBody>
      </p:sp>
      <p:graphicFrame>
        <p:nvGraphicFramePr>
          <p:cNvPr id="16" name="Table 17">
            <a:extLst>
              <a:ext uri="{FF2B5EF4-FFF2-40B4-BE49-F238E27FC236}">
                <a16:creationId xmlns:a16="http://schemas.microsoft.com/office/drawing/2014/main" id="{E45971E2-736E-4E95-8384-1C806CAB0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870619"/>
              </p:ext>
            </p:extLst>
          </p:nvPr>
        </p:nvGraphicFramePr>
        <p:xfrm>
          <a:off x="5089222" y="4278572"/>
          <a:ext cx="5298577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7439">
                  <a:extLst>
                    <a:ext uri="{9D8B030D-6E8A-4147-A177-3AD203B41FA5}">
                      <a16:colId xmlns:a16="http://schemas.microsoft.com/office/drawing/2014/main" val="3750429237"/>
                    </a:ext>
                  </a:extLst>
                </a:gridCol>
                <a:gridCol w="957082">
                  <a:extLst>
                    <a:ext uri="{9D8B030D-6E8A-4147-A177-3AD203B41FA5}">
                      <a16:colId xmlns:a16="http://schemas.microsoft.com/office/drawing/2014/main" val="892396866"/>
                    </a:ext>
                  </a:extLst>
                </a:gridCol>
                <a:gridCol w="928914">
                  <a:extLst>
                    <a:ext uri="{9D8B030D-6E8A-4147-A177-3AD203B41FA5}">
                      <a16:colId xmlns:a16="http://schemas.microsoft.com/office/drawing/2014/main" val="1994511951"/>
                    </a:ext>
                  </a:extLst>
                </a:gridCol>
                <a:gridCol w="856343">
                  <a:extLst>
                    <a:ext uri="{9D8B030D-6E8A-4147-A177-3AD203B41FA5}">
                      <a16:colId xmlns:a16="http://schemas.microsoft.com/office/drawing/2014/main" val="1764713203"/>
                    </a:ext>
                  </a:extLst>
                </a:gridCol>
                <a:gridCol w="928915">
                  <a:extLst>
                    <a:ext uri="{9D8B030D-6E8A-4147-A177-3AD203B41FA5}">
                      <a16:colId xmlns:a16="http://schemas.microsoft.com/office/drawing/2014/main" val="2253912237"/>
                    </a:ext>
                  </a:extLst>
                </a:gridCol>
                <a:gridCol w="899884">
                  <a:extLst>
                    <a:ext uri="{9D8B030D-6E8A-4147-A177-3AD203B41FA5}">
                      <a16:colId xmlns:a16="http://schemas.microsoft.com/office/drawing/2014/main" val="1514898112"/>
                    </a:ext>
                  </a:extLst>
                </a:gridCol>
              </a:tblGrid>
              <a:tr h="597884">
                <a:tc rowSpan="2"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: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25870"/>
                  </a:ext>
                </a:extLst>
              </a:tr>
              <a:tr h="597884">
                <a:tc vMerge="1">
                  <a:txBody>
                    <a:bodyPr/>
                    <a:lstStyle/>
                    <a:p>
                      <a:pPr algn="ctr"/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90BA3C75-1293-4ECA-A10D-F0D3C7496DD8}"/>
              </a:ext>
            </a:extLst>
          </p:cNvPr>
          <p:cNvSpPr txBox="1"/>
          <p:nvPr/>
        </p:nvSpPr>
        <p:spPr>
          <a:xfrm>
            <a:off x="6847029" y="5509794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99BE4-0BBD-46A4-B7BE-A8374A670504}"/>
              </a:ext>
            </a:extLst>
          </p:cNvPr>
          <p:cNvSpPr txBox="1"/>
          <p:nvPr/>
        </p:nvSpPr>
        <p:spPr>
          <a:xfrm>
            <a:off x="7738510" y="5509793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5B23CD-FE09-4D4B-A1DE-19CFE62A4EA2}"/>
              </a:ext>
            </a:extLst>
          </p:cNvPr>
          <p:cNvSpPr txBox="1"/>
          <p:nvPr/>
        </p:nvSpPr>
        <p:spPr>
          <a:xfrm>
            <a:off x="8688743" y="5509791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C47B21-0170-432F-9B52-BC3B5B96125E}"/>
              </a:ext>
            </a:extLst>
          </p:cNvPr>
          <p:cNvSpPr txBox="1"/>
          <p:nvPr/>
        </p:nvSpPr>
        <p:spPr>
          <a:xfrm>
            <a:off x="9538271" y="5509791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36465" y="6549656"/>
            <a:ext cx="3115340" cy="233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2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 animBg="1"/>
      <p:bldP spid="12" grpId="0" animBg="1"/>
      <p:bldP spid="13" grpId="0" animBg="1"/>
      <p:bldP spid="14" grpId="0" animBg="1"/>
      <p:bldP spid="15" grpId="0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2398B126-414B-4FD4-96C6-F3FE7842E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211" y="448557"/>
            <a:ext cx="2237784" cy="863493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97373F-E5F9-4CB1-8ECA-11217CE409E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8337" y="2072531"/>
            <a:ext cx="3549462" cy="331084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3064CF4-AA43-4F55-88B0-FBA719222E3E}"/>
              </a:ext>
            </a:extLst>
          </p:cNvPr>
          <p:cNvSpPr/>
          <p:nvPr/>
        </p:nvSpPr>
        <p:spPr>
          <a:xfrm>
            <a:off x="3405224" y="85038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51E690-4512-449E-BE43-90C58236E591}"/>
              </a:ext>
            </a:extLst>
          </p:cNvPr>
          <p:cNvSpPr txBox="1"/>
          <p:nvPr/>
        </p:nvSpPr>
        <p:spPr>
          <a:xfrm>
            <a:off x="3842546" y="850385"/>
            <a:ext cx="2550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655F01-2687-44AE-B57A-84DC55B79966}"/>
                  </a:ext>
                </a:extLst>
              </p:cNvPr>
              <p:cNvSpPr txBox="1"/>
              <p:nvPr/>
            </p:nvSpPr>
            <p:spPr>
              <a:xfrm>
                <a:off x="1688368" y="1598068"/>
                <a:ext cx="1796765" cy="1296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a) 2 cm</a:t>
                </a:r>
                <a14:m>
                  <m:oMath xmlns:m="http://schemas.openxmlformats.org/officeDocument/2006/math">
                    <m:r>
                      <a:rPr kumimoji="0" lang="vi-VN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vi-VN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10 cm : 5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655F01-2687-44AE-B57A-84DC55B79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368" y="1598068"/>
                <a:ext cx="1796765" cy="1296830"/>
              </a:xfrm>
              <a:prstGeom prst="rect">
                <a:avLst/>
              </a:prstGeom>
              <a:blipFill>
                <a:blip r:embed="rId5"/>
                <a:stretch>
                  <a:fillRect l="-7119" r="-6102" b="-12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A59760A7-FED1-41D6-8A5B-D067AF4F184C}"/>
              </a:ext>
            </a:extLst>
          </p:cNvPr>
          <p:cNvGrpSpPr/>
          <p:nvPr/>
        </p:nvGrpSpPr>
        <p:grpSpPr>
          <a:xfrm>
            <a:off x="4321960" y="1472781"/>
            <a:ext cx="3642344" cy="1354354"/>
            <a:chOff x="1211011" y="2225190"/>
            <a:chExt cx="3642344" cy="135435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47D13A-C9F6-4B21-9E24-00FAF7980310}"/>
                </a:ext>
              </a:extLst>
            </p:cNvPr>
            <p:cNvSpPr/>
            <p:nvPr/>
          </p:nvSpPr>
          <p:spPr>
            <a:xfrm>
              <a:off x="1313001" y="2225190"/>
              <a:ext cx="3429593" cy="1354354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6088E10-ADC0-4B5A-A342-0BED0E7D159E}"/>
                    </a:ext>
                  </a:extLst>
                </p:cNvPr>
                <p:cNvSpPr txBox="1"/>
                <p:nvPr/>
              </p:nvSpPr>
              <p:spPr>
                <a:xfrm>
                  <a:off x="1211011" y="2225190"/>
                  <a:ext cx="3642344" cy="12968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Mẫu: 2 cm</a:t>
                  </a:r>
                  <a14:m>
                    <m:oMath xmlns:m="http://schemas.openxmlformats.org/officeDocument/2006/math">
                      <m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vi-VN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 </m:t>
                      </m:r>
                    </m:oMath>
                  </a14:m>
                  <a:r>
                    <a:rPr kumimoji="0" lang="vi-VN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5 = 10 cm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vi-VN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         10 cm : 5 = 2 cm</a:t>
                  </a: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EE119C5-339F-4CC2-BA7D-F174BBB182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1011" y="2225190"/>
                  <a:ext cx="3642344" cy="1296830"/>
                </a:xfrm>
                <a:prstGeom prst="rect">
                  <a:avLst/>
                </a:prstGeom>
                <a:blipFill>
                  <a:blip r:embed="rId8"/>
                  <a:stretch>
                    <a:fillRect l="-3518" r="-2345" b="-127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88CD2F-79CC-4192-9030-AC13E00E8F6D}"/>
                  </a:ext>
                </a:extLst>
              </p:cNvPr>
              <p:cNvSpPr txBox="1"/>
              <p:nvPr/>
            </p:nvSpPr>
            <p:spPr>
              <a:xfrm>
                <a:off x="1693793" y="3193727"/>
                <a:ext cx="1797287" cy="1296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b) 2 kg </a:t>
                </a:r>
                <a14:m>
                  <m:oMath xmlns:m="http://schemas.openxmlformats.org/officeDocument/2006/math">
                    <m:r>
                      <a:rPr kumimoji="0" lang="vi-VN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 </m:t>
                    </m:r>
                  </m:oMath>
                </a14:m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6 kg : 3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88CD2F-79CC-4192-9030-AC13E00E8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793" y="3193727"/>
                <a:ext cx="1797287" cy="1296830"/>
              </a:xfrm>
              <a:prstGeom prst="rect">
                <a:avLst/>
              </a:prstGeom>
              <a:blipFill>
                <a:blip r:embed="rId9"/>
                <a:stretch>
                  <a:fillRect l="-7119" r="-5424" b="-12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4C6B6-2294-492F-AEC2-E148C98557FB}"/>
                  </a:ext>
                </a:extLst>
              </p:cNvPr>
              <p:cNvSpPr txBox="1"/>
              <p:nvPr/>
            </p:nvSpPr>
            <p:spPr>
              <a:xfrm>
                <a:off x="1688368" y="4603712"/>
                <a:ext cx="1555234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c) 2 </a:t>
                </a:r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P001 4H" panose="020B0603050302020204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</a:t>
                </a:r>
                <a:r>
                  <a:rPr kumimoji="0" lang="en-US" sz="2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P001 4H" panose="020B0603050302020204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vi-VN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 </m:t>
                    </m:r>
                  </m:oMath>
                </a14:m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8 </a:t>
                </a:r>
                <a:r>
                  <a:rPr kumimoji="0" lang="en-US" sz="2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P001 4H" panose="020B0603050302020204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</a:t>
                </a:r>
                <a:r>
                  <a:rPr kumimoji="0" lang="en-US" sz="2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P001 4H" panose="020B0603050302020204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: 4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654C6B6-2294-492F-AEC2-E148C9855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368" y="4603712"/>
                <a:ext cx="1555234" cy="1384995"/>
              </a:xfrm>
              <a:prstGeom prst="rect">
                <a:avLst/>
              </a:prstGeom>
              <a:blipFill rotWithShape="0">
                <a:blip r:embed="rId10"/>
                <a:stretch>
                  <a:fillRect l="-8235" r="-6667" b="-6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FD29601-BD8F-42D0-9A2F-A3E673A344A2}"/>
              </a:ext>
            </a:extLst>
          </p:cNvPr>
          <p:cNvSpPr txBox="1"/>
          <p:nvPr/>
        </p:nvSpPr>
        <p:spPr>
          <a:xfrm>
            <a:off x="4594061" y="4603711"/>
            <a:ext cx="19639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</a:t>
            </a:r>
            <a:r>
              <a:rPr kumimoji="0" lang="vi-VN" sz="24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 4 = 8 </a:t>
            </a:r>
            <a:r>
              <a:rPr kumimoji="0" lang="vi-VN" sz="24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 </a:t>
            </a:r>
            <a:r>
              <a:rPr kumimoji="0" lang="vi-VN" sz="24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4 = 2 </a:t>
            </a:r>
            <a:r>
              <a:rPr kumimoji="0" lang="vi-VN" sz="24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4D6728-5D4D-4E95-9FB6-F100E783EE54}"/>
                  </a:ext>
                </a:extLst>
              </p:cNvPr>
              <p:cNvSpPr txBox="1"/>
              <p:nvPr/>
            </p:nvSpPr>
            <p:spPr>
              <a:xfrm>
                <a:off x="4518976" y="3193727"/>
                <a:ext cx="2462534" cy="1296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 kg </a:t>
                </a:r>
                <a14:m>
                  <m:oMath xmlns:m="http://schemas.openxmlformats.org/officeDocument/2006/math">
                    <m:r>
                      <a:rPr kumimoji="0" lang="vi-VN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 </m:t>
                    </m:r>
                  </m:oMath>
                </a14:m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 = 6 kg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6 kg : 3 = 2 kg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4D6728-5D4D-4E95-9FB6-F100E783E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976" y="3193727"/>
                <a:ext cx="2462534" cy="1296830"/>
              </a:xfrm>
              <a:prstGeom prst="rect">
                <a:avLst/>
              </a:prstGeom>
              <a:blipFill>
                <a:blip r:embed="rId11"/>
                <a:stretch>
                  <a:fillRect l="-4950" r="-3960" b="-12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404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10" grpId="0"/>
      <p:bldP spid="11" grpId="0"/>
      <p:bldP spid="12" grpId="0" build="p"/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7" name="Picture 6" descr="C:\Users\TUAN\Downloads\Luyện tập 1.png">
            <a:extLst>
              <a:ext uri="{FF2B5EF4-FFF2-40B4-BE49-F238E27FC236}">
                <a16:creationId xmlns:a16="http://schemas.microsoft.com/office/drawing/2014/main" id="{60C1CD91-6F16-4ECC-9D6E-60ED0DCC4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450274A-E21C-4C6C-9622-251D01BDEB98}"/>
              </a:ext>
            </a:extLst>
          </p:cNvPr>
          <p:cNvSpPr/>
          <p:nvPr/>
        </p:nvSpPr>
        <p:spPr>
          <a:xfrm>
            <a:off x="1233817" y="1284824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D5F7A3A-3C2A-44EC-9F15-E3C79E5FE8A2}"/>
              </a:ext>
            </a:extLst>
          </p:cNvPr>
          <p:cNvGrpSpPr/>
          <p:nvPr/>
        </p:nvGrpSpPr>
        <p:grpSpPr>
          <a:xfrm>
            <a:off x="1851624" y="1304789"/>
            <a:ext cx="1081046" cy="461666"/>
            <a:chOff x="1870518" y="1440653"/>
            <a:chExt cx="1081046" cy="45150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EF4762B-7408-44BB-B2D9-9652DBB859DA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51508"/>
              <a:chOff x="1870518" y="1440654"/>
              <a:chExt cx="758382" cy="451508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56B9953-F744-48D7-8BA2-DAC934175961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4ACFD7-D445-4348-AD6E-0F6699B92E31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492443" cy="451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Số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48D4EB-E614-4152-9E55-F175792C08BA}"/>
                </a:ext>
              </a:extLst>
            </p:cNvPr>
            <p:cNvSpPr txBox="1"/>
            <p:nvPr/>
          </p:nvSpPr>
          <p:spPr>
            <a:xfrm>
              <a:off x="2630642" y="1440653"/>
              <a:ext cx="320922" cy="451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D681E3F-B254-4E46-AED4-6B5963A4A70C}"/>
              </a:ext>
            </a:extLst>
          </p:cNvPr>
          <p:cNvSpPr txBox="1"/>
          <p:nvPr/>
        </p:nvSpPr>
        <p:spPr>
          <a:xfrm>
            <a:off x="867544" y="1844465"/>
            <a:ext cx="4324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 Nâu nhặt được 20 hạt dẻ và chia đều cho các bạn.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0693136-5C41-4F91-960D-C6E0774D3D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5540" y="2743088"/>
            <a:ext cx="4324792" cy="32878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CBDCDCC-D83D-4040-9FF1-4FA704388445}"/>
              </a:ext>
            </a:extLst>
          </p:cNvPr>
          <p:cNvSpPr txBox="1"/>
          <p:nvPr/>
        </p:nvSpPr>
        <p:spPr>
          <a:xfrm>
            <a:off x="5558609" y="360507"/>
            <a:ext cx="47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 Chia đều cho 5 bạn.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768AFB-B58D-4C32-9A41-1C87097ED805}"/>
              </a:ext>
            </a:extLst>
          </p:cNvPr>
          <p:cNvGrpSpPr/>
          <p:nvPr/>
        </p:nvGrpSpPr>
        <p:grpSpPr>
          <a:xfrm>
            <a:off x="6016699" y="1004134"/>
            <a:ext cx="2470496" cy="478938"/>
            <a:chOff x="6016699" y="1091218"/>
            <a:chExt cx="2470496" cy="478938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191574F-6214-487F-8E5E-49E21149BFDD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81A8BE-F341-4F11-9D39-75AA8AC3F86C}"/>
                </a:ext>
              </a:extLst>
            </p:cNvPr>
            <p:cNvSpPr txBox="1"/>
            <p:nvPr/>
          </p:nvSpPr>
          <p:spPr>
            <a:xfrm>
              <a:off x="6706599" y="1091218"/>
              <a:ext cx="11063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=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9D1DDB5-64C3-442C-B554-D03AC39647C5}"/>
                </a:ext>
              </a:extLst>
            </p:cNvPr>
            <p:cNvSpPr/>
            <p:nvPr/>
          </p:nvSpPr>
          <p:spPr>
            <a:xfrm>
              <a:off x="699887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F263B92-45BB-4340-B65D-5F09CEA9688A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21A2198-3C3C-4E4C-851D-BC3F34EF524E}"/>
              </a:ext>
            </a:extLst>
          </p:cNvPr>
          <p:cNvGrpSpPr/>
          <p:nvPr/>
        </p:nvGrpSpPr>
        <p:grpSpPr>
          <a:xfrm>
            <a:off x="5558609" y="1746085"/>
            <a:ext cx="4064363" cy="478938"/>
            <a:chOff x="5558608" y="1789661"/>
            <a:chExt cx="4064363" cy="4789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94B1E3-A2C6-40CA-9783-74E89CFE2A16}"/>
                </a:ext>
              </a:extLst>
            </p:cNvPr>
            <p:cNvSpPr txBox="1"/>
            <p:nvPr/>
          </p:nvSpPr>
          <p:spPr>
            <a:xfrm>
              <a:off x="5558608" y="1798298"/>
              <a:ext cx="4064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bạn </a:t>
              </a:r>
              <a:r>
                <a:rPr kumimoji="0" lang="vi-V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 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</a:t>
              </a:r>
              <a:r>
                <a:rPr kumimoji="0" lang="vi-V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hạt dẻ. 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0E74849-04F2-43A3-AA89-9A90E748903B}"/>
                </a:ext>
              </a:extLst>
            </p:cNvPr>
            <p:cNvSpPr/>
            <p:nvPr/>
          </p:nvSpPr>
          <p:spPr>
            <a:xfrm>
              <a:off x="7667316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6B364229-27D7-4683-96B1-DB1E2721949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7390" y="358278"/>
            <a:ext cx="2432579" cy="16680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7FF6C74-AC9D-4AA1-B0E6-C2613078C715}"/>
              </a:ext>
            </a:extLst>
          </p:cNvPr>
          <p:cNvSpPr txBox="1"/>
          <p:nvPr/>
        </p:nvSpPr>
        <p:spPr>
          <a:xfrm>
            <a:off x="5558609" y="2383522"/>
            <a:ext cx="47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Chia đều cho 4 bạn.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4331B7-AC9D-414D-9F04-46290CE03618}"/>
              </a:ext>
            </a:extLst>
          </p:cNvPr>
          <p:cNvGrpSpPr/>
          <p:nvPr/>
        </p:nvGrpSpPr>
        <p:grpSpPr>
          <a:xfrm>
            <a:off x="6016699" y="3027149"/>
            <a:ext cx="2470496" cy="478938"/>
            <a:chOff x="6016699" y="1091218"/>
            <a:chExt cx="2470496" cy="478938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990867D-76DD-45A2-9CA1-FE74743B2628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CA444B-676C-4ED5-AFA6-41A1F07CCB13}"/>
                </a:ext>
              </a:extLst>
            </p:cNvPr>
            <p:cNvSpPr txBox="1"/>
            <p:nvPr/>
          </p:nvSpPr>
          <p:spPr>
            <a:xfrm>
              <a:off x="6706599" y="1091218"/>
              <a:ext cx="11063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=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936078AC-5848-420A-978C-7686CA5E2B73}"/>
                </a:ext>
              </a:extLst>
            </p:cNvPr>
            <p:cNvSpPr/>
            <p:nvPr/>
          </p:nvSpPr>
          <p:spPr>
            <a:xfrm>
              <a:off x="699887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C2B3F80-5B8A-4CE2-85AA-970406657208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B274C5-554F-41BE-AB69-45496B9A314E}"/>
              </a:ext>
            </a:extLst>
          </p:cNvPr>
          <p:cNvGrpSpPr/>
          <p:nvPr/>
        </p:nvGrpSpPr>
        <p:grpSpPr>
          <a:xfrm>
            <a:off x="5558609" y="3768204"/>
            <a:ext cx="4064363" cy="478938"/>
            <a:chOff x="5558608" y="1788765"/>
            <a:chExt cx="4064363" cy="47893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B66520-69DD-44B6-B51C-EFDC5427F953}"/>
                </a:ext>
              </a:extLst>
            </p:cNvPr>
            <p:cNvSpPr txBox="1"/>
            <p:nvPr/>
          </p:nvSpPr>
          <p:spPr>
            <a:xfrm>
              <a:off x="5558608" y="1798298"/>
              <a:ext cx="4064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bạn được         hạt dẻ. 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3E55E8D4-6DD6-46D1-8406-32875B72DC1F}"/>
                </a:ext>
              </a:extLst>
            </p:cNvPr>
            <p:cNvSpPr/>
            <p:nvPr/>
          </p:nvSpPr>
          <p:spPr>
            <a:xfrm>
              <a:off x="7486258" y="1788765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6473770-BC00-40C9-AEA2-A4CEA1E01B6E}"/>
              </a:ext>
            </a:extLst>
          </p:cNvPr>
          <p:cNvSpPr txBox="1"/>
          <p:nvPr/>
        </p:nvSpPr>
        <p:spPr>
          <a:xfrm>
            <a:off x="5558609" y="4406537"/>
            <a:ext cx="47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c) Chia đều cho 2 bạn.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1A69581-3F7B-4485-9C82-096E695ED830}"/>
              </a:ext>
            </a:extLst>
          </p:cNvPr>
          <p:cNvGrpSpPr/>
          <p:nvPr/>
        </p:nvGrpSpPr>
        <p:grpSpPr>
          <a:xfrm>
            <a:off x="6016699" y="5050164"/>
            <a:ext cx="2470496" cy="478938"/>
            <a:chOff x="6016699" y="1091218"/>
            <a:chExt cx="2470496" cy="478938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2C78CDCB-54F1-4928-82D1-DE3AC59BA67F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92D2D3-C378-42F7-8097-9D8B635C9DE1}"/>
                </a:ext>
              </a:extLst>
            </p:cNvPr>
            <p:cNvSpPr txBox="1"/>
            <p:nvPr/>
          </p:nvSpPr>
          <p:spPr>
            <a:xfrm>
              <a:off x="6706599" y="1091218"/>
              <a:ext cx="11063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       =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2C146A61-F0E8-449F-8D70-C4655D91E9FD}"/>
                </a:ext>
              </a:extLst>
            </p:cNvPr>
            <p:cNvSpPr/>
            <p:nvPr/>
          </p:nvSpPr>
          <p:spPr>
            <a:xfrm>
              <a:off x="699887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23F1CBCD-70FB-4461-BD31-AA8992104763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391F91C-6AD2-444C-8EA5-E3AF049AFEEE}"/>
              </a:ext>
            </a:extLst>
          </p:cNvPr>
          <p:cNvGrpSpPr/>
          <p:nvPr/>
        </p:nvGrpSpPr>
        <p:grpSpPr>
          <a:xfrm>
            <a:off x="5558608" y="5782836"/>
            <a:ext cx="4064363" cy="478938"/>
            <a:chOff x="5558608" y="1781025"/>
            <a:chExt cx="4064363" cy="47893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7B3CEC-A4F7-42D0-9B0B-6C5B45BB8DF6}"/>
                </a:ext>
              </a:extLst>
            </p:cNvPr>
            <p:cNvSpPr txBox="1"/>
            <p:nvPr/>
          </p:nvSpPr>
          <p:spPr>
            <a:xfrm>
              <a:off x="5558608" y="1798298"/>
              <a:ext cx="4064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bạn được         hạt dẻ. 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5D66544D-896F-47AC-AAB2-FD09504F1AA9}"/>
                </a:ext>
              </a:extLst>
            </p:cNvPr>
            <p:cNvSpPr/>
            <p:nvPr/>
          </p:nvSpPr>
          <p:spPr>
            <a:xfrm>
              <a:off x="7505431" y="1781025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95FDC15-7F0A-422C-8FAF-1369E09DDDCF}"/>
              </a:ext>
            </a:extLst>
          </p:cNvPr>
          <p:cNvCxnSpPr/>
          <p:nvPr/>
        </p:nvCxnSpPr>
        <p:spPr>
          <a:xfrm>
            <a:off x="5326743" y="522514"/>
            <a:ext cx="0" cy="55498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AE0047D7-C450-436C-B523-EA3C252E6F5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7609" y="2323146"/>
            <a:ext cx="2432579" cy="175617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34B69CD-2306-48D7-9016-2DA8863800A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7609" y="4166916"/>
            <a:ext cx="2250538" cy="1756173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55DD185-DE1C-496C-AA88-6738CCF19C0E}"/>
              </a:ext>
            </a:extLst>
          </p:cNvPr>
          <p:cNvSpPr/>
          <p:nvPr/>
        </p:nvSpPr>
        <p:spPr>
          <a:xfrm>
            <a:off x="5955679" y="980671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3A30E95F-E9D3-4C8F-B39A-693B6F5A22F0}"/>
              </a:ext>
            </a:extLst>
          </p:cNvPr>
          <p:cNvSpPr/>
          <p:nvPr/>
        </p:nvSpPr>
        <p:spPr>
          <a:xfrm>
            <a:off x="6983014" y="980670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6CF9671-7303-4C86-B7E5-D7DAE746E84D}"/>
              </a:ext>
            </a:extLst>
          </p:cNvPr>
          <p:cNvSpPr/>
          <p:nvPr/>
        </p:nvSpPr>
        <p:spPr>
          <a:xfrm>
            <a:off x="7949329" y="98930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8F9B488-CE30-4BC4-AC7A-669B9F300C8B}"/>
              </a:ext>
            </a:extLst>
          </p:cNvPr>
          <p:cNvSpPr/>
          <p:nvPr/>
        </p:nvSpPr>
        <p:spPr>
          <a:xfrm>
            <a:off x="7652648" y="1715286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537FFEA-0AC2-4AF6-9D71-156165B26BB2}"/>
              </a:ext>
            </a:extLst>
          </p:cNvPr>
          <p:cNvSpPr/>
          <p:nvPr/>
        </p:nvSpPr>
        <p:spPr>
          <a:xfrm>
            <a:off x="5949844" y="3000351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50C2EDA-AFCF-4ABC-A656-9F0241D4D8F4}"/>
              </a:ext>
            </a:extLst>
          </p:cNvPr>
          <p:cNvSpPr/>
          <p:nvPr/>
        </p:nvSpPr>
        <p:spPr>
          <a:xfrm>
            <a:off x="6977179" y="3000350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4AAAD89-0E18-4844-8B15-3DCAC855E38F}"/>
              </a:ext>
            </a:extLst>
          </p:cNvPr>
          <p:cNvSpPr/>
          <p:nvPr/>
        </p:nvSpPr>
        <p:spPr>
          <a:xfrm>
            <a:off x="7943494" y="300898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0BD55B9-178C-4B05-A57A-FED21BDEA771}"/>
              </a:ext>
            </a:extLst>
          </p:cNvPr>
          <p:cNvSpPr/>
          <p:nvPr/>
        </p:nvSpPr>
        <p:spPr>
          <a:xfrm>
            <a:off x="7499381" y="3735135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5D53AC9-A01B-4B15-9CC9-856833622F9E}"/>
              </a:ext>
            </a:extLst>
          </p:cNvPr>
          <p:cNvSpPr/>
          <p:nvPr/>
        </p:nvSpPr>
        <p:spPr>
          <a:xfrm>
            <a:off x="5949844" y="5014738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015BDD0-13AB-4E8A-AFB6-B6B578069981}"/>
              </a:ext>
            </a:extLst>
          </p:cNvPr>
          <p:cNvSpPr/>
          <p:nvPr/>
        </p:nvSpPr>
        <p:spPr>
          <a:xfrm>
            <a:off x="6977179" y="501473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B8DEAD5-277A-4A66-9669-DA9B58BB24BE}"/>
              </a:ext>
            </a:extLst>
          </p:cNvPr>
          <p:cNvSpPr/>
          <p:nvPr/>
        </p:nvSpPr>
        <p:spPr>
          <a:xfrm>
            <a:off x="7911743" y="5023374"/>
            <a:ext cx="668767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0870286-52A6-4E42-BC69-BF7BC13CC646}"/>
              </a:ext>
            </a:extLst>
          </p:cNvPr>
          <p:cNvSpPr/>
          <p:nvPr/>
        </p:nvSpPr>
        <p:spPr>
          <a:xfrm>
            <a:off x="7486259" y="5715459"/>
            <a:ext cx="66875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  <p:bldP spid="17" grpId="0"/>
      <p:bldP spid="27" grpId="0"/>
      <p:bldP spid="36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350</Words>
  <Application>Microsoft Office PowerPoint</Application>
  <PresentationFormat>Widescreen</PresentationFormat>
  <Paragraphs>120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Microsoft YaHei</vt:lpstr>
      <vt:lpstr>Microsoft YaHei</vt:lpstr>
      <vt:lpstr>宋体</vt:lpstr>
      <vt:lpstr>Arial</vt:lpstr>
      <vt:lpstr>Arial-Rounded</vt:lpstr>
      <vt:lpstr>Calibri</vt:lpstr>
      <vt:lpstr>Cambria Math</vt:lpstr>
      <vt:lpstr>等线</vt:lpstr>
      <vt:lpstr>HP001 4 hàng</vt:lpstr>
      <vt:lpstr>HP001 4H</vt:lpstr>
      <vt:lpstr>HP001 5 hàng</vt:lpstr>
      <vt:lpstr>UTM Avo</vt:lpstr>
      <vt:lpstr>Office Theme</vt:lpstr>
      <vt:lpstr>5_Office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30</cp:revision>
  <dcterms:created xsi:type="dcterms:W3CDTF">2021-07-24T01:07:49Z</dcterms:created>
  <dcterms:modified xsi:type="dcterms:W3CDTF">2023-01-06T01:49:36Z</dcterms:modified>
</cp:coreProperties>
</file>