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9" r:id="rId4"/>
    <p:sldId id="291" r:id="rId5"/>
    <p:sldId id="293" r:id="rId6"/>
    <p:sldId id="267" r:id="rId7"/>
    <p:sldId id="274" r:id="rId8"/>
    <p:sldId id="287" r:id="rId9"/>
    <p:sldId id="273" r:id="rId10"/>
    <p:sldId id="277" r:id="rId11"/>
    <p:sldId id="288" r:id="rId12"/>
    <p:sldId id="278" r:id="rId13"/>
    <p:sldId id="289" r:id="rId14"/>
    <p:sldId id="279" r:id="rId15"/>
    <p:sldId id="292" r:id="rId16"/>
    <p:sldId id="282" r:id="rId17"/>
    <p:sldId id="270" r:id="rId18"/>
    <p:sldId id="285" r:id="rId19"/>
    <p:sldId id="28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B3E4C-C62E-4CC8-A2CE-D9A837319578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FPTshop\Downloads\68240622394562025.mp4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FPTshop\Downloads\9102008591610405476.mp4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FPTshop\Downloads\3423398795227120779.mp4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WordArt 3"/>
          <p:cNvSpPr>
            <a:spLocks noChangeArrowheads="1" noChangeShapeType="1" noTextEdit="1"/>
          </p:cNvSpPr>
          <p:nvPr/>
        </p:nvSpPr>
        <p:spPr bwMode="auto">
          <a:xfrm>
            <a:off x="1295400" y="1371600"/>
            <a:ext cx="6705600" cy="3733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6000" b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Chào mừng </a:t>
            </a:r>
            <a:r>
              <a:rPr lang="en-US" sz="60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các em học sinh</a:t>
            </a:r>
            <a:endParaRPr lang="en-US" sz="6000" b="1" kern="10" dirty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107763" dir="2700000" algn="ctr" rotWithShape="0">
                  <a:srgbClr val="FF3300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4442433E-C99D-4D3C-B3DE-99555C68CC76}"/>
              </a:ext>
            </a:extLst>
          </p:cNvPr>
          <p:cNvSpPr txBox="1">
            <a:spLocks/>
          </p:cNvSpPr>
          <p:nvPr/>
        </p:nvSpPr>
        <p:spPr>
          <a:xfrm>
            <a:off x="934751" y="3124200"/>
            <a:ext cx="7209183" cy="696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MÔN MĨ THUẬT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ỚP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05707" y="5257800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851075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gfyudgs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P\Downloads\MT HỌC ĐC\1080-hoa-105b04efd336cae_d775ddbd7536cf844d0fd20ad0a822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49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AD170E3-BF33-462A-AD84-6C0E85ADBA31}"/>
              </a:ext>
            </a:extLst>
          </p:cNvPr>
          <p:cNvSpPr txBox="1"/>
          <p:nvPr/>
        </p:nvSpPr>
        <p:spPr>
          <a:xfrm>
            <a:off x="643597" y="2209800"/>
            <a:ext cx="8019464" cy="1311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0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TRẢI NGHIỆM VUI</a:t>
            </a:r>
            <a:endParaRPr lang="en-US" sz="6000" b="1" i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311775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8240622394562025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102008591610405476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-877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304800"/>
            <a:ext cx="8458200" cy="60960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gfyudgs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P\Downloads\MT HỌC ĐC\1080-hoa-105b04efd336cae_d775ddbd7536cf844d0fd20ad0a822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49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AD170E3-BF33-462A-AD84-6C0E85ADBA31}"/>
              </a:ext>
            </a:extLst>
          </p:cNvPr>
          <p:cNvSpPr txBox="1"/>
          <p:nvPr/>
        </p:nvSpPr>
        <p:spPr>
          <a:xfrm>
            <a:off x="643597" y="2209800"/>
            <a:ext cx="8019464" cy="1311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0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en-US" sz="6000" b="1" i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3117758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gfyudgs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P\Downloads\MT HỌC ĐC\1080-hoa-105b04efd336cae_d775ddbd7536cf844d0fd20ad0a822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49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AD170E3-BF33-462A-AD84-6C0E85ADBA31}"/>
              </a:ext>
            </a:extLst>
          </p:cNvPr>
          <p:cNvSpPr txBox="1"/>
          <p:nvPr/>
        </p:nvSpPr>
        <p:spPr>
          <a:xfrm>
            <a:off x="643597" y="1905000"/>
            <a:ext cx="801946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54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TRƯNG BÀY</a:t>
            </a:r>
          </a:p>
          <a:p>
            <a:pPr algn="ctr">
              <a:lnSpc>
                <a:spcPct val="150000"/>
              </a:lnSpc>
            </a:pPr>
            <a:r>
              <a:rPr lang="vi-VN" sz="54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KẾT QUẢ HỌC TẬP</a:t>
            </a:r>
            <a:endParaRPr lang="en-US" sz="5400" b="1" i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3117758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WordArt 3"/>
          <p:cNvSpPr>
            <a:spLocks noChangeArrowheads="1" noChangeShapeType="1" noTextEdit="1"/>
          </p:cNvSpPr>
          <p:nvPr/>
        </p:nvSpPr>
        <p:spPr bwMode="auto">
          <a:xfrm>
            <a:off x="1295400" y="1524000"/>
            <a:ext cx="6705600" cy="35814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60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</a:t>
            </a:r>
            <a:r>
              <a:rPr lang="vi-VN" sz="60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ảm ơn</a:t>
            </a:r>
            <a:r>
              <a:rPr lang="en-US" sz="60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các em học sinh</a:t>
            </a:r>
            <a:endParaRPr lang="en-US" sz="6000" b="1" kern="10" dirty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107763" dir="2700000" algn="ctr" rotWithShape="0">
                  <a:srgbClr val="FF3300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4442433E-C99D-4D3C-B3DE-99555C68CC76}"/>
              </a:ext>
            </a:extLst>
          </p:cNvPr>
          <p:cNvSpPr txBox="1">
            <a:spLocks/>
          </p:cNvSpPr>
          <p:nvPr/>
        </p:nvSpPr>
        <p:spPr>
          <a:xfrm>
            <a:off x="934751" y="3124200"/>
            <a:ext cx="7209183" cy="696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HẸN GẶP CÁC EM VÀO TIẾT HỌC SAU</a:t>
            </a:r>
            <a:endParaRPr lang="en-US" b="1" dirty="0" smtClean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05707" y="5257800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851075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gfyudgs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P\Downloads\MT HỌC ĐC\1080-hoa-105b04efd336cae_d775ddbd7536cf844d0fd20ad0a822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49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AD170E3-BF33-462A-AD84-6C0E85ADBA31}"/>
              </a:ext>
            </a:extLst>
          </p:cNvPr>
          <p:cNvSpPr txBox="1"/>
          <p:nvPr/>
        </p:nvSpPr>
        <p:spPr>
          <a:xfrm>
            <a:off x="643597" y="2209800"/>
            <a:ext cx="8019464" cy="1311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6000" b="1" i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311775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423398795227120779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0" y="-87547"/>
            <a:ext cx="9220200" cy="694554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FFFF99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2018110" y="152400"/>
            <a:ext cx="5262563" cy="685800"/>
          </a:xfrm>
        </p:spPr>
        <p:txBody>
          <a:bodyPr/>
          <a:lstStyle/>
          <a:p>
            <a:pPr algn="ctr" eaLnBrk="1" hangingPunct="1"/>
            <a:r>
              <a:rPr lang="en-US" sz="3200" b="1" dirty="0" smtClean="0">
                <a:solidFill>
                  <a:srgbClr val="0303BD"/>
                </a:solidFill>
                <a:latin typeface="Times New Roman" pitchFamily="18" charset="0"/>
                <a:cs typeface="Times New Roman" pitchFamily="18" charset="0"/>
              </a:rPr>
              <a:t>YÊU CẦU CẦN ĐẠT</a:t>
            </a:r>
            <a:endParaRPr lang="en-US" sz="3200" b="1" dirty="0" smtClean="0">
              <a:solidFill>
                <a:srgbClr val="0303B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685800"/>
            <a:ext cx="8382000" cy="1676400"/>
            <a:chOff x="1296" y="1344"/>
            <a:chExt cx="2976" cy="432"/>
          </a:xfrm>
        </p:grpSpPr>
        <p:sp>
          <p:nvSpPr>
            <p:cNvPr id="4113" name="AutoShape 10"/>
            <p:cNvSpPr>
              <a:spLocks noChangeArrowheads="1"/>
            </p:cNvSpPr>
            <p:nvPr/>
          </p:nvSpPr>
          <p:spPr bwMode="gray">
            <a:xfrm>
              <a:off x="1536" y="1398"/>
              <a:ext cx="2736" cy="288"/>
            </a:xfrm>
            <a:prstGeom prst="roundRect">
              <a:avLst>
                <a:gd name="adj" fmla="val 16667"/>
              </a:avLst>
            </a:prstGeom>
            <a:solidFill>
              <a:srgbClr val="FFE4C9"/>
            </a:solidFill>
            <a:ln w="12700" algn="ctr">
              <a:solidFill>
                <a:srgbClr val="003300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4114" name="AutoShape 11"/>
            <p:cNvSpPr>
              <a:spLocks noChangeArrowheads="1"/>
            </p:cNvSpPr>
            <p:nvPr/>
          </p:nvSpPr>
          <p:spPr bwMode="gray">
            <a:xfrm>
              <a:off x="1296" y="1344"/>
              <a:ext cx="432" cy="432"/>
            </a:xfrm>
            <a:prstGeom prst="diamond">
              <a:avLst/>
            </a:prstGeom>
            <a:solidFill>
              <a:srgbClr val="FFE4C9"/>
            </a:solidFill>
            <a:ln w="25400" algn="ctr">
              <a:solidFill>
                <a:srgbClr val="00330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4115" name="Text Box 12"/>
            <p:cNvSpPr txBox="1">
              <a:spLocks noChangeArrowheads="1"/>
            </p:cNvSpPr>
            <p:nvPr/>
          </p:nvSpPr>
          <p:spPr bwMode="gray">
            <a:xfrm>
              <a:off x="1784" y="1430"/>
              <a:ext cx="2431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just">
                <a:lnSpc>
                  <a:spcPct val="95000"/>
                </a:lnSpc>
              </a:pPr>
              <a:endParaRPr lang="vi-VN" sz="2200">
                <a:solidFill>
                  <a:srgbClr val="0303BD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6" name="Text Box 13"/>
            <p:cNvSpPr txBox="1">
              <a:spLocks noChangeArrowheads="1"/>
            </p:cNvSpPr>
            <p:nvPr/>
          </p:nvSpPr>
          <p:spPr bwMode="gray">
            <a:xfrm>
              <a:off x="1437" y="1495"/>
              <a:ext cx="138" cy="125"/>
            </a:xfrm>
            <a:prstGeom prst="rect">
              <a:avLst/>
            </a:prstGeom>
            <a:ln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US" sz="2400" b="1" dirty="0">
                  <a:latin typeface=".VnRevueH" pitchFamily="34" charset="0"/>
                </a:rPr>
                <a:t>1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685800" y="1905000"/>
            <a:ext cx="8001000" cy="1981200"/>
            <a:chOff x="1296" y="1344"/>
            <a:chExt cx="3161" cy="432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721" y="1416"/>
              <a:ext cx="2736" cy="288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303BD"/>
              </a:solidFill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gray">
            <a:xfrm>
              <a:off x="1296" y="1344"/>
              <a:ext cx="432" cy="432"/>
            </a:xfrm>
            <a:prstGeom prst="diamond">
              <a:avLst/>
            </a:prstGeom>
            <a:ln>
              <a:solidFill>
                <a:srgbClr val="0303BD"/>
              </a:solidFill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gray">
            <a:xfrm>
              <a:off x="1430" y="1502"/>
              <a:ext cx="152" cy="105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 smtClean="0">
                  <a:solidFill>
                    <a:srgbClr val="C00000"/>
                  </a:solidFill>
                  <a:latin typeface=".VnRevueH" pitchFamily="34" charset="0"/>
                </a:rPr>
                <a:t>2</a:t>
              </a:r>
              <a:endParaRPr lang="en-US" sz="2400" b="1" dirty="0">
                <a:solidFill>
                  <a:srgbClr val="C00000"/>
                </a:solidFill>
                <a:latin typeface=".VnRevueH" pitchFamily="34" charset="0"/>
              </a:endParaRP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1066800" y="3505200"/>
            <a:ext cx="7543800" cy="1676400"/>
            <a:chOff x="1296" y="2881"/>
            <a:chExt cx="3063" cy="352"/>
          </a:xfrm>
        </p:grpSpPr>
        <p:sp>
          <p:nvSpPr>
            <p:cNvPr id="4106" name="AutoShape 15"/>
            <p:cNvSpPr>
              <a:spLocks noChangeArrowheads="1"/>
            </p:cNvSpPr>
            <p:nvPr/>
          </p:nvSpPr>
          <p:spPr bwMode="gray">
            <a:xfrm>
              <a:off x="1623" y="2921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BECF8"/>
                </a:gs>
                <a:gs pos="100000">
                  <a:srgbClr val="EEA4E0"/>
                </a:gs>
              </a:gsLst>
              <a:lin ang="0" scaled="1"/>
            </a:gradFill>
            <a:ln w="12700" algn="ctr">
              <a:solidFill>
                <a:srgbClr val="CC0099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4107" name="AutoShape 16"/>
            <p:cNvSpPr>
              <a:spLocks noChangeArrowheads="1"/>
            </p:cNvSpPr>
            <p:nvPr/>
          </p:nvSpPr>
          <p:spPr bwMode="gray">
            <a:xfrm>
              <a:off x="1296" y="2881"/>
              <a:ext cx="432" cy="352"/>
            </a:xfrm>
            <a:prstGeom prst="diamond">
              <a:avLst/>
            </a:prstGeom>
            <a:gradFill rotWithShape="1">
              <a:gsLst>
                <a:gs pos="0">
                  <a:srgbClr val="F1B3E6"/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rgbClr val="CC0099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 dirty="0">
                <a:solidFill>
                  <a:srgbClr val="FFC000"/>
                </a:solidFill>
              </a:endParaRPr>
            </a:p>
          </p:txBody>
        </p:sp>
        <p:sp>
          <p:nvSpPr>
            <p:cNvPr id="4108" name="Text Box 17"/>
            <p:cNvSpPr txBox="1">
              <a:spLocks noChangeArrowheads="1"/>
            </p:cNvSpPr>
            <p:nvPr/>
          </p:nvSpPr>
          <p:spPr bwMode="gray">
            <a:xfrm>
              <a:off x="1828" y="2927"/>
              <a:ext cx="2473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just">
                <a:lnSpc>
                  <a:spcPct val="110000"/>
                </a:lnSpc>
              </a:pPr>
              <a:endParaRPr lang="vi-VN" i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9" name="Text Box 18"/>
            <p:cNvSpPr txBox="1">
              <a:spLocks noChangeArrowheads="1"/>
            </p:cNvSpPr>
            <p:nvPr/>
          </p:nvSpPr>
          <p:spPr bwMode="gray">
            <a:xfrm>
              <a:off x="1431" y="3003"/>
              <a:ext cx="163" cy="124"/>
            </a:xfrm>
            <a:prstGeom prst="rect">
              <a:avLst/>
            </a:prstGeom>
            <a:ln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US" sz="2800" b="1" dirty="0">
                  <a:solidFill>
                    <a:srgbClr val="0033CC"/>
                  </a:solidFill>
                </a:rPr>
                <a:t>3</a:t>
              </a:r>
            </a:p>
          </p:txBody>
        </p:sp>
      </p:grpSp>
      <p:sp>
        <p:nvSpPr>
          <p:cNvPr id="21" name="Rectangle 20"/>
          <p:cNvSpPr/>
          <p:nvPr/>
        </p:nvSpPr>
        <p:spPr>
          <a:xfrm>
            <a:off x="1447800" y="914401"/>
            <a:ext cx="6858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hận </a:t>
            </a:r>
            <a:r>
              <a:rPr lang="vi-V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biết và nêu được hình dáng của cơ thể người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liên hệ với một số hình cơ bản.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981200" y="2438400"/>
            <a:ext cx="6629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 đầu tạo được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vi-VN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bằng một số hình cơ bản.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10800000" flipV="1">
            <a:off x="2133600" y="3942215"/>
            <a:ext cx="6096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Chia sẻ cảm nhận về sản phẩm của mình và của bạn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/>
          </a:p>
        </p:txBody>
      </p:sp>
      <p:grpSp>
        <p:nvGrpSpPr>
          <p:cNvPr id="24" name="Group 14"/>
          <p:cNvGrpSpPr>
            <a:grpSpLocks/>
          </p:cNvGrpSpPr>
          <p:nvPr/>
        </p:nvGrpSpPr>
        <p:grpSpPr bwMode="auto">
          <a:xfrm>
            <a:off x="1371600" y="5105400"/>
            <a:ext cx="7250906" cy="1524000"/>
            <a:chOff x="1296" y="2881"/>
            <a:chExt cx="3063" cy="352"/>
          </a:xfrm>
        </p:grpSpPr>
        <p:sp>
          <p:nvSpPr>
            <p:cNvPr id="25" name="AutoShape 15"/>
            <p:cNvSpPr>
              <a:spLocks noChangeArrowheads="1"/>
            </p:cNvSpPr>
            <p:nvPr/>
          </p:nvSpPr>
          <p:spPr bwMode="gray">
            <a:xfrm>
              <a:off x="1623" y="2921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BECF8"/>
                </a:gs>
                <a:gs pos="100000">
                  <a:srgbClr val="EEA4E0"/>
                </a:gs>
              </a:gsLst>
              <a:lin ang="0" scaled="1"/>
            </a:gradFill>
            <a:ln w="12700" algn="ctr">
              <a:solidFill>
                <a:srgbClr val="CC0099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26" name="AutoShape 16"/>
            <p:cNvSpPr>
              <a:spLocks noChangeArrowheads="1"/>
            </p:cNvSpPr>
            <p:nvPr/>
          </p:nvSpPr>
          <p:spPr bwMode="gray">
            <a:xfrm>
              <a:off x="1296" y="2881"/>
              <a:ext cx="432" cy="352"/>
            </a:xfrm>
            <a:prstGeom prst="diamond">
              <a:avLst/>
            </a:prstGeom>
            <a:gradFill rotWithShape="1">
              <a:gsLst>
                <a:gs pos="0">
                  <a:srgbClr val="F1B3E6"/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rgbClr val="CC0099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27" name="Text Box 17"/>
            <p:cNvSpPr txBox="1">
              <a:spLocks noChangeArrowheads="1"/>
            </p:cNvSpPr>
            <p:nvPr/>
          </p:nvSpPr>
          <p:spPr bwMode="gray">
            <a:xfrm>
              <a:off x="1828" y="2927"/>
              <a:ext cx="2473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just">
                <a:lnSpc>
                  <a:spcPct val="110000"/>
                </a:lnSpc>
              </a:pPr>
              <a:endParaRPr lang="vi-VN" i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 Box 18"/>
            <p:cNvSpPr txBox="1">
              <a:spLocks noChangeArrowheads="1"/>
            </p:cNvSpPr>
            <p:nvPr/>
          </p:nvSpPr>
          <p:spPr bwMode="gray">
            <a:xfrm>
              <a:off x="1431" y="3003"/>
              <a:ext cx="163" cy="127"/>
            </a:xfrm>
            <a:prstGeom prst="rect">
              <a:avLst/>
            </a:prstGeom>
            <a:ln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US" sz="2800" b="1" dirty="0">
                  <a:solidFill>
                    <a:schemeClr val="tx2">
                      <a:lumMod val="75000"/>
                    </a:schemeClr>
                  </a:solidFill>
                </a:rPr>
                <a:t>4</a:t>
              </a:r>
              <a:endParaRPr lang="en-US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2438400" y="5410200"/>
            <a:ext cx="6096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vi-VN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iết </a:t>
            </a:r>
            <a:r>
              <a:rPr lang="vi-VN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yêu quý cơ thể mình, có hành động bảo vệ sức khỏe cho mình và mọi người.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457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gfyudgs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P\Downloads\MT HỌC ĐC\1080-hoa-105b04efd336cae_d775ddbd7536cf844d0fd20ad0a822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49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AD170E3-BF33-462A-AD84-6C0E85ADBA31}"/>
              </a:ext>
            </a:extLst>
          </p:cNvPr>
          <p:cNvSpPr txBox="1"/>
          <p:nvPr/>
        </p:nvSpPr>
        <p:spPr>
          <a:xfrm>
            <a:off x="643597" y="2209800"/>
            <a:ext cx="8019464" cy="1311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  <a:endParaRPr lang="en-US" sz="6000" b="1" i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311775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sz="3600" dirty="0" smtClean="0">
                <a:solidFill>
                  <a:srgbClr val="0070C0"/>
                </a:solidFill>
              </a:rPr>
              <a:t>Em so sánh dáng người hình 1 và hình 2?</a:t>
            </a:r>
            <a:endParaRPr lang="en-US" sz="3600" dirty="0"/>
          </a:p>
        </p:txBody>
      </p:sp>
      <p:pic>
        <p:nvPicPr>
          <p:cNvPr id="4" name="Content Placeholder 3" descr="IMG-877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1" y="1219200"/>
            <a:ext cx="6096000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gfyudgs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P\Downloads\MT HỌC ĐC\1080-hoa-105b04efd336cae_d775ddbd7536cf844d0fd20ad0a822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49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AD170E3-BF33-462A-AD84-6C0E85ADBA31}"/>
              </a:ext>
            </a:extLst>
          </p:cNvPr>
          <p:cNvSpPr txBox="1"/>
          <p:nvPr/>
        </p:nvSpPr>
        <p:spPr>
          <a:xfrm>
            <a:off x="643597" y="2209800"/>
            <a:ext cx="8019464" cy="1311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0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TRẢI NGHIỆM VUI</a:t>
            </a:r>
            <a:endParaRPr lang="en-US" sz="6000" b="1" i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311775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vi-VN" sz="3200" dirty="0" smtClean="0">
                <a:solidFill>
                  <a:srgbClr val="002060"/>
                </a:solidFill>
              </a:rPr>
              <a:t>Em chỉ ra hình cơ bản ở hình 3 tương ứng với mỗi bộ phận trên cơ thể người ở hình 4?</a:t>
            </a:r>
            <a:endParaRPr lang="en-US" sz="3200" dirty="0"/>
          </a:p>
        </p:txBody>
      </p:sp>
      <p:pic>
        <p:nvPicPr>
          <p:cNvPr id="6" name="Content Placeholder 5" descr="IMG-877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371600"/>
            <a:ext cx="6400800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161</Words>
  <Application>Microsoft Office PowerPoint</Application>
  <PresentationFormat>On-screen Show (4:3)</PresentationFormat>
  <Paragraphs>23</Paragraphs>
  <Slides>19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YÊU CẦU CẦN ĐẠT</vt:lpstr>
      <vt:lpstr>Slide 6</vt:lpstr>
      <vt:lpstr>Em so sánh dáng người hình 1 và hình 2?</vt:lpstr>
      <vt:lpstr>Slide 8</vt:lpstr>
      <vt:lpstr>Em chỉ ra hình cơ bản ở hình 3 tương ứng với mỗi bộ phận trên cơ thể người ở hình 4?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38</cp:revision>
  <dcterms:created xsi:type="dcterms:W3CDTF">2022-01-17T08:34:44Z</dcterms:created>
  <dcterms:modified xsi:type="dcterms:W3CDTF">2022-01-22T14:03:16Z</dcterms:modified>
</cp:coreProperties>
</file>