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66" r:id="rId3"/>
    <p:sldMasterId id="2147483678" r:id="rId4"/>
    <p:sldMasterId id="2147483690" r:id="rId5"/>
    <p:sldMasterId id="2147483702" r:id="rId6"/>
  </p:sldMasterIdLst>
  <p:notesMasterIdLst>
    <p:notesMasterId r:id="rId29"/>
  </p:notesMasterIdLst>
  <p:handoutMasterIdLst>
    <p:handoutMasterId r:id="rId30"/>
  </p:handoutMasterIdLst>
  <p:sldIdLst>
    <p:sldId id="257" r:id="rId7"/>
    <p:sldId id="256" r:id="rId8"/>
    <p:sldId id="11088425" r:id="rId9"/>
    <p:sldId id="258" r:id="rId10"/>
    <p:sldId id="269" r:id="rId11"/>
    <p:sldId id="267" r:id="rId12"/>
    <p:sldId id="266" r:id="rId13"/>
    <p:sldId id="264" r:id="rId14"/>
    <p:sldId id="259" r:id="rId15"/>
    <p:sldId id="260" r:id="rId16"/>
    <p:sldId id="262" r:id="rId17"/>
    <p:sldId id="2884" r:id="rId18"/>
    <p:sldId id="11088444" r:id="rId19"/>
    <p:sldId id="265" r:id="rId20"/>
    <p:sldId id="11088416" r:id="rId21"/>
    <p:sldId id="2893" r:id="rId22"/>
    <p:sldId id="2886" r:id="rId23"/>
    <p:sldId id="11088443" r:id="rId24"/>
    <p:sldId id="2896" r:id="rId25"/>
    <p:sldId id="11088419" r:id="rId26"/>
    <p:sldId id="11088420" r:id="rId27"/>
    <p:sldId id="289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2716B-A41F-41ED-8868-A092F05F91A2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D7D81-07F5-47E3-999C-27658D3FFE0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E011C3E-8D59-4B87-B56C-E94D4BA2B6F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81" y="541988"/>
            <a:ext cx="1957804" cy="9789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7355"/>
            <a:ext cx="2069886" cy="10349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C:\Users\TUAN\Downloads\Luyện tập 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704" y="573998"/>
            <a:ext cx="1894008" cy="7308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Không có mô tả.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75" y="608382"/>
            <a:ext cx="1993555" cy="75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/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6E9AE-D825-4BD0-BE5A-45DB0766ABA4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1CC28-F2B6-4965-B7FC-4FA9EABECE12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t>03/04/2022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jpeg"/><Relationship Id="rId5" Type="http://schemas.openxmlformats.org/officeDocument/2006/relationships/image" Target="../media/image17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01176" y="4252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4430" y="74930"/>
            <a:ext cx="3418205" cy="363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 7: 245 l + 500 l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67402" y="534025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C. 745 l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B. 745 kg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5710" y="3390776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43452" y="3605090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A. 754 kg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D. 754 l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9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2010" y="514200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49800" y="6130110"/>
            <a:ext cx="756026" cy="756026"/>
          </a:xfrm>
          <a:prstGeom prst="rect">
            <a:avLst/>
          </a:prstGeom>
        </p:spPr>
      </p:pic>
      <p:pic>
        <p:nvPicPr>
          <p:cNvPr id="12" name="Picture 11" descr="images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tretch>
            <a:fillRect/>
          </a:stretch>
        </p:blipFill>
        <p:spPr>
          <a:xfrm>
            <a:off x="9862656" y="6186408"/>
            <a:ext cx="612000" cy="612000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2423593" y="-207403"/>
            <a:ext cx="6428157" cy="2376264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3712" y="89886"/>
            <a:ext cx="396044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Ôi! Các bạn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thật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giỏi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!!!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ơn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bạn.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Đây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là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một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chút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quà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mình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dành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tặng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/>
              </a:rPr>
              <a:t>bạn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 nè.</a:t>
            </a:r>
            <a:endParaRPr lang="vi-V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endParaRPr lang="en-US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11" name="Picture 10" descr="18053136-tác-giả-của-một-con-gà-mái-và-bảy-quả-trứng-của-cô-trên-một-nền-trắng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6581" y="2661267"/>
            <a:ext cx="2520280" cy="2544333"/>
          </a:xfrm>
          <a:prstGeom prst="rect">
            <a:avLst/>
          </a:prstGeom>
        </p:spPr>
      </p:pic>
      <p:pic>
        <p:nvPicPr>
          <p:cNvPr id="13" name="Picture 12" descr="18013219-tác-giả-của-một-con-gà-gần-bảng-mũi-tên-trên-một-nền-trắng 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057" y="3068961"/>
            <a:ext cx="4334703" cy="3817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51682" y="1718136"/>
            <a:ext cx="9055865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60: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cộng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9753" y="1199869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6366" y="1859647"/>
            <a:ext cx="10864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60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cộng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vi 1000 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(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)</a:t>
            </a:r>
            <a:endParaRPr lang="en-US" sz="3200" b="1" dirty="0" smtClean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4961" y="504799"/>
            <a:ext cx="7560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hứ hai ngày 4 tháng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4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năm 2022 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53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loud 1"/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-1" fmla="*/ 652759 w 6008783"/>
              <a:gd name="connsiteY0-2" fmla="*/ 2824586 h 4661425"/>
              <a:gd name="connsiteX1-3" fmla="*/ 300439 w 6008783"/>
              <a:gd name="connsiteY1-4" fmla="*/ 2738587 h 4661425"/>
              <a:gd name="connsiteX2-5" fmla="*/ 963630 w 6008783"/>
              <a:gd name="connsiteY2-6" fmla="*/ 3765719 h 4661425"/>
              <a:gd name="connsiteX3-7" fmla="*/ 809516 w 6008783"/>
              <a:gd name="connsiteY3-8" fmla="*/ 3806830 h 4661425"/>
              <a:gd name="connsiteX4-9" fmla="*/ 2291961 w 6008783"/>
              <a:gd name="connsiteY4-10" fmla="*/ 4217942 h 4661425"/>
              <a:gd name="connsiteX5-11" fmla="*/ 2199047 w 6008783"/>
              <a:gd name="connsiteY5-12" fmla="*/ 4030190 h 4661425"/>
              <a:gd name="connsiteX6-13" fmla="*/ 4009610 w 6008783"/>
              <a:gd name="connsiteY6-14" fmla="*/ 3749749 h 4661425"/>
              <a:gd name="connsiteX7-15" fmla="*/ 3972473 w 6008783"/>
              <a:gd name="connsiteY7-16" fmla="*/ 3955737 h 4661425"/>
              <a:gd name="connsiteX8-17" fmla="*/ 4747077 w 6008783"/>
              <a:gd name="connsiteY8-18" fmla="*/ 2476813 h 4661425"/>
              <a:gd name="connsiteX9-19" fmla="*/ 5199266 w 6008783"/>
              <a:gd name="connsiteY9-20" fmla="*/ 3246811 h 4661425"/>
              <a:gd name="connsiteX10-21" fmla="*/ 5813775 w 6008783"/>
              <a:gd name="connsiteY10-22" fmla="*/ 1656748 h 4661425"/>
              <a:gd name="connsiteX11-23" fmla="*/ 5612370 w 6008783"/>
              <a:gd name="connsiteY11-24" fmla="*/ 1945497 h 4661425"/>
              <a:gd name="connsiteX12-25" fmla="*/ 5330569 w 6008783"/>
              <a:gd name="connsiteY12-26" fmla="*/ 585483 h 4661425"/>
              <a:gd name="connsiteX13-27" fmla="*/ 5341140 w 6008783"/>
              <a:gd name="connsiteY13-28" fmla="*/ 721873 h 4661425"/>
              <a:gd name="connsiteX14-29" fmla="*/ 4044522 w 6008783"/>
              <a:gd name="connsiteY14-30" fmla="*/ 426434 h 4661425"/>
              <a:gd name="connsiteX15-31" fmla="*/ 4147729 w 6008783"/>
              <a:gd name="connsiteY15-32" fmla="*/ 252493 h 4661425"/>
              <a:gd name="connsiteX16-33" fmla="*/ 3079640 w 6008783"/>
              <a:gd name="connsiteY16-34" fmla="*/ 509303 h 4661425"/>
              <a:gd name="connsiteX17-35" fmla="*/ 3129574 w 6008783"/>
              <a:gd name="connsiteY17-36" fmla="*/ 359318 h 4661425"/>
              <a:gd name="connsiteX18-37" fmla="*/ 1947290 w 6008783"/>
              <a:gd name="connsiteY18-38" fmla="*/ 560234 h 4661425"/>
              <a:gd name="connsiteX19-39" fmla="*/ 2128110 w 6008783"/>
              <a:gd name="connsiteY19-40" fmla="*/ 705687 h 4661425"/>
              <a:gd name="connsiteX20-41" fmla="*/ 574033 w 6008783"/>
              <a:gd name="connsiteY20-42" fmla="*/ 1703686 h 4661425"/>
              <a:gd name="connsiteX21-43" fmla="*/ 542459 w 6008783"/>
              <a:gd name="connsiteY21-44" fmla="*/ 1550571 h 46614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64600" y="10414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822959" y="1789607"/>
            <a:ext cx="2677887" cy="1357629"/>
          </a:xfrm>
          <a:prstGeom prst="wedgeEllipseCallout">
            <a:avLst>
              <a:gd name="adj1" fmla="val 63444"/>
              <a:gd name="adj2" fmla="val 6839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Bố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346 </a:t>
            </a:r>
            <a:r>
              <a:rPr lang="en-US" sz="2400" dirty="0" err="1">
                <a:solidFill>
                  <a:schemeClr val="tx1"/>
                </a:solidFill>
              </a:rPr>
              <a:t>hạt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978331" y="835804"/>
            <a:ext cx="3631475" cy="1294902"/>
          </a:xfrm>
          <a:prstGeom prst="wedgeEllipseCallout">
            <a:avLst>
              <a:gd name="adj1" fmla="val 12779"/>
              <a:gd name="adj2" fmla="val 10643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Còn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mẹ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229 </a:t>
            </a:r>
            <a:r>
              <a:rPr lang="en-US" sz="2400" dirty="0" err="1">
                <a:solidFill>
                  <a:schemeClr val="tx1"/>
                </a:solidFill>
              </a:rPr>
              <a:t>hạt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6276704" y="835804"/>
            <a:ext cx="3043645" cy="1902324"/>
          </a:xfrm>
          <a:prstGeom prst="wedgeEllipseCallout">
            <a:avLst>
              <a:gd name="adj1" fmla="val -44019"/>
              <a:gd name="adj2" fmla="val 7862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Bố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mẹ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tất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bao </a:t>
            </a:r>
            <a:r>
              <a:rPr lang="en-US" sz="2400" dirty="0" err="1">
                <a:solidFill>
                  <a:schemeClr val="tx1"/>
                </a:solidFill>
              </a:rPr>
              <a:t>nhiêu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thông</a:t>
            </a:r>
            <a:r>
              <a:rPr lang="en-US" sz="2400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65946" y="5334718"/>
            <a:ext cx="2955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346 + 229 = ?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06" b="91388" l="5618" r="96629">
                        <a14:foregroundMark x1="35581" y1="23445" x2="39513" y2="22967"/>
                        <a14:foregroundMark x1="57678" y1="28230" x2="59738" y2="5693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27" y="2913008"/>
            <a:ext cx="5905765" cy="2311433"/>
          </a:xfrm>
          <a:prstGeom prst="rect">
            <a:avLst/>
          </a:prstGeom>
        </p:spPr>
      </p:pic>
      <p:sp>
        <p:nvSpPr>
          <p:cNvPr id="9" name="Oval Callout 7"/>
          <p:cNvSpPr/>
          <p:nvPr/>
        </p:nvSpPr>
        <p:spPr>
          <a:xfrm>
            <a:off x="7798527" y="2572682"/>
            <a:ext cx="3735976" cy="1722871"/>
          </a:xfrm>
          <a:prstGeom prst="wedgeEllipseCallout">
            <a:avLst>
              <a:gd name="adj1" fmla="val -49790"/>
              <a:gd name="adj2" fmla="val 353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Nhà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đủ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thức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ăn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mùa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đông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chưa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nhỉ</a:t>
            </a:r>
            <a:r>
              <a:rPr lang="en-US" sz="2400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864600" y="10414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close-up of a map&#10;&#10;Description automatically generated with low confidenc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7" y="4401434"/>
            <a:ext cx="693528" cy="2296349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45242" y="457200"/>
          <a:ext cx="4604517" cy="59572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4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3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r>
                        <a:rPr lang="en-US" sz="24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Đơn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vị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22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8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51679" y="683500"/>
            <a:ext cx="440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93029" y="1043146"/>
            <a:ext cx="888567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9" name="Rectangle 8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93029" y="2075112"/>
            <a:ext cx="888567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0" name="Rectangle 109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1293029" y="4334987"/>
            <a:ext cx="888567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11" name="Rectangle 210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Rectangle 241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ectangle 246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Rectangle 250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Rectangle 253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Rectangle 25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Rectangle 255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ectangle 257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Rectangle 258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 261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 262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Rectangle 26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Rectangle 265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Rectangle 266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Rectangle 268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Rectangle 269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Rectangle 273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Rectangle 27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 275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 276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 277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 283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Rectangle 292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Rectangle 293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Rectangle 295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Rectangle 296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Rectangle 297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Rectangle 298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Rectangle 299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 303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 30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Rectangle 305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Rectangle 307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Rectangle 309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1" name="Group 310"/>
          <p:cNvGrpSpPr/>
          <p:nvPr/>
        </p:nvGrpSpPr>
        <p:grpSpPr>
          <a:xfrm>
            <a:off x="1293029" y="5355559"/>
            <a:ext cx="888567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12" name="Rectangle 311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Rectangle 312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Rectangle 313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Rectangle 31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Rectangle 317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Rectangle 318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 319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Rectangle 321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 322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Rectangle 323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 32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 325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Rectangle 327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ectangle 328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ectangle 329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Rectangle 330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ectangle 332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ectangle 333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ectangle 334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335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ectangle 336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ectangle 337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ectangle 338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ectangle 339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ectangle 341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Rectangle 342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Rectangle 343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Rectangle 350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ectangle 369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ectangle 370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ectangle 388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ectangle 407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2" name="TextBox 411"/>
          <p:cNvSpPr txBox="1"/>
          <p:nvPr/>
        </p:nvSpPr>
        <p:spPr>
          <a:xfrm>
            <a:off x="7741750" y="683500"/>
            <a:ext cx="440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413" name="TextBox 412"/>
          <p:cNvSpPr txBox="1"/>
          <p:nvPr/>
        </p:nvSpPr>
        <p:spPr>
          <a:xfrm>
            <a:off x="8118395" y="683500"/>
            <a:ext cx="440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414" name="TextBox 413"/>
          <p:cNvSpPr txBox="1"/>
          <p:nvPr/>
        </p:nvSpPr>
        <p:spPr>
          <a:xfrm>
            <a:off x="8532328" y="683500"/>
            <a:ext cx="440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415" name="TextBox 414"/>
          <p:cNvSpPr txBox="1"/>
          <p:nvPr/>
        </p:nvSpPr>
        <p:spPr>
          <a:xfrm>
            <a:off x="8945449" y="683500"/>
            <a:ext cx="440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16" name="TextBox 415"/>
          <p:cNvSpPr txBox="1"/>
          <p:nvPr/>
        </p:nvSpPr>
        <p:spPr>
          <a:xfrm>
            <a:off x="9323546" y="683500"/>
            <a:ext cx="440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17" name="TextBox 416"/>
          <p:cNvSpPr txBox="1"/>
          <p:nvPr/>
        </p:nvSpPr>
        <p:spPr>
          <a:xfrm>
            <a:off x="9675154" y="683500"/>
            <a:ext cx="440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9</a:t>
            </a:r>
          </a:p>
        </p:txBody>
      </p:sp>
      <p:grpSp>
        <p:nvGrpSpPr>
          <p:cNvPr id="418" name="Group 417"/>
          <p:cNvGrpSpPr/>
          <p:nvPr/>
        </p:nvGrpSpPr>
        <p:grpSpPr>
          <a:xfrm>
            <a:off x="2971190" y="1604312"/>
            <a:ext cx="547114" cy="901548"/>
            <a:chOff x="2846886" y="1604312"/>
            <a:chExt cx="555107" cy="901548"/>
          </a:xfrm>
        </p:grpSpPr>
        <p:grpSp>
          <p:nvGrpSpPr>
            <p:cNvPr id="419" name="Group 418"/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453" name="Rectangle 452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Rectangle 453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Rectangle 45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Rectangle 455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Rectangle 456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Rectangle 457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Rectangle 458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Rectangle 459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Rectangle 460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Rectangle 461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0" name="Group 419"/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443" name="Rectangle 442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Rectangle 443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Rectangle 44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Rectangle 445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Rectangle 446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Rectangle 447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Rectangle 448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Rectangle 449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Rectangle 450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Rectangle 451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1" name="Group 420"/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433" name="Rectangle 432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Rectangle 433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Rectangle 43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Rectangle 435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Rectangle 436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Rectangle 437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Rectangle 438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Rectangle 439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Rectangle 440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Rectangle 441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2" name="Group 421"/>
            <p:cNvGrpSpPr/>
            <p:nvPr/>
          </p:nvGrpSpPr>
          <p:grpSpPr>
            <a:xfrm>
              <a:off x="3311838" y="1604312"/>
              <a:ext cx="90155" cy="901548"/>
              <a:chOff x="7152671" y="1595686"/>
              <a:chExt cx="90155" cy="901548"/>
            </a:xfrm>
          </p:grpSpPr>
          <p:sp>
            <p:nvSpPr>
              <p:cNvPr id="423" name="Rectangle 422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Rectangle 423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Rectangle 42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Rectangle 425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Rectangle 426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Rectangle 427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Rectangle 428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Rectangle 429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Rectangle 430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Rectangle 431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63" name="Group 462"/>
          <p:cNvGrpSpPr/>
          <p:nvPr/>
        </p:nvGrpSpPr>
        <p:grpSpPr>
          <a:xfrm>
            <a:off x="4646333" y="1628140"/>
            <a:ext cx="88857" cy="537127"/>
            <a:chOff x="4824133" y="1628140"/>
            <a:chExt cx="90155" cy="537127"/>
          </a:xfrm>
        </p:grpSpPr>
        <p:sp>
          <p:nvSpPr>
            <p:cNvPr id="464" name="Rectangle 463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ectangle 464"/>
            <p:cNvSpPr/>
            <p:nvPr/>
          </p:nvSpPr>
          <p:spPr>
            <a:xfrm>
              <a:off x="4824133" y="171930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Rectangle 465"/>
            <p:cNvSpPr/>
            <p:nvPr/>
          </p:nvSpPr>
          <p:spPr>
            <a:xfrm>
              <a:off x="4824133" y="180946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Rectangle 466"/>
            <p:cNvSpPr/>
            <p:nvPr/>
          </p:nvSpPr>
          <p:spPr>
            <a:xfrm>
              <a:off x="4824133" y="189961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4824133" y="198739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4824133" y="2075112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0" name="Group 469"/>
          <p:cNvGrpSpPr/>
          <p:nvPr/>
        </p:nvGrpSpPr>
        <p:grpSpPr>
          <a:xfrm>
            <a:off x="3226300" y="4334987"/>
            <a:ext cx="88857" cy="901548"/>
            <a:chOff x="7152671" y="1595686"/>
            <a:chExt cx="90155" cy="901548"/>
          </a:xfrm>
        </p:grpSpPr>
        <p:sp>
          <p:nvSpPr>
            <p:cNvPr id="471" name="Rectangle 470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Rectangle 475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ectangle 476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Rectangle 477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ectangle 478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ectangle 479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1" name="Group 480"/>
          <p:cNvGrpSpPr/>
          <p:nvPr/>
        </p:nvGrpSpPr>
        <p:grpSpPr>
          <a:xfrm>
            <a:off x="5014633" y="4334987"/>
            <a:ext cx="88857" cy="360619"/>
            <a:chOff x="4824133" y="1628140"/>
            <a:chExt cx="90155" cy="360619"/>
          </a:xfrm>
        </p:grpSpPr>
        <p:sp>
          <p:nvSpPr>
            <p:cNvPr id="482" name="Rectangle 481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ectangle 482"/>
            <p:cNvSpPr/>
            <p:nvPr/>
          </p:nvSpPr>
          <p:spPr>
            <a:xfrm>
              <a:off x="4824133" y="17182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Rectangle 483"/>
            <p:cNvSpPr/>
            <p:nvPr/>
          </p:nvSpPr>
          <p:spPr>
            <a:xfrm>
              <a:off x="4824133" y="18084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Rectangle 484"/>
            <p:cNvSpPr/>
            <p:nvPr/>
          </p:nvSpPr>
          <p:spPr>
            <a:xfrm>
              <a:off x="4824133" y="189860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6" name="TextBox 485"/>
          <p:cNvSpPr txBox="1"/>
          <p:nvPr/>
        </p:nvSpPr>
        <p:spPr>
          <a:xfrm>
            <a:off x="5936236" y="1378925"/>
            <a:ext cx="1304904" cy="1646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346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229</a:t>
            </a:r>
          </a:p>
        </p:txBody>
      </p:sp>
      <p:sp>
        <p:nvSpPr>
          <p:cNvPr id="487" name="TextBox 486"/>
          <p:cNvSpPr txBox="1"/>
          <p:nvPr/>
        </p:nvSpPr>
        <p:spPr>
          <a:xfrm>
            <a:off x="5634254" y="1978321"/>
            <a:ext cx="44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</a:p>
        </p:txBody>
      </p:sp>
      <p:cxnSp>
        <p:nvCxnSpPr>
          <p:cNvPr id="488" name="Straight Connector 487"/>
          <p:cNvCxnSpPr/>
          <p:nvPr/>
        </p:nvCxnSpPr>
        <p:spPr>
          <a:xfrm>
            <a:off x="5745480" y="3002786"/>
            <a:ext cx="125718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9" name="TextBox 488"/>
          <p:cNvSpPr txBox="1"/>
          <p:nvPr/>
        </p:nvSpPr>
        <p:spPr>
          <a:xfrm>
            <a:off x="5915905" y="3086316"/>
            <a:ext cx="44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90" name="TextBox 489"/>
          <p:cNvSpPr txBox="1"/>
          <p:nvPr/>
        </p:nvSpPr>
        <p:spPr>
          <a:xfrm>
            <a:off x="6180698" y="3086316"/>
            <a:ext cx="44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491" name="TextBox 490"/>
          <p:cNvSpPr txBox="1"/>
          <p:nvPr/>
        </p:nvSpPr>
        <p:spPr>
          <a:xfrm>
            <a:off x="6434160" y="3088149"/>
            <a:ext cx="44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92" name="TextBox 491"/>
          <p:cNvSpPr txBox="1"/>
          <p:nvPr/>
        </p:nvSpPr>
        <p:spPr>
          <a:xfrm>
            <a:off x="6927886" y="1575766"/>
            <a:ext cx="4604516" cy="3232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6 </a:t>
            </a:r>
            <a:r>
              <a:rPr lang="en-US" sz="2800" dirty="0" err="1"/>
              <a:t>cộng</a:t>
            </a:r>
            <a:r>
              <a:rPr lang="en-US" sz="2800" dirty="0"/>
              <a:t> 9 </a:t>
            </a:r>
            <a:r>
              <a:rPr lang="en-US" sz="2800" dirty="0" err="1"/>
              <a:t>bằng</a:t>
            </a:r>
            <a:r>
              <a:rPr lang="en-US" sz="2800" dirty="0"/>
              <a:t> 15, </a:t>
            </a:r>
            <a:r>
              <a:rPr lang="en-US" sz="2800" dirty="0" err="1"/>
              <a:t>viết</a:t>
            </a:r>
            <a:r>
              <a:rPr lang="en-US" sz="2800" dirty="0"/>
              <a:t> 5 </a:t>
            </a:r>
            <a:r>
              <a:rPr lang="en-US" sz="2800" dirty="0" err="1"/>
              <a:t>nhớ</a:t>
            </a:r>
            <a:r>
              <a:rPr lang="en-US" sz="2800" dirty="0"/>
              <a:t>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thêm</a:t>
            </a:r>
            <a:r>
              <a:rPr lang="en-US" sz="2800" dirty="0"/>
              <a:t> 1 </a:t>
            </a:r>
            <a:r>
              <a:rPr lang="en-US" sz="2800" dirty="0" err="1"/>
              <a:t>bằng</a:t>
            </a:r>
            <a:r>
              <a:rPr lang="en-US" sz="2800" dirty="0"/>
              <a:t> 5, 5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7, </a:t>
            </a:r>
            <a:r>
              <a:rPr lang="en-US" sz="2800" dirty="0" err="1"/>
              <a:t>viết</a:t>
            </a:r>
            <a:r>
              <a:rPr lang="en-US" sz="2800" dirty="0"/>
              <a:t> 7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3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5, </a:t>
            </a:r>
            <a:r>
              <a:rPr lang="en-US" sz="2800" dirty="0" err="1"/>
              <a:t>viết</a:t>
            </a:r>
            <a:r>
              <a:rPr lang="en-US" sz="2800" dirty="0"/>
              <a:t> 5</a:t>
            </a:r>
          </a:p>
        </p:txBody>
      </p:sp>
      <p:grpSp>
        <p:nvGrpSpPr>
          <p:cNvPr id="493" name="Group 492"/>
          <p:cNvGrpSpPr/>
          <p:nvPr/>
        </p:nvGrpSpPr>
        <p:grpSpPr>
          <a:xfrm>
            <a:off x="6798430" y="5278878"/>
            <a:ext cx="4448328" cy="936030"/>
            <a:chOff x="6881370" y="4098709"/>
            <a:chExt cx="3900930" cy="936030"/>
          </a:xfrm>
        </p:grpSpPr>
        <p:sp>
          <p:nvSpPr>
            <p:cNvPr id="494" name="TextBox 493"/>
            <p:cNvSpPr txBox="1"/>
            <p:nvPr/>
          </p:nvSpPr>
          <p:spPr>
            <a:xfrm>
              <a:off x="7021028" y="4098709"/>
              <a:ext cx="37485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346 + 229 = 575</a:t>
              </a:r>
            </a:p>
          </p:txBody>
        </p:sp>
        <p:sp>
          <p:nvSpPr>
            <p:cNvPr id="495" name="Rounded Rectangle 790"/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6" name="Group 495"/>
          <p:cNvGrpSpPr/>
          <p:nvPr/>
        </p:nvGrpSpPr>
        <p:grpSpPr>
          <a:xfrm>
            <a:off x="1293029" y="3121518"/>
            <a:ext cx="888567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97" name="Rectangle 496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ectangle 497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Rectangle 498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Rectangle 499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ectangle 500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Rectangle 501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ectangle 502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ectangle 503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Rectangle 504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Rectangle 505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ectangle 506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Rectangle 507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Rectangle 508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Rectangle 510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Rectangle 511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ectangle 512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ectangle 513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Rectangle 514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ectangle 515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Rectangle 517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ectangle 518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ectangle 519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Rectangle 520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Rectangle 521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Rectangle 522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Rectangle 523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Rectangle 524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Rectangle 525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Rectangle 526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Rectangle 527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Rectangle 528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Rectangle 529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Rectangle 530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Rectangle 531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Rectangle 532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Rectangle 533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Rectangle 534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Rectangle 535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Rectangle 536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Rectangle 537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Rectangle 538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Rectangle 539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Rectangle 540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Rectangle 541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Rectangle 542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Rectangle 543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Rectangle 544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Rectangle 545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Rectangle 546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Rectangle 547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Rectangle 548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Rectangle 549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Rectangle 550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Rectangle 551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Rectangle 552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Rectangle 553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Rectangle 554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Rectangle 555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Rectangle 556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Rectangle 557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ectangle 558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Rectangle 559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Rectangle 560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Rectangle 561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Rectangle 562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Rectangle 563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Rectangle 564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Rectangle 565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Rectangle 566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Rectangle 567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Rectangle 568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Rectangle 569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Rectangle 570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Rectangle 571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ectangle 572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Rectangle 573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Rectangle 574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Rectangle 575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Rectangle 576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Rectangle 577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ectangle 578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Rectangle 579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Rectangle 580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Rectangle 581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Rectangle 582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Rectangle 583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Rectangle 584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Rectangle 585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Rectangle 586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Rectangle 587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Rectangle 588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Rectangle 589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Rectangle 590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Rectangle 591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Rectangle 592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ectangle 593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Rectangle 594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Rectangle 595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7" name="Group 596"/>
          <p:cNvGrpSpPr/>
          <p:nvPr/>
        </p:nvGrpSpPr>
        <p:grpSpPr>
          <a:xfrm>
            <a:off x="5014633" y="4695606"/>
            <a:ext cx="88857" cy="450773"/>
            <a:chOff x="4824133" y="1628140"/>
            <a:chExt cx="90155" cy="450773"/>
          </a:xfrm>
        </p:grpSpPr>
        <p:sp>
          <p:nvSpPr>
            <p:cNvPr id="598" name="Rectangle 597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Rectangle 598"/>
            <p:cNvSpPr/>
            <p:nvPr/>
          </p:nvSpPr>
          <p:spPr>
            <a:xfrm>
              <a:off x="4824133" y="17182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Rectangle 599"/>
            <p:cNvSpPr/>
            <p:nvPr/>
          </p:nvSpPr>
          <p:spPr>
            <a:xfrm>
              <a:off x="4824133" y="18084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Rectangle 600"/>
            <p:cNvSpPr/>
            <p:nvPr/>
          </p:nvSpPr>
          <p:spPr>
            <a:xfrm>
              <a:off x="4824133" y="189860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Rectangle 601"/>
            <p:cNvSpPr/>
            <p:nvPr/>
          </p:nvSpPr>
          <p:spPr>
            <a:xfrm>
              <a:off x="4824133" y="1988758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3" name="Rounded Rectangle 102"/>
          <p:cNvSpPr/>
          <p:nvPr/>
        </p:nvSpPr>
        <p:spPr>
          <a:xfrm>
            <a:off x="4470400" y="1313610"/>
            <a:ext cx="463134" cy="4041949"/>
          </a:xfrm>
          <a:prstGeom prst="roundRect">
            <a:avLst/>
          </a:prstGeom>
          <a:noFill/>
          <a:ln w="19050">
            <a:solidFill>
              <a:srgbClr val="F154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4" name="Group 603"/>
          <p:cNvGrpSpPr/>
          <p:nvPr/>
        </p:nvGrpSpPr>
        <p:grpSpPr>
          <a:xfrm>
            <a:off x="3213289" y="2834417"/>
            <a:ext cx="88857" cy="901548"/>
            <a:chOff x="7152671" y="1595686"/>
            <a:chExt cx="90155" cy="901548"/>
          </a:xfrm>
          <a:solidFill>
            <a:srgbClr val="FFF685"/>
          </a:solidFill>
        </p:grpSpPr>
        <p:sp>
          <p:nvSpPr>
            <p:cNvPr id="605" name="Rectangle 604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Rectangle 605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Rectangle 606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Rectangle 607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Rectangle 608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Rectangle 609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Rectangle 610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Rectangle 611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Rectangle 612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Rectangle 613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15" name="Straight Arrow Connector 614"/>
          <p:cNvCxnSpPr>
            <a:stCxn id="603" idx="1"/>
          </p:cNvCxnSpPr>
          <p:nvPr/>
        </p:nvCxnSpPr>
        <p:spPr>
          <a:xfrm flipH="1" flipV="1">
            <a:off x="3551984" y="3301829"/>
            <a:ext cx="918416" cy="32756"/>
          </a:xfrm>
          <a:prstGeom prst="straightConnector1">
            <a:avLst/>
          </a:prstGeom>
          <a:ln w="19050">
            <a:solidFill>
              <a:srgbClr val="F154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6" name="Group 615"/>
          <p:cNvGrpSpPr/>
          <p:nvPr/>
        </p:nvGrpSpPr>
        <p:grpSpPr>
          <a:xfrm>
            <a:off x="3391063" y="4334987"/>
            <a:ext cx="88857" cy="901548"/>
            <a:chOff x="7152671" y="1595686"/>
            <a:chExt cx="90155" cy="901548"/>
          </a:xfrm>
        </p:grpSpPr>
        <p:sp>
          <p:nvSpPr>
            <p:cNvPr id="617" name="Rectangle 616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ectangle 617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Rectangle 618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Rectangle 619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Rectangle 620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ectangle 621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Rectangle 622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Rectangle 623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Rectangle 624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Rectangle 625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864600" y="1270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2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2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2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2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2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0.02812 0.0657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12" grpId="0"/>
      <p:bldP spid="413" grpId="0"/>
      <p:bldP spid="415" grpId="0"/>
      <p:bldP spid="416" grpId="0"/>
      <p:bldP spid="417" grpId="0"/>
      <p:bldP spid="486" grpId="0"/>
      <p:bldP spid="487" grpId="0"/>
      <p:bldP spid="489" grpId="0"/>
      <p:bldP spid="490" grpId="0"/>
      <p:bldP spid="491" grpId="0"/>
      <p:bldP spid="492" grpId="0" uiExpand="1" build="p"/>
      <p:bldP spid="603" grpId="0" animBg="1"/>
      <p:bldP spid="60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41525" y="2028825"/>
            <a:ext cx="8376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Nghỉ giữa giờ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Thượng</a:t>
            </a:r>
            <a:r>
              <a:rPr kumimoji="0" lang="en-US" sz="2800" b="1" i="0" u="none" strike="noStrike" kern="1200" cap="none" spc="0" normalizeH="0" noProof="0" dirty="0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đế</a:t>
            </a:r>
            <a:r>
              <a:rPr kumimoji="0" lang="en-US" sz="2800" b="1" i="0" u="none" strike="noStrike" kern="1200" cap="none" spc="0" normalizeH="0" noProof="0" dirty="0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cần</a:t>
            </a:r>
            <a:endParaRPr kumimoji="0" lang="en-US" sz="28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4600" y="10414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  <p:pic>
        <p:nvPicPr>
          <p:cNvPr id="20" name="Content Placeholder 1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64600" y="10414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39619" y="2362200"/>
            <a:ext cx="9443518" cy="2730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399919" y="1934970"/>
            <a:ext cx="2025471" cy="570588"/>
            <a:chOff x="1296327" y="1647588"/>
            <a:chExt cx="2025471" cy="570588"/>
          </a:xfrm>
        </p:grpSpPr>
        <p:sp>
          <p:nvSpPr>
            <p:cNvPr id="6" name="TextBox 5"/>
            <p:cNvSpPr txBox="1"/>
            <p:nvPr/>
          </p:nvSpPr>
          <p:spPr>
            <a:xfrm>
              <a:off x="1866915" y="1694956"/>
              <a:ext cx="1454883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Tính.</a:t>
              </a:r>
              <a:endParaRPr lang="en-US" sz="2800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970507" y="2641826"/>
            <a:ext cx="1147790" cy="1384995"/>
            <a:chOff x="1566470" y="2095726"/>
            <a:chExt cx="1147790" cy="1384995"/>
          </a:xfrm>
        </p:grpSpPr>
        <p:grpSp>
          <p:nvGrpSpPr>
            <p:cNvPr id="9" name="Group 8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343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4481724" y="2641826"/>
            <a:ext cx="1147790" cy="1384995"/>
            <a:chOff x="1566470" y="2095726"/>
            <a:chExt cx="1147790" cy="1384995"/>
          </a:xfrm>
        </p:grpSpPr>
        <p:grpSp>
          <p:nvGrpSpPr>
            <p:cNvPr id="14" name="Group 13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639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142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5" name="Straight Connector 14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6992942" y="2641826"/>
            <a:ext cx="1147790" cy="1384995"/>
            <a:chOff x="1566470" y="2095726"/>
            <a:chExt cx="1147790" cy="1384995"/>
          </a:xfrm>
        </p:grpSpPr>
        <p:grpSp>
          <p:nvGrpSpPr>
            <p:cNvPr id="19" name="Group 18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524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18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0" name="Straight Connector 19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9336507" y="2641826"/>
            <a:ext cx="1147790" cy="1384995"/>
            <a:chOff x="1566470" y="2095726"/>
            <a:chExt cx="1147790" cy="1384995"/>
          </a:xfrm>
        </p:grpSpPr>
        <p:grpSp>
          <p:nvGrpSpPr>
            <p:cNvPr id="24" name="Group 23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845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106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190987" y="3797510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590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09496" y="3797510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781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23936" y="3797510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542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83623" y="3797510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855</a:t>
            </a:r>
          </a:p>
        </p:txBody>
      </p:sp>
      <p:pic>
        <p:nvPicPr>
          <p:cNvPr id="2" name="Content Placeholder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600" y="10414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1c98244e0147f1e783b3d16720741e69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182" t="55208" r="53035" b="22917"/>
          <a:stretch>
            <a:fillRect/>
          </a:stretch>
        </p:blipFill>
        <p:spPr>
          <a:xfrm>
            <a:off x="4212030" y="3944233"/>
            <a:ext cx="1387010" cy="745115"/>
          </a:xfrm>
          <a:prstGeom prst="rect">
            <a:avLst/>
          </a:prstGeom>
        </p:spPr>
      </p:pic>
      <p:pic>
        <p:nvPicPr>
          <p:cNvPr id="23" name="Picture 22" descr="18053136-tác-giả-của-một-con-gà-mái-và-bảy-quả-trứng-của-cô-trên-một-nền-trắng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9960" y="998214"/>
            <a:ext cx="1999080" cy="2058753"/>
          </a:xfrm>
          <a:prstGeom prst="rect">
            <a:avLst/>
          </a:prstGeom>
        </p:spPr>
      </p:pic>
      <p:pic>
        <p:nvPicPr>
          <p:cNvPr id="28" name="Picture 27" descr="1c98244e0147f1e783b3d16720741e69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438" t="37500" r="40610" b="42708"/>
          <a:stretch>
            <a:fillRect/>
          </a:stretch>
        </p:blipFill>
        <p:spPr>
          <a:xfrm>
            <a:off x="5301056" y="3523939"/>
            <a:ext cx="1332493" cy="1159538"/>
          </a:xfrm>
          <a:prstGeom prst="rect">
            <a:avLst/>
          </a:prstGeom>
        </p:spPr>
      </p:pic>
      <p:pic>
        <p:nvPicPr>
          <p:cNvPr id="29" name="Picture 28" descr="kuik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53520" y="3714752"/>
            <a:ext cx="821180" cy="785818"/>
          </a:xfrm>
          <a:prstGeom prst="rect">
            <a:avLst/>
          </a:prstGeom>
        </p:spPr>
      </p:pic>
      <p:pic>
        <p:nvPicPr>
          <p:cNvPr id="30" name="Picture 29" descr="18013219-tác-giả-của-một-con-gà-gần-bảng-mũi-tên-trên-một-nền-trắng 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76120" y="3543452"/>
            <a:ext cx="3769918" cy="3314548"/>
          </a:xfrm>
          <a:prstGeom prst="rect">
            <a:avLst/>
          </a:prstGeom>
        </p:spPr>
      </p:pic>
      <p:pic>
        <p:nvPicPr>
          <p:cNvPr id="31" name="Picture 30" descr="349de0c82228b446ebd18bb653781d4e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45833" r="22500"/>
          <a:stretch>
            <a:fillRect/>
          </a:stretch>
        </p:blipFill>
        <p:spPr>
          <a:xfrm>
            <a:off x="10332970" y="6615550"/>
            <a:ext cx="278758" cy="214314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495649" y="90273"/>
            <a:ext cx="561081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THU HOẠCH TRỨNG GÀ</a:t>
            </a:r>
          </a:p>
        </p:txBody>
      </p:sp>
      <p:pic>
        <p:nvPicPr>
          <p:cNvPr id="43" name="Picture 42" descr="18789247-tác-giả-của-những-con-vịt-màu-nâu-và-bốn-con-vịt-con-màu-vàng-của-cô-trên-một-nền-trắng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0616" y="5589240"/>
            <a:ext cx="1590074" cy="1479172"/>
          </a:xfrm>
          <a:prstGeom prst="rect">
            <a:avLst/>
          </a:prstGeom>
        </p:spPr>
      </p:pic>
      <p:pic>
        <p:nvPicPr>
          <p:cNvPr id="18" name="Picture 17" descr="9a12101c4398f4729d1cb617915a20f0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198" y="6072206"/>
            <a:ext cx="785794" cy="785794"/>
          </a:xfrm>
          <a:prstGeom prst="rect">
            <a:avLst/>
          </a:prstGeom>
        </p:spPr>
      </p:pic>
      <p:pic>
        <p:nvPicPr>
          <p:cNvPr id="20" name="Picture 19" descr="coleta-de-passaros-coloridos_1096-119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30" t="74921" r="67012" b="5910"/>
          <a:stretch>
            <a:fillRect/>
          </a:stretch>
        </p:blipFill>
        <p:spPr>
          <a:xfrm>
            <a:off x="4595802" y="4714885"/>
            <a:ext cx="285752" cy="207819"/>
          </a:xfrm>
          <a:prstGeom prst="rect">
            <a:avLst/>
          </a:prstGeom>
        </p:spPr>
      </p:pic>
      <p:pic>
        <p:nvPicPr>
          <p:cNvPr id="1026" name="Picture 2" descr="C:\Users\Admin\AppData\Local\Temp\Rar$DI16.811\1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1265859"/>
            <a:ext cx="2532250" cy="206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0429" y="1859202"/>
            <a:ext cx="9964218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995882" y="1477770"/>
            <a:ext cx="8004427" cy="570588"/>
            <a:chOff x="1296327" y="1647588"/>
            <a:chExt cx="8004427" cy="570588"/>
          </a:xfrm>
        </p:grpSpPr>
        <p:sp>
          <p:nvSpPr>
            <p:cNvPr id="4" name="TextBox 3"/>
            <p:cNvSpPr txBox="1"/>
            <p:nvPr/>
          </p:nvSpPr>
          <p:spPr>
            <a:xfrm>
              <a:off x="1866914" y="1694956"/>
              <a:ext cx="7433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Đặt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 smtClean="0"/>
                <a:t>. (</a:t>
              </a:r>
              <a:r>
                <a:rPr lang="en-US" sz="2800" dirty="0" err="1" smtClean="0"/>
                <a:t>trình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bày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vào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vở</a:t>
              </a:r>
              <a:r>
                <a:rPr lang="en-US" sz="2800" dirty="0" smtClean="0"/>
                <a:t>)</a:t>
              </a:r>
              <a:endParaRPr lang="en-US" sz="28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7" name="Group 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427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246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12" name="Group 1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607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143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17" name="Group 1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729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32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22" name="Group 2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44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1786950" y="42593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673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05459" y="42593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750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35799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761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97086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290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427 + 246          607 + 143             729 + 32           246 + 44 </a:t>
            </a:r>
          </a:p>
        </p:txBody>
      </p:sp>
      <p:pic>
        <p:nvPicPr>
          <p:cNvPr id="31" name="Content Placeholder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600" y="10414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31475" y="672534"/>
            <a:ext cx="8237018" cy="1384995"/>
            <a:chOff x="1296327" y="1631456"/>
            <a:chExt cx="8237018" cy="1384995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31456"/>
              <a:ext cx="766643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bản</a:t>
              </a:r>
              <a:r>
                <a:rPr lang="en-US" sz="2800" dirty="0"/>
                <a:t> </a:t>
              </a:r>
              <a:r>
                <a:rPr lang="en-US" sz="2800" dirty="0" err="1"/>
                <a:t>đồ</a:t>
              </a:r>
              <a:r>
                <a:rPr lang="en-US" sz="2800" dirty="0"/>
                <a:t> </a:t>
              </a:r>
              <a:r>
                <a:rPr lang="en-US" sz="2800" dirty="0" err="1"/>
                <a:t>bằng</a:t>
              </a:r>
              <a:r>
                <a:rPr lang="en-US" sz="2800" dirty="0"/>
                <a:t> 709 </a:t>
              </a:r>
              <a:r>
                <a:rPr lang="en-US" sz="2800" dirty="0" err="1"/>
                <a:t>chấm</a:t>
              </a:r>
              <a:r>
                <a:rPr lang="en-US" sz="2800" dirty="0"/>
                <a:t> </a:t>
              </a:r>
              <a:r>
                <a:rPr lang="en-US" sz="2800" dirty="0" err="1"/>
                <a:t>xanh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289 </a:t>
              </a:r>
              <a:r>
                <a:rPr lang="en-US" sz="2800" dirty="0" err="1"/>
                <a:t>chấm</a:t>
              </a:r>
              <a:r>
                <a:rPr lang="en-US" sz="2800" dirty="0"/>
                <a:t> </a:t>
              </a:r>
              <a:r>
                <a:rPr lang="en-US" sz="2800" dirty="0" err="1"/>
                <a:t>đỏ</a:t>
              </a:r>
              <a:r>
                <a:rPr lang="en-US" sz="2800" dirty="0"/>
                <a:t>. </a:t>
              </a:r>
              <a:r>
                <a:rPr lang="en-US" sz="2800" dirty="0" err="1"/>
                <a:t>Hỏi</a:t>
              </a:r>
              <a:r>
                <a:rPr lang="en-US" sz="2800" dirty="0"/>
                <a:t> </a:t>
              </a:r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r>
                <a:rPr lang="en-US" sz="2800" dirty="0"/>
                <a:t> </a:t>
              </a:r>
              <a:r>
                <a:rPr lang="en-US" sz="2800" dirty="0" err="1"/>
                <a:t>tất</a:t>
              </a:r>
              <a:r>
                <a:rPr lang="en-US" sz="2800" dirty="0"/>
                <a:t> </a:t>
              </a:r>
              <a:r>
                <a:rPr lang="en-US" sz="2800" dirty="0" err="1"/>
                <a:t>cả</a:t>
              </a:r>
              <a:r>
                <a:rPr lang="en-US" sz="2800" dirty="0"/>
                <a:t> </a:t>
              </a:r>
              <a:r>
                <a:rPr lang="en-US" sz="2800" dirty="0" err="1"/>
                <a:t>bao</a:t>
              </a:r>
              <a:r>
                <a:rPr lang="en-US" sz="2800" dirty="0"/>
                <a:t>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chấm</a:t>
              </a:r>
              <a:r>
                <a:rPr lang="en-US" sz="2800" dirty="0"/>
                <a:t> </a:t>
              </a:r>
              <a:r>
                <a:rPr lang="en-US" sz="2800" dirty="0" err="1"/>
                <a:t>màu</a:t>
              </a:r>
              <a:r>
                <a:rPr lang="en-US" sz="2800" dirty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837274" y="2322187"/>
            <a:ext cx="5231219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Tóm</a:t>
            </a:r>
            <a:r>
              <a:rPr lang="en-US" sz="2800" dirty="0"/>
              <a:t> </a:t>
            </a:r>
            <a:r>
              <a:rPr lang="en-US" sz="2800" dirty="0" err="1"/>
              <a:t>tắt</a:t>
            </a:r>
            <a:endParaRPr lang="en-US" sz="2800" dirty="0"/>
          </a:p>
          <a:p>
            <a:r>
              <a:rPr lang="en-US" sz="2800" dirty="0" err="1"/>
              <a:t>Chấm</a:t>
            </a:r>
            <a:r>
              <a:rPr lang="en-US" sz="2800" dirty="0"/>
              <a:t> </a:t>
            </a:r>
            <a:r>
              <a:rPr lang="en-US" sz="2800" dirty="0" err="1"/>
              <a:t>xanh</a:t>
            </a:r>
            <a:r>
              <a:rPr lang="en-US" sz="2800" dirty="0"/>
              <a:t>: 709 </a:t>
            </a:r>
            <a:r>
              <a:rPr lang="en-US" sz="2800" dirty="0" err="1"/>
              <a:t>chấm</a:t>
            </a:r>
            <a:endParaRPr lang="en-US" sz="2800" dirty="0"/>
          </a:p>
          <a:p>
            <a:r>
              <a:rPr lang="en-US" sz="2800" dirty="0" err="1"/>
              <a:t>Chấm</a:t>
            </a:r>
            <a:r>
              <a:rPr lang="en-US" sz="2800" dirty="0"/>
              <a:t> </a:t>
            </a:r>
            <a:r>
              <a:rPr lang="en-US" sz="2800" dirty="0" err="1"/>
              <a:t>đỏ</a:t>
            </a:r>
            <a:r>
              <a:rPr lang="en-US" sz="2800" dirty="0"/>
              <a:t>    : 289 </a:t>
            </a:r>
            <a:r>
              <a:rPr lang="en-US" sz="2800" dirty="0" err="1"/>
              <a:t>chấm</a:t>
            </a:r>
            <a:endParaRPr lang="en-US" sz="2800" dirty="0"/>
          </a:p>
          <a:p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        : … </a:t>
            </a:r>
            <a:r>
              <a:rPr lang="en-US" sz="2800" dirty="0" err="1"/>
              <a:t>chấm?</a:t>
            </a:r>
            <a:endParaRPr lang="en-US" sz="2800" dirty="0"/>
          </a:p>
        </p:txBody>
      </p:sp>
      <p:grpSp>
        <p:nvGrpSpPr>
          <p:cNvPr id="6" name="Group 5"/>
          <p:cNvGrpSpPr/>
          <p:nvPr/>
        </p:nvGrpSpPr>
        <p:grpSpPr>
          <a:xfrm>
            <a:off x="637488" y="2024565"/>
            <a:ext cx="4734612" cy="4223835"/>
            <a:chOff x="927100" y="1894133"/>
            <a:chExt cx="5384956" cy="4366967"/>
          </a:xfrm>
        </p:grpSpPr>
        <p:pic>
          <p:nvPicPr>
            <p:cNvPr id="7" name="Picture 6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734" y="1894133"/>
              <a:ext cx="5370322" cy="4361193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927100" y="5702300"/>
              <a:ext cx="3017813" cy="558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240670" y="4162275"/>
            <a:ext cx="6738962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Bài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giải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Rô-bốt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vẽ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tất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cả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chấm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màu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là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      709 + 289 = 998 (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chấm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                    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Đáp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: 998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chấm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màu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20" name="Content Placeholder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600" y="104140"/>
            <a:ext cx="3328035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926988" y="70340"/>
            <a:ext cx="5357850" cy="185736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Những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chu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́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ga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̀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mái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của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chúng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ta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đã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đẻ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rất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nhiều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trứng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.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Bạn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hãy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giúp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mình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thu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hoạch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số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trứng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đó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bằng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cách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trả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lời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các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hỏi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nhé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.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Khi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bạn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trả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lời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đúng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trứng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đã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vào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giỏ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của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mình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rồi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đấy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.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Nào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bắt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đầu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Calibri" panose="020F0502020204030204"/>
              </a:rPr>
              <a:t>thôi</a:t>
            </a:r>
            <a:r>
              <a:rPr lang="en-US" sz="2200" b="1" dirty="0">
                <a:solidFill>
                  <a:prstClr val="white"/>
                </a:solidFill>
                <a:latin typeface="Calibri" panose="020F0502020204030204"/>
              </a:rPr>
              <a:t>!</a:t>
            </a:r>
            <a:endParaRPr lang="vi-VN" sz="22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320029" y="2010306"/>
            <a:ext cx="2571768" cy="1489035"/>
            <a:chOff x="3387886" y="1857364"/>
            <a:chExt cx="2571768" cy="1489035"/>
          </a:xfrm>
        </p:grpSpPr>
        <p:pic>
          <p:nvPicPr>
            <p:cNvPr id="11" name="Picture 10" descr="15057373-dấu-hiệu-bằng-gỗ-treo-trên-dây-chuyền-vector-minh-họa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750" t="17000" r="6250" b="14000"/>
            <a:stretch>
              <a:fillRect/>
            </a:stretch>
          </p:blipFill>
          <p:spPr>
            <a:xfrm>
              <a:off x="3387886" y="1857364"/>
              <a:ext cx="2571768" cy="1489035"/>
            </a:xfrm>
            <a:prstGeom prst="rect">
              <a:avLst/>
            </a:prstGeom>
          </p:spPr>
        </p:pic>
        <p:sp>
          <p:nvSpPr>
            <p:cNvPr id="12" name="TextBox 11">
              <a:hlinkClick r:id="rId4" action="ppaction://hlinksldjump"/>
            </p:cNvPr>
            <p:cNvSpPr txBox="1"/>
            <p:nvPr/>
          </p:nvSpPr>
          <p:spPr>
            <a:xfrm>
              <a:off x="3945322" y="2541412"/>
              <a:ext cx="126962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Bắt</a:t>
              </a:r>
              <a:r>
                <a:rPr lang="en-US" sz="2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đầu</a:t>
              </a:r>
              <a:endParaRPr lang="vi-VN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pic>
        <p:nvPicPr>
          <p:cNvPr id="9" name="Picture 8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1924" y="5956340"/>
            <a:ext cx="972000" cy="97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1823343"/>
            <a:ext cx="2505528" cy="2523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 1: 500 + 123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A. 623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B. 723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C. 632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D. 523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9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 2: 652 + 300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53334" y="441286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B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. 952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7610" y="3286124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05352" y="350043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A. 852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C. 925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D. 825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9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7942" y="421461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 3: 100 + 300 + 100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A. 500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B. 600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C. 400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D. 700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9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 4: 565 + 222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A. 787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B. 788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C. 878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D. 887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8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 5: 600 + 56 + 1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A. 657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B. 656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C. 675	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D. 655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9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 6: 850 kg + 113 kg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53334" y="441286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B</a:t>
            </a:r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. 963 kg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7610" y="3286124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05352" y="350043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A. 693 kg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C. 936 kg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 panose="020F0502020204030204"/>
              </a:rPr>
              <a:t>D. 639 kg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9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7942" y="421461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667</Words>
  <Application>Microsoft Office PowerPoint</Application>
  <PresentationFormat>Widescreen</PresentationFormat>
  <Paragraphs>150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SimSun</vt:lpstr>
      <vt:lpstr>Arial</vt:lpstr>
      <vt:lpstr>Arial-Rounded</vt:lpstr>
      <vt:lpstr>Calibri</vt:lpstr>
      <vt:lpstr>等线</vt:lpstr>
      <vt:lpstr>HP001 5 hàng</vt:lpstr>
      <vt:lpstr>Tahoma</vt:lpstr>
      <vt:lpstr>Times New Roman</vt:lpstr>
      <vt:lpstr>Utm AVO</vt:lpstr>
      <vt:lpstr>自定义设计方案</vt:lpstr>
      <vt:lpstr>第一PPT，www.1ppt.com</vt:lpstr>
      <vt:lpstr>Office 主题​​</vt:lpstr>
      <vt:lpstr>1_Office Theme</vt:lpstr>
      <vt:lpstr>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24</cp:revision>
  <dcterms:created xsi:type="dcterms:W3CDTF">2021-07-09T06:30:00Z</dcterms:created>
  <dcterms:modified xsi:type="dcterms:W3CDTF">2022-04-03T12:58:13Z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DFE22E71F87847509556A52D8C548FAB</vt:lpwstr>
  </property>
  <property fmtid="{D5CDD505-2E9C-101B-9397-08002B2CF9AE}" pid="3" name="KSOProductBuildVer">
    <vt:lpwstr>1033-11.2.0.11042</vt:lpwstr>
  </property>
</Properties>
</file>