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9" r:id="rId2"/>
    <p:sldMasterId id="2147483682" r:id="rId3"/>
    <p:sldMasterId id="2147483694" r:id="rId4"/>
    <p:sldMasterId id="2147483707" r:id="rId5"/>
    <p:sldMasterId id="2147483719" r:id="rId6"/>
    <p:sldMasterId id="2147483731" r:id="rId7"/>
    <p:sldMasterId id="2147483735" r:id="rId8"/>
  </p:sldMasterIdLst>
  <p:notesMasterIdLst>
    <p:notesMasterId r:id="rId20"/>
  </p:notesMasterIdLst>
  <p:sldIdLst>
    <p:sldId id="3401" r:id="rId9"/>
    <p:sldId id="11088428" r:id="rId10"/>
    <p:sldId id="515" r:id="rId11"/>
    <p:sldId id="11088429" r:id="rId12"/>
    <p:sldId id="11088420" r:id="rId13"/>
    <p:sldId id="11088421" r:id="rId14"/>
    <p:sldId id="11088422" r:id="rId15"/>
    <p:sldId id="265" r:id="rId16"/>
    <p:sldId id="11088424" r:id="rId17"/>
    <p:sldId id="3398" r:id="rId18"/>
    <p:sldId id="51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73F73CF-F6A6-4CA6-A9DA-9A35694212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/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 panose="020B0604020202020204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>
            <a:fillRect/>
          </a:stretch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 panose="020B0604020202020204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: tranthao121004@gmail.com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/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/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/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/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-1" fmla="*/ 162302 w 8290700"/>
              <a:gd name="connsiteY0-2" fmla="*/ 2423774 h 4757900"/>
              <a:gd name="connsiteX1-3" fmla="*/ 1139129 w 8290700"/>
              <a:gd name="connsiteY1-4" fmla="*/ 669643 h 4757900"/>
              <a:gd name="connsiteX2-5" fmla="*/ 4226501 w 8290700"/>
              <a:gd name="connsiteY2-6" fmla="*/ 89648 h 4757900"/>
              <a:gd name="connsiteX3-7" fmla="*/ 8290700 w 8290700"/>
              <a:gd name="connsiteY3-8" fmla="*/ 2423774 h 4757900"/>
              <a:gd name="connsiteX4-9" fmla="*/ 4226501 w 8290700"/>
              <a:gd name="connsiteY4-10" fmla="*/ 4757900 h 4757900"/>
              <a:gd name="connsiteX5" fmla="*/ 162302 w 8290700"/>
              <a:gd name="connsiteY5" fmla="*/ 2423774 h 4757900"/>
              <a:gd name="connsiteX0-11" fmla="*/ 162302 w 8453932"/>
              <a:gd name="connsiteY0-12" fmla="*/ 2334994 h 4669120"/>
              <a:gd name="connsiteX1-13" fmla="*/ 1139129 w 8453932"/>
              <a:gd name="connsiteY1-14" fmla="*/ 580863 h 4669120"/>
              <a:gd name="connsiteX2-15" fmla="*/ 4226501 w 8453932"/>
              <a:gd name="connsiteY2-16" fmla="*/ 868 h 4669120"/>
              <a:gd name="connsiteX3-17" fmla="*/ 7472553 w 8453932"/>
              <a:gd name="connsiteY3-18" fmla="*/ 677116 h 4669120"/>
              <a:gd name="connsiteX4-19" fmla="*/ 8290700 w 8453932"/>
              <a:gd name="connsiteY4-20" fmla="*/ 2334994 h 4669120"/>
              <a:gd name="connsiteX5-21" fmla="*/ 4226501 w 8453932"/>
              <a:gd name="connsiteY5-22" fmla="*/ 4669120 h 4669120"/>
              <a:gd name="connsiteX6" fmla="*/ 162302 w 8453932"/>
              <a:gd name="connsiteY6" fmla="*/ 2334994 h 4669120"/>
              <a:gd name="connsiteX0-23" fmla="*/ 380 w 8292010"/>
              <a:gd name="connsiteY0-24" fmla="*/ 2334994 h 4737634"/>
              <a:gd name="connsiteX1-25" fmla="*/ 977207 w 8292010"/>
              <a:gd name="connsiteY1-26" fmla="*/ 580863 h 4737634"/>
              <a:gd name="connsiteX2-27" fmla="*/ 4064579 w 8292010"/>
              <a:gd name="connsiteY2-28" fmla="*/ 868 h 4737634"/>
              <a:gd name="connsiteX3-29" fmla="*/ 7310631 w 8292010"/>
              <a:gd name="connsiteY3-30" fmla="*/ 677116 h 4737634"/>
              <a:gd name="connsiteX4-31" fmla="*/ 8128778 w 8292010"/>
              <a:gd name="connsiteY4-32" fmla="*/ 2334994 h 4737634"/>
              <a:gd name="connsiteX5-33" fmla="*/ 4064579 w 8292010"/>
              <a:gd name="connsiteY5-34" fmla="*/ 4669120 h 4737634"/>
              <a:gd name="connsiteX6-35" fmla="*/ 1054209 w 8292010"/>
              <a:gd name="connsiteY6-36" fmla="*/ 3958572 h 4737634"/>
              <a:gd name="connsiteX7" fmla="*/ 380 w 8292010"/>
              <a:gd name="connsiteY7" fmla="*/ 2334994 h 4737634"/>
              <a:gd name="connsiteX0-37" fmla="*/ 380 w 8160907"/>
              <a:gd name="connsiteY0-38" fmla="*/ 2334994 h 4676413"/>
              <a:gd name="connsiteX1-39" fmla="*/ 977207 w 8160907"/>
              <a:gd name="connsiteY1-40" fmla="*/ 580863 h 4676413"/>
              <a:gd name="connsiteX2-41" fmla="*/ 4064579 w 8160907"/>
              <a:gd name="connsiteY2-42" fmla="*/ 868 h 4676413"/>
              <a:gd name="connsiteX3-43" fmla="*/ 7310631 w 8160907"/>
              <a:gd name="connsiteY3-44" fmla="*/ 677116 h 4676413"/>
              <a:gd name="connsiteX4-45" fmla="*/ 8128778 w 8160907"/>
              <a:gd name="connsiteY4-46" fmla="*/ 2334994 h 4676413"/>
              <a:gd name="connsiteX5-47" fmla="*/ 7031498 w 8160907"/>
              <a:gd name="connsiteY5-48" fmla="*/ 4199203 h 4676413"/>
              <a:gd name="connsiteX6-49" fmla="*/ 4064579 w 8160907"/>
              <a:gd name="connsiteY6-50" fmla="*/ 4669120 h 4676413"/>
              <a:gd name="connsiteX7-51" fmla="*/ 1054209 w 8160907"/>
              <a:gd name="connsiteY7-52" fmla="*/ 3958572 h 4676413"/>
              <a:gd name="connsiteX8" fmla="*/ 380 w 8160907"/>
              <a:gd name="connsiteY8" fmla="*/ 2334994 h 4676413"/>
              <a:gd name="connsiteX0-53" fmla="*/ 62 w 8160589"/>
              <a:gd name="connsiteY0-54" fmla="*/ 2334994 h 4670006"/>
              <a:gd name="connsiteX1-55" fmla="*/ 976889 w 8160589"/>
              <a:gd name="connsiteY1-56" fmla="*/ 580863 h 4670006"/>
              <a:gd name="connsiteX2-57" fmla="*/ 4064261 w 8160589"/>
              <a:gd name="connsiteY2-58" fmla="*/ 868 h 4670006"/>
              <a:gd name="connsiteX3-59" fmla="*/ 7310313 w 8160589"/>
              <a:gd name="connsiteY3-60" fmla="*/ 677116 h 4670006"/>
              <a:gd name="connsiteX4-61" fmla="*/ 8128460 w 8160589"/>
              <a:gd name="connsiteY4-62" fmla="*/ 2334994 h 4670006"/>
              <a:gd name="connsiteX5-63" fmla="*/ 7031180 w 8160589"/>
              <a:gd name="connsiteY5-64" fmla="*/ 4199203 h 4670006"/>
              <a:gd name="connsiteX6-65" fmla="*/ 4064261 w 8160589"/>
              <a:gd name="connsiteY6-66" fmla="*/ 4669120 h 4670006"/>
              <a:gd name="connsiteX7-67" fmla="*/ 948013 w 8160589"/>
              <a:gd name="connsiteY7-68" fmla="*/ 4131826 h 4670006"/>
              <a:gd name="connsiteX8-69" fmla="*/ 62 w 8160589"/>
              <a:gd name="connsiteY8-70" fmla="*/ 2334994 h 4670006"/>
              <a:gd name="connsiteX0-71" fmla="*/ 3056 w 8163583"/>
              <a:gd name="connsiteY0-72" fmla="*/ 2353191 h 4688203"/>
              <a:gd name="connsiteX1-73" fmla="*/ 791407 w 8163583"/>
              <a:gd name="connsiteY1-74" fmla="*/ 387304 h 4688203"/>
              <a:gd name="connsiteX2-75" fmla="*/ 4067255 w 8163583"/>
              <a:gd name="connsiteY2-76" fmla="*/ 19065 h 4688203"/>
              <a:gd name="connsiteX3-77" fmla="*/ 7313307 w 8163583"/>
              <a:gd name="connsiteY3-78" fmla="*/ 695313 h 4688203"/>
              <a:gd name="connsiteX4-79" fmla="*/ 8131454 w 8163583"/>
              <a:gd name="connsiteY4-80" fmla="*/ 2353191 h 4688203"/>
              <a:gd name="connsiteX5-81" fmla="*/ 7034174 w 8163583"/>
              <a:gd name="connsiteY5-82" fmla="*/ 4217400 h 4688203"/>
              <a:gd name="connsiteX6-83" fmla="*/ 4067255 w 8163583"/>
              <a:gd name="connsiteY6-84" fmla="*/ 4687317 h 4688203"/>
              <a:gd name="connsiteX7-85" fmla="*/ 951007 w 8163583"/>
              <a:gd name="connsiteY7-86" fmla="*/ 4150023 h 4688203"/>
              <a:gd name="connsiteX8-87" fmla="*/ 3056 w 8163583"/>
              <a:gd name="connsiteY8-88" fmla="*/ 2353191 h 4688203"/>
              <a:gd name="connsiteX0-89" fmla="*/ 38786 w 8199313"/>
              <a:gd name="connsiteY0-90" fmla="*/ 2353191 h 4794578"/>
              <a:gd name="connsiteX1-91" fmla="*/ 827137 w 8199313"/>
              <a:gd name="connsiteY1-92" fmla="*/ 387304 h 4794578"/>
              <a:gd name="connsiteX2-93" fmla="*/ 4102985 w 8199313"/>
              <a:gd name="connsiteY2-94" fmla="*/ 19065 h 4794578"/>
              <a:gd name="connsiteX3-95" fmla="*/ 7349037 w 8199313"/>
              <a:gd name="connsiteY3-96" fmla="*/ 695313 h 4794578"/>
              <a:gd name="connsiteX4-97" fmla="*/ 8167184 w 8199313"/>
              <a:gd name="connsiteY4-98" fmla="*/ 2353191 h 4794578"/>
              <a:gd name="connsiteX5-99" fmla="*/ 7069904 w 8199313"/>
              <a:gd name="connsiteY5-100" fmla="*/ 4217400 h 4794578"/>
              <a:gd name="connsiteX6-101" fmla="*/ 4102985 w 8199313"/>
              <a:gd name="connsiteY6-102" fmla="*/ 4687317 h 4794578"/>
              <a:gd name="connsiteX7-103" fmla="*/ 549204 w 8199313"/>
              <a:gd name="connsiteY7-104" fmla="*/ 4563909 h 4794578"/>
              <a:gd name="connsiteX8-105" fmla="*/ 38786 w 8199313"/>
              <a:gd name="connsiteY8-106" fmla="*/ 2353191 h 4794578"/>
              <a:gd name="connsiteX0-107" fmla="*/ 38786 w 8199313"/>
              <a:gd name="connsiteY0-108" fmla="*/ 2353191 h 4802240"/>
              <a:gd name="connsiteX1-109" fmla="*/ 827137 w 8199313"/>
              <a:gd name="connsiteY1-110" fmla="*/ 387304 h 4802240"/>
              <a:gd name="connsiteX2-111" fmla="*/ 4102985 w 8199313"/>
              <a:gd name="connsiteY2-112" fmla="*/ 19065 h 4802240"/>
              <a:gd name="connsiteX3-113" fmla="*/ 7349037 w 8199313"/>
              <a:gd name="connsiteY3-114" fmla="*/ 695313 h 4802240"/>
              <a:gd name="connsiteX4-115" fmla="*/ 8167184 w 8199313"/>
              <a:gd name="connsiteY4-116" fmla="*/ 2353191 h 4802240"/>
              <a:gd name="connsiteX5-117" fmla="*/ 7460318 w 8199313"/>
              <a:gd name="connsiteY5-118" fmla="*/ 4602411 h 4802240"/>
              <a:gd name="connsiteX6-119" fmla="*/ 4102985 w 8199313"/>
              <a:gd name="connsiteY6-120" fmla="*/ 4687317 h 4802240"/>
              <a:gd name="connsiteX7-121" fmla="*/ 549204 w 8199313"/>
              <a:gd name="connsiteY7-122" fmla="*/ 4563909 h 4802240"/>
              <a:gd name="connsiteX8-123" fmla="*/ 38786 w 8199313"/>
              <a:gd name="connsiteY8-124" fmla="*/ 2353191 h 4802240"/>
              <a:gd name="connsiteX0-125" fmla="*/ 38786 w 8234668"/>
              <a:gd name="connsiteY0-126" fmla="*/ 2415359 h 4864408"/>
              <a:gd name="connsiteX1-127" fmla="*/ 827137 w 8234668"/>
              <a:gd name="connsiteY1-128" fmla="*/ 449472 h 4864408"/>
              <a:gd name="connsiteX2-129" fmla="*/ 4102985 w 8234668"/>
              <a:gd name="connsiteY2-130" fmla="*/ 81233 h 4864408"/>
              <a:gd name="connsiteX3-131" fmla="*/ 7618288 w 8234668"/>
              <a:gd name="connsiteY3-132" fmla="*/ 237716 h 4864408"/>
              <a:gd name="connsiteX4-133" fmla="*/ 8167184 w 8234668"/>
              <a:gd name="connsiteY4-134" fmla="*/ 2415359 h 4864408"/>
              <a:gd name="connsiteX5-135" fmla="*/ 7460318 w 8234668"/>
              <a:gd name="connsiteY5-136" fmla="*/ 4664579 h 4864408"/>
              <a:gd name="connsiteX6-137" fmla="*/ 4102985 w 8234668"/>
              <a:gd name="connsiteY6-138" fmla="*/ 4749485 h 4864408"/>
              <a:gd name="connsiteX7-139" fmla="*/ 549204 w 8234668"/>
              <a:gd name="connsiteY7-140" fmla="*/ 4626077 h 4864408"/>
              <a:gd name="connsiteX8-141" fmla="*/ 38786 w 8234668"/>
              <a:gd name="connsiteY8-142" fmla="*/ 2415359 h 4864408"/>
              <a:gd name="connsiteX0-143" fmla="*/ 38786 w 8234668"/>
              <a:gd name="connsiteY0-144" fmla="*/ 2415359 h 4864408"/>
              <a:gd name="connsiteX1-145" fmla="*/ 827137 w 8234668"/>
              <a:gd name="connsiteY1-146" fmla="*/ 449472 h 4864408"/>
              <a:gd name="connsiteX2-147" fmla="*/ 4102985 w 8234668"/>
              <a:gd name="connsiteY2-148" fmla="*/ 81233 h 4864408"/>
              <a:gd name="connsiteX3-149" fmla="*/ 7618288 w 8234668"/>
              <a:gd name="connsiteY3-150" fmla="*/ 237716 h 4864408"/>
              <a:gd name="connsiteX4-151" fmla="*/ 8167184 w 8234668"/>
              <a:gd name="connsiteY4-152" fmla="*/ 2444235 h 4864408"/>
              <a:gd name="connsiteX5-153" fmla="*/ 7460318 w 8234668"/>
              <a:gd name="connsiteY5-154" fmla="*/ 4664579 h 4864408"/>
              <a:gd name="connsiteX6-155" fmla="*/ 4102985 w 8234668"/>
              <a:gd name="connsiteY6-156" fmla="*/ 4749485 h 4864408"/>
              <a:gd name="connsiteX7-157" fmla="*/ 549204 w 8234668"/>
              <a:gd name="connsiteY7-158" fmla="*/ 4626077 h 4864408"/>
              <a:gd name="connsiteX8-159" fmla="*/ 38786 w 8234668"/>
              <a:gd name="connsiteY8-160" fmla="*/ 2415359 h 48644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  <a:cxn ang="0">
                <a:pos x="connsiteX8-69" y="connsiteY8-70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/>
          <p:cNvPicPr>
            <a:picLocks noChangeAspect="1"/>
          </p:cNvPicPr>
          <p:nvPr userDrawn="1"/>
        </p:nvPicPr>
        <p:blipFill>
          <a:blip r:embed="rId2" cstate="screen"/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/>
          <p:cNvPicPr>
            <a:picLocks noChangeAspect="1"/>
          </p:cNvPicPr>
          <p:nvPr userDrawn="1"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/>
          <p:cNvPicPr>
            <a:picLocks noChangeAspect="1"/>
          </p:cNvPicPr>
          <p:nvPr userDrawn="1"/>
        </p:nvPicPr>
        <p:blipFill rotWithShape="1">
          <a:blip r:embed="rId4" cstate="screen"/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/>
          <p:cNvPicPr>
            <a:picLocks noChangeAspect="1"/>
          </p:cNvPicPr>
          <p:nvPr userDrawn="1"/>
        </p:nvPicPr>
        <p:blipFill>
          <a:blip r:embed="rId5" cstate="screen"/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/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 panose="020B0604020202020204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 panose="020B0604020202020204"/>
                <a:sym typeface="Arial" panose="020B0604020202020204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 panose="020B0604020202020204"/>
                <a:sym typeface="Arial" panose="020B0604020202020204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 panose="020B0604020202020204"/>
                <a:sym typeface="Arial" panose="020B0604020202020204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 panose="020B0604020202020204"/>
                <a:sym typeface="Arial" panose="020B0604020202020204"/>
              </a:rPr>
              <a:t>: tranthao121004@gmail.com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/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/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/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>
            <a:fillRect/>
          </a:stretch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/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cs typeface="+mn-ea"/>
              <a:sym typeface="+mn-lt"/>
            </a:endParaRPr>
          </a:p>
        </p:txBody>
      </p:sp>
      <p:pic>
        <p:nvPicPr>
          <p:cNvPr id="8" name="图片 8"/>
          <p:cNvPicPr>
            <a:picLocks noChangeAspect="1"/>
          </p:cNvPicPr>
          <p:nvPr userDrawn="1"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/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/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 panose="020B0604020202020204"/>
            </a:endParaRP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/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  <a:ea typeface="Arial-Rounded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  <a:ea typeface="Arial-Rounded"/>
              </a:endParaRPr>
            </a:p>
          </p:txBody>
        </p:sp>
        <p:sp>
          <p:nvSpPr>
            <p:cNvPr id="12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  <a:ea typeface="Arial-Rounded"/>
              </a:endParaRPr>
            </a:p>
          </p:txBody>
        </p:sp>
        <p:sp>
          <p:nvSpPr>
            <p:cNvPr id="13" name="Rectangle 10"/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  <a:ea typeface="Arial-Rounded"/>
              </a:endParaRPr>
            </a:p>
          </p:txBody>
        </p:sp>
      </p:grpSp>
      <p:sp>
        <p:nvSpPr>
          <p:cNvPr id="17" name="Rectangle 17"/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/>
              <a:buNone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Arial-Rounded"/>
              <a:cs typeface="+mn-cs"/>
              <a:sym typeface="Arial" panose="020B0604020202020204"/>
            </a:endParaRPr>
          </a:p>
        </p:txBody>
      </p:sp>
      <p:sp>
        <p:nvSpPr>
          <p:cNvPr id="14" name="Rectangle 16"/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 panose="020F0502020204030204"/>
              <a:ea typeface="Arial-Rounded"/>
            </a:endParaRP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/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/>
                <a:buNone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/>
                <a:buNone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-Rounded"/>
                <a:cs typeface="+mn-cs"/>
                <a:sym typeface="Arial" panose="020B0604020202020204"/>
              </a:endParaRPr>
            </a:p>
          </p:txBody>
        </p:sp>
      </p:grpSp>
      <p:sp>
        <p:nvSpPr>
          <p:cNvPr id="27" name="TextBox 26"/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 panose="020B0604020202020204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: tranthao121004@gmail.com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/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 panose="020B0604020202020204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>
            <a:fillRect/>
          </a:stretch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/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image" Target="../media/image42.jpeg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 panose="020B0604020202020204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/>
                <a:sym typeface="Arial" panose="020B0604020202020204"/>
              </a:rPr>
              <a:t>: tranthao121004@gmail.com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8AC5EDB2-2432-4562-A07F-96DD67ADB98D}" type="datetimeFigureOut">
              <a:rPr lang="zh-CN" altLang="en-US" smtClean="0"/>
              <a:t>2023/3/27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3EBA6181-1769-4B1D-B02E-B5069CD68A89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ibaotu.com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 panose="020F0502020204030204"/>
              <a:ea typeface="SimSun" panose="02010600030101010101" pitchFamily="2" charset="-122"/>
            </a:endParaRP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/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/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45.png"/><Relationship Id="rId5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3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9.png"/><Relationship Id="rId4" Type="http://schemas.openxmlformats.org/officeDocument/2006/relationships/image" Target="../media/image44.png"/><Relationship Id="rId9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>
            <a:fillRect/>
          </a:stretch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33550" y="1565275"/>
            <a:ext cx="8366125" cy="3107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Sử dụng trong bài: Classkick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- Bài 1: Khoanh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- Bài 2: Trắc nghiệm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- Bài 3: Điền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- Hoạt động giữa giờ: Cho HS xác định vị trí 4 tỉnh trên bản đồ để dẫn vào bài 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- Bài 4,5: Điền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6456219"/>
            <a:ext cx="12192000" cy="401781"/>
          </a:xfrm>
          <a:prstGeom prst="rect">
            <a:avLst/>
          </a:prstGeom>
          <a:solidFill>
            <a:srgbClr val="7BC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0" t="85409"/>
          <a:stretch>
            <a:fillRect/>
          </a:stretch>
        </p:blipFill>
        <p:spPr>
          <a:xfrm>
            <a:off x="3934691" y="6363855"/>
            <a:ext cx="8257308" cy="4941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3" t="16608" r="6038"/>
          <a:stretch>
            <a:fillRect/>
          </a:stretch>
        </p:blipFill>
        <p:spPr>
          <a:xfrm>
            <a:off x="10359018" y="2254959"/>
            <a:ext cx="1832982" cy="460304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123729" y="123045"/>
            <a:ext cx="1466162" cy="1022928"/>
          </a:xfrm>
          <a:prstGeom prst="rect">
            <a:avLst/>
          </a:prstGeom>
        </p:spPr>
      </p:pic>
      <p:sp>
        <p:nvSpPr>
          <p:cNvPr id="11" name="矩形: 圆角 10"/>
          <p:cNvSpPr/>
          <p:nvPr/>
        </p:nvSpPr>
        <p:spPr>
          <a:xfrm>
            <a:off x="1827844" y="268926"/>
            <a:ext cx="9300389" cy="649188"/>
          </a:xfrm>
          <a:prstGeom prst="roundRect">
            <a:avLst>
              <a:gd name="adj" fmla="val 50000"/>
            </a:avLst>
          </a:prstGeom>
          <a:solidFill>
            <a:srgbClr val="7BC6DA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grpSp>
        <p:nvGrpSpPr>
          <p:cNvPr id="12" name="Google Shape;3625;p21"/>
          <p:cNvGrpSpPr/>
          <p:nvPr/>
        </p:nvGrpSpPr>
        <p:grpSpPr>
          <a:xfrm>
            <a:off x="2352254" y="308226"/>
            <a:ext cx="9970206" cy="570588"/>
            <a:chOff x="1296327" y="1647588"/>
            <a:chExt cx="9970206" cy="570588"/>
          </a:xfrm>
        </p:grpSpPr>
        <p:sp>
          <p:nvSpPr>
            <p:cNvPr id="13" name="Google Shape;3626;p21"/>
            <p:cNvSpPr txBox="1"/>
            <p:nvPr/>
          </p:nvSpPr>
          <p:spPr>
            <a:xfrm>
              <a:off x="2104868" y="1662256"/>
              <a:ext cx="9161665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Cho 780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được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xếp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bởi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 que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tính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như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sau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: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cs typeface="+mn-cs"/>
              </a:endParaRPr>
            </a:p>
          </p:txBody>
        </p:sp>
        <p:sp>
          <p:nvSpPr>
            <p:cNvPr id="14" name="Google Shape;3627;p21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5</a:t>
              </a:r>
              <a:endParaRPr kumimoji="0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5" name="Google Shape;3628;p21"/>
          <p:cNvSpPr/>
          <p:nvPr/>
        </p:nvSpPr>
        <p:spPr>
          <a:xfrm>
            <a:off x="4461598" y="1438664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" name="Google Shape;3629;p21"/>
          <p:cNvSpPr/>
          <p:nvPr/>
        </p:nvSpPr>
        <p:spPr>
          <a:xfrm>
            <a:off x="4461598" y="2588014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7" name="Google Shape;3630;p21"/>
          <p:cNvSpPr/>
          <p:nvPr/>
        </p:nvSpPr>
        <p:spPr>
          <a:xfrm>
            <a:off x="3249543" y="1438663"/>
            <a:ext cx="1173004" cy="55563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9" name="Google Shape;3631;p21"/>
          <p:cNvSpPr/>
          <p:nvPr/>
        </p:nvSpPr>
        <p:spPr>
          <a:xfrm>
            <a:off x="4718773" y="1438664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1" name="Google Shape;3632;p21"/>
          <p:cNvSpPr/>
          <p:nvPr/>
        </p:nvSpPr>
        <p:spPr>
          <a:xfrm>
            <a:off x="4718773" y="2588014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2" name="Google Shape;3633;p21"/>
          <p:cNvSpPr/>
          <p:nvPr/>
        </p:nvSpPr>
        <p:spPr>
          <a:xfrm>
            <a:off x="6014173" y="1438664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" name="Google Shape;3634;p21"/>
          <p:cNvSpPr/>
          <p:nvPr/>
        </p:nvSpPr>
        <p:spPr>
          <a:xfrm>
            <a:off x="6014173" y="2588014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4" name="Google Shape;3635;p21"/>
          <p:cNvSpPr/>
          <p:nvPr/>
        </p:nvSpPr>
        <p:spPr>
          <a:xfrm>
            <a:off x="4802118" y="1438663"/>
            <a:ext cx="1173004" cy="55563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5" name="Google Shape;3636;p21"/>
          <p:cNvSpPr/>
          <p:nvPr/>
        </p:nvSpPr>
        <p:spPr>
          <a:xfrm>
            <a:off x="4802118" y="2532451"/>
            <a:ext cx="1173004" cy="55563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" name="Google Shape;3637;p21"/>
          <p:cNvSpPr/>
          <p:nvPr/>
        </p:nvSpPr>
        <p:spPr>
          <a:xfrm>
            <a:off x="4802118" y="3632589"/>
            <a:ext cx="1173004" cy="55563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" name="Google Shape;3638;p21"/>
          <p:cNvSpPr/>
          <p:nvPr/>
        </p:nvSpPr>
        <p:spPr>
          <a:xfrm>
            <a:off x="6270557" y="1438664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8" name="Google Shape;3639;p21"/>
          <p:cNvSpPr/>
          <p:nvPr/>
        </p:nvSpPr>
        <p:spPr>
          <a:xfrm>
            <a:off x="6270557" y="2588014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" name="Google Shape;3640;p21"/>
          <p:cNvSpPr/>
          <p:nvPr/>
        </p:nvSpPr>
        <p:spPr>
          <a:xfrm>
            <a:off x="7565957" y="1438664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0" name="Google Shape;3641;p21"/>
          <p:cNvSpPr/>
          <p:nvPr/>
        </p:nvSpPr>
        <p:spPr>
          <a:xfrm>
            <a:off x="7565957" y="2588014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1" name="Google Shape;3642;p21"/>
          <p:cNvSpPr/>
          <p:nvPr/>
        </p:nvSpPr>
        <p:spPr>
          <a:xfrm>
            <a:off x="6353902" y="1438663"/>
            <a:ext cx="1173004" cy="55563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2" name="Google Shape;3643;p21"/>
          <p:cNvSpPr/>
          <p:nvPr/>
        </p:nvSpPr>
        <p:spPr>
          <a:xfrm>
            <a:off x="6353902" y="3632589"/>
            <a:ext cx="1173004" cy="55563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3" name="Google Shape;3644;p21"/>
          <p:cNvSpPr txBox="1"/>
          <p:nvPr/>
        </p:nvSpPr>
        <p:spPr>
          <a:xfrm>
            <a:off x="1589891" y="4027465"/>
            <a:ext cx="9161665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Arial" panose="020B0604020202020204"/>
              <a:buAutoNum type="alphaLcParenR"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Hãy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chuyển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chỗ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que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tính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lớn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thể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Arial" panose="020B0604020202020204"/>
              <a:buAutoNum type="alphaLcParenR"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Tìm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hiệu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thu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ban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đầu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/>
              <a:cs typeface="+mn-cs"/>
            </a:endParaRPr>
          </a:p>
        </p:txBody>
      </p:sp>
      <p:sp>
        <p:nvSpPr>
          <p:cNvPr id="34" name="Google Shape;3645;p21"/>
          <p:cNvSpPr/>
          <p:nvPr/>
        </p:nvSpPr>
        <p:spPr>
          <a:xfrm>
            <a:off x="8869225" y="2325830"/>
            <a:ext cx="825148" cy="46880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798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35" name="Google Shape;3646;p21"/>
          <p:cNvGrpSpPr/>
          <p:nvPr/>
        </p:nvGrpSpPr>
        <p:grpSpPr>
          <a:xfrm>
            <a:off x="4984563" y="5462043"/>
            <a:ext cx="3393361" cy="1384954"/>
            <a:chOff x="6940630" y="4098709"/>
            <a:chExt cx="2928397" cy="1545883"/>
          </a:xfrm>
        </p:grpSpPr>
        <p:sp>
          <p:nvSpPr>
            <p:cNvPr id="36" name="Google Shape;3647;p21"/>
            <p:cNvSpPr txBox="1"/>
            <p:nvPr/>
          </p:nvSpPr>
          <p:spPr>
            <a:xfrm>
              <a:off x="7021028" y="4098709"/>
              <a:ext cx="2788739" cy="15458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31859B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798 – 780 = 18</a:t>
              </a:r>
              <a:endParaRPr kumimoji="0" sz="2800" b="1" i="0" u="none" strike="noStrike" kern="1200" cap="none" spc="0" normalizeH="0" baseline="0" noProof="0" dirty="0">
                <a:ln>
                  <a:noFill/>
                </a:ln>
                <a:solidFill>
                  <a:srgbClr val="31859B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" name="Google Shape;3648;p21"/>
            <p:cNvSpPr/>
            <p:nvPr/>
          </p:nvSpPr>
          <p:spPr>
            <a:xfrm>
              <a:off x="6940630" y="4140177"/>
              <a:ext cx="2928397" cy="786311"/>
            </a:xfrm>
            <a:prstGeom prst="roundRect">
              <a:avLst>
                <a:gd name="adj" fmla="val 16667"/>
              </a:avLst>
            </a:prstGeom>
            <a:noFill/>
            <a:ln w="76200" cap="flat" cmpd="dbl">
              <a:solidFill>
                <a:srgbClr val="E36C0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8" name="Google Shape;3649;p21"/>
          <p:cNvSpPr/>
          <p:nvPr/>
        </p:nvSpPr>
        <p:spPr>
          <a:xfrm>
            <a:off x="7337357" y="5598148"/>
            <a:ext cx="457200" cy="490315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>
            <a:fillRect/>
          </a:stretch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0540" y="2690037"/>
            <a:ext cx="680483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/>
              <a:t>Tiết</a:t>
            </a:r>
            <a:r>
              <a:rPr lang="en-US" sz="8000" dirty="0"/>
              <a:t> 3</a:t>
            </a:r>
          </a:p>
          <a:p>
            <a:pPr algn="ctr"/>
            <a:r>
              <a:rPr lang="en-US" sz="8000" dirty="0" err="1"/>
              <a:t>Luyện</a:t>
            </a:r>
            <a:r>
              <a:rPr lang="en-US" sz="8000" dirty="0"/>
              <a:t> </a:t>
            </a:r>
            <a:r>
              <a:rPr lang="en-US" sz="8000" dirty="0" err="1"/>
              <a:t>tập</a:t>
            </a:r>
            <a:endParaRPr lang="en-US" sz="8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7065"/>
            <a:ext cx="12187592" cy="69250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70617" y="449870"/>
            <a:ext cx="823365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Hai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27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3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2023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59677" y="1135851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15788" y="1811856"/>
            <a:ext cx="60407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61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: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Luyện tập (tiết 3)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ea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66449" y="2443336"/>
            <a:ext cx="3193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Bài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4 - 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tr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90: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59677" y="3134653"/>
            <a:ext cx="3193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Bài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23268" y="3805322"/>
            <a:ext cx="87810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a,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Trong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các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cây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cầu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trên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,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cầu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dài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nhất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là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65864" y="4512015"/>
            <a:ext cx="87810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Cây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cầu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ngắn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nhất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là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23268" y="5121482"/>
            <a:ext cx="10046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b,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Cầu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Bãi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Cháy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dài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hơn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cầu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Trường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Tiền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là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: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27689" y="5799998"/>
            <a:ext cx="4013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903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– 403 =   (m)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3796" y="6435041"/>
            <a:ext cx="4013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Đáp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số</a:t>
            </a:r>
            <a:r>
              <a:rPr lang="en-US" sz="3200" b="1" smtClean="0">
                <a:solidFill>
                  <a:prstClr val="black"/>
                </a:solidFill>
                <a:latin typeface="HP001 5 hàng" panose="020B0603050302020204" pitchFamily="34" charset="0"/>
                <a:ea typeface="UTM Avo" panose="02040603050506020204" charset="0"/>
                <a:cs typeface="UTM Avo" panose="02040603050506020204" charset="0"/>
              </a:rPr>
              <a:t>:   m.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UTM Avo" panose="02040603050506020204" charset="0"/>
              <a:cs typeface="UTM Avo" panose="02040603050506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008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567;p17"/>
          <p:cNvGrpSpPr/>
          <p:nvPr/>
        </p:nvGrpSpPr>
        <p:grpSpPr>
          <a:xfrm>
            <a:off x="1587968" y="769064"/>
            <a:ext cx="8875174" cy="1384954"/>
            <a:chOff x="1296327" y="1622386"/>
            <a:chExt cx="7565087" cy="1384954"/>
          </a:xfrm>
        </p:grpSpPr>
        <p:sp>
          <p:nvSpPr>
            <p:cNvPr id="3" name="Google Shape;3568;p17"/>
            <p:cNvSpPr txBox="1"/>
            <p:nvPr/>
          </p:nvSpPr>
          <p:spPr>
            <a:xfrm>
              <a:off x="1866914" y="1622386"/>
              <a:ext cx="6994500" cy="13849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Trâu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sẽ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ăn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bó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cỏ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ghi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phép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tính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có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kết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quả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cs typeface="+mn-cs"/>
                </a:rPr>
                <a:t>lớn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nhất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Hỏi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trâu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sẽ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ăn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bó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cỏ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nào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?</a:t>
              </a:r>
              <a:endPara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Google Shape;3569;p17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1</a:t>
              </a:r>
              <a:endParaRPr kumimoji="0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5" name="Google Shape;3570;p17" descr="Screen Clippi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644367" y="1850551"/>
            <a:ext cx="8762376" cy="423838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571;p17"/>
          <p:cNvSpPr/>
          <p:nvPr/>
        </p:nvSpPr>
        <p:spPr>
          <a:xfrm>
            <a:off x="3159406" y="5007430"/>
            <a:ext cx="825148" cy="46880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310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Google Shape;3572;p17"/>
          <p:cNvSpPr/>
          <p:nvPr/>
        </p:nvSpPr>
        <p:spPr>
          <a:xfrm>
            <a:off x="5612981" y="5476234"/>
            <a:ext cx="825148" cy="46880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303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Google Shape;3573;p17"/>
          <p:cNvSpPr/>
          <p:nvPr/>
        </p:nvSpPr>
        <p:spPr>
          <a:xfrm>
            <a:off x="8225552" y="5007430"/>
            <a:ext cx="825148" cy="46880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7692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201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9" name="Google Shape;3574;p17"/>
          <p:cNvCxnSpPr/>
          <p:nvPr/>
        </p:nvCxnSpPr>
        <p:spPr>
          <a:xfrm flipH="1">
            <a:off x="4093029" y="2844800"/>
            <a:ext cx="899885" cy="127725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dash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3579;p18"/>
          <p:cNvSpPr/>
          <p:nvPr/>
        </p:nvSpPr>
        <p:spPr>
          <a:xfrm>
            <a:off x="6096000" y="1851025"/>
            <a:ext cx="5512435" cy="4565650"/>
          </a:xfrm>
          <a:prstGeom prst="rect">
            <a:avLst/>
          </a:prstGeom>
          <a:solidFill>
            <a:srgbClr val="F7AF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" name="Google Shape;3580;p18"/>
          <p:cNvSpPr/>
          <p:nvPr/>
        </p:nvSpPr>
        <p:spPr>
          <a:xfrm>
            <a:off x="583565" y="1851025"/>
            <a:ext cx="5512435" cy="4565650"/>
          </a:xfrm>
          <a:prstGeom prst="rect">
            <a:avLst/>
          </a:prstGeom>
          <a:solidFill>
            <a:srgbClr val="FFF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3" name="Google Shape;3581;p18"/>
          <p:cNvGrpSpPr/>
          <p:nvPr/>
        </p:nvGrpSpPr>
        <p:grpSpPr>
          <a:xfrm>
            <a:off x="1296206" y="1092213"/>
            <a:ext cx="4382024" cy="570588"/>
            <a:chOff x="1296327" y="1647588"/>
            <a:chExt cx="4382024" cy="570588"/>
          </a:xfrm>
        </p:grpSpPr>
        <p:sp>
          <p:nvSpPr>
            <p:cNvPr id="14" name="Google Shape;3582;p18"/>
            <p:cNvSpPr txBox="1"/>
            <p:nvPr/>
          </p:nvSpPr>
          <p:spPr>
            <a:xfrm>
              <a:off x="1866915" y="1694956"/>
              <a:ext cx="3811436" cy="52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r>
                <a: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Chọn kết quả đúng.</a:t>
              </a: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" name="Google Shape;3583;p18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rgbClr val="8064A2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r>
                <a:rPr kumimoji="0" lang="en-US" sz="3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2</a:t>
              </a:r>
              <a:endParaRPr kumimoji="0" sz="3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6" name="Google Shape;3584;p18"/>
          <p:cNvSpPr txBox="1"/>
          <p:nvPr/>
        </p:nvSpPr>
        <p:spPr>
          <a:xfrm>
            <a:off x="974924" y="2107526"/>
            <a:ext cx="5408459" cy="378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20204"/>
              <a:buAutoNum type="alphaLcParenR"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372 – 251 + 437 = ?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lang="en-US" sz="3200" kern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 </a:t>
            </a:r>
            <a:r>
              <a:rPr lang="en-US" sz="3200" kern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372 – 251 + 437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=    121    +   437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Avo" panose="02040603050506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=          558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Avo" panose="02040603050506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15441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A.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358   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15441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B.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558    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15441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C.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458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7" name="Google Shape;3585;p18"/>
          <p:cNvSpPr txBox="1"/>
          <p:nvPr/>
        </p:nvSpPr>
        <p:spPr>
          <a:xfrm>
            <a:off x="6630520" y="2107526"/>
            <a:ext cx="4816197" cy="378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b) 480 – 320 + 382 = ?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lang="en-US" sz="3200" kern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   </a:t>
            </a:r>
            <a:r>
              <a:rPr lang="en-US" sz="3200" kern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480 – 320 + 382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=     160    +    382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=          542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Avo" panose="02040603050506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15441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A.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342   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15441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B.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442   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15441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C.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542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" name="Google Shape;3586;p18"/>
          <p:cNvSpPr/>
          <p:nvPr/>
        </p:nvSpPr>
        <p:spPr>
          <a:xfrm>
            <a:off x="2510686" y="5198074"/>
            <a:ext cx="692727" cy="692727"/>
          </a:xfrm>
          <a:prstGeom prst="ellipse">
            <a:avLst/>
          </a:prstGeom>
          <a:noFill/>
          <a:ln w="38100" cap="flat" cmpd="sng">
            <a:solidFill>
              <a:srgbClr val="4BACC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9" name="Google Shape;3587;p18"/>
          <p:cNvSpPr/>
          <p:nvPr/>
        </p:nvSpPr>
        <p:spPr>
          <a:xfrm>
            <a:off x="9791712" y="5198074"/>
            <a:ext cx="692727" cy="692727"/>
          </a:xfrm>
          <a:prstGeom prst="ellipse">
            <a:avLst/>
          </a:prstGeom>
          <a:noFill/>
          <a:ln w="38100" cap="flat" cmpd="sng">
            <a:solidFill>
              <a:srgbClr val="4BACC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592;p19"/>
          <p:cNvGrpSpPr/>
          <p:nvPr/>
        </p:nvGrpSpPr>
        <p:grpSpPr>
          <a:xfrm>
            <a:off x="977307" y="623733"/>
            <a:ext cx="9732252" cy="1001475"/>
            <a:chOff x="1296327" y="1647588"/>
            <a:chExt cx="9732252" cy="1001475"/>
          </a:xfrm>
        </p:grpSpPr>
        <p:sp>
          <p:nvSpPr>
            <p:cNvPr id="3" name="Google Shape;3593;p19"/>
            <p:cNvSpPr txBox="1"/>
            <p:nvPr/>
          </p:nvSpPr>
          <p:spPr>
            <a:xfrm>
              <a:off x="1866914" y="1694956"/>
              <a:ext cx="9161665" cy="954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Tìm hiệu của số lớn nhất nằm trong hình tròn và số bé nhất nằm trong hình vuông.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cs typeface="+mn-cs"/>
              </a:endParaRPr>
            </a:p>
          </p:txBody>
        </p:sp>
        <p:sp>
          <p:nvSpPr>
            <p:cNvPr id="4" name="Google Shape;3594;p19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3</a:t>
              </a:r>
              <a:endParaRPr kumimoji="0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" name="Google Shape;3595;p19"/>
          <p:cNvGrpSpPr/>
          <p:nvPr/>
        </p:nvGrpSpPr>
        <p:grpSpPr>
          <a:xfrm>
            <a:off x="6719452" y="1828799"/>
            <a:ext cx="3990106" cy="2646301"/>
            <a:chOff x="6719452" y="1828799"/>
            <a:chExt cx="3990106" cy="2646301"/>
          </a:xfrm>
        </p:grpSpPr>
        <p:sp>
          <p:nvSpPr>
            <p:cNvPr id="6" name="Google Shape;3596;p19"/>
            <p:cNvSpPr/>
            <p:nvPr/>
          </p:nvSpPr>
          <p:spPr>
            <a:xfrm>
              <a:off x="6719452" y="1828799"/>
              <a:ext cx="2646219" cy="2646219"/>
            </a:xfrm>
            <a:prstGeom prst="rect">
              <a:avLst/>
            </a:prstGeom>
            <a:solidFill>
              <a:srgbClr val="FBD4B4"/>
            </a:solidFill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" name="Google Shape;3597;p19"/>
            <p:cNvSpPr/>
            <p:nvPr/>
          </p:nvSpPr>
          <p:spPr>
            <a:xfrm>
              <a:off x="8063341" y="1828800"/>
              <a:ext cx="2646218" cy="2646218"/>
            </a:xfrm>
            <a:prstGeom prst="ellipse">
              <a:avLst/>
            </a:prstGeom>
            <a:solidFill>
              <a:srgbClr val="FBD4B4"/>
            </a:solidFill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cxnSp>
          <p:nvCxnSpPr>
            <p:cNvPr id="8" name="Google Shape;3598;p19"/>
            <p:cNvCxnSpPr>
              <a:stCxn id="7" idx="0"/>
            </p:cNvCxnSpPr>
            <p:nvPr/>
          </p:nvCxnSpPr>
          <p:spPr>
            <a:xfrm flipH="1">
              <a:off x="9365750" y="1828800"/>
              <a:ext cx="20700" cy="264630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9" name="Google Shape;3599;p19"/>
            <p:cNvSpPr txBox="1"/>
            <p:nvPr/>
          </p:nvSpPr>
          <p:spPr>
            <a:xfrm>
              <a:off x="6842789" y="2036619"/>
              <a:ext cx="6992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410</a:t>
              </a: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" name="Google Shape;3600;p19"/>
            <p:cNvSpPr txBox="1"/>
            <p:nvPr/>
          </p:nvSpPr>
          <p:spPr>
            <a:xfrm>
              <a:off x="6842789" y="3906982"/>
              <a:ext cx="6992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569</a:t>
              </a: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" name="Google Shape;3601;p19"/>
            <p:cNvSpPr txBox="1"/>
            <p:nvPr/>
          </p:nvSpPr>
          <p:spPr>
            <a:xfrm>
              <a:off x="8405780" y="2921074"/>
              <a:ext cx="6992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824</a:t>
              </a: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" name="Google Shape;3602;p19"/>
            <p:cNvSpPr txBox="1"/>
            <p:nvPr/>
          </p:nvSpPr>
          <p:spPr>
            <a:xfrm>
              <a:off x="9626332" y="2267451"/>
              <a:ext cx="6992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842</a:t>
              </a: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" name="Google Shape;3603;p19"/>
            <p:cNvSpPr txBox="1"/>
            <p:nvPr/>
          </p:nvSpPr>
          <p:spPr>
            <a:xfrm>
              <a:off x="9626332" y="3445088"/>
              <a:ext cx="6992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769</a:t>
              </a: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4" name="Google Shape;3604;p19"/>
          <p:cNvSpPr txBox="1"/>
          <p:nvPr/>
        </p:nvSpPr>
        <p:spPr>
          <a:xfrm>
            <a:off x="720437" y="1713036"/>
            <a:ext cx="5999016" cy="304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lớn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nằm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tròn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cs typeface="+mn-cs"/>
                <a:sym typeface="Arial" panose="020B0604020202020204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1859B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842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bé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nằm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vuông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cs typeface="+mn-cs"/>
                <a:sym typeface="Arial" panose="020B0604020202020204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410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/>
              <a:cs typeface="+mn-cs"/>
            </a:endParaRPr>
          </a:p>
        </p:txBody>
      </p:sp>
      <p:sp>
        <p:nvSpPr>
          <p:cNvPr id="15" name="Google Shape;3605;p19"/>
          <p:cNvSpPr/>
          <p:nvPr/>
        </p:nvSpPr>
        <p:spPr>
          <a:xfrm>
            <a:off x="8063341" y="1828797"/>
            <a:ext cx="2646218" cy="2646218"/>
          </a:xfrm>
          <a:prstGeom prst="ellipse">
            <a:avLst/>
          </a:prstGeom>
          <a:noFill/>
          <a:ln w="2857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" name="Google Shape;3606;p19"/>
          <p:cNvSpPr/>
          <p:nvPr/>
        </p:nvSpPr>
        <p:spPr>
          <a:xfrm>
            <a:off x="9489008" y="2171315"/>
            <a:ext cx="959891" cy="653620"/>
          </a:xfrm>
          <a:prstGeom prst="ellipse">
            <a:avLst/>
          </a:prstGeom>
          <a:noFill/>
          <a:ln w="2857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7" name="Google Shape;3607;p19"/>
          <p:cNvSpPr/>
          <p:nvPr/>
        </p:nvSpPr>
        <p:spPr>
          <a:xfrm>
            <a:off x="6719451" y="1828796"/>
            <a:ext cx="2646219" cy="2646219"/>
          </a:xfrm>
          <a:prstGeom prst="rect">
            <a:avLst/>
          </a:prstGeom>
          <a:noFill/>
          <a:ln w="28575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" name="Google Shape;3608;p19"/>
          <p:cNvSpPr/>
          <p:nvPr/>
        </p:nvSpPr>
        <p:spPr>
          <a:xfrm>
            <a:off x="6842789" y="2031922"/>
            <a:ext cx="699230" cy="461506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9" name="Google Shape;3609;p19"/>
          <p:cNvGrpSpPr/>
          <p:nvPr/>
        </p:nvGrpSpPr>
        <p:grpSpPr>
          <a:xfrm>
            <a:off x="1162900" y="5004363"/>
            <a:ext cx="4640863" cy="936030"/>
            <a:chOff x="6881370" y="4098709"/>
            <a:chExt cx="3900930" cy="936030"/>
          </a:xfrm>
        </p:grpSpPr>
        <p:sp>
          <p:nvSpPr>
            <p:cNvPr id="20" name="Google Shape;3610;p19"/>
            <p:cNvSpPr txBox="1"/>
            <p:nvPr/>
          </p:nvSpPr>
          <p:spPr>
            <a:xfrm>
              <a:off x="7021028" y="4098709"/>
              <a:ext cx="3748572" cy="8286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31859B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842 – 410 = 432</a:t>
              </a:r>
              <a:endParaRPr kumimoji="0" sz="3200" b="1" i="0" u="none" strike="noStrike" kern="1200" cap="none" spc="0" normalizeH="0" baseline="0" noProof="0">
                <a:ln>
                  <a:noFill/>
                </a:ln>
                <a:solidFill>
                  <a:srgbClr val="31859B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" name="Google Shape;3611;p19"/>
            <p:cNvSpPr/>
            <p:nvPr/>
          </p:nvSpPr>
          <p:spPr>
            <a:xfrm>
              <a:off x="6881370" y="4140177"/>
              <a:ext cx="3900930" cy="894562"/>
            </a:xfrm>
            <a:prstGeom prst="roundRect">
              <a:avLst>
                <a:gd name="adj" fmla="val 16667"/>
              </a:avLst>
            </a:prstGeom>
            <a:noFill/>
            <a:ln w="76200" cap="flat" cmpd="dbl">
              <a:solidFill>
                <a:srgbClr val="E36C0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矩形 92"/>
          <p:cNvSpPr/>
          <p:nvPr/>
        </p:nvSpPr>
        <p:spPr>
          <a:xfrm>
            <a:off x="4141654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4" name="等腰三角形 93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5" name="等腰三角形 94"/>
          <p:cNvSpPr/>
          <p:nvPr/>
        </p:nvSpPr>
        <p:spPr>
          <a:xfrm flipH="1" flipV="1">
            <a:off x="3795395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10" name="Google Shape;3616;p20"/>
          <p:cNvGrpSpPr/>
          <p:nvPr/>
        </p:nvGrpSpPr>
        <p:grpSpPr>
          <a:xfrm>
            <a:off x="977307" y="623733"/>
            <a:ext cx="9732252" cy="570588"/>
            <a:chOff x="1296327" y="1647588"/>
            <a:chExt cx="9732252" cy="570588"/>
          </a:xfrm>
        </p:grpSpPr>
        <p:sp>
          <p:nvSpPr>
            <p:cNvPr id="11" name="Google Shape;3617;p20"/>
            <p:cNvSpPr txBox="1"/>
            <p:nvPr/>
          </p:nvSpPr>
          <p:spPr>
            <a:xfrm>
              <a:off x="1866914" y="1694956"/>
              <a:ext cx="9161665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Biết chiều dài của một số cây cầu như sau:</a:t>
              </a: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</a:endParaRPr>
            </a:p>
          </p:txBody>
        </p:sp>
        <p:sp>
          <p:nvSpPr>
            <p:cNvPr id="12" name="Google Shape;3618;p20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rgbClr val="FFC000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6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4</a:t>
              </a:r>
              <a:endParaRPr kumimoji="0" sz="3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aphicFrame>
        <p:nvGraphicFramePr>
          <p:cNvPr id="13" name="Google Shape;3619;p20"/>
          <p:cNvGraphicFramePr/>
          <p:nvPr/>
        </p:nvGraphicFramePr>
        <p:xfrm>
          <a:off x="977308" y="1610411"/>
          <a:ext cx="10243700" cy="237746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548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5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60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95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4071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Tên cầu</a:t>
                      </a:r>
                      <a:endParaRPr sz="2400"/>
                    </a:p>
                  </a:txBody>
                  <a:tcPr marL="91450" marR="91450" marT="45725" marB="45725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DE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Cầu Rồng (Đà Nẵng)</a:t>
                      </a:r>
                      <a:endParaRPr sz="2400"/>
                    </a:p>
                  </a:txBody>
                  <a:tcPr marL="91450" marR="91450" marT="45725" marB="45725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Cầu Bãi 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Cháy</a:t>
                      </a:r>
                      <a:endParaRPr sz="240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(Quảng Ninh)</a:t>
                      </a:r>
                      <a:endParaRPr sz="2400"/>
                    </a:p>
                  </a:txBody>
                  <a:tcPr marL="91450" marR="91450" marT="45725" marB="45725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Cầu Trường Tiền (Thừa Thiên – Huế)</a:t>
                      </a:r>
                      <a:endParaRPr sz="2400"/>
                    </a:p>
                  </a:txBody>
                  <a:tcPr marL="91450" marR="91450" marT="45725" marB="45725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Cầu Bến Thủy 2 (Nghệ An – 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Hà Tĩnh)</a:t>
                      </a:r>
                      <a:endParaRPr sz="2400"/>
                    </a:p>
                  </a:txBody>
                  <a:tcPr marL="91450" marR="91450" marT="45725" marB="45725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94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Chiều dài</a:t>
                      </a:r>
                      <a:endParaRPr sz="2400"/>
                    </a:p>
                  </a:txBody>
                  <a:tcPr marL="91450" marR="91450" marT="45725" marB="45725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6DDE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666 m</a:t>
                      </a:r>
                      <a:endParaRPr sz="2400"/>
                    </a:p>
                  </a:txBody>
                  <a:tcPr marL="91450" marR="91450" marT="45725" marB="45725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903 m</a:t>
                      </a:r>
                      <a:endParaRPr sz="2400"/>
                    </a:p>
                  </a:txBody>
                  <a:tcPr marL="91450" marR="91450" marT="45725" marB="45725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403 m</a:t>
                      </a:r>
                      <a:endParaRPr sz="2400"/>
                    </a:p>
                  </a:txBody>
                  <a:tcPr marL="91450" marR="91450" marT="45725" marB="45725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UTM Avo" panose="02040603050506020204"/>
                          <a:ea typeface="UTM Avo" panose="02040603050506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1 000 m</a:t>
                      </a:r>
                      <a:endParaRPr sz="2400"/>
                    </a:p>
                  </a:txBody>
                  <a:tcPr marL="91450" marR="91450" marT="45725" marB="45725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Google Shape;3620;p20"/>
          <p:cNvSpPr txBox="1"/>
          <p:nvPr/>
        </p:nvSpPr>
        <p:spPr>
          <a:xfrm>
            <a:off x="1650779" y="4149396"/>
            <a:ext cx="9266202" cy="1813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2800" dirty="0" err="1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Bài</a:t>
            </a:r>
            <a:r>
              <a:rPr lang="en-US" sz="2800" dirty="0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giải</a:t>
            </a:r>
            <a:endParaRPr sz="2800" dirty="0">
              <a:solidFill>
                <a:srgbClr val="E36C09"/>
              </a:solidFill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r>
              <a:rPr lang="en-US" sz="2800" dirty="0" err="1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Cầu</a:t>
            </a:r>
            <a:r>
              <a:rPr lang="en-US" sz="2800" dirty="0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Bãi</a:t>
            </a:r>
            <a:r>
              <a:rPr lang="en-US" sz="2800" dirty="0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Cháy</a:t>
            </a:r>
            <a:r>
              <a:rPr lang="en-US" sz="2800" dirty="0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dài</a:t>
            </a:r>
            <a:r>
              <a:rPr lang="en-US" sz="2800" dirty="0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hơn</a:t>
            </a:r>
            <a:r>
              <a:rPr lang="en-US" sz="2800" dirty="0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cầu</a:t>
            </a:r>
            <a:r>
              <a:rPr lang="en-US" sz="2800" dirty="0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Trường</a:t>
            </a:r>
            <a:r>
              <a:rPr lang="en-US" sz="2800" dirty="0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Tiền</a:t>
            </a:r>
            <a:r>
              <a:rPr lang="en-US" sz="2800" dirty="0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là</a:t>
            </a:r>
            <a:r>
              <a:rPr lang="en-US" sz="2800" dirty="0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:</a:t>
            </a:r>
            <a:endParaRPr dirty="0">
              <a:solidFill>
                <a:prstClr val="black"/>
              </a:solidFill>
              <a:latin typeface="UTM Avo" panose="02040603050506020204"/>
            </a:endParaRPr>
          </a:p>
          <a:p>
            <a:r>
              <a:rPr lang="en-US" sz="2800" dirty="0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              903 – 403 = 500 (m)</a:t>
            </a:r>
            <a:endParaRPr dirty="0">
              <a:solidFill>
                <a:prstClr val="black"/>
              </a:solidFill>
              <a:latin typeface="UTM Avo" panose="02040603050506020204"/>
            </a:endParaRPr>
          </a:p>
          <a:p>
            <a:r>
              <a:rPr lang="en-US" sz="2800" dirty="0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                              </a:t>
            </a:r>
            <a:r>
              <a:rPr lang="en-US" sz="2800" dirty="0" err="1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Đáp</a:t>
            </a:r>
            <a:r>
              <a:rPr lang="en-US" sz="2800" dirty="0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dirty="0" err="1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số</a:t>
            </a:r>
            <a:r>
              <a:rPr lang="en-US" sz="2800" dirty="0">
                <a:solidFill>
                  <a:srgbClr val="E36C09"/>
                </a:solidFill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: 500 m.</a:t>
            </a:r>
            <a:endParaRPr dirty="0">
              <a:solidFill>
                <a:prstClr val="black"/>
              </a:solidFill>
              <a:latin typeface="UTM Avo" panose="02040603050506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625;p21"/>
          <p:cNvGrpSpPr/>
          <p:nvPr/>
        </p:nvGrpSpPr>
        <p:grpSpPr>
          <a:xfrm>
            <a:off x="977307" y="623733"/>
            <a:ext cx="9732252" cy="570588"/>
            <a:chOff x="1296327" y="1647588"/>
            <a:chExt cx="9732252" cy="570588"/>
          </a:xfrm>
        </p:grpSpPr>
        <p:sp>
          <p:nvSpPr>
            <p:cNvPr id="3" name="Google Shape;3626;p21"/>
            <p:cNvSpPr txBox="1"/>
            <p:nvPr/>
          </p:nvSpPr>
          <p:spPr>
            <a:xfrm>
              <a:off x="1866914" y="1694956"/>
              <a:ext cx="9161665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Cho 780 được xếp bởi que tính như sau: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cs typeface="+mn-cs"/>
              </a:endParaRPr>
            </a:p>
          </p:txBody>
        </p:sp>
        <p:sp>
          <p:nvSpPr>
            <p:cNvPr id="4" name="Google Shape;3627;p21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5</a:t>
              </a:r>
              <a:endParaRPr kumimoji="0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5" name="Google Shape;3628;p21"/>
          <p:cNvSpPr/>
          <p:nvPr/>
        </p:nvSpPr>
        <p:spPr>
          <a:xfrm>
            <a:off x="4419600" y="1524000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3629;p21"/>
          <p:cNvSpPr/>
          <p:nvPr/>
        </p:nvSpPr>
        <p:spPr>
          <a:xfrm>
            <a:off x="4419600" y="2673350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Google Shape;3630;p21"/>
          <p:cNvSpPr/>
          <p:nvPr/>
        </p:nvSpPr>
        <p:spPr>
          <a:xfrm>
            <a:off x="3207545" y="1523999"/>
            <a:ext cx="1173004" cy="55563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Google Shape;3631;p21"/>
          <p:cNvSpPr/>
          <p:nvPr/>
        </p:nvSpPr>
        <p:spPr>
          <a:xfrm>
            <a:off x="4676775" y="1524000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Google Shape;3632;p21"/>
          <p:cNvSpPr/>
          <p:nvPr/>
        </p:nvSpPr>
        <p:spPr>
          <a:xfrm>
            <a:off x="4676775" y="2673350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Google Shape;3633;p21"/>
          <p:cNvSpPr/>
          <p:nvPr/>
        </p:nvSpPr>
        <p:spPr>
          <a:xfrm>
            <a:off x="5972175" y="1524000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" name="Google Shape;3634;p21"/>
          <p:cNvSpPr/>
          <p:nvPr/>
        </p:nvSpPr>
        <p:spPr>
          <a:xfrm>
            <a:off x="5972175" y="2673350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" name="Google Shape;3635;p21"/>
          <p:cNvSpPr/>
          <p:nvPr/>
        </p:nvSpPr>
        <p:spPr>
          <a:xfrm>
            <a:off x="4760120" y="1523999"/>
            <a:ext cx="1173004" cy="55563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" name="Google Shape;3636;p21"/>
          <p:cNvSpPr/>
          <p:nvPr/>
        </p:nvSpPr>
        <p:spPr>
          <a:xfrm>
            <a:off x="4760120" y="2617787"/>
            <a:ext cx="1173004" cy="55563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" name="Google Shape;3637;p21"/>
          <p:cNvSpPr/>
          <p:nvPr/>
        </p:nvSpPr>
        <p:spPr>
          <a:xfrm>
            <a:off x="4760120" y="3717925"/>
            <a:ext cx="1173004" cy="55563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" name="Google Shape;3638;p21"/>
          <p:cNvSpPr/>
          <p:nvPr/>
        </p:nvSpPr>
        <p:spPr>
          <a:xfrm>
            <a:off x="6228559" y="1524000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" name="Google Shape;3639;p21"/>
          <p:cNvSpPr/>
          <p:nvPr/>
        </p:nvSpPr>
        <p:spPr>
          <a:xfrm>
            <a:off x="6228559" y="2673350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7" name="Google Shape;3640;p21"/>
          <p:cNvSpPr/>
          <p:nvPr/>
        </p:nvSpPr>
        <p:spPr>
          <a:xfrm>
            <a:off x="7523959" y="1524000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" name="Google Shape;3641;p21"/>
          <p:cNvSpPr/>
          <p:nvPr/>
        </p:nvSpPr>
        <p:spPr>
          <a:xfrm>
            <a:off x="7523959" y="2673350"/>
            <a:ext cx="45719" cy="11049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9" name="Google Shape;3642;p21"/>
          <p:cNvSpPr/>
          <p:nvPr/>
        </p:nvSpPr>
        <p:spPr>
          <a:xfrm>
            <a:off x="6311904" y="1523999"/>
            <a:ext cx="1173004" cy="55563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0" name="Google Shape;3643;p21"/>
          <p:cNvSpPr/>
          <p:nvPr/>
        </p:nvSpPr>
        <p:spPr>
          <a:xfrm>
            <a:off x="6311904" y="3717925"/>
            <a:ext cx="1173004" cy="55563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1" name="Google Shape;3644;p21"/>
          <p:cNvSpPr txBox="1"/>
          <p:nvPr/>
        </p:nvSpPr>
        <p:spPr>
          <a:xfrm>
            <a:off x="1547893" y="4112801"/>
            <a:ext cx="9161665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Arial" panose="020B0604020202020204"/>
              <a:buAutoNum type="alphaLcParenR"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Hãy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chuyển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chỗ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que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tính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lớn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thể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Arial" panose="020B0604020202020204"/>
              <a:buAutoNum type="alphaLcParenR"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Tìm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hiệu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thu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 ban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đầu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/>
              <a:cs typeface="+mn-cs"/>
            </a:endParaRPr>
          </a:p>
        </p:txBody>
      </p:sp>
      <p:sp>
        <p:nvSpPr>
          <p:cNvPr id="22" name="Google Shape;3645;p21"/>
          <p:cNvSpPr/>
          <p:nvPr/>
        </p:nvSpPr>
        <p:spPr>
          <a:xfrm>
            <a:off x="8827227" y="2411166"/>
            <a:ext cx="825148" cy="46880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97480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rPr>
              <a:t>798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3" name="Google Shape;3646;p21"/>
          <p:cNvGrpSpPr/>
          <p:nvPr/>
        </p:nvGrpSpPr>
        <p:grpSpPr>
          <a:xfrm>
            <a:off x="4942565" y="5547379"/>
            <a:ext cx="3393361" cy="1384954"/>
            <a:chOff x="6940630" y="4098709"/>
            <a:chExt cx="2928397" cy="1545883"/>
          </a:xfrm>
        </p:grpSpPr>
        <p:sp>
          <p:nvSpPr>
            <p:cNvPr id="24" name="Google Shape;3647;p21"/>
            <p:cNvSpPr txBox="1"/>
            <p:nvPr/>
          </p:nvSpPr>
          <p:spPr>
            <a:xfrm>
              <a:off x="7021028" y="4098709"/>
              <a:ext cx="2788739" cy="15458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31859B"/>
                  </a:solidFill>
                  <a:effectLst/>
                  <a:uLnTx/>
                  <a:uFillTx/>
                  <a:latin typeface="UTM Avo" panose="02040603050506020204"/>
                  <a:ea typeface="Arial" panose="020B0604020202020204"/>
                  <a:cs typeface="Arial" panose="020B0604020202020204"/>
                  <a:sym typeface="Arial" panose="020B0604020202020204"/>
                </a:rPr>
                <a:t>798 – 780 = 18</a:t>
              </a:r>
              <a:endParaRPr kumimoji="0" sz="2800" b="1" i="0" u="none" strike="noStrike" kern="1200" cap="none" spc="0" normalizeH="0" baseline="0" noProof="0" dirty="0">
                <a:ln>
                  <a:noFill/>
                </a:ln>
                <a:solidFill>
                  <a:srgbClr val="31859B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" name="Google Shape;3648;p21"/>
            <p:cNvSpPr/>
            <p:nvPr/>
          </p:nvSpPr>
          <p:spPr>
            <a:xfrm>
              <a:off x="6940630" y="4140177"/>
              <a:ext cx="2928397" cy="786311"/>
            </a:xfrm>
            <a:prstGeom prst="roundRect">
              <a:avLst>
                <a:gd name="adj" fmla="val 16667"/>
              </a:avLst>
            </a:prstGeom>
            <a:noFill/>
            <a:ln w="76200" cap="flat" cmpd="dbl">
              <a:solidFill>
                <a:srgbClr val="E36C0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6" name="Google Shape;3649;p21"/>
          <p:cNvSpPr/>
          <p:nvPr/>
        </p:nvSpPr>
        <p:spPr>
          <a:xfrm>
            <a:off x="7295359" y="5683484"/>
            <a:ext cx="457200" cy="490315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-0.084 L 0.25 0 L 0.125 0.084 L 0 0 Z" pathEditMode="relative" ptsTypes="">
                                      <p:cBhvr>
                                        <p:cTn id="9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452</Words>
  <Application>Microsoft Office PowerPoint</Application>
  <PresentationFormat>Widescreen</PresentationFormat>
  <Paragraphs>80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11</vt:i4>
      </vt:variant>
    </vt:vector>
  </HeadingPairs>
  <TitlesOfParts>
    <vt:vector size="29" baseType="lpstr">
      <vt:lpstr>Microsoft YaHei</vt:lpstr>
      <vt:lpstr>SimSun</vt:lpstr>
      <vt:lpstr>Arial</vt:lpstr>
      <vt:lpstr>Arial-Rounded</vt:lpstr>
      <vt:lpstr>Calibri</vt:lpstr>
      <vt:lpstr>等线</vt:lpstr>
      <vt:lpstr>HP001 5 hàng</vt:lpstr>
      <vt:lpstr>黑体</vt:lpstr>
      <vt:lpstr>UTM Avo</vt:lpstr>
      <vt:lpstr>字魂59号-创粗黑</vt:lpstr>
      <vt:lpstr>Office Theme</vt:lpstr>
      <vt:lpstr>1_Office 主题</vt:lpstr>
      <vt:lpstr>2_Office 主题</vt:lpstr>
      <vt:lpstr>Office 主题​​</vt:lpstr>
      <vt:lpstr>https://www.freeppt7.com</vt:lpstr>
      <vt:lpstr>3_Office 主题</vt:lpstr>
      <vt:lpstr>3_Office 主题​​</vt:lpstr>
      <vt:lpstr>3_第一PPT，www.1ppt.com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HP</cp:lastModifiedBy>
  <cp:revision>46</cp:revision>
  <dcterms:created xsi:type="dcterms:W3CDTF">2021-07-20T01:55:00Z</dcterms:created>
  <dcterms:modified xsi:type="dcterms:W3CDTF">2023-03-27T03:55:11Z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239B86E875BC4F1581FD458EE13C0B94</vt:lpwstr>
  </property>
  <property fmtid="{D5CDD505-2E9C-101B-9397-08002B2CF9AE}" pid="3" name="KSOProductBuildVer">
    <vt:lpwstr>1033-11.2.0.11042</vt:lpwstr>
  </property>
</Properties>
</file>