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66" r:id="rId3"/>
    <p:sldMasterId id="2147483678" r:id="rId4"/>
    <p:sldMasterId id="2147483690" r:id="rId5"/>
  </p:sldMasterIdLst>
  <p:notesMasterIdLst>
    <p:notesMasterId r:id="rId29"/>
  </p:notesMasterIdLst>
  <p:sldIdLst>
    <p:sldId id="257" r:id="rId6"/>
    <p:sldId id="11088420" r:id="rId7"/>
    <p:sldId id="307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2884" r:id="rId18"/>
    <p:sldId id="11088424" r:id="rId19"/>
    <p:sldId id="265" r:id="rId20"/>
    <p:sldId id="2896" r:id="rId21"/>
    <p:sldId id="2901" r:id="rId22"/>
    <p:sldId id="11088421" r:id="rId23"/>
    <p:sldId id="11088422" r:id="rId24"/>
    <p:sldId id="11088423" r:id="rId25"/>
    <p:sldId id="2899" r:id="rId26"/>
    <p:sldId id="11088418" r:id="rId27"/>
    <p:sldId id="289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4A9C8-6241-4E4D-B554-6E735B574B15}" type="datetimeFigureOut">
              <a:rPr lang="en-US"/>
              <a:t>3/31/2023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C95252-9B74-4915-BE89-2E1FF21ECA1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5A7F7-C6F0-4236-B949-A6E02969908E}" type="datetimeFigureOut">
              <a:rPr lang="en-US"/>
              <a:t>3/31/2023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F0ABE-D3E7-4D54-B029-2F3DEC020F7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A5EB4-3042-42D3-BD76-780859886677}" type="datetimeFigureOut">
              <a:rPr lang="en-US"/>
              <a:t>3/31/2023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FFF42D-763E-4482-909C-3CCE61A0689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95848-3E93-4C63-A6C4-ECDE446C3447}" type="datetimeFigureOut">
              <a:rPr lang="en-US"/>
              <a:t>3/31/2023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A076E8-A5C7-456A-91F8-06470A131B50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4B67E-F004-4686-ABA0-25BC91292865}" type="datetimeFigureOut">
              <a:rPr lang="en-US"/>
              <a:t>3/31/2023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FFDCC5-7E0E-4F58-BC90-EBF6569C8CD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C9C22-69BE-4664-A33C-F83A6C93503C}" type="datetimeFigureOut">
              <a:rPr lang="en-US"/>
              <a:t>3/31/2023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F1A85B-4668-4DA0-B45C-DE406925E1BB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4D3E6-72ED-42B1-9457-EC5F6AA65530}" type="datetimeFigureOut">
              <a:rPr lang="en-US"/>
              <a:t>3/31/2023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129AC3-022C-4797-B072-D73984CA18F9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40079-CFFF-428C-8E58-03757971C5D3}" type="datetimeFigureOut">
              <a:rPr lang="en-US"/>
              <a:t>3/31/2023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616A0-E63C-42BF-91C7-D77179411DB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3385-E9D4-42FD-B7A9-01A2EE9FA746}" type="datetimeFigureOut">
              <a:rPr lang="en-US"/>
              <a:t>3/31/2023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B2468D-1ABD-4D69-B02F-8CB448937E2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A5504-2A72-4C2B-9D6D-FDC8C69FA793}" type="datetimeFigureOut">
              <a:rPr lang="en-US"/>
              <a:t>3/31/2023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33785B-1B51-48A2-8A9D-F492087C9BFB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871E2-5CCB-4107-B1CC-C0D21E916B5E}" type="datetimeFigureOut">
              <a:rPr lang="en-US"/>
              <a:t>3/31/2023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964DE4-D310-487E-B45F-AEDDAF760700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ts val="95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379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749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27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25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03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773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/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B83E38-4D6A-439B-A643-46AE75CDAEB5}" type="datetimeFigureOut">
              <a:rPr lang="en-US"/>
              <a:t>3/31/2023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6F767AC-DF9A-4133-8D2D-77A6D1932392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slide" Target="slide6.xml"/><Relationship Id="rId12" Type="http://schemas.openxmlformats.org/officeDocument/2006/relationships/slide" Target="slide12.xml"/><Relationship Id="rId17" Type="http://schemas.openxmlformats.org/officeDocument/2006/relationships/image" Target="../media/image19.png"/><Relationship Id="rId2" Type="http://schemas.openxmlformats.org/officeDocument/2006/relationships/audio" Target="../media/audio1.wav"/><Relationship Id="rId16" Type="http://schemas.openxmlformats.org/officeDocument/2006/relationships/slide" Target="slide10.xml"/><Relationship Id="rId1" Type="http://schemas.openxmlformats.org/officeDocument/2006/relationships/slideLayout" Target="../slideLayouts/slideLayout45.xml"/><Relationship Id="rId6" Type="http://schemas.openxmlformats.org/officeDocument/2006/relationships/slide" Target="slide5.xml"/><Relationship Id="rId11" Type="http://schemas.openxmlformats.org/officeDocument/2006/relationships/slide" Target="slide11.xml"/><Relationship Id="rId5" Type="http://schemas.openxmlformats.org/officeDocument/2006/relationships/image" Target="../media/image15.png"/><Relationship Id="rId15" Type="http://schemas.openxmlformats.org/officeDocument/2006/relationships/image" Target="../media/image18.png"/><Relationship Id="rId10" Type="http://schemas.openxmlformats.org/officeDocument/2006/relationships/slide" Target="slide8.xml"/><Relationship Id="rId19" Type="http://schemas.openxmlformats.org/officeDocument/2006/relationships/image" Target="../media/image21.png"/><Relationship Id="rId4" Type="http://schemas.openxmlformats.org/officeDocument/2006/relationships/image" Target="../media/image14.png"/><Relationship Id="rId9" Type="http://schemas.openxmlformats.org/officeDocument/2006/relationships/slide" Target="slide9.xml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23290" y="1050290"/>
            <a:ext cx="9465310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18" name="Picture 17" descr="logotha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89423" y="-90774"/>
            <a:ext cx="2015267" cy="2015267"/>
          </a:xfrm>
          <a:prstGeom prst="rect">
            <a:avLst/>
          </a:prstGeom>
        </p:spPr>
      </p:pic>
      <p:pic>
        <p:nvPicPr>
          <p:cNvPr id="24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96935" y="114300"/>
            <a:ext cx="3835400" cy="228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95802" y="3429000"/>
            <a:ext cx="800100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0"/>
            <a:ext cx="8534399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417100" y="1981201"/>
            <a:ext cx="49584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charset="0"/>
                <a:cs typeface="UTM Avo" panose="02040603050506020204" charset="0"/>
              </a:rPr>
              <a:t>Câu 6: 206 + 702=?</a:t>
            </a:r>
          </a:p>
        </p:txBody>
      </p:sp>
      <p:grpSp>
        <p:nvGrpSpPr>
          <p:cNvPr id="18" name="cau a"/>
          <p:cNvGrpSpPr/>
          <p:nvPr/>
        </p:nvGrpSpPr>
        <p:grpSpPr>
          <a:xfrm>
            <a:off x="2254966" y="4786141"/>
            <a:ext cx="3616989" cy="1077413"/>
            <a:chOff x="650211" y="3570787"/>
            <a:chExt cx="3616989" cy="107741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3570787"/>
              <a:ext cx="3616989" cy="107741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002595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908</a:t>
              </a:r>
            </a:p>
          </p:txBody>
        </p:sp>
      </p:grpSp>
      <p:grpSp>
        <p:nvGrpSpPr>
          <p:cNvPr id="20" name="cau c"/>
          <p:cNvGrpSpPr/>
          <p:nvPr/>
        </p:nvGrpSpPr>
        <p:grpSpPr>
          <a:xfrm>
            <a:off x="6231116" y="3570787"/>
            <a:ext cx="3616989" cy="1077413"/>
            <a:chOff x="4755813" y="3570786"/>
            <a:chExt cx="3616989" cy="107741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55813" y="3570786"/>
              <a:ext cx="3616989" cy="107741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092237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907</a:t>
              </a:r>
            </a:p>
          </p:txBody>
        </p:sp>
      </p:grpSp>
      <p:grpSp>
        <p:nvGrpSpPr>
          <p:cNvPr id="19" name="cau b"/>
          <p:cNvGrpSpPr/>
          <p:nvPr/>
        </p:nvGrpSpPr>
        <p:grpSpPr>
          <a:xfrm>
            <a:off x="2167917" y="3646987"/>
            <a:ext cx="3616989" cy="1077413"/>
            <a:chOff x="650211" y="4711478"/>
            <a:chExt cx="3616989" cy="107741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4711478"/>
              <a:ext cx="3616989" cy="107741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004521" y="478674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909</a:t>
              </a:r>
            </a:p>
          </p:txBody>
        </p:sp>
      </p:grpSp>
      <p:grpSp>
        <p:nvGrpSpPr>
          <p:cNvPr id="21" name="cau d"/>
          <p:cNvGrpSpPr/>
          <p:nvPr/>
        </p:nvGrpSpPr>
        <p:grpSpPr>
          <a:xfrm>
            <a:off x="6231117" y="4806540"/>
            <a:ext cx="3616989" cy="1077413"/>
            <a:chOff x="4707116" y="4806539"/>
            <a:chExt cx="3616989" cy="107741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07116" y="4806539"/>
              <a:ext cx="3616989" cy="107741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068490" y="4860249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906</a:t>
              </a:r>
            </a:p>
          </p:txBody>
        </p:sp>
      </p:grpSp>
      <p:sp>
        <p:nvSpPr>
          <p:cNvPr id="24" name="Rectangle 23">
            <a:hlinkClick r:id="rId8" action="ppaction://hlinksldjump"/>
          </p:cNvPr>
          <p:cNvSpPr/>
          <p:nvPr/>
        </p:nvSpPr>
        <p:spPr>
          <a:xfrm>
            <a:off x="8534400" y="625137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latin typeface="UTM Avo" panose="02040603050506020204" charset="0"/>
                <a:cs typeface="UTM Avo" panose="02040603050506020204" charset="0"/>
              </a:rPr>
              <a:t>ĐUA TIẾP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5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3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35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85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85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95802" y="3429000"/>
            <a:ext cx="800100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0"/>
            <a:ext cx="8534399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77643" y="1981201"/>
            <a:ext cx="523733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charset="0"/>
                <a:cs typeface="UTM Avo" panose="02040603050506020204" charset="0"/>
              </a:rPr>
              <a:t>Câu 7: 465 + 157 = ?</a:t>
            </a:r>
          </a:p>
        </p:txBody>
      </p:sp>
      <p:grpSp>
        <p:nvGrpSpPr>
          <p:cNvPr id="18" name="cau a"/>
          <p:cNvGrpSpPr/>
          <p:nvPr/>
        </p:nvGrpSpPr>
        <p:grpSpPr>
          <a:xfrm>
            <a:off x="6156708" y="3565237"/>
            <a:ext cx="3616989" cy="1077413"/>
            <a:chOff x="650211" y="3570787"/>
            <a:chExt cx="3616989" cy="107741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3570787"/>
              <a:ext cx="3616989" cy="107741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002598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613</a:t>
              </a:r>
            </a:p>
          </p:txBody>
        </p:sp>
      </p:grpSp>
      <p:grpSp>
        <p:nvGrpSpPr>
          <p:cNvPr id="20" name="cau c"/>
          <p:cNvGrpSpPr/>
          <p:nvPr/>
        </p:nvGrpSpPr>
        <p:grpSpPr>
          <a:xfrm>
            <a:off x="2181936" y="4860250"/>
            <a:ext cx="3616989" cy="1077413"/>
            <a:chOff x="4755813" y="3570786"/>
            <a:chExt cx="3616989" cy="107741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55813" y="3570786"/>
              <a:ext cx="3616989" cy="107741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092238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614</a:t>
              </a:r>
            </a:p>
          </p:txBody>
        </p:sp>
      </p:grpSp>
      <p:grpSp>
        <p:nvGrpSpPr>
          <p:cNvPr id="19" name="cau b"/>
          <p:cNvGrpSpPr/>
          <p:nvPr/>
        </p:nvGrpSpPr>
        <p:grpSpPr>
          <a:xfrm>
            <a:off x="2167917" y="3646987"/>
            <a:ext cx="3616989" cy="1077413"/>
            <a:chOff x="650211" y="4711478"/>
            <a:chExt cx="3616989" cy="107741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4711478"/>
              <a:ext cx="3616989" cy="107741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004521" y="478674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622</a:t>
              </a:r>
            </a:p>
          </p:txBody>
        </p:sp>
      </p:grpSp>
      <p:grpSp>
        <p:nvGrpSpPr>
          <p:cNvPr id="21" name="cau d"/>
          <p:cNvGrpSpPr/>
          <p:nvPr/>
        </p:nvGrpSpPr>
        <p:grpSpPr>
          <a:xfrm>
            <a:off x="6231117" y="4806540"/>
            <a:ext cx="3616989" cy="1077413"/>
            <a:chOff x="4707116" y="4806539"/>
            <a:chExt cx="3616989" cy="107741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07116" y="4806539"/>
              <a:ext cx="3616989" cy="107741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068491" y="4860249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612</a:t>
              </a:r>
            </a:p>
          </p:txBody>
        </p:sp>
      </p:grpSp>
      <p:sp>
        <p:nvSpPr>
          <p:cNvPr id="24" name="Rectangle 23">
            <a:hlinkClick r:id="rId8" action="ppaction://hlinksldjump"/>
          </p:cNvPr>
          <p:cNvSpPr/>
          <p:nvPr/>
        </p:nvSpPr>
        <p:spPr>
          <a:xfrm>
            <a:off x="8534400" y="625137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latin typeface="UTM Avo" panose="02040603050506020204" charset="0"/>
                <a:cs typeface="UTM Avo" panose="02040603050506020204" charset="0"/>
              </a:rPr>
              <a:t>ĐUA TIẾP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5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45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5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95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95802" y="3429000"/>
            <a:ext cx="800100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0"/>
            <a:ext cx="8534399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347374" y="1981201"/>
            <a:ext cx="509787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charset="0"/>
                <a:cs typeface="UTM Avo" panose="02040603050506020204" charset="0"/>
              </a:rPr>
              <a:t>Câu 8: 912 – 714 =?</a:t>
            </a:r>
          </a:p>
        </p:txBody>
      </p:sp>
      <p:grpSp>
        <p:nvGrpSpPr>
          <p:cNvPr id="18" name="cau a"/>
          <p:cNvGrpSpPr/>
          <p:nvPr/>
        </p:nvGrpSpPr>
        <p:grpSpPr>
          <a:xfrm>
            <a:off x="6192498" y="4860250"/>
            <a:ext cx="3616989" cy="1077413"/>
            <a:chOff x="650211" y="3570787"/>
            <a:chExt cx="3616989" cy="107741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3570787"/>
              <a:ext cx="3616989" cy="107741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002598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198</a:t>
              </a:r>
            </a:p>
          </p:txBody>
        </p:sp>
      </p:grpSp>
      <p:grpSp>
        <p:nvGrpSpPr>
          <p:cNvPr id="20" name="cau c"/>
          <p:cNvGrpSpPr/>
          <p:nvPr/>
        </p:nvGrpSpPr>
        <p:grpSpPr>
          <a:xfrm>
            <a:off x="2181936" y="4860250"/>
            <a:ext cx="3616989" cy="1077413"/>
            <a:chOff x="4755813" y="3570786"/>
            <a:chExt cx="3616989" cy="107741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55813" y="3570786"/>
              <a:ext cx="3616989" cy="107741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092238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196</a:t>
              </a:r>
            </a:p>
          </p:txBody>
        </p:sp>
      </p:grpSp>
      <p:grpSp>
        <p:nvGrpSpPr>
          <p:cNvPr id="19" name="cau b"/>
          <p:cNvGrpSpPr/>
          <p:nvPr/>
        </p:nvGrpSpPr>
        <p:grpSpPr>
          <a:xfrm>
            <a:off x="2167917" y="3646987"/>
            <a:ext cx="3616989" cy="1077413"/>
            <a:chOff x="650211" y="4711478"/>
            <a:chExt cx="3616989" cy="107741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4711478"/>
              <a:ext cx="3616989" cy="107741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004521" y="478674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197</a:t>
              </a:r>
            </a:p>
          </p:txBody>
        </p:sp>
      </p:grpSp>
      <p:grpSp>
        <p:nvGrpSpPr>
          <p:cNvPr id="21" name="cau d"/>
          <p:cNvGrpSpPr/>
          <p:nvPr/>
        </p:nvGrpSpPr>
        <p:grpSpPr>
          <a:xfrm>
            <a:off x="6192497" y="3562673"/>
            <a:ext cx="3616989" cy="1077413"/>
            <a:chOff x="4707116" y="4806539"/>
            <a:chExt cx="3616989" cy="107741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07116" y="4806539"/>
              <a:ext cx="3616989" cy="107741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068491" y="4860249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199</a:t>
              </a:r>
            </a:p>
          </p:txBody>
        </p:sp>
      </p:grpSp>
      <p:sp>
        <p:nvSpPr>
          <p:cNvPr id="24" name="Rectangle 23">
            <a:hlinkClick r:id="rId8" action="ppaction://hlinksldjump"/>
          </p:cNvPr>
          <p:cNvSpPr/>
          <p:nvPr/>
        </p:nvSpPr>
        <p:spPr>
          <a:xfrm>
            <a:off x="8534400" y="625137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latin typeface="UTM Avo" panose="02040603050506020204" charset="0"/>
                <a:cs typeface="UTM Avo" panose="02040603050506020204" charset="0"/>
              </a:rPr>
              <a:t>ĐUA TIẾP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99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399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399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399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399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82729" y="1431697"/>
            <a:ext cx="9328785" cy="230695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63 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chung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(tiết 1)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033" y="31532"/>
            <a:ext cx="12187592" cy="692506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20637" y="1214039"/>
            <a:ext cx="2490952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20369" y="1885838"/>
            <a:ext cx="7625150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63: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tập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chung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(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1)</a:t>
            </a:r>
            <a:endParaRPr lang="en-US" sz="3199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20369" y="542240"/>
            <a:ext cx="910305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vi-VN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Thứ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Hai</a:t>
            </a:r>
            <a:r>
              <a:rPr lang="vi-VN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vi-VN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ngày 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1</a:t>
            </a:r>
            <a:r>
              <a:rPr lang="vi-VN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vi-VN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tháng 4 năm </a:t>
            </a:r>
            <a:r>
              <a:rPr lang="vi-VN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202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3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24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/>
          <p:cNvSpPr/>
          <p:nvPr/>
        </p:nvSpPr>
        <p:spPr>
          <a:xfrm rot="219724">
            <a:off x="4759566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-1" fmla="*/ 652759 w 6008783"/>
              <a:gd name="connsiteY0-2" fmla="*/ 2824586 h 4661425"/>
              <a:gd name="connsiteX1-3" fmla="*/ 300439 w 6008783"/>
              <a:gd name="connsiteY1-4" fmla="*/ 2738587 h 4661425"/>
              <a:gd name="connsiteX2-5" fmla="*/ 963630 w 6008783"/>
              <a:gd name="connsiteY2-6" fmla="*/ 3765719 h 4661425"/>
              <a:gd name="connsiteX3-7" fmla="*/ 809516 w 6008783"/>
              <a:gd name="connsiteY3-8" fmla="*/ 3806830 h 4661425"/>
              <a:gd name="connsiteX4-9" fmla="*/ 2291961 w 6008783"/>
              <a:gd name="connsiteY4-10" fmla="*/ 4217942 h 4661425"/>
              <a:gd name="connsiteX5-11" fmla="*/ 2199047 w 6008783"/>
              <a:gd name="connsiteY5-12" fmla="*/ 4030190 h 4661425"/>
              <a:gd name="connsiteX6-13" fmla="*/ 4009610 w 6008783"/>
              <a:gd name="connsiteY6-14" fmla="*/ 3749749 h 4661425"/>
              <a:gd name="connsiteX7-15" fmla="*/ 3972473 w 6008783"/>
              <a:gd name="connsiteY7-16" fmla="*/ 3955737 h 4661425"/>
              <a:gd name="connsiteX8-17" fmla="*/ 4747077 w 6008783"/>
              <a:gd name="connsiteY8-18" fmla="*/ 2476813 h 4661425"/>
              <a:gd name="connsiteX9-19" fmla="*/ 5199266 w 6008783"/>
              <a:gd name="connsiteY9-20" fmla="*/ 3246811 h 4661425"/>
              <a:gd name="connsiteX10-21" fmla="*/ 5813775 w 6008783"/>
              <a:gd name="connsiteY10-22" fmla="*/ 1656748 h 4661425"/>
              <a:gd name="connsiteX11-23" fmla="*/ 5612370 w 6008783"/>
              <a:gd name="connsiteY11-24" fmla="*/ 1945497 h 4661425"/>
              <a:gd name="connsiteX12-25" fmla="*/ 5330569 w 6008783"/>
              <a:gd name="connsiteY12-26" fmla="*/ 585483 h 4661425"/>
              <a:gd name="connsiteX13-27" fmla="*/ 5341140 w 6008783"/>
              <a:gd name="connsiteY13-28" fmla="*/ 721873 h 4661425"/>
              <a:gd name="connsiteX14-29" fmla="*/ 4044522 w 6008783"/>
              <a:gd name="connsiteY14-30" fmla="*/ 426434 h 4661425"/>
              <a:gd name="connsiteX15-31" fmla="*/ 4147729 w 6008783"/>
              <a:gd name="connsiteY15-32" fmla="*/ 252493 h 4661425"/>
              <a:gd name="connsiteX16-33" fmla="*/ 3079640 w 6008783"/>
              <a:gd name="connsiteY16-34" fmla="*/ 509303 h 4661425"/>
              <a:gd name="connsiteX17-35" fmla="*/ 3129574 w 6008783"/>
              <a:gd name="connsiteY17-36" fmla="*/ 359318 h 4661425"/>
              <a:gd name="connsiteX18-37" fmla="*/ 1947290 w 6008783"/>
              <a:gd name="connsiteY18-38" fmla="*/ 560234 h 4661425"/>
              <a:gd name="connsiteX19-39" fmla="*/ 2128110 w 6008783"/>
              <a:gd name="connsiteY19-40" fmla="*/ 705687 h 4661425"/>
              <a:gd name="connsiteX20-41" fmla="*/ 574033 w 6008783"/>
              <a:gd name="connsiteY20-42" fmla="*/ 1703686 h 4661425"/>
              <a:gd name="connsiteX21-43" fmla="*/ 542459 w 6008783"/>
              <a:gd name="connsiteY21-44" fmla="*/ 1550571 h 46614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7556" y="2602331"/>
            <a:ext cx="4911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tập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20785" y="136525"/>
            <a:ext cx="3835400" cy="228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616;p3"/>
          <p:cNvSpPr/>
          <p:nvPr/>
        </p:nvSpPr>
        <p:spPr>
          <a:xfrm>
            <a:off x="1127353" y="2382376"/>
            <a:ext cx="9964218" cy="1592431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" name="Google Shape;2617;p3"/>
          <p:cNvGrpSpPr/>
          <p:nvPr/>
        </p:nvGrpSpPr>
        <p:grpSpPr>
          <a:xfrm>
            <a:off x="985248" y="1660971"/>
            <a:ext cx="4628741" cy="570588"/>
            <a:chOff x="1296327" y="1647588"/>
            <a:chExt cx="3614218" cy="570588"/>
          </a:xfrm>
        </p:grpSpPr>
        <p:sp>
          <p:nvSpPr>
            <p:cNvPr id="6" name="Google Shape;2618;p3"/>
            <p:cNvSpPr txBox="1"/>
            <p:nvPr/>
          </p:nvSpPr>
          <p:spPr>
            <a:xfrm>
              <a:off x="1866915" y="1694956"/>
              <a:ext cx="3043630" cy="52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 dirty="0" err="1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rPr>
                <a:t>Đặt</a:t>
              </a:r>
              <a:r>
                <a:rPr lang="en-US" sz="2800" b="0" i="0" u="none" strike="noStrike" cap="none" dirty="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b="0" i="0" u="none" strike="noStrike" cap="none" dirty="0" err="1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rPr>
                <a:t>tính</a:t>
              </a:r>
              <a:r>
                <a:rPr lang="en-US" sz="2800" b="0" i="0" u="none" strike="noStrike" cap="none" dirty="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b="0" i="0" u="none" strike="noStrike" cap="none" dirty="0" err="1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rPr>
                <a:t>rồi</a:t>
              </a:r>
              <a:r>
                <a:rPr lang="en-US" sz="2800" b="0" i="0" u="none" strike="noStrike" cap="none" dirty="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b="0" i="0" u="none" strike="noStrike" cap="none" dirty="0" err="1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rPr>
                <a:t>tính.</a:t>
              </a:r>
              <a:endParaRPr dirty="0"/>
            </a:p>
          </p:txBody>
        </p:sp>
        <p:sp>
          <p:nvSpPr>
            <p:cNvPr id="7" name="Google Shape;2619;p3"/>
            <p:cNvSpPr/>
            <p:nvPr/>
          </p:nvSpPr>
          <p:spPr>
            <a:xfrm>
              <a:off x="1296327" y="1647588"/>
              <a:ext cx="453830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ea typeface="Arial" panose="020B0604020202020204"/>
                  <a:cs typeface="Arial" panose="020B0604020202020204"/>
                  <a:sym typeface="Arial" panose="020B0604020202020204"/>
                </a:rPr>
                <a:t>1</a:t>
              </a:r>
              <a:endParaRPr sz="3600" b="1" dirty="0">
                <a:solidFill>
                  <a:schemeClr val="lt1"/>
                </a:solidFill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" name="Google Shape;2620;p3"/>
          <p:cNvGrpSpPr/>
          <p:nvPr/>
        </p:nvGrpSpPr>
        <p:grpSpPr>
          <a:xfrm>
            <a:off x="1566470" y="4080908"/>
            <a:ext cx="1147790" cy="1384995"/>
            <a:chOff x="1566470" y="2095726"/>
            <a:chExt cx="1147790" cy="1384995"/>
          </a:xfrm>
        </p:grpSpPr>
        <p:grpSp>
          <p:nvGrpSpPr>
            <p:cNvPr id="9" name="Google Shape;2621;p3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1" name="Google Shape;2622;p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ea typeface="Arial" panose="020B0604020202020204"/>
                    <a:cs typeface="Arial" panose="020B0604020202020204"/>
                    <a:sym typeface="Arial" panose="020B0604020202020204"/>
                  </a:rPr>
                  <a:t>267</a:t>
                </a:r>
                <a:endParaRPr sz="280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ea typeface="Arial" panose="020B0604020202020204"/>
                    <a:cs typeface="Arial" panose="020B0604020202020204"/>
                    <a:sym typeface="Arial" panose="020B0604020202020204"/>
                  </a:rPr>
                  <a:t>731</a:t>
                </a:r>
                <a:endParaRPr sz="280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" name="Google Shape;2623;p3"/>
              <p:cNvSpPr txBox="1"/>
              <p:nvPr/>
            </p:nvSpPr>
            <p:spPr>
              <a:xfrm>
                <a:off x="1697011" y="2418890"/>
                <a:ext cx="23776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ea typeface="Arial" panose="020B0604020202020204"/>
                    <a:cs typeface="Arial" panose="020B0604020202020204"/>
                    <a:sym typeface="Arial" panose="020B0604020202020204"/>
                  </a:rPr>
                  <a:t>+</a:t>
                </a:r>
                <a:endParaRPr sz="280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cxnSp>
          <p:nvCxnSpPr>
            <p:cNvPr id="10" name="Google Shape;2624;p3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3" name="Google Shape;2625;p3"/>
          <p:cNvGrpSpPr/>
          <p:nvPr/>
        </p:nvGrpSpPr>
        <p:grpSpPr>
          <a:xfrm>
            <a:off x="4077687" y="4080908"/>
            <a:ext cx="1147790" cy="1384995"/>
            <a:chOff x="1566470" y="2095726"/>
            <a:chExt cx="1147790" cy="1384995"/>
          </a:xfrm>
        </p:grpSpPr>
        <p:grpSp>
          <p:nvGrpSpPr>
            <p:cNvPr id="14" name="Google Shape;2626;p3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6" name="Google Shape;2627;p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ea typeface="Arial" panose="020B0604020202020204"/>
                    <a:cs typeface="Arial" panose="020B0604020202020204"/>
                    <a:sym typeface="Arial" panose="020B0604020202020204"/>
                  </a:rPr>
                  <a:t>328</a:t>
                </a:r>
                <a:endParaRPr sz="280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ea typeface="Arial" panose="020B0604020202020204"/>
                    <a:cs typeface="Arial" panose="020B0604020202020204"/>
                    <a:sym typeface="Arial" panose="020B0604020202020204"/>
                  </a:rPr>
                  <a:t>  56</a:t>
                </a:r>
                <a:endParaRPr sz="280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" name="Google Shape;2628;p3"/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ea typeface="Arial" panose="020B0604020202020204"/>
                    <a:cs typeface="Arial" panose="020B0604020202020204"/>
                    <a:sym typeface="Arial" panose="020B0604020202020204"/>
                  </a:rPr>
                  <a:t>+</a:t>
                </a:r>
                <a:endParaRPr sz="280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cxnSp>
          <p:nvCxnSpPr>
            <p:cNvPr id="15" name="Google Shape;2629;p3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8" name="Google Shape;2630;p3"/>
          <p:cNvGrpSpPr/>
          <p:nvPr/>
        </p:nvGrpSpPr>
        <p:grpSpPr>
          <a:xfrm>
            <a:off x="6804805" y="4080908"/>
            <a:ext cx="1147790" cy="1384995"/>
            <a:chOff x="1566470" y="2095726"/>
            <a:chExt cx="1147790" cy="1384995"/>
          </a:xfrm>
        </p:grpSpPr>
        <p:grpSp>
          <p:nvGrpSpPr>
            <p:cNvPr id="19" name="Google Shape;2631;p3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1" name="Google Shape;2632;p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ea typeface="Arial" panose="020B0604020202020204"/>
                    <a:cs typeface="Arial" panose="020B0604020202020204"/>
                    <a:sym typeface="Arial" panose="020B0604020202020204"/>
                  </a:rPr>
                  <a:t>698</a:t>
                </a:r>
                <a:endParaRPr sz="280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ea typeface="Arial" panose="020B0604020202020204"/>
                    <a:cs typeface="Arial" panose="020B0604020202020204"/>
                    <a:sym typeface="Arial" panose="020B0604020202020204"/>
                  </a:rPr>
                  <a:t>  47</a:t>
                </a:r>
                <a:endParaRPr sz="280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" name="Google Shape;2633;p3"/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ea typeface="Arial" panose="020B0604020202020204"/>
                    <a:cs typeface="Arial" panose="020B0604020202020204"/>
                    <a:sym typeface="Arial" panose="020B0604020202020204"/>
                  </a:rPr>
                  <a:t>-</a:t>
                </a:r>
              </a:p>
            </p:txBody>
          </p:sp>
        </p:grpSp>
        <p:cxnSp>
          <p:nvCxnSpPr>
            <p:cNvPr id="20" name="Google Shape;2634;p3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3" name="Google Shape;2635;p3"/>
          <p:cNvGrpSpPr/>
          <p:nvPr/>
        </p:nvGrpSpPr>
        <p:grpSpPr>
          <a:xfrm>
            <a:off x="9249970" y="4080908"/>
            <a:ext cx="1147790" cy="1384995"/>
            <a:chOff x="1566470" y="2095726"/>
            <a:chExt cx="1147790" cy="1384995"/>
          </a:xfrm>
        </p:grpSpPr>
        <p:grpSp>
          <p:nvGrpSpPr>
            <p:cNvPr id="24" name="Google Shape;2636;p3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6" name="Google Shape;2637;p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ea typeface="Arial" panose="020B0604020202020204"/>
                    <a:cs typeface="Arial" panose="020B0604020202020204"/>
                    <a:sym typeface="Arial" panose="020B0604020202020204"/>
                  </a:rPr>
                  <a:t>721</a:t>
                </a:r>
                <a:endParaRPr sz="280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ea typeface="Arial" panose="020B0604020202020204"/>
                    <a:cs typeface="Arial" panose="020B0604020202020204"/>
                    <a:sym typeface="Arial" panose="020B0604020202020204"/>
                  </a:rPr>
                  <a:t>350</a:t>
                </a:r>
                <a:endParaRPr sz="2800">
                  <a:solidFill>
                    <a:schemeClr val="dk1"/>
                  </a:solidFill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7" name="Google Shape;2638;p3"/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ea typeface="Arial" panose="020B0604020202020204"/>
                    <a:cs typeface="Arial" panose="020B0604020202020204"/>
                    <a:sym typeface="Arial" panose="020B0604020202020204"/>
                  </a:rPr>
                  <a:t>-</a:t>
                </a:r>
              </a:p>
            </p:txBody>
          </p:sp>
        </p:grpSp>
        <p:cxnSp>
          <p:nvCxnSpPr>
            <p:cNvPr id="25" name="Google Shape;2639;p3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8" name="Google Shape;2640;p3"/>
          <p:cNvSpPr txBox="1"/>
          <p:nvPr/>
        </p:nvSpPr>
        <p:spPr>
          <a:xfrm>
            <a:off x="1786950" y="5236592"/>
            <a:ext cx="91003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ea typeface="Arial" panose="020B0604020202020204"/>
                <a:cs typeface="Arial" panose="020B0604020202020204"/>
                <a:sym typeface="Arial" panose="020B0604020202020204"/>
              </a:rPr>
              <a:t>998</a:t>
            </a:r>
            <a:endParaRPr sz="2800">
              <a:solidFill>
                <a:srgbClr val="C00000"/>
              </a:solidFill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2641;p3"/>
          <p:cNvSpPr txBox="1"/>
          <p:nvPr/>
        </p:nvSpPr>
        <p:spPr>
          <a:xfrm>
            <a:off x="4305459" y="5236592"/>
            <a:ext cx="825342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ea typeface="Arial" panose="020B0604020202020204"/>
                <a:cs typeface="Arial" panose="020B0604020202020204"/>
                <a:sym typeface="Arial" panose="020B0604020202020204"/>
              </a:rPr>
              <a:t>384</a:t>
            </a:r>
            <a:endParaRPr sz="2800">
              <a:solidFill>
                <a:srgbClr val="C00000"/>
              </a:solidFill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" name="Google Shape;2642;p3"/>
          <p:cNvSpPr txBox="1"/>
          <p:nvPr/>
        </p:nvSpPr>
        <p:spPr>
          <a:xfrm>
            <a:off x="7035799" y="5236592"/>
            <a:ext cx="9726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ea typeface="Arial" panose="020B0604020202020204"/>
                <a:cs typeface="Arial" panose="020B0604020202020204"/>
                <a:sym typeface="Arial" panose="020B0604020202020204"/>
              </a:rPr>
              <a:t>652</a:t>
            </a:r>
            <a:endParaRPr sz="2800">
              <a:solidFill>
                <a:srgbClr val="C00000"/>
              </a:solidFill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1" name="Google Shape;2643;p3"/>
          <p:cNvSpPr txBox="1"/>
          <p:nvPr/>
        </p:nvSpPr>
        <p:spPr>
          <a:xfrm>
            <a:off x="9497086" y="5236592"/>
            <a:ext cx="9726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ea typeface="Arial" panose="020B0604020202020204"/>
                <a:cs typeface="Arial" panose="020B0604020202020204"/>
                <a:sym typeface="Arial" panose="020B0604020202020204"/>
              </a:rPr>
              <a:t>371</a:t>
            </a:r>
            <a:endParaRPr sz="2800">
              <a:solidFill>
                <a:srgbClr val="C00000"/>
              </a:solidFill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2" name="Google Shape;2644;p3"/>
          <p:cNvSpPr txBox="1"/>
          <p:nvPr/>
        </p:nvSpPr>
        <p:spPr>
          <a:xfrm>
            <a:off x="1294638" y="2905780"/>
            <a:ext cx="960272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ea typeface="Arial" panose="020B0604020202020204"/>
                <a:cs typeface="Arial" panose="020B0604020202020204"/>
                <a:sym typeface="Arial" panose="020B0604020202020204"/>
              </a:rPr>
              <a:t>267 + 731          328 + 56             698 – 47        721 - 350 </a:t>
            </a:r>
            <a:endParaRPr sz="2800">
              <a:solidFill>
                <a:schemeClr val="dk1"/>
              </a:solidFill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3" name="Google Shape;1028;p30" descr="C:\Users\TUAN\Downloads\Luyện tập 1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85338" y="750118"/>
            <a:ext cx="2237784" cy="863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20785" y="136525"/>
            <a:ext cx="3835400" cy="228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96223" y="4030386"/>
            <a:ext cx="4029740" cy="613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996223" y="5248766"/>
            <a:ext cx="4029740" cy="613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8380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grpSp>
        <p:nvGrpSpPr>
          <p:cNvPr id="15" name="Google Shape;2649;p4"/>
          <p:cNvGrpSpPr/>
          <p:nvPr/>
        </p:nvGrpSpPr>
        <p:grpSpPr>
          <a:xfrm>
            <a:off x="961047" y="1415998"/>
            <a:ext cx="3614218" cy="570588"/>
            <a:chOff x="1296327" y="1647588"/>
            <a:chExt cx="3614218" cy="570588"/>
          </a:xfrm>
        </p:grpSpPr>
        <p:sp>
          <p:nvSpPr>
            <p:cNvPr id="16" name="Google Shape;2650;p4"/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Quan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sát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hình</a:t>
              </a:r>
              <a:endParaRPr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" name="Google Shape;2651;p4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2</a:t>
              </a:r>
              <a:endParaRPr sz="3600" b="1">
                <a:solidFill>
                  <a:schemeClr val="lt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8" name="Google Shape;2652;p4"/>
          <p:cNvSpPr/>
          <p:nvPr/>
        </p:nvSpPr>
        <p:spPr>
          <a:xfrm>
            <a:off x="1351815" y="2099696"/>
            <a:ext cx="1661008" cy="1661008"/>
          </a:xfrm>
          <a:prstGeom prst="cube">
            <a:avLst>
              <a:gd name="adj" fmla="val 25000"/>
            </a:avLst>
          </a:prstGeom>
          <a:solidFill>
            <a:schemeClr val="accent3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Google Shape;2653;p4"/>
          <p:cNvSpPr/>
          <p:nvPr/>
        </p:nvSpPr>
        <p:spPr>
          <a:xfrm>
            <a:off x="3368939" y="2099695"/>
            <a:ext cx="2364378" cy="1661008"/>
          </a:xfrm>
          <a:prstGeom prst="cube">
            <a:avLst>
              <a:gd name="adj" fmla="val 25000"/>
            </a:avLst>
          </a:prstGeom>
          <a:solidFill>
            <a:srgbClr val="92CCDC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2654;p4"/>
          <p:cNvSpPr/>
          <p:nvPr/>
        </p:nvSpPr>
        <p:spPr>
          <a:xfrm>
            <a:off x="8980525" y="1901727"/>
            <a:ext cx="1397726" cy="1858976"/>
          </a:xfrm>
          <a:prstGeom prst="can">
            <a:avLst>
              <a:gd name="adj" fmla="val 25000"/>
            </a:avLst>
          </a:prstGeom>
          <a:solidFill>
            <a:srgbClr val="F4928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655;p4"/>
          <p:cNvSpPr/>
          <p:nvPr/>
        </p:nvSpPr>
        <p:spPr>
          <a:xfrm>
            <a:off x="6408387" y="1986586"/>
            <a:ext cx="1858976" cy="1858976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2" name="Google Shape;2656;p4"/>
          <p:cNvGrpSpPr/>
          <p:nvPr/>
        </p:nvGrpSpPr>
        <p:grpSpPr>
          <a:xfrm>
            <a:off x="1561713" y="2831215"/>
            <a:ext cx="959430" cy="585288"/>
            <a:chOff x="1560951" y="2272935"/>
            <a:chExt cx="959430" cy="585288"/>
          </a:xfrm>
        </p:grpSpPr>
        <p:sp>
          <p:nvSpPr>
            <p:cNvPr id="23" name="Google Shape;2657;p4"/>
            <p:cNvSpPr txBox="1"/>
            <p:nvPr/>
          </p:nvSpPr>
          <p:spPr>
            <a:xfrm>
              <a:off x="1565720" y="2272935"/>
              <a:ext cx="9546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lt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523</a:t>
              </a:r>
              <a:endParaRPr sz="3200">
                <a:solidFill>
                  <a:schemeClr val="lt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" name="Google Shape;2658;p4"/>
            <p:cNvSpPr txBox="1"/>
            <p:nvPr/>
          </p:nvSpPr>
          <p:spPr>
            <a:xfrm>
              <a:off x="1560951" y="2273448"/>
              <a:ext cx="86754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523</a:t>
              </a:r>
              <a:endParaRPr sz="32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5" name="Google Shape;2659;p4"/>
          <p:cNvGrpSpPr/>
          <p:nvPr/>
        </p:nvGrpSpPr>
        <p:grpSpPr>
          <a:xfrm>
            <a:off x="3900804" y="2831214"/>
            <a:ext cx="954661" cy="584776"/>
            <a:chOff x="3982348" y="2272934"/>
            <a:chExt cx="954661" cy="584776"/>
          </a:xfrm>
        </p:grpSpPr>
        <p:sp>
          <p:nvSpPr>
            <p:cNvPr id="26" name="Google Shape;2660;p4"/>
            <p:cNvSpPr txBox="1"/>
            <p:nvPr/>
          </p:nvSpPr>
          <p:spPr>
            <a:xfrm>
              <a:off x="3982348" y="2272935"/>
              <a:ext cx="9546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lt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572</a:t>
              </a:r>
              <a:endParaRPr sz="3200">
                <a:solidFill>
                  <a:schemeClr val="lt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" name="Google Shape;2661;p4"/>
            <p:cNvSpPr txBox="1"/>
            <p:nvPr/>
          </p:nvSpPr>
          <p:spPr>
            <a:xfrm>
              <a:off x="3987920" y="2272934"/>
              <a:ext cx="86754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572</a:t>
              </a:r>
              <a:endParaRPr sz="32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" name="Google Shape;2662;p4"/>
          <p:cNvGrpSpPr/>
          <p:nvPr/>
        </p:nvGrpSpPr>
        <p:grpSpPr>
          <a:xfrm>
            <a:off x="6878930" y="2683914"/>
            <a:ext cx="954661" cy="584776"/>
            <a:chOff x="6895365" y="2090054"/>
            <a:chExt cx="954661" cy="584776"/>
          </a:xfrm>
        </p:grpSpPr>
        <p:sp>
          <p:nvSpPr>
            <p:cNvPr id="29" name="Google Shape;2663;p4"/>
            <p:cNvSpPr txBox="1"/>
            <p:nvPr/>
          </p:nvSpPr>
          <p:spPr>
            <a:xfrm>
              <a:off x="6895365" y="2090055"/>
              <a:ext cx="9546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lt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365</a:t>
              </a:r>
              <a:endParaRPr sz="3200">
                <a:solidFill>
                  <a:schemeClr val="lt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" name="Google Shape;2664;p4"/>
            <p:cNvSpPr txBox="1"/>
            <p:nvPr/>
          </p:nvSpPr>
          <p:spPr>
            <a:xfrm>
              <a:off x="6904102" y="2090054"/>
              <a:ext cx="86754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365</a:t>
              </a:r>
              <a:endParaRPr sz="32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1" name="Google Shape;2665;p4"/>
          <p:cNvGrpSpPr/>
          <p:nvPr/>
        </p:nvGrpSpPr>
        <p:grpSpPr>
          <a:xfrm>
            <a:off x="9229166" y="2621661"/>
            <a:ext cx="954661" cy="588825"/>
            <a:chOff x="9298931" y="2090055"/>
            <a:chExt cx="954661" cy="588825"/>
          </a:xfrm>
        </p:grpSpPr>
        <p:sp>
          <p:nvSpPr>
            <p:cNvPr id="32" name="Google Shape;2666;p4"/>
            <p:cNvSpPr txBox="1"/>
            <p:nvPr/>
          </p:nvSpPr>
          <p:spPr>
            <a:xfrm>
              <a:off x="9298931" y="2090055"/>
              <a:ext cx="9546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lt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416</a:t>
              </a:r>
              <a:endParaRPr sz="3200">
                <a:solidFill>
                  <a:schemeClr val="lt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" name="Google Shape;2667;p4"/>
            <p:cNvSpPr txBox="1"/>
            <p:nvPr/>
          </p:nvSpPr>
          <p:spPr>
            <a:xfrm>
              <a:off x="9298931" y="2094105"/>
              <a:ext cx="86754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416</a:t>
              </a:r>
              <a:endParaRPr sz="32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4" name="Google Shape;2668;p4"/>
          <p:cNvSpPr txBox="1"/>
          <p:nvPr/>
        </p:nvSpPr>
        <p:spPr>
          <a:xfrm>
            <a:off x="534936" y="3912089"/>
            <a:ext cx="6146817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-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Tính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tổng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của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hai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số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ghi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trên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lập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phương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và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cầu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dirty="0"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-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Tính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hiệu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của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hai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số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ghi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trên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hộp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chữ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nhật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và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trụ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sz="2800" dirty="0">
              <a:solidFill>
                <a:schemeClr val="dk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35" name="Google Shape;2669;p4"/>
          <p:cNvCxnSpPr/>
          <p:nvPr/>
        </p:nvCxnSpPr>
        <p:spPr>
          <a:xfrm>
            <a:off x="1607914" y="4420713"/>
            <a:ext cx="70015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6" name="Google Shape;2670;p4"/>
          <p:cNvCxnSpPr/>
          <p:nvPr/>
        </p:nvCxnSpPr>
        <p:spPr>
          <a:xfrm>
            <a:off x="636871" y="4812515"/>
            <a:ext cx="1849683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" name="Google Shape;2671;p4"/>
          <p:cNvCxnSpPr/>
          <p:nvPr/>
        </p:nvCxnSpPr>
        <p:spPr>
          <a:xfrm>
            <a:off x="3299880" y="4784077"/>
            <a:ext cx="135861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" name="Google Shape;2672;p4"/>
          <p:cNvSpPr txBox="1"/>
          <p:nvPr/>
        </p:nvSpPr>
        <p:spPr>
          <a:xfrm>
            <a:off x="7978357" y="3980721"/>
            <a:ext cx="42511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+</a:t>
            </a:r>
            <a:endParaRPr sz="3200">
              <a:solidFill>
                <a:schemeClr val="dk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9" name="Google Shape;2673;p4"/>
          <p:cNvSpPr txBox="1"/>
          <p:nvPr/>
        </p:nvSpPr>
        <p:spPr>
          <a:xfrm>
            <a:off x="9381670" y="3980721"/>
            <a:ext cx="42511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=</a:t>
            </a:r>
            <a:endParaRPr sz="3200">
              <a:solidFill>
                <a:schemeClr val="dk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0" name="Google Shape;2674;p4"/>
          <p:cNvSpPr txBox="1"/>
          <p:nvPr/>
        </p:nvSpPr>
        <p:spPr>
          <a:xfrm>
            <a:off x="9820355" y="4051841"/>
            <a:ext cx="103382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888</a:t>
            </a:r>
            <a:endParaRPr sz="3200">
              <a:solidFill>
                <a:schemeClr val="dk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41" name="Google Shape;2675;p4"/>
          <p:cNvCxnSpPr/>
          <p:nvPr/>
        </p:nvCxnSpPr>
        <p:spPr>
          <a:xfrm>
            <a:off x="1645410" y="5225346"/>
            <a:ext cx="70015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2" name="Google Shape;2676;p4"/>
          <p:cNvCxnSpPr/>
          <p:nvPr/>
        </p:nvCxnSpPr>
        <p:spPr>
          <a:xfrm>
            <a:off x="624875" y="5705347"/>
            <a:ext cx="2165329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" name="Google Shape;2677;p4"/>
          <p:cNvCxnSpPr/>
          <p:nvPr/>
        </p:nvCxnSpPr>
        <p:spPr>
          <a:xfrm>
            <a:off x="3668346" y="5705347"/>
            <a:ext cx="1123484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" name="Google Shape;2678;p4"/>
          <p:cNvSpPr txBox="1"/>
          <p:nvPr/>
        </p:nvSpPr>
        <p:spPr>
          <a:xfrm>
            <a:off x="8100277" y="5286553"/>
            <a:ext cx="32092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-</a:t>
            </a:r>
            <a:endParaRPr sz="3200">
              <a:solidFill>
                <a:schemeClr val="dk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5" name="Google Shape;2679;p4"/>
          <p:cNvSpPr txBox="1"/>
          <p:nvPr/>
        </p:nvSpPr>
        <p:spPr>
          <a:xfrm>
            <a:off x="9381670" y="5276393"/>
            <a:ext cx="42511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=</a:t>
            </a:r>
            <a:endParaRPr sz="3200">
              <a:solidFill>
                <a:schemeClr val="dk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6" name="Google Shape;2680;p4"/>
          <p:cNvSpPr txBox="1"/>
          <p:nvPr/>
        </p:nvSpPr>
        <p:spPr>
          <a:xfrm>
            <a:off x="9820355" y="5276393"/>
            <a:ext cx="103382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156</a:t>
            </a:r>
            <a:endParaRPr sz="3200">
              <a:solidFill>
                <a:schemeClr val="dk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77048" y="4030386"/>
            <a:ext cx="1174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523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495572" y="4029803"/>
            <a:ext cx="1174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365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113943" y="5277528"/>
            <a:ext cx="1174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572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503176" y="5289280"/>
            <a:ext cx="1174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416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20785" y="136525"/>
            <a:ext cx="3835400" cy="228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0" grpId="0" animBg="1"/>
      <p:bldP spid="2" grpId="0"/>
      <p:bldP spid="47" grpId="0"/>
      <p:bldP spid="48" grpId="0"/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25525"/>
            <a:ext cx="10515600" cy="1325563"/>
          </a:xfrm>
        </p:spPr>
        <p:txBody>
          <a:bodyPr/>
          <a:lstStyle/>
          <a:p>
            <a:r>
              <a:rPr lang="en-US"/>
              <a:t>Giải lao giữa giờ: Đố bạn khối gì?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30945" y="197485"/>
            <a:ext cx="3835400" cy="228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050" y="2701925"/>
            <a:ext cx="2108200" cy="2063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25525"/>
            <a:ext cx="10515600" cy="1325563"/>
          </a:xfrm>
        </p:spPr>
        <p:txBody>
          <a:bodyPr/>
          <a:lstStyle/>
          <a:p>
            <a:r>
              <a:rPr lang="en-US"/>
              <a:t>Có mấy khối trụ trong hình sau: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30945" y="197485"/>
            <a:ext cx="3835400" cy="228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1695" y="2555240"/>
            <a:ext cx="3084195" cy="2336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23290" y="1050290"/>
            <a:ext cx="9465310" cy="30460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Sử dụng trong bài: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Classkick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Giải lao giữa giờ: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Đố bạn khối gì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935" y="114300"/>
            <a:ext cx="3835400" cy="228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25525"/>
            <a:ext cx="10515600" cy="1325563"/>
          </a:xfrm>
        </p:spPr>
        <p:txBody>
          <a:bodyPr/>
          <a:lstStyle/>
          <a:p>
            <a:r>
              <a:rPr lang="en-US"/>
              <a:t>Những hình nào là hình lập phương?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30945" y="197485"/>
            <a:ext cx="3835400" cy="228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510" y="2950845"/>
            <a:ext cx="6459220" cy="18719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 descr="A picture containing text, vector graphics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157"/>
            <a:ext cx="1461471" cy="1461471"/>
          </a:xfrm>
          <a:prstGeom prst="rect">
            <a:avLst/>
          </a:prstGeom>
        </p:spPr>
      </p:pic>
      <p:grpSp>
        <p:nvGrpSpPr>
          <p:cNvPr id="7" name="Google Shape;2685;p5"/>
          <p:cNvGrpSpPr/>
          <p:nvPr/>
        </p:nvGrpSpPr>
        <p:grpSpPr>
          <a:xfrm>
            <a:off x="555972" y="1099180"/>
            <a:ext cx="6772292" cy="2246769"/>
            <a:chOff x="1296327" y="1616578"/>
            <a:chExt cx="6384633" cy="2246769"/>
          </a:xfrm>
        </p:grpSpPr>
        <p:sp>
          <p:nvSpPr>
            <p:cNvPr id="8" name="Google Shape;2686;p5"/>
            <p:cNvSpPr txBox="1"/>
            <p:nvPr/>
          </p:nvSpPr>
          <p:spPr>
            <a:xfrm>
              <a:off x="1866914" y="1616578"/>
              <a:ext cx="5814046" cy="2246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Một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cửa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hàng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,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buổi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sáng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bán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được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259 kg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gạo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,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buổi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chiều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bán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được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175 kg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gạo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.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Hỏi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cả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hai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buổi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cửa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hàng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đó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bán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được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bao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nhiêu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ki-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lô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-gam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gạo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?</a:t>
              </a:r>
              <a:endParaRPr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2687;p5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3</a:t>
              </a:r>
              <a:endParaRPr sz="3600" b="1">
                <a:solidFill>
                  <a:schemeClr val="lt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1" name="Google Shape;2688;p5"/>
          <p:cNvSpPr txBox="1"/>
          <p:nvPr/>
        </p:nvSpPr>
        <p:spPr>
          <a:xfrm>
            <a:off x="7999998" y="1130190"/>
            <a:ext cx="3636030" cy="18158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FF0000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Tóm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tắt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  <a:endParaRPr dirty="0">
              <a:solidFill>
                <a:srgbClr val="FF0000"/>
              </a:solidFill>
              <a:latin typeface="+mj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Buổi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sáng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: 259 kg</a:t>
            </a:r>
            <a:endParaRPr dirty="0">
              <a:latin typeface="+mj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Buổi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chiều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: 175 kg</a:t>
            </a:r>
            <a:endParaRPr dirty="0">
              <a:latin typeface="+mj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Cả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hai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buổi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: … kg ?</a:t>
            </a:r>
            <a:endParaRPr sz="2800" dirty="0">
              <a:solidFill>
                <a:schemeClr val="dk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Google Shape;2689;p5"/>
          <p:cNvSpPr txBox="1"/>
          <p:nvPr/>
        </p:nvSpPr>
        <p:spPr>
          <a:xfrm>
            <a:off x="1916936" y="3512051"/>
            <a:ext cx="8756993" cy="181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Bài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giải</a:t>
            </a:r>
            <a:endParaRPr sz="2800" dirty="0">
              <a:solidFill>
                <a:srgbClr val="E36C09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Cả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hai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buổi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cửa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hàng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bán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được số gạo là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  <a:endParaRPr dirty="0">
              <a:latin typeface="+mj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              259 + 175 = 434 (kg)</a:t>
            </a:r>
            <a:endParaRPr dirty="0">
              <a:latin typeface="+mj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                            </a:t>
            </a:r>
            <a:r>
              <a:rPr lang="en-US" sz="2800" dirty="0" smtClean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  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Đáp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số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: 434 kg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gạo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sz="2800" dirty="0">
              <a:solidFill>
                <a:srgbClr val="E36C09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820785" y="55245"/>
            <a:ext cx="3835400" cy="228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8380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pic>
        <p:nvPicPr>
          <p:cNvPr id="15" name="Google Shape;2694;p6" descr="Screen Clippi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947221" y="1434724"/>
            <a:ext cx="9811456" cy="31374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2695;p6"/>
          <p:cNvGrpSpPr/>
          <p:nvPr/>
        </p:nvGrpSpPr>
        <p:grpSpPr>
          <a:xfrm>
            <a:off x="935229" y="997825"/>
            <a:ext cx="7116152" cy="570588"/>
            <a:chOff x="1296327" y="1647588"/>
            <a:chExt cx="7116152" cy="570588"/>
          </a:xfrm>
        </p:grpSpPr>
        <p:sp>
          <p:nvSpPr>
            <p:cNvPr id="17" name="Google Shape;2696;p6"/>
            <p:cNvSpPr txBox="1"/>
            <p:nvPr/>
          </p:nvSpPr>
          <p:spPr>
            <a:xfrm>
              <a:off x="1866915" y="1694956"/>
              <a:ext cx="6545564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Quan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sát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tranh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rồi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trả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lời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câu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hỏi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.</a:t>
              </a:r>
              <a:endParaRPr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" name="Google Shape;2697;p6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+mj-lt"/>
                  <a:ea typeface="Arial" panose="020B0604020202020204"/>
                  <a:cs typeface="Arial" panose="020B0604020202020204"/>
                  <a:sym typeface="Arial" panose="020B0604020202020204"/>
                </a:rPr>
                <a:t>4</a:t>
              </a:r>
              <a:endParaRPr sz="3600" b="1">
                <a:solidFill>
                  <a:schemeClr val="lt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9" name="Google Shape;2698;p6"/>
          <p:cNvSpPr txBox="1"/>
          <p:nvPr/>
        </p:nvSpPr>
        <p:spPr>
          <a:xfrm>
            <a:off x="660062" y="4875372"/>
            <a:ext cx="1113904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a)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Bạn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nào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cầm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miếng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bìa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ghi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phép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tính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có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kết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quả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bé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nhất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?</a:t>
            </a:r>
            <a:endParaRPr dirty="0"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b)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Miếng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bìa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ghi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phép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tính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có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kết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quả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lớn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nhất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có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dạng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hình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gì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?</a:t>
            </a:r>
            <a:endParaRPr sz="2800" dirty="0">
              <a:solidFill>
                <a:schemeClr val="dk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2699;p6"/>
          <p:cNvSpPr txBox="1"/>
          <p:nvPr/>
        </p:nvSpPr>
        <p:spPr>
          <a:xfrm>
            <a:off x="2250402" y="4436650"/>
            <a:ext cx="123347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C5160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332</a:t>
            </a:r>
            <a:endParaRPr sz="2800" b="1">
              <a:solidFill>
                <a:srgbClr val="FC5160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700;p6"/>
          <p:cNvSpPr txBox="1"/>
          <p:nvPr/>
        </p:nvSpPr>
        <p:spPr>
          <a:xfrm>
            <a:off x="5852949" y="4436650"/>
            <a:ext cx="86495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76923C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591</a:t>
            </a:r>
            <a:endParaRPr sz="2800" b="1">
              <a:solidFill>
                <a:srgbClr val="76923C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2701;p6"/>
          <p:cNvSpPr txBox="1"/>
          <p:nvPr/>
        </p:nvSpPr>
        <p:spPr>
          <a:xfrm>
            <a:off x="9236229" y="4475839"/>
            <a:ext cx="86495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C000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542</a:t>
            </a:r>
            <a:endParaRPr sz="2800" b="1">
              <a:solidFill>
                <a:srgbClr val="FFC000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820785" y="136525"/>
            <a:ext cx="3835400" cy="228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Custom 2">
            <a:hlinkClick r:id="rId3" action="ppaction://hlinksldjump" highlightClick="1"/>
          </p:cNvPr>
          <p:cNvSpPr/>
          <p:nvPr/>
        </p:nvSpPr>
        <p:spPr>
          <a:xfrm>
            <a:off x="2362200" y="5105400"/>
            <a:ext cx="2133600" cy="914400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prstClr val="white"/>
                </a:solidFill>
                <a:latin typeface="Calibri" panose="020F0502020204030204"/>
              </a:rPr>
              <a:t>START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DV4T\Desktop\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022" y="-1046461"/>
            <a:ext cx="6019800" cy="128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7" name="Picture 2" descr="C:\Users\DV4T\Desktop\11949889902017314491saphire_ganson.svg.m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933" y="5997687"/>
            <a:ext cx="801687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3" name="Picture 2" descr="C:\Users\DV4T\Desktop\11949889902017314491saphire_ganson.svg.m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432" y="5983942"/>
            <a:ext cx="801687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2609850" y="595312"/>
            <a:ext cx="1447800" cy="762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105067" y="609600"/>
            <a:ext cx="1447800" cy="76200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611994" y="695980"/>
            <a:ext cx="1045607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/>
              </a:rPr>
              <a:t>Team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022194" y="695980"/>
            <a:ext cx="104560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Team </a:t>
            </a:r>
          </a:p>
        </p:txBody>
      </p:sp>
      <p:sp>
        <p:nvSpPr>
          <p:cNvPr id="40" name="Rectangle 39">
            <a:hlinkClick r:id="rId6" action="ppaction://hlinksldjump"/>
          </p:cNvPr>
          <p:cNvSpPr/>
          <p:nvPr/>
        </p:nvSpPr>
        <p:spPr>
          <a:xfrm>
            <a:off x="4038600" y="4876800"/>
            <a:ext cx="44435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1" name="Rectangle 40">
            <a:hlinkClick r:id="rId7" action="ppaction://hlinksldjump"/>
          </p:cNvPr>
          <p:cNvSpPr/>
          <p:nvPr/>
        </p:nvSpPr>
        <p:spPr>
          <a:xfrm>
            <a:off x="4038600" y="3733800"/>
            <a:ext cx="44435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2" name="Rectangle 41">
            <a:hlinkClick r:id="rId8" action="ppaction://hlinksldjump"/>
          </p:cNvPr>
          <p:cNvSpPr/>
          <p:nvPr/>
        </p:nvSpPr>
        <p:spPr>
          <a:xfrm>
            <a:off x="4038600" y="2667000"/>
            <a:ext cx="44435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3" name="Rectangle 42">
            <a:hlinkClick r:id="rId9" action="ppaction://hlinksldjump"/>
          </p:cNvPr>
          <p:cNvSpPr/>
          <p:nvPr/>
        </p:nvSpPr>
        <p:spPr>
          <a:xfrm>
            <a:off x="4038600" y="1447800"/>
            <a:ext cx="44435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5" name="Rectangle 44">
            <a:hlinkClick r:id="rId10" action="ppaction://hlinksldjump"/>
          </p:cNvPr>
          <p:cNvSpPr/>
          <p:nvPr/>
        </p:nvSpPr>
        <p:spPr>
          <a:xfrm>
            <a:off x="7480448" y="4876800"/>
            <a:ext cx="44435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6" name="Rectangle 45">
            <a:hlinkClick r:id="rId11" action="ppaction://hlinksldjump"/>
          </p:cNvPr>
          <p:cNvSpPr/>
          <p:nvPr/>
        </p:nvSpPr>
        <p:spPr>
          <a:xfrm>
            <a:off x="7480448" y="3733800"/>
            <a:ext cx="44435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7" name="Rectangle 46">
            <a:hlinkClick r:id="rId12" action="ppaction://hlinksldjump"/>
          </p:cNvPr>
          <p:cNvSpPr/>
          <p:nvPr/>
        </p:nvSpPr>
        <p:spPr>
          <a:xfrm>
            <a:off x="7480448" y="2667000"/>
            <a:ext cx="44435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8" name="Rectangle 47">
            <a:hlinkClick r:id="" action="ppaction://noaction"/>
          </p:cNvPr>
          <p:cNvSpPr/>
          <p:nvPr/>
        </p:nvSpPr>
        <p:spPr>
          <a:xfrm>
            <a:off x="7480448" y="1447800"/>
            <a:ext cx="44435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8</a:t>
            </a:r>
          </a:p>
        </p:txBody>
      </p:sp>
      <p:pic>
        <p:nvPicPr>
          <p:cNvPr id="19" name="Picture 5" descr="C:\Users\DV4T\Desktop\cartoon-turtle-md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1" y="685800"/>
            <a:ext cx="42386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 descr="C:\Users\DV4T\Desktop\1170571123719750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1" y="685801"/>
            <a:ext cx="5302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KC1" descr="C:\Users\DV4T\Desktop\Game dao vang\12161398651844284150karthikeyan_Ruby.svg.med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967" y="4887912"/>
            <a:ext cx="91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KC2" descr="C:\Users\DV4T\Desktop\Game dao vang\12161398651844284150karthikeyan_Ruby.svg.med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3778137"/>
            <a:ext cx="91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KC3" descr="C:\Users\DV4T\Desktop\Game dao vang\12161398651844284150karthikeyan_Ruby.svg.med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711" y="2662352"/>
            <a:ext cx="91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KC4" descr="C:\Users\DV4T\Desktop\Game dao vang\12161398651844284150karthikeyan_Ruby.svg.med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1506154"/>
            <a:ext cx="91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KC5" descr="C:\Users\DV4T\Desktop\Game dao vang\12161398651844284150karthikeyan_Ruby.svg.med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778" y="4970166"/>
            <a:ext cx="91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KC6" descr="C:\Users\DV4T\Desktop\Game dao vang\12161398651844284150karthikeyan_Ruby.svg.med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031" y="4015342"/>
            <a:ext cx="91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KC7" descr="C:\Users\DV4T\Desktop\Game dao vang\12161398651844284150karthikeyan_Ruby.svg.med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658" y="2780783"/>
            <a:ext cx="91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KC8" descr="C:\Users\DV4T\Desktop\Game dao vang\12161398651844284150karthikeyan_Ruby.svg.med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350" y="1561306"/>
            <a:ext cx="91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WINNER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400" y="-57888"/>
            <a:ext cx="1067554" cy="990600"/>
          </a:xfrm>
          <a:prstGeom prst="rect">
            <a:avLst/>
          </a:prstGeom>
        </p:spPr>
      </p:pic>
      <p:pic>
        <p:nvPicPr>
          <p:cNvPr id="11" name="con rua" descr="C:\Users\DV4T\Desktop\11954219702032981752johnny_automatic_turtle.svg.med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412" y="5730306"/>
            <a:ext cx="776288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CON THO" descr="C:\Users\DV4T\Desktop\11954219702032981752johnny_automatic_turtle.svg.med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448" y="5863656"/>
            <a:ext cx="776288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0625 L -0.00747 -0.14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92 -0.15301 L -0.02361 -0.31389 " pathEditMode="relative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19 -0.32245 L -0.02049 -0.48958 " pathEditMode="relative" ptsTypes="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85 -0.47269 L 0.01285 -0.65463 " pathEditMode="relative" ptsTypes="AA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39 -0.68634 L 0.16371 -0.80718 " pathEditMode="relative" ptsTypes="AA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0625 L -0.00747 -0.141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92 -0.15301 L -0.02361 -0.31389 " pathEditMode="relative" ptsTypes="AA">
                                      <p:cBhvr>
                                        <p:cTn id="6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19 -0.32245 L -0.02049 -0.48958 " pathEditMode="relative" ptsTypes="AA">
                                      <p:cBhvr>
                                        <p:cTn id="7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85 -0.47269 L 0.01285 -0.65463 " pathEditMode="relative" ptsTypes="AA">
                                      <p:cBhvr>
                                        <p:cTn id="8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4 -0.68634 L -0.15851 -0.81574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45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95802" y="3429000"/>
            <a:ext cx="800100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0"/>
            <a:ext cx="8534399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56561" y="1981201"/>
            <a:ext cx="46794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charset="0"/>
                <a:cs typeface="UTM Avo" panose="02040603050506020204" charset="0"/>
              </a:rPr>
              <a:t>Câu 1: 101+196=?</a:t>
            </a:r>
          </a:p>
        </p:txBody>
      </p:sp>
      <p:grpSp>
        <p:nvGrpSpPr>
          <p:cNvPr id="18" name="cau a"/>
          <p:cNvGrpSpPr/>
          <p:nvPr/>
        </p:nvGrpSpPr>
        <p:grpSpPr>
          <a:xfrm>
            <a:off x="2174212" y="3570788"/>
            <a:ext cx="3616989" cy="1077413"/>
            <a:chOff x="650211" y="3570787"/>
            <a:chExt cx="3616989" cy="107741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3570787"/>
              <a:ext cx="3616989" cy="107741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002596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297</a:t>
              </a:r>
            </a:p>
          </p:txBody>
        </p:sp>
      </p:grpSp>
      <p:grpSp>
        <p:nvGrpSpPr>
          <p:cNvPr id="20" name="cau c"/>
          <p:cNvGrpSpPr/>
          <p:nvPr/>
        </p:nvGrpSpPr>
        <p:grpSpPr>
          <a:xfrm>
            <a:off x="6231116" y="3570787"/>
            <a:ext cx="3616989" cy="1077413"/>
            <a:chOff x="4755813" y="3570786"/>
            <a:chExt cx="3616989" cy="107741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55813" y="3570786"/>
              <a:ext cx="3616989" cy="107741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092237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299</a:t>
              </a:r>
            </a:p>
          </p:txBody>
        </p:sp>
      </p:grpSp>
      <p:grpSp>
        <p:nvGrpSpPr>
          <p:cNvPr id="19" name="cau b"/>
          <p:cNvGrpSpPr/>
          <p:nvPr/>
        </p:nvGrpSpPr>
        <p:grpSpPr>
          <a:xfrm>
            <a:off x="2174212" y="4711479"/>
            <a:ext cx="3616989" cy="1077413"/>
            <a:chOff x="650211" y="4711478"/>
            <a:chExt cx="3616989" cy="107741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4711478"/>
              <a:ext cx="3616989" cy="107741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004520" y="478674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296</a:t>
              </a:r>
            </a:p>
          </p:txBody>
        </p:sp>
      </p:grpSp>
      <p:grpSp>
        <p:nvGrpSpPr>
          <p:cNvPr id="21" name="cau d"/>
          <p:cNvGrpSpPr/>
          <p:nvPr/>
        </p:nvGrpSpPr>
        <p:grpSpPr>
          <a:xfrm>
            <a:off x="6231117" y="4806540"/>
            <a:ext cx="3616989" cy="1077413"/>
            <a:chOff x="4707116" y="4806539"/>
            <a:chExt cx="3616989" cy="107741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07116" y="4806539"/>
              <a:ext cx="3616989" cy="107741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068490" y="4860249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298</a:t>
              </a:r>
            </a:p>
          </p:txBody>
        </p:sp>
      </p:grpSp>
      <p:sp>
        <p:nvSpPr>
          <p:cNvPr id="24" name="Rectangle 23">
            <a:hlinkClick r:id="rId8" action="ppaction://hlinksldjump"/>
          </p:cNvPr>
          <p:cNvSpPr/>
          <p:nvPr/>
        </p:nvSpPr>
        <p:spPr>
          <a:xfrm>
            <a:off x="8534400" y="625137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latin typeface="UTM Avo" panose="02040603050506020204" charset="0"/>
                <a:cs typeface="UTM Avo" panose="02040603050506020204" charset="0"/>
              </a:rPr>
              <a:t>ĐUA TIẾP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5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95802" y="3429000"/>
            <a:ext cx="800100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0"/>
            <a:ext cx="8534399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56562" y="1981201"/>
            <a:ext cx="46794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charset="0"/>
                <a:cs typeface="UTM Avo" panose="02040603050506020204" charset="0"/>
              </a:rPr>
              <a:t>Câu 2: 203+205=?</a:t>
            </a:r>
          </a:p>
        </p:txBody>
      </p:sp>
      <p:grpSp>
        <p:nvGrpSpPr>
          <p:cNvPr id="18" name="cau a"/>
          <p:cNvGrpSpPr/>
          <p:nvPr/>
        </p:nvGrpSpPr>
        <p:grpSpPr>
          <a:xfrm>
            <a:off x="2254966" y="4786141"/>
            <a:ext cx="3616989" cy="1077413"/>
            <a:chOff x="650211" y="3570787"/>
            <a:chExt cx="3616989" cy="107741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3570787"/>
              <a:ext cx="3616989" cy="107741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002595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408</a:t>
              </a:r>
            </a:p>
          </p:txBody>
        </p:sp>
      </p:grpSp>
      <p:grpSp>
        <p:nvGrpSpPr>
          <p:cNvPr id="20" name="cau c"/>
          <p:cNvGrpSpPr/>
          <p:nvPr/>
        </p:nvGrpSpPr>
        <p:grpSpPr>
          <a:xfrm>
            <a:off x="6231116" y="3570787"/>
            <a:ext cx="3616989" cy="1077413"/>
            <a:chOff x="4755813" y="3570786"/>
            <a:chExt cx="3616989" cy="107741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55813" y="3570786"/>
              <a:ext cx="3616989" cy="107741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092237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407</a:t>
              </a:r>
            </a:p>
          </p:txBody>
        </p:sp>
      </p:grpSp>
      <p:grpSp>
        <p:nvGrpSpPr>
          <p:cNvPr id="19" name="cau b"/>
          <p:cNvGrpSpPr/>
          <p:nvPr/>
        </p:nvGrpSpPr>
        <p:grpSpPr>
          <a:xfrm>
            <a:off x="2167917" y="3646987"/>
            <a:ext cx="3616989" cy="1077413"/>
            <a:chOff x="650211" y="4711478"/>
            <a:chExt cx="3616989" cy="107741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4711478"/>
              <a:ext cx="3616989" cy="107741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004521" y="478674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409</a:t>
              </a:r>
            </a:p>
          </p:txBody>
        </p:sp>
      </p:grpSp>
      <p:grpSp>
        <p:nvGrpSpPr>
          <p:cNvPr id="21" name="cau d"/>
          <p:cNvGrpSpPr/>
          <p:nvPr/>
        </p:nvGrpSpPr>
        <p:grpSpPr>
          <a:xfrm>
            <a:off x="6231117" y="4806540"/>
            <a:ext cx="3616989" cy="1077413"/>
            <a:chOff x="4707116" y="4806539"/>
            <a:chExt cx="3616989" cy="107741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07116" y="4806539"/>
              <a:ext cx="3616989" cy="107741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068491" y="4860249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406</a:t>
              </a:r>
            </a:p>
          </p:txBody>
        </p:sp>
      </p:grpSp>
      <p:sp>
        <p:nvSpPr>
          <p:cNvPr id="24" name="Rectangle 23">
            <a:hlinkClick r:id="rId8" action="ppaction://hlinksldjump"/>
          </p:cNvPr>
          <p:cNvSpPr/>
          <p:nvPr/>
        </p:nvSpPr>
        <p:spPr>
          <a:xfrm>
            <a:off x="8534400" y="625137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latin typeface="UTM Avo" panose="02040603050506020204" charset="0"/>
                <a:cs typeface="UTM Avo" panose="02040603050506020204" charset="0"/>
              </a:rPr>
              <a:t>ĐUA TIẾP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5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95802" y="3429000"/>
            <a:ext cx="800100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0"/>
            <a:ext cx="8534399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77644" y="1981201"/>
            <a:ext cx="523733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charset="0"/>
                <a:cs typeface="UTM Avo" panose="02040603050506020204" charset="0"/>
              </a:rPr>
              <a:t>Câu 3: 456 - 113 = ?</a:t>
            </a:r>
          </a:p>
        </p:txBody>
      </p:sp>
      <p:grpSp>
        <p:nvGrpSpPr>
          <p:cNvPr id="18" name="cau a"/>
          <p:cNvGrpSpPr/>
          <p:nvPr/>
        </p:nvGrpSpPr>
        <p:grpSpPr>
          <a:xfrm>
            <a:off x="6156708" y="3565237"/>
            <a:ext cx="3616989" cy="1077413"/>
            <a:chOff x="650211" y="3570787"/>
            <a:chExt cx="3616989" cy="107741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3570787"/>
              <a:ext cx="3616989" cy="107741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002598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343</a:t>
              </a:r>
            </a:p>
          </p:txBody>
        </p:sp>
      </p:grpSp>
      <p:grpSp>
        <p:nvGrpSpPr>
          <p:cNvPr id="20" name="cau c"/>
          <p:cNvGrpSpPr/>
          <p:nvPr/>
        </p:nvGrpSpPr>
        <p:grpSpPr>
          <a:xfrm>
            <a:off x="2181936" y="4860250"/>
            <a:ext cx="3616989" cy="1077413"/>
            <a:chOff x="4755813" y="3570786"/>
            <a:chExt cx="3616989" cy="107741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55813" y="3570786"/>
              <a:ext cx="3616989" cy="107741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092238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335</a:t>
              </a:r>
            </a:p>
          </p:txBody>
        </p:sp>
      </p:grpSp>
      <p:grpSp>
        <p:nvGrpSpPr>
          <p:cNvPr id="19" name="cau b"/>
          <p:cNvGrpSpPr/>
          <p:nvPr/>
        </p:nvGrpSpPr>
        <p:grpSpPr>
          <a:xfrm>
            <a:off x="2167917" y="3646987"/>
            <a:ext cx="3616989" cy="1077413"/>
            <a:chOff x="650211" y="4711478"/>
            <a:chExt cx="3616989" cy="107741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4711478"/>
              <a:ext cx="3616989" cy="107741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004521" y="478674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345</a:t>
              </a:r>
            </a:p>
          </p:txBody>
        </p:sp>
      </p:grpSp>
      <p:grpSp>
        <p:nvGrpSpPr>
          <p:cNvPr id="21" name="cau d"/>
          <p:cNvGrpSpPr/>
          <p:nvPr/>
        </p:nvGrpSpPr>
        <p:grpSpPr>
          <a:xfrm>
            <a:off x="6231117" y="4806540"/>
            <a:ext cx="3616989" cy="1077413"/>
            <a:chOff x="4707116" y="4806539"/>
            <a:chExt cx="3616989" cy="107741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07116" y="4806539"/>
              <a:ext cx="3616989" cy="107741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068491" y="4860249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333</a:t>
              </a:r>
            </a:p>
          </p:txBody>
        </p:sp>
      </p:grpSp>
      <p:sp>
        <p:nvSpPr>
          <p:cNvPr id="24" name="Rectangle 23">
            <a:hlinkClick r:id="rId8" action="ppaction://hlinksldjump"/>
          </p:cNvPr>
          <p:cNvSpPr/>
          <p:nvPr/>
        </p:nvSpPr>
        <p:spPr>
          <a:xfrm>
            <a:off x="8534400" y="625137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latin typeface="UTM Avo" panose="02040603050506020204" charset="0"/>
                <a:cs typeface="UTM Avo" panose="02040603050506020204" charset="0"/>
              </a:rPr>
              <a:t>ĐUA TIẾP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5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45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5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95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95802" y="3429000"/>
            <a:ext cx="800100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0"/>
            <a:ext cx="8534399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77644" y="1981201"/>
            <a:ext cx="523733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charset="0"/>
                <a:cs typeface="UTM Avo" panose="02040603050506020204" charset="0"/>
              </a:rPr>
              <a:t>Câu 4: 687 + 147 = ?</a:t>
            </a:r>
          </a:p>
        </p:txBody>
      </p:sp>
      <p:grpSp>
        <p:nvGrpSpPr>
          <p:cNvPr id="18" name="cau a"/>
          <p:cNvGrpSpPr/>
          <p:nvPr/>
        </p:nvGrpSpPr>
        <p:grpSpPr>
          <a:xfrm>
            <a:off x="6192498" y="4860250"/>
            <a:ext cx="3616989" cy="1077413"/>
            <a:chOff x="650211" y="3570787"/>
            <a:chExt cx="3616989" cy="107741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3570787"/>
              <a:ext cx="3616989" cy="107741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002598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834</a:t>
              </a:r>
            </a:p>
          </p:txBody>
        </p:sp>
      </p:grpSp>
      <p:grpSp>
        <p:nvGrpSpPr>
          <p:cNvPr id="20" name="cau c"/>
          <p:cNvGrpSpPr/>
          <p:nvPr/>
        </p:nvGrpSpPr>
        <p:grpSpPr>
          <a:xfrm>
            <a:off x="2181936" y="4860250"/>
            <a:ext cx="3616989" cy="1077413"/>
            <a:chOff x="4755813" y="3570786"/>
            <a:chExt cx="3616989" cy="107741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55813" y="3570786"/>
              <a:ext cx="3616989" cy="107741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092238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835</a:t>
              </a:r>
            </a:p>
          </p:txBody>
        </p:sp>
      </p:grpSp>
      <p:grpSp>
        <p:nvGrpSpPr>
          <p:cNvPr id="19" name="cau b"/>
          <p:cNvGrpSpPr/>
          <p:nvPr/>
        </p:nvGrpSpPr>
        <p:grpSpPr>
          <a:xfrm>
            <a:off x="2181936" y="3605919"/>
            <a:ext cx="3616989" cy="1077413"/>
            <a:chOff x="650211" y="4711478"/>
            <a:chExt cx="3616989" cy="107741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4711478"/>
              <a:ext cx="3616989" cy="107741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004521" y="478674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836</a:t>
              </a:r>
            </a:p>
          </p:txBody>
        </p:sp>
      </p:grpSp>
      <p:grpSp>
        <p:nvGrpSpPr>
          <p:cNvPr id="21" name="cau d"/>
          <p:cNvGrpSpPr/>
          <p:nvPr/>
        </p:nvGrpSpPr>
        <p:grpSpPr>
          <a:xfrm>
            <a:off x="6192497" y="3562673"/>
            <a:ext cx="3616989" cy="1077413"/>
            <a:chOff x="4707116" y="4806539"/>
            <a:chExt cx="3616989" cy="107741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07116" y="4806539"/>
              <a:ext cx="3616989" cy="107741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068491" y="4860249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833</a:t>
              </a:r>
            </a:p>
          </p:txBody>
        </p:sp>
      </p:grpSp>
      <p:sp>
        <p:nvSpPr>
          <p:cNvPr id="24" name="Rectangle 23">
            <a:hlinkClick r:id="rId8" action="ppaction://hlinksldjump"/>
          </p:cNvPr>
          <p:cNvSpPr/>
          <p:nvPr/>
        </p:nvSpPr>
        <p:spPr>
          <a:xfrm>
            <a:off x="8534400" y="625137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latin typeface="UTM Avo" panose="02040603050506020204" charset="0"/>
                <a:cs typeface="UTM Avo" panose="02040603050506020204" charset="0"/>
              </a:rPr>
              <a:t>ĐUA TIẾP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5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45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5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45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95802" y="3429000"/>
            <a:ext cx="800100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0"/>
            <a:ext cx="8534399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77641" y="1981201"/>
            <a:ext cx="523733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charset="0"/>
                <a:cs typeface="UTM Avo" panose="02040603050506020204" charset="0"/>
              </a:rPr>
              <a:t>Câu 5: 258 – 139 = ?</a:t>
            </a:r>
          </a:p>
        </p:txBody>
      </p:sp>
      <p:grpSp>
        <p:nvGrpSpPr>
          <p:cNvPr id="18" name="cau a"/>
          <p:cNvGrpSpPr/>
          <p:nvPr/>
        </p:nvGrpSpPr>
        <p:grpSpPr>
          <a:xfrm>
            <a:off x="2174212" y="3570788"/>
            <a:ext cx="3616989" cy="1077413"/>
            <a:chOff x="650211" y="3570787"/>
            <a:chExt cx="3616989" cy="107741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3570787"/>
              <a:ext cx="3616989" cy="107741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002596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119</a:t>
              </a:r>
            </a:p>
          </p:txBody>
        </p:sp>
      </p:grpSp>
      <p:grpSp>
        <p:nvGrpSpPr>
          <p:cNvPr id="20" name="cau c"/>
          <p:cNvGrpSpPr/>
          <p:nvPr/>
        </p:nvGrpSpPr>
        <p:grpSpPr>
          <a:xfrm>
            <a:off x="6231116" y="3570787"/>
            <a:ext cx="3616989" cy="1077413"/>
            <a:chOff x="4755813" y="3570786"/>
            <a:chExt cx="3616989" cy="107741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55813" y="3570786"/>
              <a:ext cx="3616989" cy="107741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092237" y="372912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114</a:t>
              </a:r>
            </a:p>
          </p:txBody>
        </p:sp>
      </p:grpSp>
      <p:grpSp>
        <p:nvGrpSpPr>
          <p:cNvPr id="19" name="cau b"/>
          <p:cNvGrpSpPr/>
          <p:nvPr/>
        </p:nvGrpSpPr>
        <p:grpSpPr>
          <a:xfrm>
            <a:off x="2174212" y="4711479"/>
            <a:ext cx="3616989" cy="1077413"/>
            <a:chOff x="650211" y="4711478"/>
            <a:chExt cx="3616989" cy="107741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4711478"/>
              <a:ext cx="3616989" cy="107741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004520" y="4786746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113</a:t>
              </a:r>
            </a:p>
          </p:txBody>
        </p:sp>
      </p:grpSp>
      <p:grpSp>
        <p:nvGrpSpPr>
          <p:cNvPr id="21" name="cau d"/>
          <p:cNvGrpSpPr/>
          <p:nvPr/>
        </p:nvGrpSpPr>
        <p:grpSpPr>
          <a:xfrm>
            <a:off x="6231117" y="4806540"/>
            <a:ext cx="3616989" cy="1077413"/>
            <a:chOff x="4707116" y="4806539"/>
            <a:chExt cx="3616989" cy="107741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07116" y="4806539"/>
              <a:ext cx="3616989" cy="107741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068490" y="4860249"/>
              <a:ext cx="112242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Avo" panose="02040603050506020204" charset="0"/>
                  <a:cs typeface="UTM Avo" panose="02040603050506020204" charset="0"/>
                </a:rPr>
                <a:t>115</a:t>
              </a:r>
            </a:p>
          </p:txBody>
        </p:sp>
      </p:grpSp>
      <p:sp>
        <p:nvSpPr>
          <p:cNvPr id="24" name="Rectangle 23">
            <a:hlinkClick r:id="rId8" action="ppaction://hlinksldjump"/>
          </p:cNvPr>
          <p:cNvSpPr/>
          <p:nvPr/>
        </p:nvSpPr>
        <p:spPr>
          <a:xfrm>
            <a:off x="8534400" y="625137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latin typeface="UTM Avo" panose="02040603050506020204" charset="0"/>
                <a:cs typeface="UTM Avo" panose="02040603050506020204" charset="0"/>
              </a:rPr>
              <a:t>ĐUA TIẾP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5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95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95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95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Deluxe">
      <a:dk1>
        <a:sysClr val="windowText" lastClr="000000"/>
      </a:dk1>
      <a:lt1>
        <a:sysClr val="window" lastClr="FFFFFF"/>
      </a:lt1>
      <a:dk2>
        <a:srgbClr val="30356E"/>
      </a:dk2>
      <a:lt2>
        <a:srgbClr val="FFF9E5"/>
      </a:lt2>
      <a:accent1>
        <a:srgbClr val="CC4757"/>
      </a:accent1>
      <a:accent2>
        <a:srgbClr val="FF6F61"/>
      </a:accent2>
      <a:accent3>
        <a:srgbClr val="FF953E"/>
      </a:accent3>
      <a:accent4>
        <a:srgbClr val="F8BD52"/>
      </a:accent4>
      <a:accent5>
        <a:srgbClr val="46A6BD"/>
      </a:accent5>
      <a:accent6>
        <a:srgbClr val="5488BC"/>
      </a:accent6>
      <a:hlink>
        <a:srgbClr val="FA7D7A"/>
      </a:hlink>
      <a:folHlink>
        <a:srgbClr val="FFCF3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445</Words>
  <Application>Microsoft Office PowerPoint</Application>
  <PresentationFormat>Widescreen</PresentationFormat>
  <Paragraphs>140</Paragraphs>
  <Slides>23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SimSun</vt:lpstr>
      <vt:lpstr>Arial</vt:lpstr>
      <vt:lpstr>Arial-Rounded</vt:lpstr>
      <vt:lpstr>Calibri</vt:lpstr>
      <vt:lpstr>等线</vt:lpstr>
      <vt:lpstr>HP001 5 hàng</vt:lpstr>
      <vt:lpstr>Utm AVO</vt:lpstr>
      <vt:lpstr>Utm AVO</vt:lpstr>
      <vt:lpstr>自定义设计方案</vt:lpstr>
      <vt:lpstr>第一PPT，www.1ppt.com</vt:lpstr>
      <vt:lpstr>Office 主题​​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Giải lao giữa giờ: Đố bạn khối gì?</vt:lpstr>
      <vt:lpstr>Có mấy khối trụ trong hình sau:</vt:lpstr>
      <vt:lpstr>Những hình nào là hình lập phương?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25</cp:revision>
  <dcterms:created xsi:type="dcterms:W3CDTF">2021-07-09T06:30:00Z</dcterms:created>
  <dcterms:modified xsi:type="dcterms:W3CDTF">2023-03-31T02:44:48Z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641C28F840794DE9AD96DEBBD0AFA4EB</vt:lpwstr>
  </property>
  <property fmtid="{D5CDD505-2E9C-101B-9397-08002B2CF9AE}" pid="3" name="KSOProductBuildVer">
    <vt:lpwstr>1033-11.2.0.11074</vt:lpwstr>
  </property>
</Properties>
</file>