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72" r:id="rId12"/>
    <p:sldId id="271" r:id="rId13"/>
    <p:sldId id="274" r:id="rId14"/>
    <p:sldId id="273" r:id="rId15"/>
    <p:sldId id="270" r:id="rId16"/>
    <p:sldId id="269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AD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9E25-2DCD-43D2-A6BB-F989895750A3}" type="datetimeFigureOut">
              <a:rPr lang="en-US" smtClean="0"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136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9E25-2DCD-43D2-A6BB-F989895750A3}" type="datetimeFigureOut">
              <a:rPr lang="en-US" smtClean="0"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195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9E25-2DCD-43D2-A6BB-F989895750A3}" type="datetimeFigureOut">
              <a:rPr lang="en-US" smtClean="0"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66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9E25-2DCD-43D2-A6BB-F989895750A3}" type="datetimeFigureOut">
              <a:rPr lang="en-US" smtClean="0"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968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9E25-2DCD-43D2-A6BB-F989895750A3}" type="datetimeFigureOut">
              <a:rPr lang="en-US" smtClean="0"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00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9E25-2DCD-43D2-A6BB-F989895750A3}" type="datetimeFigureOut">
              <a:rPr lang="en-US" smtClean="0"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499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9E25-2DCD-43D2-A6BB-F989895750A3}" type="datetimeFigureOut">
              <a:rPr lang="en-US" smtClean="0"/>
              <a:t>8/16/2020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845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9E25-2DCD-43D2-A6BB-F989895750A3}" type="datetimeFigureOut">
              <a:rPr lang="en-US" smtClean="0"/>
              <a:t>8/16/2020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363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9E25-2DCD-43D2-A6BB-F989895750A3}" type="datetimeFigureOut">
              <a:rPr lang="en-US" smtClean="0"/>
              <a:t>8/16/2020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46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9E25-2DCD-43D2-A6BB-F989895750A3}" type="datetimeFigureOut">
              <a:rPr lang="en-US" smtClean="0"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092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89E25-2DCD-43D2-A6BB-F989895750A3}" type="datetimeFigureOut">
              <a:rPr lang="en-US" smtClean="0"/>
              <a:t>8/16/2020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279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289E25-2DCD-43D2-A6BB-F989895750A3}" type="datetimeFigureOut">
              <a:rPr lang="en-US" smtClean="0"/>
              <a:t>8/16/2020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13F16F-BBC8-4C71-BFD8-46632E7FEF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6978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53991" y="2728261"/>
            <a:ext cx="7884017" cy="2564955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vi-VN" sz="8000" b="1" dirty="0" smtClean="0">
                <a:ln/>
                <a:solidFill>
                  <a:srgbClr val="0070C0"/>
                </a:solidFill>
                <a:latin typeface="UTM Avo" panose="02040603050506020204" pitchFamily="18" charset="0"/>
              </a:rPr>
              <a:t>CHÀO MỪNG CÁC CON</a:t>
            </a:r>
          </a:p>
          <a:p>
            <a:pPr algn="ctr"/>
            <a:r>
              <a:rPr lang="vi-VN" sz="8000" b="1" dirty="0" smtClean="0">
                <a:ln/>
                <a:solidFill>
                  <a:srgbClr val="0070C0"/>
                </a:solidFill>
                <a:latin typeface="UTM Avo" panose="02040603050506020204" pitchFamily="18" charset="0"/>
              </a:rPr>
              <a:t>ĐẾN VỚI TIẾT HỌC</a:t>
            </a:r>
            <a:endParaRPr lang="en-US" sz="8000" b="1" dirty="0">
              <a:ln/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3395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07" t="17948" r="24557" b="15552"/>
          <a:stretch/>
        </p:blipFill>
        <p:spPr>
          <a:xfrm>
            <a:off x="1408662" y="187755"/>
            <a:ext cx="9485528" cy="6670245"/>
          </a:xfrm>
          <a:prstGeom prst="rect">
            <a:avLst/>
          </a:prstGeom>
        </p:spPr>
      </p:pic>
      <p:cxnSp>
        <p:nvCxnSpPr>
          <p:cNvPr id="30" name="Straight Connector 29"/>
          <p:cNvCxnSpPr/>
          <p:nvPr/>
        </p:nvCxnSpPr>
        <p:spPr>
          <a:xfrm flipH="1">
            <a:off x="9202941" y="4468754"/>
            <a:ext cx="69669" cy="30915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Group 33"/>
          <p:cNvGrpSpPr/>
          <p:nvPr/>
        </p:nvGrpSpPr>
        <p:grpSpPr>
          <a:xfrm>
            <a:off x="7193275" y="3471624"/>
            <a:ext cx="195945" cy="391885"/>
            <a:chOff x="11234055" y="1094182"/>
            <a:chExt cx="126272" cy="329669"/>
          </a:xfrm>
        </p:grpSpPr>
        <p:cxnSp>
          <p:nvCxnSpPr>
            <p:cNvPr id="31" name="Straight Connector 30"/>
            <p:cNvCxnSpPr/>
            <p:nvPr/>
          </p:nvCxnSpPr>
          <p:spPr>
            <a:xfrm flipH="1">
              <a:off x="11234055" y="1098538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flipH="1">
              <a:off x="11281951" y="1094182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/>
          <p:cNvGrpSpPr/>
          <p:nvPr/>
        </p:nvGrpSpPr>
        <p:grpSpPr>
          <a:xfrm>
            <a:off x="3479398" y="3936707"/>
            <a:ext cx="195945" cy="391885"/>
            <a:chOff x="11234055" y="1094182"/>
            <a:chExt cx="126272" cy="329669"/>
          </a:xfrm>
        </p:grpSpPr>
        <p:cxnSp>
          <p:nvCxnSpPr>
            <p:cNvPr id="36" name="Straight Connector 35"/>
            <p:cNvCxnSpPr/>
            <p:nvPr/>
          </p:nvCxnSpPr>
          <p:spPr>
            <a:xfrm flipH="1">
              <a:off x="11234055" y="1098538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flipH="1">
              <a:off x="11281951" y="1094182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/>
          <p:cNvGrpSpPr/>
          <p:nvPr/>
        </p:nvGrpSpPr>
        <p:grpSpPr>
          <a:xfrm>
            <a:off x="9081320" y="3940088"/>
            <a:ext cx="195945" cy="391885"/>
            <a:chOff x="11234055" y="1094182"/>
            <a:chExt cx="126272" cy="329669"/>
          </a:xfrm>
        </p:grpSpPr>
        <p:cxnSp>
          <p:nvCxnSpPr>
            <p:cNvPr id="39" name="Straight Connector 38"/>
            <p:cNvCxnSpPr/>
            <p:nvPr/>
          </p:nvCxnSpPr>
          <p:spPr>
            <a:xfrm flipH="1">
              <a:off x="11234055" y="1098538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flipH="1">
              <a:off x="11281951" y="1094182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oup 43"/>
          <p:cNvGrpSpPr/>
          <p:nvPr/>
        </p:nvGrpSpPr>
        <p:grpSpPr>
          <a:xfrm>
            <a:off x="3675343" y="4855520"/>
            <a:ext cx="195945" cy="391885"/>
            <a:chOff x="11234055" y="1094182"/>
            <a:chExt cx="126272" cy="329669"/>
          </a:xfrm>
        </p:grpSpPr>
        <p:cxnSp>
          <p:nvCxnSpPr>
            <p:cNvPr id="45" name="Straight Connector 44"/>
            <p:cNvCxnSpPr/>
            <p:nvPr/>
          </p:nvCxnSpPr>
          <p:spPr>
            <a:xfrm flipH="1">
              <a:off x="11234055" y="1098538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flipH="1">
              <a:off x="11281951" y="1094182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oup 46"/>
          <p:cNvGrpSpPr/>
          <p:nvPr/>
        </p:nvGrpSpPr>
        <p:grpSpPr>
          <a:xfrm>
            <a:off x="7776805" y="5278653"/>
            <a:ext cx="195945" cy="391885"/>
            <a:chOff x="11234055" y="1094182"/>
            <a:chExt cx="126272" cy="329669"/>
          </a:xfrm>
        </p:grpSpPr>
        <p:cxnSp>
          <p:nvCxnSpPr>
            <p:cNvPr id="48" name="Straight Connector 47"/>
            <p:cNvCxnSpPr/>
            <p:nvPr/>
          </p:nvCxnSpPr>
          <p:spPr>
            <a:xfrm flipH="1">
              <a:off x="11234055" y="1098538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flipH="1">
              <a:off x="11281951" y="1094182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Group 49"/>
          <p:cNvGrpSpPr/>
          <p:nvPr/>
        </p:nvGrpSpPr>
        <p:grpSpPr>
          <a:xfrm>
            <a:off x="7800454" y="4399653"/>
            <a:ext cx="195945" cy="391885"/>
            <a:chOff x="11234055" y="1094182"/>
            <a:chExt cx="126272" cy="329669"/>
          </a:xfrm>
        </p:grpSpPr>
        <p:cxnSp>
          <p:nvCxnSpPr>
            <p:cNvPr id="51" name="Straight Connector 50"/>
            <p:cNvCxnSpPr/>
            <p:nvPr/>
          </p:nvCxnSpPr>
          <p:spPr>
            <a:xfrm flipH="1">
              <a:off x="11234055" y="1098538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flipH="1">
              <a:off x="11281951" y="1094182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3" name="Straight Connector 52"/>
          <p:cNvCxnSpPr/>
          <p:nvPr/>
        </p:nvCxnSpPr>
        <p:spPr>
          <a:xfrm flipH="1">
            <a:off x="4787994" y="4026876"/>
            <a:ext cx="69669" cy="30915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Group 53"/>
          <p:cNvGrpSpPr/>
          <p:nvPr/>
        </p:nvGrpSpPr>
        <p:grpSpPr>
          <a:xfrm>
            <a:off x="3479398" y="6159935"/>
            <a:ext cx="195945" cy="391885"/>
            <a:chOff x="11234055" y="1094182"/>
            <a:chExt cx="126272" cy="329669"/>
          </a:xfrm>
        </p:grpSpPr>
        <p:cxnSp>
          <p:nvCxnSpPr>
            <p:cNvPr id="55" name="Straight Connector 54"/>
            <p:cNvCxnSpPr/>
            <p:nvPr/>
          </p:nvCxnSpPr>
          <p:spPr>
            <a:xfrm flipH="1">
              <a:off x="11234055" y="1098538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flipH="1">
              <a:off x="11281951" y="1094182"/>
              <a:ext cx="78376" cy="32531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/>
          <p:cNvGrpSpPr/>
          <p:nvPr/>
        </p:nvGrpSpPr>
        <p:grpSpPr>
          <a:xfrm>
            <a:off x="0" y="0"/>
            <a:ext cx="3675343" cy="846266"/>
            <a:chOff x="4000467" y="260140"/>
            <a:chExt cx="3675343" cy="846266"/>
          </a:xfrm>
        </p:grpSpPr>
        <p:sp>
          <p:nvSpPr>
            <p:cNvPr id="3" name="Rounded Rectangle 2"/>
            <p:cNvSpPr/>
            <p:nvPr/>
          </p:nvSpPr>
          <p:spPr>
            <a:xfrm>
              <a:off x="5409129" y="412817"/>
              <a:ext cx="2266681" cy="540913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dirty="0" smtClean="0">
                  <a:solidFill>
                    <a:srgbClr val="002060"/>
                  </a:solidFill>
                  <a:latin typeface="UTM Avo" panose="02040603050506020204" pitchFamily="18" charset="0"/>
                </a:rPr>
                <a:t>Tập đọc</a:t>
              </a:r>
              <a:endParaRPr lang="en-US" sz="3200" dirty="0">
                <a:solidFill>
                  <a:srgbClr val="002060"/>
                </a:solidFill>
                <a:latin typeface="UTM Avo" panose="02040603050506020204" pitchFamily="18" charset="0"/>
              </a:endParaRPr>
            </a:p>
          </p:txBody>
        </p:sp>
        <p:pic>
          <p:nvPicPr>
            <p:cNvPr id="4" name="图片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0467" y="260140"/>
              <a:ext cx="1712256" cy="846266"/>
            </a:xfrm>
            <a:prstGeom prst="rect">
              <a:avLst/>
            </a:prstGeom>
          </p:spPr>
        </p:pic>
      </p:grpSp>
      <p:cxnSp>
        <p:nvCxnSpPr>
          <p:cNvPr id="57" name="Straight Connector 56"/>
          <p:cNvCxnSpPr/>
          <p:nvPr/>
        </p:nvCxnSpPr>
        <p:spPr>
          <a:xfrm flipH="1">
            <a:off x="4023543" y="3562055"/>
            <a:ext cx="69669" cy="30915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flipH="1">
            <a:off x="5079369" y="4477205"/>
            <a:ext cx="69669" cy="30915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flipH="1">
            <a:off x="5044534" y="5392445"/>
            <a:ext cx="69669" cy="30915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flipH="1">
            <a:off x="3871288" y="5850779"/>
            <a:ext cx="69669" cy="30915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flipH="1">
            <a:off x="6077954" y="5850780"/>
            <a:ext cx="69669" cy="30915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690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709115" y="1777285"/>
            <a:ext cx="4468969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vi-VN" sz="36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Luyện đọc từ ngữ</a:t>
            </a:r>
            <a:endParaRPr lang="en-US" sz="36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75593" y="2613786"/>
            <a:ext cx="2660280" cy="36549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4000" dirty="0" smtClean="0">
                <a:latin typeface="UTM Avo" panose="02040603050506020204" pitchFamily="18" charset="0"/>
              </a:rPr>
              <a:t>xe téc</a:t>
            </a:r>
          </a:p>
          <a:p>
            <a:pPr>
              <a:lnSpc>
                <a:spcPct val="150000"/>
              </a:lnSpc>
            </a:pPr>
            <a:r>
              <a:rPr lang="vi-VN" sz="4000" dirty="0">
                <a:latin typeface="UTM Avo" panose="02040603050506020204" pitchFamily="18" charset="0"/>
              </a:rPr>
              <a:t>c</a:t>
            </a:r>
            <a:r>
              <a:rPr lang="vi-VN" sz="4000" dirty="0" smtClean="0">
                <a:latin typeface="UTM Avo" panose="02040603050506020204" pitchFamily="18" charset="0"/>
              </a:rPr>
              <a:t>ằn nhằn</a:t>
            </a:r>
          </a:p>
          <a:p>
            <a:pPr>
              <a:lnSpc>
                <a:spcPct val="150000"/>
              </a:lnSpc>
            </a:pPr>
            <a:r>
              <a:rPr lang="vi-VN" sz="4000" dirty="0">
                <a:latin typeface="UTM Avo" panose="02040603050506020204" pitchFamily="18" charset="0"/>
              </a:rPr>
              <a:t>n</a:t>
            </a:r>
            <a:r>
              <a:rPr lang="vi-VN" sz="4000" dirty="0" smtClean="0">
                <a:latin typeface="UTM Avo" panose="02040603050506020204" pitchFamily="18" charset="0"/>
              </a:rPr>
              <a:t>gập rác</a:t>
            </a:r>
          </a:p>
          <a:p>
            <a:pPr>
              <a:lnSpc>
                <a:spcPct val="150000"/>
              </a:lnSpc>
            </a:pPr>
            <a:r>
              <a:rPr lang="vi-VN" sz="4000" dirty="0" smtClean="0">
                <a:latin typeface="UTM Avo" panose="02040603050506020204" pitchFamily="18" charset="0"/>
              </a:rPr>
              <a:t>leng keng</a:t>
            </a:r>
            <a:endParaRPr lang="en-US" sz="40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5915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93950" y="5434884"/>
            <a:ext cx="87962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i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xe téc: </a:t>
            </a:r>
            <a:r>
              <a:rPr lang="vi-VN" sz="2800" dirty="0" smtClean="0">
                <a:latin typeface="UTM Avo" panose="02040603050506020204" pitchFamily="18" charset="0"/>
              </a:rPr>
              <a:t>xe kích thước lớn, thường chứa chất lỏng hoặc hàng hóa</a:t>
            </a:r>
            <a:endParaRPr lang="en-US" sz="2800" dirty="0">
              <a:latin typeface="UTM Avo" panose="02040603050506020204" pitchFamily="18" charset="0"/>
            </a:endParaRPr>
          </a:p>
        </p:txBody>
      </p:sp>
      <p:pic>
        <p:nvPicPr>
          <p:cNvPr id="1026" name="Picture 2" descr="Xe téc phun nước Dongfeng 13 khố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8776" y="730575"/>
            <a:ext cx="5446734" cy="4085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691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52253" y="2703423"/>
            <a:ext cx="106485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b="1" i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cằn nhằn: </a:t>
            </a:r>
            <a:r>
              <a:rPr lang="vi-VN" sz="3200" dirty="0" smtClean="0">
                <a:solidFill>
                  <a:srgbClr val="4D5156"/>
                </a:solidFill>
                <a:latin typeface="UTM Avo" panose="02040603050506020204" pitchFamily="18" charset="0"/>
              </a:rPr>
              <a:t>l</a:t>
            </a:r>
            <a:r>
              <a:rPr lang="en-US" sz="3200" dirty="0" err="1" smtClean="0">
                <a:solidFill>
                  <a:srgbClr val="4D5156"/>
                </a:solidFill>
                <a:latin typeface="UTM Avo" panose="02040603050506020204" pitchFamily="18" charset="0"/>
              </a:rPr>
              <a:t>ẩm</a:t>
            </a:r>
            <a:r>
              <a:rPr lang="en-US" sz="3200" dirty="0" smtClean="0">
                <a:solidFill>
                  <a:srgbClr val="4D5156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4D5156"/>
                </a:solidFill>
                <a:latin typeface="UTM Avo" panose="02040603050506020204" pitchFamily="18" charset="0"/>
              </a:rPr>
              <a:t>bẩm</a:t>
            </a:r>
            <a:r>
              <a:rPr lang="en-US" sz="3200" dirty="0">
                <a:solidFill>
                  <a:srgbClr val="4D5156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4D5156"/>
                </a:solidFill>
                <a:latin typeface="UTM Avo" panose="02040603050506020204" pitchFamily="18" charset="0"/>
              </a:rPr>
              <a:t>để</a:t>
            </a:r>
            <a:r>
              <a:rPr lang="en-US" sz="3200" dirty="0">
                <a:solidFill>
                  <a:srgbClr val="4D5156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4D5156"/>
                </a:solidFill>
                <a:latin typeface="UTM Avo" panose="02040603050506020204" pitchFamily="18" charset="0"/>
              </a:rPr>
              <a:t>phàn</a:t>
            </a:r>
            <a:r>
              <a:rPr lang="en-US" sz="3200" dirty="0">
                <a:solidFill>
                  <a:srgbClr val="4D5156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4D5156"/>
                </a:solidFill>
                <a:latin typeface="UTM Avo" panose="02040603050506020204" pitchFamily="18" charset="0"/>
              </a:rPr>
              <a:t>nàn</a:t>
            </a:r>
            <a:r>
              <a:rPr lang="en-US" sz="3200" dirty="0" smtClean="0">
                <a:solidFill>
                  <a:srgbClr val="4D5156"/>
                </a:solidFill>
                <a:latin typeface="UTM Avo" panose="02040603050506020204" pitchFamily="18" charset="0"/>
              </a:rPr>
              <a:t>,</a:t>
            </a:r>
            <a:r>
              <a:rPr lang="vi-VN" sz="3200" dirty="0" smtClean="0">
                <a:solidFill>
                  <a:srgbClr val="4D5156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4D5156"/>
                </a:solidFill>
                <a:latin typeface="UTM Avo" panose="02040603050506020204" pitchFamily="18" charset="0"/>
              </a:rPr>
              <a:t>vì</a:t>
            </a:r>
            <a:r>
              <a:rPr lang="en-US" sz="3200" dirty="0" smtClean="0">
                <a:solidFill>
                  <a:srgbClr val="4D5156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4D5156"/>
                </a:solidFill>
                <a:latin typeface="UTM Avo" panose="02040603050506020204" pitchFamily="18" charset="0"/>
              </a:rPr>
              <a:t>bực</a:t>
            </a:r>
            <a:r>
              <a:rPr lang="en-US" sz="3200" dirty="0">
                <a:solidFill>
                  <a:srgbClr val="4D5156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4D5156"/>
                </a:solidFill>
                <a:latin typeface="UTM Avo" panose="02040603050506020204" pitchFamily="18" charset="0"/>
              </a:rPr>
              <a:t>bội</a:t>
            </a:r>
            <a:r>
              <a:rPr lang="en-US" sz="3200" dirty="0">
                <a:solidFill>
                  <a:srgbClr val="4D5156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4D5156"/>
                </a:solidFill>
                <a:latin typeface="UTM Avo" panose="02040603050506020204" pitchFamily="18" charset="0"/>
              </a:rPr>
              <a:t>với</a:t>
            </a:r>
            <a:r>
              <a:rPr lang="en-US" sz="3200" dirty="0">
                <a:solidFill>
                  <a:srgbClr val="4D5156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4D5156"/>
                </a:solidFill>
                <a:latin typeface="UTM Avo" panose="02040603050506020204" pitchFamily="18" charset="0"/>
              </a:rPr>
              <a:t>ai</a:t>
            </a:r>
            <a:r>
              <a:rPr lang="en-US" sz="3200" dirty="0">
                <a:solidFill>
                  <a:srgbClr val="4D5156"/>
                </a:solidFill>
                <a:latin typeface="UTM Avo" panose="02040603050506020204" pitchFamily="18" charset="0"/>
              </a:rPr>
              <a:t>.</a:t>
            </a:r>
            <a:endParaRPr lang="en-US" sz="32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1398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07" t="17948" r="24557" b="15552"/>
          <a:stretch/>
        </p:blipFill>
        <p:spPr>
          <a:xfrm>
            <a:off x="1408662" y="187755"/>
            <a:ext cx="9485528" cy="6670245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0" y="0"/>
            <a:ext cx="3675343" cy="846266"/>
            <a:chOff x="4000467" y="260140"/>
            <a:chExt cx="3675343" cy="846266"/>
          </a:xfrm>
        </p:grpSpPr>
        <p:sp>
          <p:nvSpPr>
            <p:cNvPr id="3" name="Rounded Rectangle 2"/>
            <p:cNvSpPr/>
            <p:nvPr/>
          </p:nvSpPr>
          <p:spPr>
            <a:xfrm>
              <a:off x="5409129" y="412817"/>
              <a:ext cx="2266681" cy="540913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dirty="0" smtClean="0">
                  <a:solidFill>
                    <a:srgbClr val="002060"/>
                  </a:solidFill>
                  <a:latin typeface="UTM Avo" panose="02040603050506020204" pitchFamily="18" charset="0"/>
                </a:rPr>
                <a:t>Tập đọc</a:t>
              </a:r>
              <a:endParaRPr lang="en-US" sz="3200" dirty="0">
                <a:solidFill>
                  <a:srgbClr val="002060"/>
                </a:solidFill>
                <a:latin typeface="UTM Avo" panose="02040603050506020204" pitchFamily="18" charset="0"/>
              </a:endParaRPr>
            </a:p>
          </p:txBody>
        </p:sp>
        <p:pic>
          <p:nvPicPr>
            <p:cNvPr id="4" name="图片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0467" y="260140"/>
              <a:ext cx="1712256" cy="84626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51789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439267" y="0"/>
            <a:ext cx="9456259" cy="1252440"/>
            <a:chOff x="3242310" y="-38637"/>
            <a:chExt cx="9456259" cy="125244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2310" y="-38637"/>
              <a:ext cx="1042308" cy="1252440"/>
            </a:xfrm>
            <a:prstGeom prst="rect">
              <a:avLst/>
            </a:prstGeom>
          </p:spPr>
        </p:pic>
        <p:sp>
          <p:nvSpPr>
            <p:cNvPr id="6" name="Rounded Rectangle 5"/>
            <p:cNvSpPr/>
            <p:nvPr/>
          </p:nvSpPr>
          <p:spPr>
            <a:xfrm>
              <a:off x="3931920" y="522514"/>
              <a:ext cx="8766649" cy="613955"/>
            </a:xfrm>
            <a:prstGeom prst="roundRect">
              <a:avLst/>
            </a:prstGeom>
            <a:noFill/>
            <a:ln w="28575">
              <a:solidFill>
                <a:srgbClr val="24ADC3"/>
              </a:solidFill>
              <a:prstDash val="lg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dirty="0" smtClean="0">
                  <a:solidFill>
                    <a:schemeClr val="accent5">
                      <a:lumMod val="75000"/>
                    </a:schemeClr>
                  </a:solidFill>
                  <a:latin typeface="UTM Avo" panose="02040603050506020204" pitchFamily="18" charset="0"/>
                </a:rPr>
                <a:t>Sắp xếp các ý theo đúng nội dung truyện</a:t>
              </a:r>
              <a:endParaRPr lang="en-US" sz="3200" dirty="0">
                <a:solidFill>
                  <a:schemeClr val="accent5">
                    <a:lumMod val="75000"/>
                  </a:schemeClr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36" t="44152" r="19591" b="16904"/>
          <a:stretch/>
        </p:blipFill>
        <p:spPr>
          <a:xfrm>
            <a:off x="1601426" y="2009103"/>
            <a:ext cx="9294100" cy="372199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29254" y="4023479"/>
            <a:ext cx="270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2</a:t>
            </a:r>
            <a:endParaRPr lang="en-US" sz="32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929254" y="3112210"/>
            <a:ext cx="270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3</a:t>
            </a:r>
            <a:endParaRPr lang="en-US" sz="32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8072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4036340" y="0"/>
            <a:ext cx="3853626" cy="1554564"/>
            <a:chOff x="4036340" y="35415"/>
            <a:chExt cx="3853626" cy="1554564"/>
          </a:xfrm>
        </p:grpSpPr>
        <p:sp>
          <p:nvSpPr>
            <p:cNvPr id="6" name="Rounded Rectangle 5"/>
            <p:cNvSpPr/>
            <p:nvPr/>
          </p:nvSpPr>
          <p:spPr>
            <a:xfrm>
              <a:off x="5172893" y="732439"/>
              <a:ext cx="2717073" cy="69232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4000" dirty="0" smtClean="0">
                  <a:solidFill>
                    <a:srgbClr val="002060"/>
                  </a:solidFill>
                  <a:latin typeface="UTM Avo" panose="02040603050506020204" pitchFamily="18" charset="0"/>
                </a:rPr>
                <a:t>Tập viết</a:t>
              </a:r>
              <a:endParaRPr lang="en-US" sz="4000" dirty="0">
                <a:solidFill>
                  <a:srgbClr val="002060"/>
                </a:solidFill>
                <a:latin typeface="UTM Avo" panose="02040603050506020204" pitchFamily="18" charset="0"/>
              </a:endParaRPr>
            </a:p>
          </p:txBody>
        </p:sp>
        <p:pic>
          <p:nvPicPr>
            <p:cNvPr id="7" name="Picture 6" descr="Phim Hoạt Hình Học Sinh Học Sinh Cậu Bé, Phim Hoạt Hình, Nhà, Suốt ...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7187" b="96250" l="9844" r="91719">
                          <a14:foregroundMark x1="42031" y1="53125" x2="71406" y2="82500"/>
                          <a14:foregroundMark x1="64219" y1="50469" x2="36094" y2="79219"/>
                          <a14:foregroundMark x1="46563" y1="49063" x2="57031" y2="49844"/>
                          <a14:foregroundMark x1="39375" y1="53125" x2="40000" y2="5765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6340" y="35415"/>
              <a:ext cx="1554564" cy="15545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18" t="19784" r="17542" b="61541"/>
          <a:stretch/>
        </p:blipFill>
        <p:spPr>
          <a:xfrm>
            <a:off x="1146218" y="2251588"/>
            <a:ext cx="10081635" cy="1687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918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7395" y="669481"/>
            <a:ext cx="60285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b="1" dirty="0" smtClean="0">
                <a:solidFill>
                  <a:schemeClr val="accent5">
                    <a:lumMod val="75000"/>
                  </a:schemeClr>
                </a:solidFill>
                <a:latin typeface="HP001 4 hàng" panose="020B0603050302020204" pitchFamily="34" charset="0"/>
              </a:rPr>
              <a:t>Bài 82:</a:t>
            </a:r>
            <a:r>
              <a:rPr lang="vi-VN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eng - ec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6991080" y="2450957"/>
            <a:ext cx="3621111" cy="311271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1500" dirty="0" smtClean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</a:rPr>
              <a:t>ec</a:t>
            </a:r>
            <a:endParaRPr lang="en-US" sz="11500" dirty="0">
              <a:solidFill>
                <a:schemeClr val="bg2">
                  <a:lumMod val="1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502534" y="2450957"/>
            <a:ext cx="4550535" cy="3305899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1500" dirty="0" smtClean="0">
                <a:solidFill>
                  <a:schemeClr val="bg2">
                    <a:lumMod val="10000"/>
                  </a:schemeClr>
                </a:solidFill>
                <a:latin typeface="UTM Avo" panose="02040603050506020204" pitchFamily="18" charset="0"/>
              </a:rPr>
              <a:t>eng</a:t>
            </a:r>
            <a:endParaRPr lang="en-US" sz="11500" dirty="0">
              <a:solidFill>
                <a:schemeClr val="bg2">
                  <a:lumMod val="10000"/>
                </a:schemeClr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348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8561877" y="1392404"/>
            <a:ext cx="16928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0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ec</a:t>
            </a:r>
            <a:endParaRPr lang="en-US" sz="60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595474" y="2525416"/>
            <a:ext cx="3193038" cy="2250830"/>
            <a:chOff x="3810000" y="1447800"/>
            <a:chExt cx="2209800" cy="1524000"/>
          </a:xfrm>
        </p:grpSpPr>
        <p:sp>
          <p:nvSpPr>
            <p:cNvPr id="10" name="Rectangle 9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dirty="0" smtClean="0">
                  <a:solidFill>
                    <a:prstClr val="black"/>
                  </a:solidFill>
                  <a:latin typeface="UTM Avo" panose="02040603050506020204" pitchFamily="18" charset="0"/>
                </a:rPr>
                <a:t>ec</a:t>
              </a:r>
              <a:endParaRPr lang="en-US" sz="6000" dirty="0">
                <a:solidFill>
                  <a:prstClr val="black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b="1" dirty="0" smtClean="0">
                  <a:solidFill>
                    <a:schemeClr val="tx1"/>
                  </a:solidFill>
                  <a:latin typeface="UTM Avo" panose="02040603050506020204" pitchFamily="18" charset="0"/>
                </a:rPr>
                <a:t>e</a:t>
              </a:r>
              <a:endParaRPr lang="en-US" sz="6000" b="1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b="1" dirty="0" smtClean="0">
                  <a:solidFill>
                    <a:schemeClr val="tx1"/>
                  </a:solidFill>
                  <a:latin typeface="UTM Avo" panose="02040603050506020204" pitchFamily="18" charset="0"/>
                </a:rPr>
                <a:t>c</a:t>
              </a:r>
              <a:endParaRPr lang="en-US" sz="6000" b="1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7005845" y="4998540"/>
            <a:ext cx="48048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000" dirty="0" smtClean="0">
                <a:latin typeface="UTM Avo" panose="02040603050506020204" pitchFamily="18" charset="0"/>
              </a:rPr>
              <a:t>(e - cờ - ec)</a:t>
            </a:r>
            <a:endParaRPr lang="en-US" sz="6000" dirty="0">
              <a:latin typeface="UTM Avo" panose="020406030505060202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441348" y="1398606"/>
            <a:ext cx="16928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60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eng</a:t>
            </a:r>
            <a:endParaRPr lang="en-US" sz="60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643089" y="2525416"/>
            <a:ext cx="3193038" cy="2250830"/>
            <a:chOff x="3810000" y="1447800"/>
            <a:chExt cx="2209800" cy="1524000"/>
          </a:xfrm>
        </p:grpSpPr>
        <p:sp>
          <p:nvSpPr>
            <p:cNvPr id="17" name="Rectangle 16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dirty="0" smtClean="0">
                  <a:solidFill>
                    <a:prstClr val="black"/>
                  </a:solidFill>
                  <a:latin typeface="UTM Avo" panose="02040603050506020204" pitchFamily="18" charset="0"/>
                </a:rPr>
                <a:t>eng</a:t>
              </a:r>
              <a:endParaRPr lang="en-US" sz="6000" dirty="0">
                <a:solidFill>
                  <a:prstClr val="black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b="1" dirty="0" smtClean="0">
                  <a:solidFill>
                    <a:schemeClr val="tx1"/>
                  </a:solidFill>
                  <a:latin typeface="UTM Avo" panose="02040603050506020204" pitchFamily="18" charset="0"/>
                </a:rPr>
                <a:t>e</a:t>
              </a:r>
              <a:endParaRPr lang="en-US" sz="6000" b="1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6000" b="1" smtClean="0">
                  <a:solidFill>
                    <a:schemeClr val="tx1"/>
                  </a:solidFill>
                  <a:latin typeface="UTM Avo" panose="02040603050506020204" pitchFamily="18" charset="0"/>
                </a:rPr>
                <a:t>ng</a:t>
              </a:r>
              <a:endParaRPr lang="en-US" sz="6000" b="1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634136" y="4998541"/>
            <a:ext cx="57280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000" dirty="0" smtClean="0">
                <a:latin typeface="UTM Avo" panose="02040603050506020204" pitchFamily="18" charset="0"/>
              </a:rPr>
              <a:t>(e - ngờ - eng)</a:t>
            </a:r>
            <a:endParaRPr lang="en-US" sz="6000" dirty="0">
              <a:latin typeface="UTM Avo" panose="020406030505060202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239607" y="459148"/>
            <a:ext cx="60285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b="1" dirty="0" smtClean="0">
                <a:solidFill>
                  <a:schemeClr val="accent5">
                    <a:lumMod val="75000"/>
                  </a:schemeClr>
                </a:solidFill>
                <a:latin typeface="HP001 4 hàng" panose="020B0603050302020204" pitchFamily="34" charset="0"/>
              </a:rPr>
              <a:t>Bài 82:</a:t>
            </a:r>
            <a:r>
              <a:rPr lang="vi-VN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eng - ec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3867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15" grpId="0"/>
      <p:bldP spid="20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352043" y="4796824"/>
            <a:ext cx="337784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5400" b="1" dirty="0" smtClean="0">
                <a:latin typeface="UTM Avo" panose="02040603050506020204" pitchFamily="18" charset="0"/>
              </a:rPr>
              <a:t> xà beng</a:t>
            </a:r>
            <a:endParaRPr lang="en-US" sz="5400" b="1" dirty="0">
              <a:latin typeface="UTM Avo" panose="020406030505060202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181069" y="4796824"/>
            <a:ext cx="154882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vi-VN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eng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1692" y="1177972"/>
            <a:ext cx="22048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b="1" dirty="0" smtClean="0">
                <a:latin typeface="UTM Avo" panose="02040603050506020204" pitchFamily="18" charset="0"/>
              </a:rPr>
              <a:t>beng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000594" y="2320910"/>
            <a:ext cx="3193038" cy="2250830"/>
            <a:chOff x="3810000" y="1447800"/>
            <a:chExt cx="2209800" cy="1524000"/>
          </a:xfrm>
        </p:grpSpPr>
        <p:sp>
          <p:nvSpPr>
            <p:cNvPr id="10" name="Rectangle 9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5400" dirty="0" smtClean="0">
                  <a:solidFill>
                    <a:prstClr val="black"/>
                  </a:solidFill>
                  <a:latin typeface="UTM Avo" panose="02040603050506020204" pitchFamily="18" charset="0"/>
                </a:rPr>
                <a:t>beng</a:t>
              </a:r>
              <a:endParaRPr lang="en-US" sz="5400" dirty="0">
                <a:solidFill>
                  <a:prstClr val="black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5400" b="1" dirty="0" smtClean="0">
                  <a:solidFill>
                    <a:schemeClr val="tx1"/>
                  </a:solidFill>
                  <a:latin typeface="UTM Avo" panose="02040603050506020204" pitchFamily="18" charset="0"/>
                </a:rPr>
                <a:t>b</a:t>
              </a:r>
              <a:endParaRPr lang="en-US" sz="5400" b="1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5400" b="1" dirty="0" smtClean="0">
                  <a:solidFill>
                    <a:srgbClr val="FF0000"/>
                  </a:solidFill>
                  <a:latin typeface="UTM Avo" panose="02040603050506020204" pitchFamily="18" charset="0"/>
                </a:rPr>
                <a:t>eng</a:t>
              </a:r>
              <a:endParaRPr lang="en-US" sz="5400" b="1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5811532" y="4796824"/>
            <a:ext cx="61872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5400" dirty="0" smtClean="0">
                <a:latin typeface="UTM Avo" panose="02040603050506020204" pitchFamily="18" charset="0"/>
              </a:rPr>
              <a:t>(bờ - eng - beng)</a:t>
            </a:r>
            <a:endParaRPr lang="en-US" sz="5400" dirty="0">
              <a:latin typeface="UTM Avo" panose="020406030505060202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58" t="25022" r="50448" b="37401"/>
          <a:stretch/>
        </p:blipFill>
        <p:spPr>
          <a:xfrm>
            <a:off x="647482" y="1336584"/>
            <a:ext cx="4573450" cy="2982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098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4595347" y="4861721"/>
            <a:ext cx="76944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dirty="0" smtClean="0">
                <a:latin typeface="UTM Avo" panose="02040603050506020204" pitchFamily="18" charset="0"/>
              </a:rPr>
              <a:t>(bờ - ec - bec - sắc - béc)</a:t>
            </a:r>
            <a:endParaRPr lang="en-US" sz="4400" dirty="0">
              <a:latin typeface="UTM Avo" panose="020406030505060202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15517" y="4861721"/>
            <a:ext cx="239841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4400" b="1" dirty="0" smtClean="0">
                <a:latin typeface="UTM Avo" panose="02040603050506020204" pitchFamily="18" charset="0"/>
              </a:rPr>
              <a:t>béc giê</a:t>
            </a:r>
            <a:endParaRPr lang="en-US" sz="4400" b="1" dirty="0">
              <a:latin typeface="UTM Avo" panose="020406030505060202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708289" y="4861721"/>
            <a:ext cx="91563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vi-VN" sz="4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ec</a:t>
            </a:r>
            <a:endParaRPr lang="en-US" sz="4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7624758" y="1037618"/>
            <a:ext cx="1635639" cy="830997"/>
            <a:chOff x="7814875" y="1234960"/>
            <a:chExt cx="2321902" cy="830997"/>
          </a:xfrm>
        </p:grpSpPr>
        <p:sp>
          <p:nvSpPr>
            <p:cNvPr id="8" name="TextBox 7"/>
            <p:cNvSpPr txBox="1"/>
            <p:nvPr/>
          </p:nvSpPr>
          <p:spPr>
            <a:xfrm>
              <a:off x="7814875" y="1234960"/>
              <a:ext cx="23219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4800" b="1" dirty="0" smtClean="0">
                  <a:latin typeface="UTM Avo" panose="02040603050506020204" pitchFamily="18" charset="0"/>
                </a:rPr>
                <a:t>béc</a:t>
              </a:r>
              <a:endParaRPr lang="en-US" sz="4800" b="1" dirty="0">
                <a:latin typeface="UTM Avo" panose="02040603050506020204" pitchFamily="18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8411801" y="1234960"/>
              <a:ext cx="1395381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vi-VN" sz="4800" b="1" dirty="0" smtClean="0">
                  <a:solidFill>
                    <a:srgbClr val="FF0000"/>
                  </a:solidFill>
                  <a:latin typeface="UTM Avo" panose="02040603050506020204" pitchFamily="18" charset="0"/>
                </a:rPr>
                <a:t>ec</a:t>
              </a:r>
              <a:endParaRPr lang="en-US" sz="4800" b="1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6513515" y="2328229"/>
            <a:ext cx="3662509" cy="2057806"/>
            <a:chOff x="3810000" y="1447800"/>
            <a:chExt cx="2209800" cy="1524000"/>
          </a:xfrm>
        </p:grpSpPr>
        <p:sp>
          <p:nvSpPr>
            <p:cNvPr id="10" name="Rectangle 9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4800" dirty="0" smtClean="0">
                  <a:solidFill>
                    <a:prstClr val="black"/>
                  </a:solidFill>
                  <a:latin typeface="UTM Avo" panose="02040603050506020204" pitchFamily="18" charset="0"/>
                </a:rPr>
                <a:t>béc</a:t>
              </a:r>
              <a:endParaRPr lang="en-US" sz="4800" dirty="0">
                <a:solidFill>
                  <a:prstClr val="black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810000" y="2286000"/>
              <a:ext cx="1104900" cy="6858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vi-VN" sz="4800" b="1" dirty="0" smtClean="0">
                  <a:solidFill>
                    <a:schemeClr val="tx1"/>
                  </a:solidFill>
                  <a:latin typeface="UTM Avo" panose="02040603050506020204" pitchFamily="18" charset="0"/>
                </a:rPr>
                <a:t>bec</a:t>
              </a:r>
              <a:endParaRPr lang="en-US" sz="4800" b="1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09"/>
              <a:r>
                <a:rPr lang="en-US" sz="6600" b="1" dirty="0">
                  <a:solidFill>
                    <a:schemeClr val="tx1"/>
                  </a:solidFill>
                  <a:latin typeface="UTM Avo" panose="02040603050506020204" pitchFamily="18" charset="0"/>
                  <a:cs typeface="Arial" panose="020B0604020202020204" pitchFamily="34" charset="0"/>
                </a:rPr>
                <a:t>ˊ</a:t>
              </a:r>
              <a:endParaRPr lang="en-US" sz="6600" b="1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66" t="14773" r="23687" b="37629"/>
          <a:stretch/>
        </p:blipFill>
        <p:spPr>
          <a:xfrm>
            <a:off x="1315517" y="562275"/>
            <a:ext cx="3035763" cy="409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653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3237394" y="470445"/>
            <a:ext cx="60285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5400" b="1" dirty="0" smtClean="0">
                <a:solidFill>
                  <a:schemeClr val="accent5">
                    <a:lumMod val="75000"/>
                  </a:schemeClr>
                </a:solidFill>
                <a:latin typeface="HP001 4 hàng" panose="020B0603050302020204" pitchFamily="34" charset="0"/>
              </a:rPr>
              <a:t>Bài 82:</a:t>
            </a:r>
            <a:r>
              <a:rPr lang="vi-VN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eng - ec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887061" y="5582937"/>
            <a:ext cx="3377848" cy="923330"/>
            <a:chOff x="1887061" y="5582937"/>
            <a:chExt cx="3377848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1887061" y="5582937"/>
              <a:ext cx="3377848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5400" b="1" dirty="0" smtClean="0">
                  <a:latin typeface="UTM Avo" panose="02040603050506020204" pitchFamily="18" charset="0"/>
                </a:rPr>
                <a:t> xà beng</a:t>
              </a:r>
              <a:endParaRPr lang="en-US" sz="5400" b="1" dirty="0">
                <a:latin typeface="UTM Avo" panose="02040603050506020204" pitchFamily="18" charset="0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716087" y="5582937"/>
              <a:ext cx="1548822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vi-VN" sz="5400" b="1" dirty="0" smtClean="0">
                  <a:solidFill>
                    <a:srgbClr val="FF0000"/>
                  </a:solidFill>
                  <a:latin typeface="UTM Avo" panose="02040603050506020204" pitchFamily="18" charset="0"/>
                </a:rPr>
                <a:t>eng</a:t>
              </a:r>
              <a:endParaRPr lang="en-US" sz="5400" b="1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58" t="25022" r="50448" b="37401"/>
          <a:stretch/>
        </p:blipFill>
        <p:spPr>
          <a:xfrm>
            <a:off x="1563907" y="2369713"/>
            <a:ext cx="3701002" cy="2413697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7680200" y="5582937"/>
            <a:ext cx="2900153" cy="923330"/>
            <a:chOff x="7680200" y="5582937"/>
            <a:chExt cx="2900153" cy="923330"/>
          </a:xfrm>
        </p:grpSpPr>
        <p:sp>
          <p:nvSpPr>
            <p:cNvPr id="19" name="TextBox 18"/>
            <p:cNvSpPr txBox="1"/>
            <p:nvPr/>
          </p:nvSpPr>
          <p:spPr>
            <a:xfrm>
              <a:off x="7680200" y="5582937"/>
              <a:ext cx="290015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5400" b="1" dirty="0" smtClean="0">
                  <a:latin typeface="UTM Avo" panose="02040603050506020204" pitchFamily="18" charset="0"/>
                </a:rPr>
                <a:t>béc giê</a:t>
              </a:r>
              <a:endParaRPr lang="en-US" sz="5400" b="1" dirty="0">
                <a:latin typeface="UTM Avo" panose="02040603050506020204" pitchFamily="18" charset="0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8133002" y="5582937"/>
              <a:ext cx="1083951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vi-VN" sz="5400" b="1" dirty="0" smtClean="0">
                  <a:solidFill>
                    <a:srgbClr val="FF0000"/>
                  </a:solidFill>
                  <a:latin typeface="UTM Avo" panose="02040603050506020204" pitchFamily="18" charset="0"/>
                </a:rPr>
                <a:t>ec</a:t>
              </a:r>
              <a:endParaRPr lang="en-US" sz="5400" b="1" dirty="0">
                <a:solidFill>
                  <a:srgbClr val="FF0000"/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66" t="14773" r="23687" b="37629"/>
          <a:stretch/>
        </p:blipFill>
        <p:spPr>
          <a:xfrm>
            <a:off x="7676739" y="1625417"/>
            <a:ext cx="2580836" cy="3479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280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7433" y="0"/>
            <a:ext cx="62284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591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334975" y="1397726"/>
            <a:ext cx="3866605" cy="1015663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/>
            <a:r>
              <a:rPr lang="vi-VN" sz="7200" dirty="0" smtClean="0">
                <a:solidFill>
                  <a:srgbClr val="92D050"/>
                </a:solidFill>
                <a:latin typeface="UTM Avo" panose="02040603050506020204" pitchFamily="18" charset="0"/>
              </a:rPr>
              <a:t>THƯ GIÃN</a:t>
            </a:r>
            <a:endParaRPr lang="en-US" sz="7200" dirty="0">
              <a:solidFill>
                <a:srgbClr val="92D050"/>
              </a:solidFill>
              <a:latin typeface="UTM Avo" panose="020406030505060202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973" y="2413389"/>
            <a:ext cx="7239939" cy="4059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172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309093" y="2678805"/>
            <a:ext cx="1549533" cy="976897"/>
            <a:chOff x="390727" y="2611311"/>
            <a:chExt cx="1549533" cy="976897"/>
          </a:xfrm>
        </p:grpSpPr>
        <p:sp>
          <p:nvSpPr>
            <p:cNvPr id="14" name="TextBox 13"/>
            <p:cNvSpPr txBox="1"/>
            <p:nvPr/>
          </p:nvSpPr>
          <p:spPr>
            <a:xfrm>
              <a:off x="824235" y="2854778"/>
              <a:ext cx="1116025" cy="726894"/>
            </a:xfrm>
            <a:prstGeom prst="rect">
              <a:avLst/>
            </a:prstGeom>
            <a:noFill/>
            <a:ln w="28575">
              <a:solidFill>
                <a:srgbClr val="C00000"/>
              </a:solidFill>
              <a:prstDash val="dashDot"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4000" dirty="0" smtClean="0">
                  <a:solidFill>
                    <a:schemeClr val="accent5">
                      <a:lumMod val="75000"/>
                    </a:schemeClr>
                  </a:solidFill>
                  <a:latin typeface="UTM Avo" panose="02040603050506020204" pitchFamily="18" charset="0"/>
                </a:rPr>
                <a:t>Nối</a:t>
              </a:r>
              <a:endParaRPr lang="en-US" sz="4000" dirty="0">
                <a:solidFill>
                  <a:schemeClr val="accent5">
                    <a:lumMod val="75000"/>
                  </a:schemeClr>
                </a:solidFill>
                <a:latin typeface="UTM Avo" panose="02040603050506020204" pitchFamily="18" charset="0"/>
              </a:endParaRPr>
            </a:p>
          </p:txBody>
        </p:sp>
        <p:pic>
          <p:nvPicPr>
            <p:cNvPr id="16" name="Picture 2" descr="cậu bé hoạt hình đang cầm bút chì Hình ảnh | Định dạng hình ảnh ...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7907" b="92442" l="26512" r="7662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952" t="7388" r="21809" b="5884"/>
            <a:stretch/>
          </p:blipFill>
          <p:spPr bwMode="auto">
            <a:xfrm>
              <a:off x="390727" y="2611311"/>
              <a:ext cx="599679" cy="976897"/>
            </a:xfrm>
            <a:prstGeom prst="rect">
              <a:avLst/>
            </a:prstGeom>
            <a:noFill/>
            <a:ln>
              <a:noFill/>
            </a:ln>
            <a:extLst/>
          </p:spPr>
        </p:pic>
      </p:grp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88" t="14773" r="25608" b="16449"/>
          <a:stretch/>
        </p:blipFill>
        <p:spPr>
          <a:xfrm>
            <a:off x="2305316" y="0"/>
            <a:ext cx="8424895" cy="68580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4159876" y="1429554"/>
            <a:ext cx="3528811" cy="149271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4803820" y="1551287"/>
            <a:ext cx="947651" cy="1269186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5772428" y="1429554"/>
            <a:ext cx="3075358" cy="1737699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3451520" y="4069724"/>
            <a:ext cx="940176" cy="848809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 flipV="1">
            <a:off x="5640946" y="3863662"/>
            <a:ext cx="1777285" cy="1054872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4681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154</Words>
  <Application>Microsoft Office PowerPoint</Application>
  <PresentationFormat>Widescreen</PresentationFormat>
  <Paragraphs>51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HP001 4 hàng</vt:lpstr>
      <vt:lpstr>UTM Avo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57</cp:revision>
  <dcterms:created xsi:type="dcterms:W3CDTF">2020-08-09T12:12:19Z</dcterms:created>
  <dcterms:modified xsi:type="dcterms:W3CDTF">2020-08-16T09:48:57Z</dcterms:modified>
</cp:coreProperties>
</file>