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d2C/oWhb7ns7CmvTF2ITYXl6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5503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1484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167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Dựa vào tranh GV nêu tình huống dẫn dắt vào nội dung bài đọc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t="68889" r="139"/>
          <a:stretch/>
        </p:blipFill>
        <p:spPr>
          <a:xfrm>
            <a:off x="0" y="4724400"/>
            <a:ext cx="12181114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l="-1" t="17191" r="8122" b="22154"/>
          <a:stretch/>
        </p:blipFill>
        <p:spPr>
          <a:xfrm>
            <a:off x="2190307" y="0"/>
            <a:ext cx="7060019" cy="653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 descr="Premium Vector | Cute happy kid girl read under the tree"/>
          <p:cNvPicPr preferRelativeResize="0"/>
          <p:nvPr/>
        </p:nvPicPr>
        <p:blipFill rotWithShape="1">
          <a:blip r:embed="rId5">
            <a:alphaModFix/>
          </a:blip>
          <a:srcRect l="9584" r="8956"/>
          <a:stretch/>
        </p:blipFill>
        <p:spPr>
          <a:xfrm>
            <a:off x="-129424" y="2609866"/>
            <a:ext cx="3149600" cy="4086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10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0"/>
          <p:cNvSpPr/>
          <p:nvPr/>
        </p:nvSpPr>
        <p:spPr>
          <a:xfrm>
            <a:off x="2346929" y="964484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1. Cô giáo đáp lại lời chào của các bạn học sinh như thế nào?</a:t>
            </a:r>
            <a:endParaRPr/>
          </a:p>
        </p:txBody>
      </p:sp>
      <p:pic>
        <p:nvPicPr>
          <p:cNvPr id="244" name="Google Shape;244;p10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0"/>
          <p:cNvSpPr/>
          <p:nvPr/>
        </p:nvSpPr>
        <p:spPr>
          <a:xfrm>
            <a:off x="2346929" y="2279050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đáp lại lời chào của các bạn nhỏ bằng cách mỉm cười thật tươi.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11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/>
          <p:nvPr/>
        </p:nvSpPr>
        <p:spPr>
          <a:xfrm>
            <a:off x="2346929" y="964484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2. Tìm những câu thơ tả cảnh vật khi cô giáo dạy em học bài?</a:t>
            </a:r>
            <a:endParaRPr/>
          </a:p>
        </p:txBody>
      </p:sp>
      <p:pic>
        <p:nvPicPr>
          <p:cNvPr id="257" name="Google Shape;257;p11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1"/>
          <p:cNvSpPr/>
          <p:nvPr/>
        </p:nvSpPr>
        <p:spPr>
          <a:xfrm>
            <a:off x="3110786" y="2383524"/>
            <a:ext cx="5809330" cy="19918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Gió đưa thoảng hương nhài</a:t>
            </a:r>
            <a:endParaRPr sz="3200" b="1">
              <a:solidFill>
                <a:srgbClr val="FFFF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Nắng ghé vào cửa lớp</a:t>
            </a:r>
            <a:endParaRPr sz="3200" b="1">
              <a:solidFill>
                <a:srgbClr val="FFFF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Xem chúng em học bài.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2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2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2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40536" y="244465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2"/>
          <p:cNvSpPr/>
          <p:nvPr/>
        </p:nvSpPr>
        <p:spPr>
          <a:xfrm>
            <a:off x="2346929" y="964484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3. Bạn nhỏ đã kể những gì về cô giáo lớp mình?</a:t>
            </a:r>
            <a:endParaRPr/>
          </a:p>
        </p:txBody>
      </p:sp>
      <p:pic>
        <p:nvPicPr>
          <p:cNvPr id="270" name="Google Shape;270;p12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2"/>
          <p:cNvSpPr/>
          <p:nvPr/>
        </p:nvSpPr>
        <p:spPr>
          <a:xfrm>
            <a:off x="2346929" y="2493192"/>
            <a:ext cx="6595945" cy="19918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- Cô đến lớp rất sớm, cô vui vẻ, mỉm cười với chúng em.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FFFF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- Cô dạy em tập viết, giảng bài cho chúng em.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3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3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3"/>
          <p:cNvPicPr preferRelativeResize="0"/>
          <p:nvPr/>
        </p:nvPicPr>
        <p:blipFill rotWithShape="1">
          <a:blip r:embed="rId3">
            <a:alphaModFix/>
          </a:blip>
          <a:srcRect t="22685" r="1261" b="8677"/>
          <a:stretch/>
        </p:blipFill>
        <p:spPr>
          <a:xfrm>
            <a:off x="851686" y="306862"/>
            <a:ext cx="9513949" cy="661353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3"/>
          <p:cNvSpPr/>
          <p:nvPr/>
        </p:nvSpPr>
        <p:spPr>
          <a:xfrm>
            <a:off x="2346929" y="1226756"/>
            <a:ext cx="6808221" cy="92829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4. Qua bài thơ, em thấy tình cảm bạn nhỏ dành cho cô giáo thế nào?</a:t>
            </a:r>
            <a:endParaRPr/>
          </a:p>
        </p:txBody>
      </p:sp>
      <p:pic>
        <p:nvPicPr>
          <p:cNvPr id="283" name="Google Shape;283;p13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255360" y="2743200"/>
            <a:ext cx="31146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0116" y="4738493"/>
            <a:ext cx="1670928" cy="218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37638" y="4853363"/>
            <a:ext cx="1504954" cy="207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3"/>
          <p:cNvSpPr/>
          <p:nvPr/>
        </p:nvSpPr>
        <p:spPr>
          <a:xfrm>
            <a:off x="2346929" y="2042812"/>
            <a:ext cx="6595945" cy="19918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FF00"/>
                </a:solidFill>
                <a:latin typeface="Arial Rounded"/>
                <a:ea typeface="Arial Rounded"/>
                <a:cs typeface="Arial Rounded"/>
                <a:sym typeface="Arial Rounded"/>
              </a:rPr>
              <a:t>- Bạn nhỏ luôn yêu thương, biết ơn cô giáo.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l="7606" t="9720" r="7736" b="54882"/>
          <a:stretch/>
        </p:blipFill>
        <p:spPr>
          <a:xfrm>
            <a:off x="23620" y="5767304"/>
            <a:ext cx="1221105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5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0" y="2678268"/>
            <a:ext cx="311467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3729310" y="1016255"/>
            <a:ext cx="4740165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Sáng nào em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Cũng thấy cô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mỉm c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thật t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dạy em tập viết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Gió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thoảng 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nhài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Nắng ghé vào cửa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lời cô giáo giảng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Ấm trang vở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ơ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 tho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em ngắm mãi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iểm m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cô cho.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3519548" y="505935"/>
            <a:ext cx="3981739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LỚP EM</a:t>
            </a:r>
            <a:endParaRPr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6585" y="5066850"/>
            <a:ext cx="3315957" cy="180535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"/>
          <p:cNvSpPr/>
          <p:nvPr/>
        </p:nvSpPr>
        <p:spPr>
          <a:xfrm>
            <a:off x="5760877" y="6149370"/>
            <a:ext cx="27446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Nguyễn Xuân Sanh)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04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846" y="367875"/>
            <a:ext cx="10766099" cy="6704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4"/>
          <p:cNvPicPr preferRelativeResize="0"/>
          <p:nvPr/>
        </p:nvPicPr>
        <p:blipFill rotWithShape="1">
          <a:blip r:embed="rId4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14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94" name="Google Shape;294;p14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4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6" name="Google Shape;2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978140">
            <a:off x="1639556" y="870992"/>
            <a:ext cx="2864392" cy="242371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4"/>
          <p:cNvSpPr txBox="1"/>
          <p:nvPr/>
        </p:nvSpPr>
        <p:spPr>
          <a:xfrm>
            <a:off x="2695396" y="3325014"/>
            <a:ext cx="763314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Tạm biệt và hẹn gặp lại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các con vào những tiết học sau!</a:t>
            </a:r>
            <a:endParaRPr/>
          </a:p>
        </p:txBody>
      </p:sp>
      <p:pic>
        <p:nvPicPr>
          <p:cNvPr id="298" name="Google Shape;298;p14" descr="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4"/>
          <p:cNvPicPr preferRelativeResize="0"/>
          <p:nvPr/>
        </p:nvPicPr>
        <p:blipFill rotWithShape="1">
          <a:blip r:embed="rId7">
            <a:alphaModFix/>
          </a:blip>
          <a:srcRect l="27294" t="7312" r="32213" b="28913"/>
          <a:stretch/>
        </p:blipFill>
        <p:spPr>
          <a:xfrm rot="-2097298">
            <a:off x="579303" y="1449014"/>
            <a:ext cx="2088829" cy="310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4" descr="Dơi, chim và họ nhà thú | Mầm Non Đô Thị Sài Đồ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81665" y="424494"/>
            <a:ext cx="2823830" cy="1411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/>
            <a:ahLst/>
            <a:cxnLst/>
            <a:rect l="l" t="t" r="r" b="b"/>
            <a:pathLst>
              <a:path w="21676" h="23075" extrusionOk="0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CC2E5"/>
          </a:solidFill>
          <a:ln>
            <a:noFill/>
          </a:ln>
          <a:effectLst>
            <a:outerShdw dist="50800" dir="5400000" algn="ctr" rotWithShape="0">
              <a:srgbClr val="000000">
                <a:alpha val="25882"/>
              </a:srgbClr>
            </a:outerShdw>
          </a:effectLst>
        </p:spPr>
        <p:txBody>
          <a:bodyPr spcFirstLastPara="1" wrap="square" lIns="121850" tIns="60925" rIns="12185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-57598" y="14346"/>
            <a:ext cx="12336855" cy="2369632"/>
          </a:xfrm>
          <a:custGeom>
            <a:avLst/>
            <a:gdLst/>
            <a:ahLst/>
            <a:cxnLst/>
            <a:rect l="l" t="t" r="r" b="b"/>
            <a:pathLst>
              <a:path w="21676" h="23168" extrusionOk="0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121850" tIns="60925" rIns="12185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" name="Google Shape;105;p3"/>
          <p:cNvGrpSpPr/>
          <p:nvPr/>
        </p:nvGrpSpPr>
        <p:grpSpPr>
          <a:xfrm>
            <a:off x="3686205" y="3037132"/>
            <a:ext cx="7988834" cy="1723773"/>
            <a:chOff x="9566064" y="851858"/>
            <a:chExt cx="5481071" cy="925733"/>
          </a:xfrm>
        </p:grpSpPr>
        <p:sp>
          <p:nvSpPr>
            <p:cNvPr id="106" name="Google Shape;106;p3"/>
            <p:cNvSpPr/>
            <p:nvPr/>
          </p:nvSpPr>
          <p:spPr>
            <a:xfrm rot="416356">
              <a:off x="13066911" y="966823"/>
              <a:ext cx="1945316" cy="695802"/>
            </a:xfrm>
            <a:custGeom>
              <a:avLst/>
              <a:gdLst/>
              <a:ahLst/>
              <a:cxnLst/>
              <a:rect l="l" t="t" r="r" b="b"/>
              <a:pathLst>
                <a:path w="5673840" h="661803" extrusionOk="0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9CC2E5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/>
              <a:ahLst/>
              <a:cxnLst/>
              <a:rect l="l" t="t" r="r" b="b"/>
              <a:pathLst>
                <a:path w="5334002" h="724766" extrusionOk="0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/>
              <a:ahLst/>
              <a:cxnLst/>
              <a:rect l="l" t="t" r="r" b="b"/>
              <a:pathLst>
                <a:path w="5334002" h="724766" extrusionOk="0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3"/>
          <p:cNvGrpSpPr/>
          <p:nvPr/>
        </p:nvGrpSpPr>
        <p:grpSpPr>
          <a:xfrm>
            <a:off x="2406075" y="3287190"/>
            <a:ext cx="1323109" cy="1323109"/>
            <a:chOff x="1212273" y="1084984"/>
            <a:chExt cx="992332" cy="992332"/>
          </a:xfrm>
        </p:grpSpPr>
        <p:sp>
          <p:nvSpPr>
            <p:cNvPr id="110" name="Google Shape;110;p3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3"/>
          <p:cNvGrpSpPr/>
          <p:nvPr/>
        </p:nvGrpSpPr>
        <p:grpSpPr>
          <a:xfrm>
            <a:off x="-1182820" y="-1114073"/>
            <a:ext cx="4024292" cy="3868341"/>
            <a:chOff x="-3232269" y="-1428058"/>
            <a:chExt cx="3018219" cy="2901256"/>
          </a:xfrm>
        </p:grpSpPr>
        <p:sp>
          <p:nvSpPr>
            <p:cNvPr id="113" name="Google Shape;113;p3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BBD6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3"/>
          <p:cNvSpPr txBox="1"/>
          <p:nvPr/>
        </p:nvSpPr>
        <p:spPr>
          <a:xfrm>
            <a:off x="-189549" y="727077"/>
            <a:ext cx="2382188" cy="73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00B0F0"/>
                </a:solidFill>
                <a:latin typeface="Arial Rounded"/>
                <a:ea typeface="Arial Rounded"/>
                <a:cs typeface="Arial Rounded"/>
                <a:sym typeface="Arial Rounded"/>
              </a:rPr>
              <a:t>Tuần 5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1865203" y="296191"/>
            <a:ext cx="9550400" cy="1354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Chủ đề 2</a:t>
            </a:r>
            <a:endParaRPr/>
          </a:p>
        </p:txBody>
      </p:sp>
      <p:sp>
        <p:nvSpPr>
          <p:cNvPr id="118" name="Google Shape;118;p3"/>
          <p:cNvSpPr txBox="1"/>
          <p:nvPr/>
        </p:nvSpPr>
        <p:spPr>
          <a:xfrm>
            <a:off x="2437714" y="3353866"/>
            <a:ext cx="1320800" cy="1272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Bài</a:t>
            </a: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7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119" name="Google Shape;119;p3"/>
          <p:cNvSpPr txBox="1"/>
          <p:nvPr/>
        </p:nvSpPr>
        <p:spPr>
          <a:xfrm>
            <a:off x="3679539" y="3448497"/>
            <a:ext cx="6741935" cy="800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CÔ GIÁO LỚP EM</a:t>
            </a:r>
            <a:endParaRPr/>
          </a:p>
        </p:txBody>
      </p:sp>
      <p:pic>
        <p:nvPicPr>
          <p:cNvPr id="120" name="Google Shape;120;p3"/>
          <p:cNvPicPr preferRelativeResize="0"/>
          <p:nvPr/>
        </p:nvPicPr>
        <p:blipFill rotWithShape="1">
          <a:blip r:embed="rId3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 txBox="1"/>
          <p:nvPr/>
        </p:nvSpPr>
        <p:spPr>
          <a:xfrm>
            <a:off x="6144695" y="4936098"/>
            <a:ext cx="23368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Tiết 1</a:t>
            </a:r>
            <a:endParaRPr/>
          </a:p>
        </p:txBody>
      </p:sp>
    </p:spTree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3600" y="3926105"/>
            <a:ext cx="12173320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3253" y="4779279"/>
            <a:ext cx="12158672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680" y="4259428"/>
            <a:ext cx="12238482" cy="26635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3254" y="2846368"/>
            <a:ext cx="808404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00" y="766473"/>
            <a:ext cx="12173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Thứ</a:t>
            </a:r>
            <a:r>
              <a:rPr lang="en-US" sz="4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Hai</a:t>
            </a:r>
            <a:r>
              <a:rPr lang="en-US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,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ngày</a:t>
            </a:r>
            <a:r>
              <a:rPr lang="en-US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tháng</a:t>
            </a:r>
            <a:r>
              <a:rPr lang="en-US" sz="4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10</a:t>
            </a:r>
            <a:r>
              <a:rPr lang="en-US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năm</a:t>
            </a:r>
            <a:r>
              <a:rPr lang="en-US" sz="4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2021</a:t>
            </a:r>
          </a:p>
          <a:p>
            <a:pPr algn="ctr"/>
            <a:r>
              <a:rPr lang="vi-VN" sz="4400" b="1" u="sng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Tiếng Việt</a:t>
            </a:r>
            <a:endParaRPr lang="en-US" sz="4400" b="1" u="sng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1658" y="2076927"/>
            <a:ext cx="10460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Bài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8:  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Cô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giáo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lớp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em</a:t>
            </a:r>
            <a:endParaRPr lang="en-US" sz="4000" b="1" dirty="0" smtClean="0">
              <a:solidFill>
                <a:srgbClr val="0070C0"/>
              </a:solidFill>
              <a:latin typeface="HP001 4 hàng" panose="020B0603050302020204" pitchFamily="34" charset="0"/>
              <a:cs typeface="UTM Avo" panose="02040603050506020204" charset="0"/>
            </a:endParaRPr>
          </a:p>
          <a:p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1 + 2: 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Đọc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: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Cô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giáo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lớp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UTM Avo" panose="02040603050506020204" charset="0"/>
              </a:rPr>
              <a:t>em</a:t>
            </a:r>
            <a:endParaRPr lang="vi-VN" sz="4000" b="1" dirty="0" smtClean="0">
              <a:solidFill>
                <a:srgbClr val="0070C0"/>
              </a:solidFill>
              <a:latin typeface="HP001 4 hàng" panose="020B06030503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4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4"/>
          <p:cNvPicPr preferRelativeResize="0"/>
          <p:nvPr/>
        </p:nvPicPr>
        <p:blipFill rotWithShape="1">
          <a:blip r:embed="rId3">
            <a:alphaModFix/>
          </a:blip>
          <a:srcRect l="30197" t="33734" r="25211" b="20264"/>
          <a:stretch/>
        </p:blipFill>
        <p:spPr>
          <a:xfrm>
            <a:off x="0" y="1495367"/>
            <a:ext cx="7340343" cy="5362633"/>
          </a:xfrm>
          <a:prstGeom prst="rect">
            <a:avLst/>
          </a:prstGeom>
          <a:solidFill>
            <a:schemeClr val="lt1">
              <a:alpha val="56862"/>
            </a:schemeClr>
          </a:solidFill>
          <a:ln>
            <a:noFill/>
          </a:ln>
        </p:spPr>
      </p:pic>
      <p:sp>
        <p:nvSpPr>
          <p:cNvPr id="128" name="Google Shape;128;p4"/>
          <p:cNvSpPr/>
          <p:nvPr/>
        </p:nvSpPr>
        <p:spPr>
          <a:xfrm>
            <a:off x="6813870" y="80930"/>
            <a:ext cx="5171290" cy="6650182"/>
          </a:xfrm>
          <a:prstGeom prst="roundRect">
            <a:avLst>
              <a:gd name="adj" fmla="val 16667"/>
            </a:avLst>
          </a:prstGeom>
          <a:solidFill>
            <a:schemeClr val="lt1">
              <a:alpha val="63921"/>
            </a:scheme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7244995" y="797425"/>
            <a:ext cx="4740165" cy="600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Sáng nào em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Cũng thấy cô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mỉm c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thật t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dạy em tập viết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Gió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thoảng 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nhài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Nắng ghé vào cửa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lời cô giáo giảng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Ấm trang vở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ơ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 tho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em ngắm mãi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iểm m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cô cho.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          (Nguyễn Xuân Sanh)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7244995" y="264553"/>
            <a:ext cx="3886832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CÔ GIÁO LỚP EM</a:t>
            </a:r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l="7606" t="9720" r="7736" b="54882"/>
          <a:stretch/>
        </p:blipFill>
        <p:spPr>
          <a:xfrm>
            <a:off x="23620" y="5767304"/>
            <a:ext cx="1221105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5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0" y="2678268"/>
            <a:ext cx="311467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3729310" y="1016255"/>
            <a:ext cx="4740165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Sáng nào em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Cũng thấy cô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đến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mỉm c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thật t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Cô dạy em tập viết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Gió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đư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thoảng 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nhài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Nắng ghé vào cửa lớp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lời cô giáo giảng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Ấm trang vở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ơ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 tho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Yêu th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ươn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 em ngắm mãi</a:t>
            </a:r>
            <a:endParaRPr sz="25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Những 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iểm m</a:t>
            </a:r>
            <a:r>
              <a:rPr lang="en-US" sz="250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ười</a:t>
            </a:r>
            <a:r>
              <a:rPr lang="en-US" sz="25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cô cho.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3519548" y="505935"/>
            <a:ext cx="3981739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LỚP EM</a:t>
            </a:r>
            <a:endParaRPr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6585" y="5066850"/>
            <a:ext cx="3315957" cy="180535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/>
          <p:nvPr/>
        </p:nvSpPr>
        <p:spPr>
          <a:xfrm>
            <a:off x="3456804" y="1121424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/>
          </a:p>
        </p:txBody>
      </p:sp>
      <p:sp>
        <p:nvSpPr>
          <p:cNvPr id="144" name="Google Shape;144;p5"/>
          <p:cNvSpPr/>
          <p:nvPr/>
        </p:nvSpPr>
        <p:spPr>
          <a:xfrm>
            <a:off x="3472324" y="2900936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3478757" y="4610550"/>
            <a:ext cx="283923" cy="279157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/>
          </a:p>
        </p:txBody>
      </p:sp>
      <p:grpSp>
        <p:nvGrpSpPr>
          <p:cNvPr id="146" name="Google Shape;146;p5"/>
          <p:cNvGrpSpPr/>
          <p:nvPr/>
        </p:nvGrpSpPr>
        <p:grpSpPr>
          <a:xfrm>
            <a:off x="8178035" y="2027568"/>
            <a:ext cx="3338015" cy="1940706"/>
            <a:chOff x="242986" y="532128"/>
            <a:chExt cx="3338015" cy="1940706"/>
          </a:xfrm>
        </p:grpSpPr>
        <p:pic>
          <p:nvPicPr>
            <p:cNvPr id="147" name="Google Shape;147;p5"/>
            <p:cNvPicPr preferRelativeResize="0"/>
            <p:nvPr/>
          </p:nvPicPr>
          <p:blipFill rotWithShape="1">
            <a:blip r:embed="rId6">
              <a:alphaModFix/>
            </a:blip>
            <a:srcRect l="53795" t="8695" r="-430" b="71981"/>
            <a:stretch/>
          </p:blipFill>
          <p:spPr>
            <a:xfrm>
              <a:off x="242986" y="532128"/>
              <a:ext cx="3338015" cy="19407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5"/>
            <p:cNvSpPr txBox="1"/>
            <p:nvPr/>
          </p:nvSpPr>
          <p:spPr>
            <a:xfrm>
              <a:off x="682168" y="1253397"/>
              <a:ext cx="2527567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0070C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Đọc nối tiếp</a:t>
              </a:r>
              <a:endParaRPr sz="32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endParaRPr>
            </a:p>
          </p:txBody>
        </p:sp>
      </p:grpSp>
      <p:cxnSp>
        <p:nvCxnSpPr>
          <p:cNvPr id="149" name="Google Shape;149;p5"/>
          <p:cNvCxnSpPr/>
          <p:nvPr/>
        </p:nvCxnSpPr>
        <p:spPr>
          <a:xfrm>
            <a:off x="3803552" y="2209005"/>
            <a:ext cx="113325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" name="Google Shape;150;p5"/>
          <p:cNvCxnSpPr/>
          <p:nvPr/>
        </p:nvCxnSpPr>
        <p:spPr>
          <a:xfrm rot="10800000" flipH="1">
            <a:off x="4342760" y="2576945"/>
            <a:ext cx="1334987" cy="16373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5"/>
          <p:cNvCxnSpPr/>
          <p:nvPr/>
        </p:nvCxnSpPr>
        <p:spPr>
          <a:xfrm rot="10800000" flipH="1">
            <a:off x="5011112" y="3553694"/>
            <a:ext cx="1041441" cy="5874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2" name="Google Shape;152;p5"/>
          <p:cNvCxnSpPr/>
          <p:nvPr/>
        </p:nvCxnSpPr>
        <p:spPr>
          <a:xfrm>
            <a:off x="3804245" y="4313947"/>
            <a:ext cx="663210" cy="867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3" name="Google Shape;153;p5"/>
          <p:cNvCxnSpPr/>
          <p:nvPr/>
        </p:nvCxnSpPr>
        <p:spPr>
          <a:xfrm>
            <a:off x="6388530" y="4938609"/>
            <a:ext cx="877229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4" name="Google Shape;154;p5"/>
          <p:cNvSpPr/>
          <p:nvPr/>
        </p:nvSpPr>
        <p:spPr>
          <a:xfrm>
            <a:off x="5760877" y="6149370"/>
            <a:ext cx="27446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Nguyễn Xuân Sanh)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6" descr="图片包含 室内, 物体&#10;&#10;描述已自动生成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1788" y="-381582"/>
            <a:ext cx="10097970" cy="7144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74547" y="2985969"/>
            <a:ext cx="4601708" cy="460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4745" y="823985"/>
            <a:ext cx="4123385" cy="603401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6"/>
          <p:cNvSpPr/>
          <p:nvPr/>
        </p:nvSpPr>
        <p:spPr>
          <a:xfrm>
            <a:off x="3702786" y="1167571"/>
            <a:ext cx="4679492" cy="70576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Luyện đọc từ khó</a:t>
            </a:r>
            <a:endParaRPr sz="3600" b="1">
              <a:solidFill>
                <a:srgbClr val="FF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3" name="Google Shape;163;p6"/>
          <p:cNvSpPr txBox="1"/>
          <p:nvPr/>
        </p:nvSpPr>
        <p:spPr>
          <a:xfrm>
            <a:off x="5103098" y="1873331"/>
            <a:ext cx="24114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đáp lời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5121435" y="2465898"/>
            <a:ext cx="25328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mỉm cười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5069231" y="3100568"/>
            <a:ext cx="29782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thoảng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5139449" y="3772817"/>
            <a:ext cx="32428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nắng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5139449" y="4408935"/>
            <a:ext cx="32428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rPr>
              <a:t>giảng</a:t>
            </a:r>
            <a:endParaRPr sz="3600" b="1">
              <a:solidFill>
                <a:srgbClr val="0070C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7"/>
          <p:cNvPicPr preferRelativeResize="0"/>
          <p:nvPr/>
        </p:nvPicPr>
        <p:blipFill rotWithShape="1">
          <a:blip r:embed="rId3">
            <a:alphaModFix/>
          </a:blip>
          <a:srcRect l="7606" t="9720" r="7736" b="54882"/>
          <a:stretch/>
        </p:blipFill>
        <p:spPr>
          <a:xfrm>
            <a:off x="23620" y="5767304"/>
            <a:ext cx="1221105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7"/>
          <p:cNvSpPr/>
          <p:nvPr/>
        </p:nvSpPr>
        <p:spPr>
          <a:xfrm rot="1354410">
            <a:off x="11599119" y="429522"/>
            <a:ext cx="552482" cy="543060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 rot="-965865">
            <a:off x="10881390" y="6319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 rot="-1985752">
            <a:off x="11657444" y="1202747"/>
            <a:ext cx="423775" cy="423775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solidFill>
            <a:srgbClr val="FCFFD9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7"/>
          <p:cNvPicPr preferRelativeResize="0"/>
          <p:nvPr/>
        </p:nvPicPr>
        <p:blipFill rotWithShape="1">
          <a:blip r:embed="rId4">
            <a:alphaModFix/>
          </a:blip>
          <a:srcRect l="16956" t="16737" r="19855" b="-216"/>
          <a:stretch/>
        </p:blipFill>
        <p:spPr>
          <a:xfrm flipH="1">
            <a:off x="0" y="2678268"/>
            <a:ext cx="311467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"/>
          <p:cNvSpPr/>
          <p:nvPr/>
        </p:nvSpPr>
        <p:spPr>
          <a:xfrm>
            <a:off x="3759062" y="1292675"/>
            <a:ext cx="4740165" cy="547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Sáng nào em đến lớp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Cũng thấy cô đến rồi.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Đáp lời: “Chào cô ạ!”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mỉm cười thật tươi.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dạy em tập viết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Gió đưa thoảng hương nhài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Nắng ghé vào cửa lớp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Xem chúng em học bài.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Những lời cô giáo giảng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Ấm trang vở thơm tho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Yêu thương em ngắm mãi</a:t>
            </a:r>
            <a:endParaRPr sz="2500" b="1">
              <a:solidFill>
                <a:srgbClr val="00206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Những điểm mười cô cho.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3519548" y="505935"/>
            <a:ext cx="3948051" cy="61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6600"/>
                </a:solidFill>
                <a:latin typeface="Arial Rounded"/>
                <a:ea typeface="Arial Rounded"/>
                <a:cs typeface="Arial Rounded"/>
                <a:sym typeface="Arial Rounded"/>
              </a:rPr>
              <a:t>CÔ GIÁO LỚP EM</a:t>
            </a: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3488508" y="1386079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1</a:t>
            </a:r>
            <a:endParaRPr/>
          </a:p>
        </p:txBody>
      </p:sp>
      <p:sp>
        <p:nvSpPr>
          <p:cNvPr id="180" name="Google Shape;180;p7"/>
          <p:cNvSpPr/>
          <p:nvPr/>
        </p:nvSpPr>
        <p:spPr>
          <a:xfrm>
            <a:off x="3519549" y="3299984"/>
            <a:ext cx="290356" cy="319412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2</a:t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3488508" y="5180883"/>
            <a:ext cx="328899" cy="329975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3</a:t>
            </a:r>
            <a:endParaRPr/>
          </a:p>
        </p:txBody>
      </p:sp>
      <p:grpSp>
        <p:nvGrpSpPr>
          <p:cNvPr id="182" name="Google Shape;182;p7"/>
          <p:cNvGrpSpPr/>
          <p:nvPr/>
        </p:nvGrpSpPr>
        <p:grpSpPr>
          <a:xfrm>
            <a:off x="8178035" y="2027568"/>
            <a:ext cx="3338015" cy="1940706"/>
            <a:chOff x="242986" y="532128"/>
            <a:chExt cx="3338015" cy="1940706"/>
          </a:xfrm>
        </p:grpSpPr>
        <p:pic>
          <p:nvPicPr>
            <p:cNvPr id="183" name="Google Shape;183;p7"/>
            <p:cNvPicPr preferRelativeResize="0"/>
            <p:nvPr/>
          </p:nvPicPr>
          <p:blipFill rotWithShape="1">
            <a:blip r:embed="rId5">
              <a:alphaModFix/>
            </a:blip>
            <a:srcRect l="53795" t="8695" r="-430" b="71981"/>
            <a:stretch/>
          </p:blipFill>
          <p:spPr>
            <a:xfrm>
              <a:off x="242986" y="532128"/>
              <a:ext cx="3338015" cy="19407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7"/>
            <p:cNvSpPr txBox="1"/>
            <p:nvPr/>
          </p:nvSpPr>
          <p:spPr>
            <a:xfrm>
              <a:off x="803691" y="1242718"/>
              <a:ext cx="2527567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0070C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Đọc nối tiếp</a:t>
              </a:r>
              <a:endParaRPr sz="3200" b="1">
                <a:solidFill>
                  <a:srgbClr val="0070C0"/>
                </a:solidFill>
                <a:latin typeface="Arial Rounded"/>
                <a:ea typeface="Arial Rounded"/>
                <a:cs typeface="Arial Rounded"/>
                <a:sym typeface="Arial Rounded"/>
              </a:endParaRPr>
            </a:p>
          </p:txBody>
        </p:sp>
      </p:grpSp>
      <p:pic>
        <p:nvPicPr>
          <p:cNvPr id="185" name="Google Shape;18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43614" y="4938022"/>
            <a:ext cx="2821187" cy="19919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7"/>
          <p:cNvCxnSpPr/>
          <p:nvPr/>
        </p:nvCxnSpPr>
        <p:spPr>
          <a:xfrm flipH="1">
            <a:off x="5272902" y="1249518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" name="Google Shape;187;p7"/>
          <p:cNvCxnSpPr/>
          <p:nvPr/>
        </p:nvCxnSpPr>
        <p:spPr>
          <a:xfrm flipH="1">
            <a:off x="4988933" y="204792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8" name="Google Shape;188;p7"/>
          <p:cNvCxnSpPr/>
          <p:nvPr/>
        </p:nvCxnSpPr>
        <p:spPr>
          <a:xfrm flipH="1">
            <a:off x="7455027" y="244240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9" name="Google Shape;189;p7"/>
          <p:cNvCxnSpPr/>
          <p:nvPr/>
        </p:nvCxnSpPr>
        <p:spPr>
          <a:xfrm flipH="1">
            <a:off x="7469723" y="4362127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0" name="Google Shape;190;p7"/>
          <p:cNvCxnSpPr/>
          <p:nvPr/>
        </p:nvCxnSpPr>
        <p:spPr>
          <a:xfrm flipH="1">
            <a:off x="5642737" y="5863940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1" name="Google Shape;191;p7"/>
          <p:cNvCxnSpPr/>
          <p:nvPr/>
        </p:nvCxnSpPr>
        <p:spPr>
          <a:xfrm flipH="1">
            <a:off x="7814257" y="6216821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2" name="Google Shape;192;p7"/>
          <p:cNvCxnSpPr/>
          <p:nvPr/>
        </p:nvCxnSpPr>
        <p:spPr>
          <a:xfrm flipH="1">
            <a:off x="7883142" y="626597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3" name="Google Shape;193;p7"/>
          <p:cNvCxnSpPr/>
          <p:nvPr/>
        </p:nvCxnSpPr>
        <p:spPr>
          <a:xfrm flipH="1">
            <a:off x="7346443" y="2393710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4" name="Google Shape;194;p7"/>
          <p:cNvCxnSpPr/>
          <p:nvPr/>
        </p:nvCxnSpPr>
        <p:spPr>
          <a:xfrm flipH="1">
            <a:off x="7337563" y="4362127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5" name="Google Shape;195;p7"/>
          <p:cNvCxnSpPr/>
          <p:nvPr/>
        </p:nvCxnSpPr>
        <p:spPr>
          <a:xfrm flipH="1">
            <a:off x="7174164" y="169112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96" name="Google Shape;196;p7"/>
          <p:cNvGrpSpPr/>
          <p:nvPr/>
        </p:nvGrpSpPr>
        <p:grpSpPr>
          <a:xfrm>
            <a:off x="5449960" y="1668496"/>
            <a:ext cx="1793406" cy="1972396"/>
            <a:chOff x="5441347" y="1674990"/>
            <a:chExt cx="1793406" cy="1972396"/>
          </a:xfrm>
        </p:grpSpPr>
        <p:cxnSp>
          <p:nvCxnSpPr>
            <p:cNvPr id="197" name="Google Shape;197;p7"/>
            <p:cNvCxnSpPr/>
            <p:nvPr/>
          </p:nvCxnSpPr>
          <p:spPr>
            <a:xfrm flipH="1">
              <a:off x="5441347" y="3191413"/>
              <a:ext cx="172279" cy="455973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8" name="Google Shape;198;p7"/>
            <p:cNvCxnSpPr/>
            <p:nvPr/>
          </p:nvCxnSpPr>
          <p:spPr>
            <a:xfrm flipH="1">
              <a:off x="7062474" y="1674990"/>
              <a:ext cx="172279" cy="455973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99" name="Google Shape;199;p7"/>
          <p:cNvCxnSpPr/>
          <p:nvPr/>
        </p:nvCxnSpPr>
        <p:spPr>
          <a:xfrm flipH="1">
            <a:off x="6658266" y="318491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0" name="Google Shape;200;p7"/>
          <p:cNvCxnSpPr/>
          <p:nvPr/>
        </p:nvCxnSpPr>
        <p:spPr>
          <a:xfrm flipH="1">
            <a:off x="7205403" y="392349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1" name="Google Shape;201;p7"/>
          <p:cNvCxnSpPr/>
          <p:nvPr/>
        </p:nvCxnSpPr>
        <p:spPr>
          <a:xfrm flipH="1">
            <a:off x="6769262" y="318491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2" name="Google Shape;202;p7"/>
          <p:cNvCxnSpPr/>
          <p:nvPr/>
        </p:nvCxnSpPr>
        <p:spPr>
          <a:xfrm flipH="1">
            <a:off x="8159484" y="357991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3" name="Google Shape;203;p7"/>
          <p:cNvCxnSpPr/>
          <p:nvPr/>
        </p:nvCxnSpPr>
        <p:spPr>
          <a:xfrm flipH="1">
            <a:off x="8053573" y="3579912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4" name="Google Shape;204;p7"/>
          <p:cNvCxnSpPr/>
          <p:nvPr/>
        </p:nvCxnSpPr>
        <p:spPr>
          <a:xfrm flipH="1">
            <a:off x="7311685" y="398394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5" name="Google Shape;205;p7"/>
          <p:cNvCxnSpPr/>
          <p:nvPr/>
        </p:nvCxnSpPr>
        <p:spPr>
          <a:xfrm flipH="1">
            <a:off x="5359041" y="5119856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6" name="Google Shape;206;p7"/>
          <p:cNvCxnSpPr/>
          <p:nvPr/>
        </p:nvCxnSpPr>
        <p:spPr>
          <a:xfrm flipH="1">
            <a:off x="7380344" y="5475684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7" name="Google Shape;207;p7"/>
          <p:cNvCxnSpPr/>
          <p:nvPr/>
        </p:nvCxnSpPr>
        <p:spPr>
          <a:xfrm flipH="1">
            <a:off x="7260588" y="547887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8" name="Google Shape;208;p7"/>
          <p:cNvCxnSpPr/>
          <p:nvPr/>
        </p:nvCxnSpPr>
        <p:spPr>
          <a:xfrm flipH="1">
            <a:off x="7651243" y="5155960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9" name="Google Shape;209;p7"/>
          <p:cNvCxnSpPr/>
          <p:nvPr/>
        </p:nvCxnSpPr>
        <p:spPr>
          <a:xfrm flipH="1">
            <a:off x="7518722" y="5187253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0" name="Google Shape;210;p7"/>
          <p:cNvCxnSpPr/>
          <p:nvPr/>
        </p:nvCxnSpPr>
        <p:spPr>
          <a:xfrm flipH="1">
            <a:off x="7092004" y="2105216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1" name="Google Shape;211;p7"/>
          <p:cNvCxnSpPr/>
          <p:nvPr/>
        </p:nvCxnSpPr>
        <p:spPr>
          <a:xfrm flipH="1">
            <a:off x="6991930" y="2110258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2" name="Google Shape;212;p7"/>
          <p:cNvCxnSpPr/>
          <p:nvPr/>
        </p:nvCxnSpPr>
        <p:spPr>
          <a:xfrm flipH="1">
            <a:off x="7069044" y="1275447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3" name="Google Shape;213;p7"/>
          <p:cNvCxnSpPr/>
          <p:nvPr/>
        </p:nvCxnSpPr>
        <p:spPr>
          <a:xfrm flipH="1">
            <a:off x="7119263" y="1309949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4" name="Google Shape;214;p7"/>
          <p:cNvCxnSpPr/>
          <p:nvPr/>
        </p:nvCxnSpPr>
        <p:spPr>
          <a:xfrm flipH="1">
            <a:off x="4940757" y="2051691"/>
            <a:ext cx="172279" cy="45597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/>
          <p:nvPr/>
        </p:nvSpPr>
        <p:spPr>
          <a:xfrm>
            <a:off x="499864" y="425182"/>
            <a:ext cx="10995949" cy="59609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1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8" descr="PPT素材-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864" y="113323"/>
            <a:ext cx="10543131" cy="5969843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8"/>
          <p:cNvSpPr/>
          <p:nvPr/>
        </p:nvSpPr>
        <p:spPr>
          <a:xfrm>
            <a:off x="456366" y="3200682"/>
            <a:ext cx="11203016" cy="1234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5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Luyện đọc nhóm</a:t>
            </a:r>
            <a:endParaRPr sz="495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8"/>
          <p:cNvPicPr preferRelativeResize="0"/>
          <p:nvPr/>
        </p:nvPicPr>
        <p:blipFill rotWithShape="1">
          <a:blip r:embed="rId4">
            <a:alphaModFix/>
          </a:blip>
          <a:srcRect l="27294" t="7312" r="32213" b="28913"/>
          <a:stretch/>
        </p:blipFill>
        <p:spPr>
          <a:xfrm>
            <a:off x="10637196" y="39447"/>
            <a:ext cx="1285680" cy="190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0814" y="245541"/>
            <a:ext cx="3261485" cy="242437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24" name="Google Shape;224;p8"/>
          <p:cNvPicPr preferRelativeResize="0"/>
          <p:nvPr/>
        </p:nvPicPr>
        <p:blipFill rotWithShape="1">
          <a:blip r:embed="rId6">
            <a:alphaModFix/>
          </a:blip>
          <a:srcRect t="86683" r="63070"/>
          <a:stretch/>
        </p:blipFill>
        <p:spPr>
          <a:xfrm>
            <a:off x="2462529" y="5795015"/>
            <a:ext cx="8396048" cy="946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1478" y="-223255"/>
            <a:ext cx="8887145" cy="7311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9"/>
          <p:cNvPicPr preferRelativeResize="0"/>
          <p:nvPr/>
        </p:nvPicPr>
        <p:blipFill rotWithShape="1">
          <a:blip r:embed="rId4">
            <a:alphaModFix/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9"/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32" name="Google Shape;232;p9"/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 w="12700" cap="flat" cmpd="sng">
              <a:solidFill>
                <a:srgbClr val="71C6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p9"/>
          <p:cNvSpPr/>
          <p:nvPr/>
        </p:nvSpPr>
        <p:spPr>
          <a:xfrm>
            <a:off x="3268569" y="2135733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Tìm hiểu bài</a:t>
            </a:r>
            <a:endParaRPr sz="5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543</Words>
  <Application>Microsoft Office PowerPoint</Application>
  <PresentationFormat>Custom</PresentationFormat>
  <Paragraphs>107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</cp:lastModifiedBy>
  <cp:revision>5</cp:revision>
  <dcterms:created xsi:type="dcterms:W3CDTF">2021-06-17T09:40:01Z</dcterms:created>
  <dcterms:modified xsi:type="dcterms:W3CDTF">2021-10-03T22:14:40Z</dcterms:modified>
</cp:coreProperties>
</file>