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6" r:id="rId2"/>
    <p:sldMasterId id="2147484025" r:id="rId3"/>
  </p:sldMasterIdLst>
  <p:notesMasterIdLst>
    <p:notesMasterId r:id="rId28"/>
  </p:notesMasterIdLst>
  <p:sldIdLst>
    <p:sldId id="272" r:id="rId4"/>
    <p:sldId id="274" r:id="rId5"/>
    <p:sldId id="286" r:id="rId6"/>
    <p:sldId id="257" r:id="rId7"/>
    <p:sldId id="270" r:id="rId8"/>
    <p:sldId id="287" r:id="rId9"/>
    <p:sldId id="268" r:id="rId10"/>
    <p:sldId id="288" r:id="rId11"/>
    <p:sldId id="258" r:id="rId12"/>
    <p:sldId id="290" r:id="rId13"/>
    <p:sldId id="277" r:id="rId14"/>
    <p:sldId id="280" r:id="rId15"/>
    <p:sldId id="269" r:id="rId16"/>
    <p:sldId id="292" r:id="rId17"/>
    <p:sldId id="271" r:id="rId18"/>
    <p:sldId id="294" r:id="rId19"/>
    <p:sldId id="296" r:id="rId20"/>
    <p:sldId id="297" r:id="rId21"/>
    <p:sldId id="298" r:id="rId22"/>
    <p:sldId id="291" r:id="rId23"/>
    <p:sldId id="299" r:id="rId24"/>
    <p:sldId id="300" r:id="rId25"/>
    <p:sldId id="295" r:id="rId26"/>
    <p:sldId id="293" r:id="rId27"/>
  </p:sldIdLst>
  <p:sldSz cx="12192000" cy="6858000"/>
  <p:notesSz cx="7104063" cy="10234613"/>
  <p:custDataLst>
    <p:tags r:id="rId29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.VnAvant" panose="020B7200000000000000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.VnAvant" panose="020B7200000000000000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.VnAvant" panose="020B7200000000000000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.VnAvant" panose="020B7200000000000000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.VnAvant" panose="020B7200000000000000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.VnAvant" panose="020B7200000000000000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.VnAvant" panose="020B7200000000000000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.VnAvant" panose="020B7200000000000000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.VnAvant" panose="020B7200000000000000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FF3300"/>
    <a:srgbClr val="FF0000"/>
    <a:srgbClr val="C1D33F"/>
    <a:srgbClr val="A0C2FC"/>
    <a:srgbClr val="FEB207"/>
    <a:srgbClr val="FB7369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400" autoAdjust="0"/>
  </p:normalViewPr>
  <p:slideViewPr>
    <p:cSldViewPr snapToGrid="0">
      <p:cViewPr varScale="1">
        <p:scale>
          <a:sx n="82" d="100"/>
          <a:sy n="82" d="100"/>
        </p:scale>
        <p:origin x="25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A8B3F2D2-4808-45E0-815F-24EBCAB98A9E}" type="datetimeFigureOut">
              <a:rPr lang="zh-CN" altLang="en-US"/>
              <a:pPr>
                <a:defRPr/>
              </a:pPr>
              <a:t>2023/6/15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等线"/>
                <a:ea typeface="等线"/>
                <a:cs typeface="等线"/>
              </a:defRPr>
            </a:lvl1pPr>
          </a:lstStyle>
          <a:p>
            <a:pPr>
              <a:defRPr/>
            </a:pPr>
            <a:fld id="{A1CB8B7B-5EB1-4FE7-A335-25D2E6B952D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8907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8192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1288" y="768350"/>
            <a:ext cx="6821487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文本占位符 81922"/>
          <p:cNvSpPr>
            <a:spLocks noGrp="1"/>
          </p:cNvSpPr>
          <p:nvPr>
            <p:ph type="body" idx="1"/>
          </p:nvPr>
        </p:nvSpPr>
        <p:spPr bwMode="auto">
          <a:xfrm>
            <a:off x="711200" y="4860925"/>
            <a:ext cx="568325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等线" charset="-122"/>
            </a:endParaRPr>
          </a:p>
        </p:txBody>
      </p:sp>
      <p:sp>
        <p:nvSpPr>
          <p:cNvPr id="31748" name="灯片编号占位符 1"/>
          <p:cNvSpPr txBox="1">
            <a:spLocks noGrp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75" tIns="49538" rIns="99075" bIns="49538" anchor="b"/>
          <a:lstStyle>
            <a:lvl1pPr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804863" indent="-309563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2382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7335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2288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87423596-F1B3-4CE4-8495-7994DD985604}" type="slidenum">
              <a:rPr lang="en-US" altLang="zh-CN" sz="1300" b="0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2</a:t>
            </a:fld>
            <a:endParaRPr lang="en-US" altLang="zh-CN" sz="13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851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686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4C693FB2-30D5-4DE1-BE7B-A99C463449D1}" type="slidenum">
              <a:rPr lang="zh-CN" altLang="en-US" b="0" smtClean="0">
                <a:latin typeface="等线" charset="-122"/>
                <a:ea typeface="等线" charset="-122"/>
              </a:rPr>
              <a:pPr/>
              <a:t>4</a:t>
            </a:fld>
            <a:endParaRPr lang="en-US" altLang="zh-CN" b="0" smtClean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6119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8433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2875" y="768350"/>
            <a:ext cx="6819900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文本占位符 18434"/>
          <p:cNvSpPr>
            <a:spLocks noGrp="1"/>
          </p:cNvSpPr>
          <p:nvPr>
            <p:ph type="body" idx="1"/>
          </p:nvPr>
        </p:nvSpPr>
        <p:spPr bwMode="auto">
          <a:xfrm>
            <a:off x="711200" y="4860925"/>
            <a:ext cx="568325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>
              <a:ea typeface="等线" charset="-122"/>
            </a:endParaRPr>
          </a:p>
        </p:txBody>
      </p:sp>
      <p:sp>
        <p:nvSpPr>
          <p:cNvPr id="38916" name="灯片编号占位符 1"/>
          <p:cNvSpPr txBox="1">
            <a:spLocks noGrp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75" tIns="49538" rIns="99075" bIns="49538" anchor="b"/>
          <a:lstStyle>
            <a:lvl1pPr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804863" indent="-309563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2382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7335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228850" indent="-247650" defTabSz="990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5FB04427-3757-41CB-9DA8-C2FCEBA4B586}" type="slidenum">
              <a:rPr lang="en-US" altLang="zh-CN" sz="1300" b="0">
                <a:latin typeface="Arial" panose="020B0604020202020204" pitchFamily="34" charset="0"/>
              </a:rPr>
              <a:pPr algn="r" eaLnBrk="1" hangingPunct="1"/>
              <a:t>5</a:t>
            </a:fld>
            <a:endParaRPr lang="en-US" altLang="zh-CN" sz="1300" b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792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19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FFE71F06-8FB8-4306-9B3D-9D75D75CA3F5}" type="slidenum">
              <a:rPr lang="zh-CN" altLang="en-US" b="0" smtClean="0">
                <a:latin typeface="等线" charset="-122"/>
                <a:ea typeface="等线" charset="-122"/>
              </a:rPr>
              <a:pPr/>
              <a:t>7</a:t>
            </a:fld>
            <a:endParaRPr lang="en-US" altLang="zh-CN" b="0" smtClean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7021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4036" name="灯片编号占位符 3"/>
          <p:cNvSpPr txBox="1">
            <a:spLocks noGrp="1"/>
          </p:cNvSpPr>
          <p:nvPr/>
        </p:nvSpPr>
        <p:spPr bwMode="auto">
          <a:xfrm>
            <a:off x="4024313" y="9721850"/>
            <a:ext cx="3078162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683CFB40-7D7A-443C-826B-26220FE294F4}" type="slidenum">
              <a:rPr lang="zh-CN" altLang="en-US" sz="1200" b="0">
                <a:latin typeface="等线" charset="-122"/>
                <a:ea typeface="等线" charset="-122"/>
              </a:rPr>
              <a:pPr algn="r" eaLnBrk="1" hangingPunct="1"/>
              <a:t>8</a:t>
            </a:fld>
            <a:endParaRPr lang="en-US" altLang="zh-CN" sz="1200" b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6412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60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5BF40239-3C01-45A2-A377-DFC05055E138}" type="slidenum">
              <a:rPr lang="zh-CN" altLang="en-US" b="0" smtClean="0">
                <a:latin typeface="等线" charset="-122"/>
                <a:ea typeface="等线" charset="-122"/>
              </a:rPr>
              <a:pPr/>
              <a:t>9</a:t>
            </a:fld>
            <a:endParaRPr lang="en-US" altLang="zh-CN" b="0" smtClean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2210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813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等线" charset="-122"/>
                <a:ea typeface="等线" charset="-122"/>
              </a:defRPr>
            </a:lvl9pPr>
          </a:lstStyle>
          <a:p>
            <a:pPr>
              <a:spcBef>
                <a:spcPct val="0"/>
              </a:spcBef>
            </a:pPr>
            <a:fld id="{CF510B7E-FF6E-4504-8259-C8A947E37639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zh-CN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072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68609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文本占位符 68610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ea typeface="等线" charset="-122"/>
            </a:endParaRPr>
          </a:p>
        </p:txBody>
      </p:sp>
      <p:sp>
        <p:nvSpPr>
          <p:cNvPr id="50180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B15F2703-1BDB-4391-A881-BC6DA8CCC7FA}" type="slidenum">
              <a:rPr lang="en-US" altLang="zh-CN" b="0" smtClean="0">
                <a:latin typeface="等线" charset="-122"/>
                <a:ea typeface="等线" charset="-122"/>
              </a:rPr>
              <a:pPr/>
              <a:t>11</a:t>
            </a:fld>
            <a:endParaRPr lang="en-US" altLang="zh-CN" b="0" smtClean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5522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68609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文本占位符 68610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ea typeface="等线" charset="-122"/>
            </a:endParaRPr>
          </a:p>
        </p:txBody>
      </p:sp>
      <p:sp>
        <p:nvSpPr>
          <p:cNvPr id="52228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fld id="{9AD00A79-E2A1-4C6B-8BD6-65D9EA7E6AF3}" type="slidenum">
              <a:rPr lang="en-US" altLang="zh-CN" b="0" smtClean="0">
                <a:latin typeface="等线" charset="-122"/>
                <a:ea typeface="等线" charset="-122"/>
              </a:rPr>
              <a:pPr/>
              <a:t>12</a:t>
            </a:fld>
            <a:endParaRPr lang="en-US" altLang="zh-CN" b="0" smtClean="0"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7485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63234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70B2DF9-0E9B-4C81-B586-E9AC7412A4E0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3C6CA47C-62E7-4293-8DA9-5A8ED8997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6363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3029943-F6B1-4827-8974-04555EA6F631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1FFCBCE7-58C1-4A0C-A035-244180BB2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61917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950D801-06AA-4602-9727-D0C12916B418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6137A3DB-A6D3-4940-BFE1-3EF0F3D2C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1404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432EE992-4173-4B96-9C3B-133B9CC922F0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87D7E4EE-6743-48FF-9FF2-940269C83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86312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37C7F89-D6D4-48C7-832E-81BBE394A9B0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1847C8B8-D637-452E-80D4-7EA0B0DFD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90265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6FCEDFA-782B-4042-8616-FBB781A18871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54D889D8-D6EB-485C-B94B-7F14EAA9F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3362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91672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b="0" smtClean="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" name="Freeform 7"/>
          <p:cNvSpPr/>
          <p:nvPr/>
        </p:nvSpPr>
        <p:spPr>
          <a:xfrm>
            <a:off x="-3175" y="-1588"/>
            <a:ext cx="12195175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E8F275FA-9BFB-426E-B5DE-89D2F3DD8CAB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4C0B82EA-765E-45E5-841D-D060AE3370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1283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D56E5DB7-FFD3-4A87-8CFC-3EAB53442AC1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32F2F2ED-F5DB-4F5F-9109-6A86778E3C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7288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3175" y="-1588"/>
            <a:ext cx="12195175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srgbClr val="FFFFFF"/>
              </a:solidFill>
            </a:endParaRPr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b="0" smtClean="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F80D36FD-7665-43F4-B0D8-68EAABFD0C7B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E5C0B5FC-15FF-4707-84BF-5CB7B5FECE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1476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5A47F23-B60B-4B45-A840-AF74BFDEF867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2DE604E-A9AB-4884-B8AE-E71BAB7583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5285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BB7D78BA-EB56-4502-90AD-72DA5E4C27F3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2365BB6A-1C5F-4050-8AA6-A8B1B9A40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6401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7EC68FB1-C271-4D8D-A155-7B61CCD20C11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F4F6748F-7D5E-49D7-911F-1E1409AA7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18797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1328B82F-720C-40E4-86AC-A361DB4C5635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9757C5B0-885B-44BA-8974-3ABE90EE8B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1119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750DC76B-9CF6-44AA-AAC6-67437E87AF69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9720337A-5FA6-4DCB-8E02-24794AEB8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4380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b="0" smtClean="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6" name="Right Triangle 17"/>
          <p:cNvSpPr/>
          <p:nvPr/>
        </p:nvSpPr>
        <p:spPr>
          <a:xfrm rot="5400000">
            <a:off x="1720850" y="-1720850"/>
            <a:ext cx="6858000" cy="102997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b="0" smtClean="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84C276C4-7592-4AFA-9C7D-23173F3229F6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rgbClr val="434342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 b="1">
                <a:solidFill>
                  <a:srgbClr val="434342"/>
                </a:solidFill>
                <a:cs typeface="+mn-cs"/>
              </a:defRPr>
            </a:lvl1pPr>
          </a:lstStyle>
          <a:p>
            <a:pPr>
              <a:defRPr/>
            </a:pPr>
            <a:fld id="{8F77150D-2F12-4953-9071-48C8250195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9113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b="0" smtClean="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srgbClr val="FFFFFF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BF3061D2-7CC6-4F1B-B472-EE334B03D167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DE62241E-2684-4FA6-90D9-7C2D7A0704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60867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F49D6BA5-97BF-4067-8F4D-36A37C25C11F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73684E8D-F366-404F-BF10-002DDA1E4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81855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651D204C-5015-48BB-8967-2A8E58612E94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386F5F3F-9480-4D31-977B-756452680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5721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B8574E0-A8BD-4A2A-8D69-D35A8CEC59AF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FD25517-323C-4C34-86F1-C806B4B98F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5157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92094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F3FD97C-2A78-4557-9E7C-C320245D7FD1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A9C600B0-0F09-42F4-B084-B5FEBE4A8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4886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C9C015C-DC52-4A90-B60E-D185CB370350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218C67F2-30D7-4416-B7AD-7E61C506F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3901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38D7AF0-5145-4228-9413-61A64A93D3EF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635D6D41-4812-4E49-84AE-B08B97A1AC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2190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D32C679-2156-4097-8ED2-CB66506C3A03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D355071A-DAC4-4FA9-BDC5-2D6561358A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618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A68752-BC23-4903-B1D0-5628CBA31667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3544F374-BFF2-4B37-A385-19E1E8A948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5219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46" r:id="rId1"/>
    <p:sldLayoutId id="2147484448" r:id="rId2"/>
    <p:sldLayoutId id="2147484449" r:id="rId3"/>
    <p:sldLayoutId id="2147484447" r:id="rId4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8224FC-C7FE-4192-9629-C94D7CBD01E3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E069275-F13D-4121-B79F-1D9B02369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0" r:id="rId1"/>
    <p:sldLayoutId id="2147484451" r:id="rId2"/>
    <p:sldLayoutId id="2147484452" r:id="rId3"/>
    <p:sldLayoutId id="2147484453" r:id="rId4"/>
    <p:sldLayoutId id="2147484454" r:id="rId5"/>
    <p:sldLayoutId id="2147484455" r:id="rId6"/>
    <p:sldLayoutId id="2147484456" r:id="rId7"/>
    <p:sldLayoutId id="2147484457" r:id="rId8"/>
    <p:sldLayoutId id="2147484458" r:id="rId9"/>
    <p:sldLayoutId id="2147484459" r:id="rId10"/>
    <p:sldLayoutId id="2147484460" r:id="rId11"/>
    <p:sldLayoutId id="2147484461" r:id="rId12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等线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/>
          <a:cs typeface="等线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/>
          <a:cs typeface="等线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/>
          <a:cs typeface="等线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/>
          <a:cs typeface="等线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等线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等线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等线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等线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等线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1425"/>
            <a:ext cx="4765675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3175" y="5051425"/>
            <a:ext cx="12195175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365125"/>
            <a:ext cx="1002823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100138"/>
            <a:ext cx="10028237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88" y="5870575"/>
            <a:ext cx="2901950" cy="2016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rgbClr val="FFFFFF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3391891-E163-4DBF-8093-F5D81C42548C}" type="datetimeFigureOut">
              <a:rPr lang="en-US"/>
              <a:pPr>
                <a:defRPr/>
              </a:pPr>
              <a:t>6/15/2023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9475" y="6284913"/>
            <a:ext cx="62992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solidFill>
                  <a:srgbClr val="FFFFFF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400" y="6170613"/>
            <a:ext cx="669925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 b="0">
                <a:solidFill>
                  <a:srgbClr val="FFFFFF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A3A7E0F-45EA-4AB5-8D19-2B04AA5924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Microsoft YaHei" panose="020B0503020204020204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  <a:ea typeface="Microsoft YaHei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  <a:ea typeface="Microsoft YaHei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  <a:ea typeface="Microsoft YaHei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  <a:ea typeface="Microsoft YaHei" panose="020B0503020204020204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anose="020B0603020102020204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Font typeface="Arial" panose="020B0604020202020204" pitchFamily="34" charset="0"/>
        <a:defRPr sz="1600" b="1" kern="1200">
          <a:solidFill>
            <a:schemeClr val="tx1"/>
          </a:solidFill>
          <a:latin typeface="+mn-lt"/>
          <a:ea typeface="+mn-ea"/>
          <a:cs typeface="隶书"/>
        </a:defRPr>
      </a:lvl1pPr>
      <a:lvl2pPr marL="1730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隶书"/>
        </a:defRPr>
      </a:lvl2pPr>
      <a:lvl3pPr marL="4016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隶书"/>
        </a:defRPr>
      </a:lvl3pPr>
      <a:lvl4pPr marL="630238" indent="-16351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隶书"/>
        </a:defRPr>
      </a:lvl4pPr>
      <a:lvl5pPr marL="858838" indent="-173038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隶书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audio" Target="../media/audio3.wav"/><Relationship Id="rId10" Type="http://schemas.openxmlformats.org/officeDocument/2006/relationships/image" Target="../media/image21.png"/><Relationship Id="rId4" Type="http://schemas.openxmlformats.org/officeDocument/2006/relationships/audio" Target="../media/audio2.wav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VIDEO%20TV%20HK2%20CANH%20DIEU\15.mp4" TargetMode="External"/><Relationship Id="rId1" Type="http://schemas.openxmlformats.org/officeDocument/2006/relationships/tags" Target="../tags/tag24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1192213" y="3236913"/>
            <a:ext cx="9144000" cy="23876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75365" tIns="37682" rIns="75365" bIns="37682" anchor="b"/>
          <a:lstStyle/>
          <a:p>
            <a:pPr eaLnBrk="1" hangingPunct="1"/>
            <a:endParaRPr lang="en-US" altLang="en-US" sz="6000" smtClean="0"/>
          </a:p>
        </p:txBody>
      </p:sp>
      <p:pic>
        <p:nvPicPr>
          <p:cNvPr id="2969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3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Subtitle 2"/>
          <p:cNvSpPr>
            <a:spLocks noGrp="1"/>
          </p:cNvSpPr>
          <p:nvPr>
            <p:ph type="subTitle" idx="4294967295"/>
          </p:nvPr>
        </p:nvSpPr>
        <p:spPr bwMode="auto">
          <a:xfrm>
            <a:off x="2794000" y="2428875"/>
            <a:ext cx="7907338" cy="109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365" tIns="37682" rIns="75365" bIns="37682"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en-US" altLang="en-US" sz="4400" b="1" smtClean="0">
                <a:solidFill>
                  <a:srgbClr val="FF0000"/>
                </a:solidFill>
                <a:latin typeface="UTM Avo" panose="02040603050506020204" pitchFamily="18" charset="0"/>
              </a:rPr>
              <a:t>Chào mừng các con đến với tiết học vần</a:t>
            </a:r>
          </a:p>
        </p:txBody>
      </p:sp>
    </p:spTree>
    <p:custDataLst>
      <p:tags r:id="rId1"/>
    </p:custData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463" y="3522663"/>
            <a:ext cx="0" cy="76835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530" b="0">
              <a:solidFill>
                <a:srgbClr val="FFFFFF">
                  <a:lumMod val="65000"/>
                </a:srgb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120242"/>
            <a:ext cx="11927540" cy="53777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742950" indent="-285750" algn="l" defTabSz="4572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2pPr>
            <a:lvl3pPr marL="1143000" indent="-228600" algn="l" defTabSz="4572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3pPr>
            <a:lvl4pPr marL="1600200" indent="-228600" algn="l" defTabSz="4572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4pPr>
            <a:lvl5pPr marL="2057400" indent="-228600" algn="l" defTabSz="457200"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2. </a:t>
            </a:r>
            <a:r>
              <a:rPr lang="en-US" sz="3600" b="0" dirty="0" err="1" smtClean="0">
                <a:solidFill>
                  <a:srgbClr val="000000"/>
                </a:solidFill>
                <a:latin typeface="UTM Avo"/>
              </a:rPr>
              <a:t>Tiếng</a:t>
            </a: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 </a:t>
            </a:r>
            <a:r>
              <a:rPr lang="en-US" sz="3600" b="0" dirty="0" err="1" smtClean="0">
                <a:solidFill>
                  <a:srgbClr val="000000"/>
                </a:solidFill>
                <a:latin typeface="UTM Avo"/>
              </a:rPr>
              <a:t>nào</a:t>
            </a: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 </a:t>
            </a:r>
            <a:r>
              <a:rPr lang="en-US" sz="3600" b="0" dirty="0" err="1" smtClean="0">
                <a:solidFill>
                  <a:srgbClr val="000000"/>
                </a:solidFill>
                <a:latin typeface="UTM Avo"/>
              </a:rPr>
              <a:t>có</a:t>
            </a: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 </a:t>
            </a:r>
            <a:r>
              <a:rPr lang="en-US" sz="3600" b="0" dirty="0" err="1" smtClean="0">
                <a:solidFill>
                  <a:srgbClr val="000000"/>
                </a:solidFill>
                <a:latin typeface="UTM Avo"/>
              </a:rPr>
              <a:t>vần</a:t>
            </a: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 </a:t>
            </a:r>
            <a:r>
              <a:rPr lang="en-US" sz="3600" b="0" dirty="0" smtClean="0">
                <a:solidFill>
                  <a:srgbClr val="FF0000"/>
                </a:solidFill>
                <a:latin typeface="VNI-Avo" pitchFamily="2" charset="0"/>
              </a:rPr>
              <a:t>u</a:t>
            </a:r>
            <a:r>
              <a:rPr lang="en-US" sz="36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ª</a:t>
            </a: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? </a:t>
            </a:r>
            <a:r>
              <a:rPr lang="en-US" sz="3600" b="0" dirty="0" err="1" smtClean="0">
                <a:solidFill>
                  <a:srgbClr val="000000"/>
                </a:solidFill>
                <a:latin typeface="UTM Avo"/>
              </a:rPr>
              <a:t>Tiếng</a:t>
            </a: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 </a:t>
            </a:r>
            <a:r>
              <a:rPr lang="en-US" sz="3600" b="0" dirty="0" err="1" smtClean="0">
                <a:solidFill>
                  <a:srgbClr val="000000"/>
                </a:solidFill>
                <a:latin typeface="UTM Avo"/>
              </a:rPr>
              <a:t>nào</a:t>
            </a: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 </a:t>
            </a:r>
            <a:r>
              <a:rPr lang="en-US" sz="3600" b="0" dirty="0" err="1" smtClean="0">
                <a:solidFill>
                  <a:srgbClr val="000000"/>
                </a:solidFill>
                <a:latin typeface="UTM Avo"/>
              </a:rPr>
              <a:t>có</a:t>
            </a: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 </a:t>
            </a:r>
            <a:r>
              <a:rPr lang="en-US" sz="3600" b="0" dirty="0" err="1" smtClean="0">
                <a:solidFill>
                  <a:srgbClr val="000000"/>
                </a:solidFill>
                <a:latin typeface="UTM Avo"/>
              </a:rPr>
              <a:t>vần</a:t>
            </a: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 </a:t>
            </a:r>
            <a:r>
              <a:rPr lang="en-US" sz="3600" b="0" dirty="0" smtClean="0">
                <a:solidFill>
                  <a:srgbClr val="FF0000"/>
                </a:solidFill>
                <a:latin typeface="UTM Avo"/>
              </a:rPr>
              <a:t>u</a:t>
            </a:r>
            <a:r>
              <a:rPr lang="en-US" sz="3600" b="0" dirty="0" smtClean="0">
                <a:solidFill>
                  <a:srgbClr val="FF0000"/>
                </a:solidFill>
                <a:latin typeface="VNI-Avo" pitchFamily="2" charset="0"/>
              </a:rPr>
              <a:t>­</a:t>
            </a:r>
            <a:r>
              <a:rPr lang="en-US" sz="36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¬ </a:t>
            </a:r>
            <a:r>
              <a:rPr lang="en-US" sz="3600" b="0" dirty="0" smtClean="0">
                <a:solidFill>
                  <a:srgbClr val="000000"/>
                </a:solidFill>
                <a:latin typeface="UTM Avo"/>
              </a:rPr>
              <a:t>?</a:t>
            </a:r>
          </a:p>
        </p:txBody>
      </p:sp>
      <p:pic>
        <p:nvPicPr>
          <p:cNvPr id="47110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50" y="0"/>
            <a:ext cx="1073150" cy="176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7111" name="Group 15"/>
          <p:cNvGrpSpPr>
            <a:grpSpLocks/>
          </p:cNvGrpSpPr>
          <p:nvPr/>
        </p:nvGrpSpPr>
        <p:grpSpPr bwMode="auto">
          <a:xfrm>
            <a:off x="465138" y="1335088"/>
            <a:ext cx="2073275" cy="2068512"/>
            <a:chOff x="3226622" y="959375"/>
            <a:chExt cx="2267783" cy="2290270"/>
          </a:xfrm>
        </p:grpSpPr>
        <p:pic>
          <p:nvPicPr>
            <p:cNvPr id="4713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5516" y="959375"/>
              <a:ext cx="2178889" cy="2290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37" name="TextBox 17"/>
            <p:cNvSpPr txBox="1">
              <a:spLocks noChangeArrowheads="1"/>
            </p:cNvSpPr>
            <p:nvPr/>
          </p:nvSpPr>
          <p:spPr bwMode="auto">
            <a:xfrm>
              <a:off x="3226622" y="1388888"/>
              <a:ext cx="2178889" cy="715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9pPr>
            </a:lstStyle>
            <a:p>
              <a:r>
                <a:rPr lang="en-US" altLang="en-US" sz="3600" b="0">
                  <a:solidFill>
                    <a:srgbClr val="7030A0"/>
                  </a:solidFill>
                  <a:cs typeface="Arial" panose="020B0604020202020204" pitchFamily="34" charset="0"/>
                </a:rPr>
                <a:t>Thu­­ë bÐ</a:t>
              </a:r>
            </a:p>
          </p:txBody>
        </p:sp>
      </p:grpSp>
      <p:grpSp>
        <p:nvGrpSpPr>
          <p:cNvPr id="47112" name="Group 15"/>
          <p:cNvGrpSpPr>
            <a:grpSpLocks/>
          </p:cNvGrpSpPr>
          <p:nvPr/>
        </p:nvGrpSpPr>
        <p:grpSpPr bwMode="auto">
          <a:xfrm>
            <a:off x="4437063" y="677863"/>
            <a:ext cx="2052637" cy="2068512"/>
            <a:chOff x="7792039" y="1581793"/>
            <a:chExt cx="2246184" cy="2290270"/>
          </a:xfrm>
        </p:grpSpPr>
        <p:pic>
          <p:nvPicPr>
            <p:cNvPr id="47134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2293" y="1581793"/>
              <a:ext cx="2178889" cy="2290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35" name="TextBox 17"/>
            <p:cNvSpPr txBox="1">
              <a:spLocks noChangeArrowheads="1"/>
            </p:cNvSpPr>
            <p:nvPr/>
          </p:nvSpPr>
          <p:spPr bwMode="auto">
            <a:xfrm>
              <a:off x="7792039" y="1917149"/>
              <a:ext cx="2246184" cy="715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9pPr>
            </a:lstStyle>
            <a:p>
              <a:r>
                <a:rPr lang="en-US" altLang="en-US" sz="3600" b="0">
                  <a:solidFill>
                    <a:srgbClr val="7030A0"/>
                  </a:solidFill>
                  <a:cs typeface="Arial" panose="020B0604020202020204" pitchFamily="34" charset="0"/>
                </a:rPr>
                <a:t>v¹n tuÕ</a:t>
              </a:r>
            </a:p>
          </p:txBody>
        </p:sp>
      </p:grpSp>
      <p:grpSp>
        <p:nvGrpSpPr>
          <p:cNvPr id="47113" name="Group 15"/>
          <p:cNvGrpSpPr>
            <a:grpSpLocks/>
          </p:cNvGrpSpPr>
          <p:nvPr/>
        </p:nvGrpSpPr>
        <p:grpSpPr bwMode="auto">
          <a:xfrm>
            <a:off x="8264525" y="1397000"/>
            <a:ext cx="1992313" cy="2068513"/>
            <a:chOff x="4169853" y="1280620"/>
            <a:chExt cx="2178889" cy="2290270"/>
          </a:xfrm>
        </p:grpSpPr>
        <p:pic>
          <p:nvPicPr>
            <p:cNvPr id="47132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9853" y="1280620"/>
              <a:ext cx="2178889" cy="2290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33" name="TextBox 17"/>
            <p:cNvSpPr txBox="1">
              <a:spLocks noChangeArrowheads="1"/>
            </p:cNvSpPr>
            <p:nvPr/>
          </p:nvSpPr>
          <p:spPr bwMode="auto">
            <a:xfrm>
              <a:off x="4673578" y="1582665"/>
              <a:ext cx="1171436" cy="715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9pPr>
            </a:lstStyle>
            <a:p>
              <a:r>
                <a:rPr lang="en-US" altLang="en-US" sz="3600" b="0">
                  <a:solidFill>
                    <a:srgbClr val="7030A0"/>
                  </a:solidFill>
                  <a:cs typeface="Arial" panose="020B0604020202020204" pitchFamily="34" charset="0"/>
                </a:rPr>
                <a:t>HuÕ</a:t>
              </a:r>
            </a:p>
          </p:txBody>
        </p:sp>
      </p:grpSp>
      <p:grpSp>
        <p:nvGrpSpPr>
          <p:cNvPr id="47114" name="Group 15"/>
          <p:cNvGrpSpPr>
            <a:grpSpLocks/>
          </p:cNvGrpSpPr>
          <p:nvPr/>
        </p:nvGrpSpPr>
        <p:grpSpPr bwMode="auto">
          <a:xfrm>
            <a:off x="8175625" y="4140200"/>
            <a:ext cx="2017713" cy="2068513"/>
            <a:chOff x="3671323" y="2061322"/>
            <a:chExt cx="2206047" cy="2290270"/>
          </a:xfrm>
        </p:grpSpPr>
        <p:pic>
          <p:nvPicPr>
            <p:cNvPr id="47130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1323" y="2061322"/>
              <a:ext cx="2178889" cy="2290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31" name="TextBox 17"/>
            <p:cNvSpPr txBox="1">
              <a:spLocks noChangeArrowheads="1"/>
            </p:cNvSpPr>
            <p:nvPr/>
          </p:nvSpPr>
          <p:spPr bwMode="auto">
            <a:xfrm>
              <a:off x="3764509" y="2308454"/>
              <a:ext cx="2112861" cy="715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9pPr>
            </a:lstStyle>
            <a:p>
              <a:r>
                <a:rPr lang="en-US" altLang="en-US" sz="3600" b="0">
                  <a:solidFill>
                    <a:srgbClr val="7030A0"/>
                  </a:solidFill>
                  <a:cs typeface="Arial" panose="020B0604020202020204" pitchFamily="34" charset="0"/>
                </a:rPr>
                <a:t>hu¬ tay</a:t>
              </a:r>
            </a:p>
          </p:txBody>
        </p:sp>
      </p:grpSp>
      <p:grpSp>
        <p:nvGrpSpPr>
          <p:cNvPr id="47115" name="Group 15"/>
          <p:cNvGrpSpPr>
            <a:grpSpLocks/>
          </p:cNvGrpSpPr>
          <p:nvPr/>
        </p:nvGrpSpPr>
        <p:grpSpPr bwMode="auto">
          <a:xfrm>
            <a:off x="4673600" y="4146550"/>
            <a:ext cx="1935163" cy="2076450"/>
            <a:chOff x="2774219" y="2048121"/>
            <a:chExt cx="2178889" cy="2344031"/>
          </a:xfrm>
        </p:grpSpPr>
        <p:pic>
          <p:nvPicPr>
            <p:cNvPr id="47128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4219" y="2101882"/>
              <a:ext cx="2178889" cy="2290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29" name="TextBox 17"/>
            <p:cNvSpPr txBox="1">
              <a:spLocks noChangeArrowheads="1"/>
            </p:cNvSpPr>
            <p:nvPr/>
          </p:nvSpPr>
          <p:spPr bwMode="auto">
            <a:xfrm>
              <a:off x="2941351" y="2048121"/>
              <a:ext cx="2011756" cy="729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9pPr>
            </a:lstStyle>
            <a:p>
              <a:r>
                <a:rPr lang="en-US" altLang="en-US" sz="3600" b="0">
                  <a:solidFill>
                    <a:srgbClr val="7030A0"/>
                  </a:solidFill>
                  <a:cs typeface="Arial" panose="020B0604020202020204" pitchFamily="34" charset="0"/>
                </a:rPr>
                <a:t>Thuª</a:t>
              </a:r>
            </a:p>
          </p:txBody>
        </p:sp>
      </p:grpSp>
      <p:grpSp>
        <p:nvGrpSpPr>
          <p:cNvPr id="47116" name="Group 15"/>
          <p:cNvGrpSpPr>
            <a:grpSpLocks/>
          </p:cNvGrpSpPr>
          <p:nvPr/>
        </p:nvGrpSpPr>
        <p:grpSpPr bwMode="auto">
          <a:xfrm>
            <a:off x="368300" y="3457575"/>
            <a:ext cx="2170113" cy="2068513"/>
            <a:chOff x="6626679" y="4179699"/>
            <a:chExt cx="2257041" cy="2290270"/>
          </a:xfrm>
        </p:grpSpPr>
        <p:pic>
          <p:nvPicPr>
            <p:cNvPr id="4712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6679" y="4179699"/>
              <a:ext cx="2178889" cy="2290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27" name="TextBox 17"/>
            <p:cNvSpPr txBox="1">
              <a:spLocks noChangeArrowheads="1"/>
            </p:cNvSpPr>
            <p:nvPr/>
          </p:nvSpPr>
          <p:spPr bwMode="auto">
            <a:xfrm>
              <a:off x="6626679" y="4289714"/>
              <a:ext cx="2257041" cy="715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9pPr>
            </a:lstStyle>
            <a:p>
              <a:r>
                <a:rPr lang="en-US" altLang="en-US" sz="3600" b="0">
                  <a:solidFill>
                    <a:srgbClr val="7030A0"/>
                  </a:solidFill>
                  <a:cs typeface="Arial" panose="020B0604020202020204" pitchFamily="34" charset="0"/>
                </a:rPr>
                <a:t>Xum xuª</a:t>
              </a:r>
            </a:p>
          </p:txBody>
        </p:sp>
      </p:grpSp>
      <p:pic>
        <p:nvPicPr>
          <p:cNvPr id="47117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2605088"/>
            <a:ext cx="1676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2936875"/>
            <a:ext cx="18573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2457450" y="2178050"/>
            <a:ext cx="3709988" cy="9937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47126" idx="3"/>
          </p:cNvCxnSpPr>
          <p:nvPr/>
        </p:nvCxnSpPr>
        <p:spPr>
          <a:xfrm flipV="1">
            <a:off x="2463800" y="3863975"/>
            <a:ext cx="709613" cy="627063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47129" idx="1"/>
          </p:cNvCxnSpPr>
          <p:nvPr/>
        </p:nvCxnSpPr>
        <p:spPr>
          <a:xfrm>
            <a:off x="4257675" y="3697288"/>
            <a:ext cx="565150" cy="77311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91450" y="3697288"/>
            <a:ext cx="933450" cy="8651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529138" y="2247900"/>
            <a:ext cx="3948112" cy="876300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364038" y="2212975"/>
            <a:ext cx="595312" cy="755650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25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5622925"/>
            <a:ext cx="4632325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488" y="-842963"/>
            <a:ext cx="6054726" cy="770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075" y="-427038"/>
            <a:ext cx="6705600" cy="755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04825" y="4041775"/>
            <a:ext cx="44767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4000">
                <a:latin typeface="Arial" panose="020B0604020202020204" pitchFamily="34" charset="0"/>
              </a:rPr>
              <a:t>Tìm các tiếng có chứa vần </a:t>
            </a:r>
            <a:r>
              <a:rPr lang="en-US" altLang="en-US" sz="4000">
                <a:solidFill>
                  <a:srgbClr val="FF0000"/>
                </a:solidFill>
              </a:rPr>
              <a:t>uª</a:t>
            </a:r>
            <a:r>
              <a:rPr lang="en-US" altLang="en-US" sz="4000">
                <a:latin typeface="Arial" panose="020B0604020202020204" pitchFamily="34" charset="0"/>
              </a:rPr>
              <a:t>?</a:t>
            </a:r>
          </a:p>
          <a:p>
            <a:endParaRPr lang="en-US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488" y="-842963"/>
            <a:ext cx="6054726" cy="770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075" y="-427038"/>
            <a:ext cx="6705600" cy="755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TextBox 1"/>
          <p:cNvSpPr txBox="1">
            <a:spLocks noChangeArrowheads="1"/>
          </p:cNvSpPr>
          <p:nvPr/>
        </p:nvSpPr>
        <p:spPr bwMode="auto">
          <a:xfrm>
            <a:off x="504825" y="4041775"/>
            <a:ext cx="44767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4000">
                <a:latin typeface="Arial" panose="020B0604020202020204" pitchFamily="34" charset="0"/>
              </a:rPr>
              <a:t>Tìm các tiếng có chứa vần </a:t>
            </a:r>
            <a:r>
              <a:rPr lang="en-US" altLang="en-US" sz="4000">
                <a:solidFill>
                  <a:srgbClr val="FF0000"/>
                </a:solidFill>
              </a:rPr>
              <a:t>u¬</a:t>
            </a:r>
            <a:r>
              <a:rPr lang="en-US" altLang="en-US" sz="4000"/>
              <a:t>?</a:t>
            </a:r>
          </a:p>
          <a:p>
            <a:endParaRPr lang="en-US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endParaRPr lang="en-US" sz="3200" dirty="0" smtClean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53252" name="AutoShape 8"/>
          <p:cNvSpPr>
            <a:spLocks noChangeArrowheads="1"/>
          </p:cNvSpPr>
          <p:nvPr/>
        </p:nvSpPr>
        <p:spPr bwMode="auto">
          <a:xfrm>
            <a:off x="3170238" y="1060450"/>
            <a:ext cx="6838950" cy="2620963"/>
          </a:xfrm>
          <a:prstGeom prst="cloudCallout">
            <a:avLst>
              <a:gd name="adj1" fmla="val -32218"/>
              <a:gd name="adj2" fmla="val 116931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53253" name="Text Box 9"/>
          <p:cNvSpPr txBox="1">
            <a:spLocks noChangeArrowheads="1"/>
          </p:cNvSpPr>
          <p:nvPr/>
        </p:nvSpPr>
        <p:spPr bwMode="auto">
          <a:xfrm>
            <a:off x="4559300" y="1828800"/>
            <a:ext cx="42068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0" b="0">
                <a:latin typeface="Times New Roman" panose="02020603050405020304" pitchFamily="18" charset="0"/>
              </a:rPr>
              <a:t>Giải lao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smtClean="0"/>
          </a:p>
        </p:txBody>
      </p:sp>
      <p:pic>
        <p:nvPicPr>
          <p:cNvPr id="5427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67" y="0"/>
            <a:ext cx="1219200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9" y="-576496"/>
            <a:ext cx="12192000" cy="759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700463" y="2471738"/>
            <a:ext cx="6299200" cy="6302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Luyện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từ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ngữ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khó</a:t>
            </a:r>
            <a:endParaRPr lang="en-US" altLang="en-US" sz="3600" b="1" dirty="0" smtClean="0">
              <a:latin typeface="Segoe UI Light" pitchFamily="34" charset="0"/>
              <a:cs typeface="Segoe UI Light" pitchFamily="34" charset="0"/>
            </a:endParaRPr>
          </a:p>
        </p:txBody>
      </p:sp>
      <p:sp>
        <p:nvSpPr>
          <p:cNvPr id="55300" name="TextBox 1"/>
          <p:cNvSpPr txBox="1">
            <a:spLocks noChangeArrowheads="1"/>
          </p:cNvSpPr>
          <p:nvPr/>
        </p:nvSpPr>
        <p:spPr bwMode="auto">
          <a:xfrm>
            <a:off x="2699886" y="3582216"/>
            <a:ext cx="829534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lang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xum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xuê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huơ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nghệch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nhấc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bổng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thuở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smtClean="0"/>
          </a:p>
        </p:txBody>
      </p:sp>
      <p:pic>
        <p:nvPicPr>
          <p:cNvPr id="5632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Box 7"/>
          <p:cNvSpPr txBox="1">
            <a:spLocks noChangeArrowheads="1"/>
          </p:cNvSpPr>
          <p:nvPr/>
        </p:nvSpPr>
        <p:spPr bwMode="auto">
          <a:xfrm>
            <a:off x="71438" y="265113"/>
            <a:ext cx="12128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altLang="en-US" dirty="0">
                <a:latin typeface="UTM Avo" panose="02040603050506020204" pitchFamily="18" charset="0"/>
              </a:rPr>
              <a:t>. </a:t>
            </a:r>
            <a:r>
              <a:rPr lang="en-US" altLang="en-US" dirty="0" err="1">
                <a:latin typeface="UTM Avo" panose="02040603050506020204" pitchFamily="18" charset="0"/>
              </a:rPr>
              <a:t>Tập</a:t>
            </a:r>
            <a:r>
              <a:rPr lang="en-US" altLang="en-US" dirty="0">
                <a:latin typeface="UTM Avo" panose="020406030505060202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</a:rPr>
              <a:t>đọc</a:t>
            </a:r>
            <a:endParaRPr lang="en-US" altLang="en-US" dirty="0">
              <a:latin typeface="UTM Avo" panose="02040603050506020204" pitchFamily="18" charset="0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0086975" y="788988"/>
            <a:ext cx="217488" cy="471487"/>
            <a:chOff x="10087276" y="789271"/>
            <a:chExt cx="216570" cy="471638"/>
          </a:xfrm>
        </p:grpSpPr>
        <p:cxnSp>
          <p:nvCxnSpPr>
            <p:cNvPr id="4" name="Straight Connector 3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9055100" y="1403350"/>
            <a:ext cx="217488" cy="471488"/>
            <a:chOff x="10087276" y="789271"/>
            <a:chExt cx="216570" cy="471638"/>
          </a:xfrm>
        </p:grpSpPr>
        <p:cxnSp>
          <p:nvCxnSpPr>
            <p:cNvPr id="13" name="Straight Connector 12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4319588" y="2009775"/>
            <a:ext cx="217487" cy="471488"/>
            <a:chOff x="10087276" y="789271"/>
            <a:chExt cx="216570" cy="47163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9979025" y="2009775"/>
            <a:ext cx="215900" cy="471488"/>
            <a:chOff x="10087276" y="789271"/>
            <a:chExt cx="216570" cy="471638"/>
          </a:xfrm>
        </p:grpSpPr>
        <p:cxnSp>
          <p:nvCxnSpPr>
            <p:cNvPr id="19" name="Straight Connector 18"/>
            <p:cNvCxnSpPr/>
            <p:nvPr/>
          </p:nvCxnSpPr>
          <p:spPr>
            <a:xfrm flipH="1">
              <a:off x="10087276" y="789271"/>
              <a:ext cx="144911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0158936" y="789271"/>
              <a:ext cx="144910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11115675" y="2644775"/>
            <a:ext cx="215900" cy="471488"/>
            <a:chOff x="10087276" y="789271"/>
            <a:chExt cx="216570" cy="471638"/>
          </a:xfrm>
        </p:grpSpPr>
        <p:cxnSp>
          <p:nvCxnSpPr>
            <p:cNvPr id="22" name="Straight Connector 21"/>
            <p:cNvCxnSpPr/>
            <p:nvPr/>
          </p:nvCxnSpPr>
          <p:spPr>
            <a:xfrm flipH="1">
              <a:off x="10087276" y="789271"/>
              <a:ext cx="144911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10158936" y="789271"/>
              <a:ext cx="144910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11191875" y="3213100"/>
            <a:ext cx="217488" cy="471488"/>
            <a:chOff x="10087276" y="789271"/>
            <a:chExt cx="216570" cy="471638"/>
          </a:xfrm>
        </p:grpSpPr>
        <p:cxnSp>
          <p:nvCxnSpPr>
            <p:cNvPr id="25" name="Straight Connector 24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6870700" y="3800475"/>
            <a:ext cx="217488" cy="471488"/>
            <a:chOff x="10087276" y="789271"/>
            <a:chExt cx="216570" cy="471638"/>
          </a:xfrm>
        </p:grpSpPr>
        <p:cxnSp>
          <p:nvCxnSpPr>
            <p:cNvPr id="28" name="Straight Connector 27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6273800" y="4454525"/>
            <a:ext cx="217488" cy="471488"/>
            <a:chOff x="10087276" y="789271"/>
            <a:chExt cx="216570" cy="471638"/>
          </a:xfrm>
        </p:grpSpPr>
        <p:cxnSp>
          <p:nvCxnSpPr>
            <p:cNvPr id="31" name="Straight Connector 30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>
            <a:grpSpLocks/>
          </p:cNvGrpSpPr>
          <p:nvPr/>
        </p:nvGrpSpPr>
        <p:grpSpPr bwMode="auto">
          <a:xfrm>
            <a:off x="11976100" y="4464050"/>
            <a:ext cx="215900" cy="471488"/>
            <a:chOff x="10087276" y="789271"/>
            <a:chExt cx="216570" cy="471638"/>
          </a:xfrm>
        </p:grpSpPr>
        <p:cxnSp>
          <p:nvCxnSpPr>
            <p:cNvPr id="34" name="Straight Connector 33"/>
            <p:cNvCxnSpPr/>
            <p:nvPr/>
          </p:nvCxnSpPr>
          <p:spPr>
            <a:xfrm flipH="1">
              <a:off x="10087276" y="789271"/>
              <a:ext cx="144911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10158936" y="789271"/>
              <a:ext cx="144910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/>
          <p:cNvCxnSpPr/>
          <p:nvPr/>
        </p:nvCxnSpPr>
        <p:spPr>
          <a:xfrm flipH="1">
            <a:off x="7267575" y="1403350"/>
            <a:ext cx="144463" cy="4714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11996738" y="1997075"/>
            <a:ext cx="144462" cy="4714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6794500" y="2644775"/>
            <a:ext cx="144463" cy="4714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7315200" y="3279775"/>
            <a:ext cx="144463" cy="4714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9" y="-576496"/>
            <a:ext cx="12192000" cy="759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700463" y="2471738"/>
            <a:ext cx="6299200" cy="6302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Luyện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đọc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câu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dài</a:t>
            </a:r>
            <a:endParaRPr lang="en-US" altLang="en-US" sz="3600" b="1" dirty="0" smtClean="0">
              <a:latin typeface="Segoe UI Light" pitchFamily="34" charset="0"/>
              <a:cs typeface="Segoe UI Light" pitchFamily="34" charset="0"/>
            </a:endParaRPr>
          </a:p>
        </p:txBody>
      </p:sp>
      <p:sp>
        <p:nvSpPr>
          <p:cNvPr id="55300" name="TextBox 1"/>
          <p:cNvSpPr txBox="1">
            <a:spLocks noChangeArrowheads="1"/>
          </p:cNvSpPr>
          <p:nvPr/>
        </p:nvSpPr>
        <p:spPr bwMode="auto">
          <a:xfrm>
            <a:off x="2699886" y="3582216"/>
            <a:ext cx="829534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huơ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altLang="en-US" sz="4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nhấc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bổng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ném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7606479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smtClean="0"/>
          </a:p>
        </p:txBody>
      </p:sp>
      <p:pic>
        <p:nvPicPr>
          <p:cNvPr id="5632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Box 7"/>
          <p:cNvSpPr txBox="1">
            <a:spLocks noChangeArrowheads="1"/>
          </p:cNvSpPr>
          <p:nvPr/>
        </p:nvSpPr>
        <p:spPr bwMode="auto">
          <a:xfrm>
            <a:off x="71438" y="265113"/>
            <a:ext cx="12128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altLang="en-US" dirty="0">
                <a:latin typeface="UTM Avo" panose="02040603050506020204" pitchFamily="18" charset="0"/>
              </a:rPr>
              <a:t>. </a:t>
            </a:r>
            <a:r>
              <a:rPr lang="en-US" altLang="en-US" dirty="0" err="1">
                <a:latin typeface="UTM Avo" panose="02040603050506020204" pitchFamily="18" charset="0"/>
              </a:rPr>
              <a:t>Tập</a:t>
            </a:r>
            <a:r>
              <a:rPr lang="en-US" altLang="en-US" dirty="0">
                <a:latin typeface="UTM Avo" panose="02040603050506020204" pitchFamily="18" charset="0"/>
              </a:rPr>
              <a:t> </a:t>
            </a:r>
            <a:r>
              <a:rPr lang="en-US" altLang="en-US" dirty="0" err="1">
                <a:latin typeface="UTM Avo" panose="02040603050506020204" pitchFamily="18" charset="0"/>
              </a:rPr>
              <a:t>đọc</a:t>
            </a:r>
            <a:endParaRPr lang="en-US" altLang="en-US" dirty="0">
              <a:latin typeface="UTM Avo" panose="02040603050506020204" pitchFamily="18" charset="0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0086975" y="788988"/>
            <a:ext cx="217488" cy="471487"/>
            <a:chOff x="10087276" y="789271"/>
            <a:chExt cx="216570" cy="471638"/>
          </a:xfrm>
        </p:grpSpPr>
        <p:cxnSp>
          <p:nvCxnSpPr>
            <p:cNvPr id="4" name="Straight Connector 3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9055100" y="1403350"/>
            <a:ext cx="217488" cy="471488"/>
            <a:chOff x="10087276" y="789271"/>
            <a:chExt cx="216570" cy="471638"/>
          </a:xfrm>
        </p:grpSpPr>
        <p:cxnSp>
          <p:nvCxnSpPr>
            <p:cNvPr id="13" name="Straight Connector 12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4319588" y="2009775"/>
            <a:ext cx="217487" cy="471488"/>
            <a:chOff x="10087276" y="789271"/>
            <a:chExt cx="216570" cy="47163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9979025" y="2009775"/>
            <a:ext cx="215900" cy="471488"/>
            <a:chOff x="10087276" y="789271"/>
            <a:chExt cx="216570" cy="471638"/>
          </a:xfrm>
        </p:grpSpPr>
        <p:cxnSp>
          <p:nvCxnSpPr>
            <p:cNvPr id="19" name="Straight Connector 18"/>
            <p:cNvCxnSpPr/>
            <p:nvPr/>
          </p:nvCxnSpPr>
          <p:spPr>
            <a:xfrm flipH="1">
              <a:off x="10087276" y="789271"/>
              <a:ext cx="144911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0158936" y="789271"/>
              <a:ext cx="144910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11115675" y="2644775"/>
            <a:ext cx="215900" cy="471488"/>
            <a:chOff x="10087276" y="789271"/>
            <a:chExt cx="216570" cy="471638"/>
          </a:xfrm>
        </p:grpSpPr>
        <p:cxnSp>
          <p:nvCxnSpPr>
            <p:cNvPr id="22" name="Straight Connector 21"/>
            <p:cNvCxnSpPr/>
            <p:nvPr/>
          </p:nvCxnSpPr>
          <p:spPr>
            <a:xfrm flipH="1">
              <a:off x="10087276" y="789271"/>
              <a:ext cx="144911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10158936" y="789271"/>
              <a:ext cx="144910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11191875" y="3213100"/>
            <a:ext cx="217488" cy="471488"/>
            <a:chOff x="10087276" y="789271"/>
            <a:chExt cx="216570" cy="471638"/>
          </a:xfrm>
        </p:grpSpPr>
        <p:cxnSp>
          <p:nvCxnSpPr>
            <p:cNvPr id="25" name="Straight Connector 24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6870700" y="3800475"/>
            <a:ext cx="217488" cy="471488"/>
            <a:chOff x="10087276" y="789271"/>
            <a:chExt cx="216570" cy="471638"/>
          </a:xfrm>
        </p:grpSpPr>
        <p:cxnSp>
          <p:nvCxnSpPr>
            <p:cNvPr id="28" name="Straight Connector 27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6273800" y="4454525"/>
            <a:ext cx="217488" cy="471488"/>
            <a:chOff x="10087276" y="789271"/>
            <a:chExt cx="216570" cy="471638"/>
          </a:xfrm>
        </p:grpSpPr>
        <p:cxnSp>
          <p:nvCxnSpPr>
            <p:cNvPr id="31" name="Straight Connector 30"/>
            <p:cNvCxnSpPr/>
            <p:nvPr/>
          </p:nvCxnSpPr>
          <p:spPr>
            <a:xfrm flipH="1">
              <a:off x="10087276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10159993" y="789271"/>
              <a:ext cx="143853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>
            <a:grpSpLocks/>
          </p:cNvGrpSpPr>
          <p:nvPr/>
        </p:nvGrpSpPr>
        <p:grpSpPr bwMode="auto">
          <a:xfrm>
            <a:off x="11976100" y="4464050"/>
            <a:ext cx="215900" cy="471488"/>
            <a:chOff x="10087276" y="789271"/>
            <a:chExt cx="216570" cy="471638"/>
          </a:xfrm>
        </p:grpSpPr>
        <p:cxnSp>
          <p:nvCxnSpPr>
            <p:cNvPr id="34" name="Straight Connector 33"/>
            <p:cNvCxnSpPr/>
            <p:nvPr/>
          </p:nvCxnSpPr>
          <p:spPr>
            <a:xfrm flipH="1">
              <a:off x="10087276" y="789271"/>
              <a:ext cx="144911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10158936" y="789271"/>
              <a:ext cx="144910" cy="4716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/>
          <p:cNvCxnSpPr/>
          <p:nvPr/>
        </p:nvCxnSpPr>
        <p:spPr>
          <a:xfrm flipH="1">
            <a:off x="7267575" y="1403350"/>
            <a:ext cx="144463" cy="4714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11996738" y="1997075"/>
            <a:ext cx="144462" cy="4714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6794500" y="2644775"/>
            <a:ext cx="144463" cy="4714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7315200" y="3279775"/>
            <a:ext cx="144463" cy="4714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1868170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smtClean="0"/>
          </a:p>
        </p:txBody>
      </p:sp>
      <p:pic>
        <p:nvPicPr>
          <p:cNvPr id="5427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67" y="0"/>
            <a:ext cx="1219200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1437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0"/>
            <a:ext cx="11303000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850" y="3817938"/>
            <a:ext cx="3740150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743200" y="2921000"/>
            <a:ext cx="660400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917" tIns="60958" rIns="121917" bIns="60958">
            <a:spAutoFit/>
          </a:bodyPr>
          <a:lstStyle>
            <a:lvl1pPr defTabSz="1219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1219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1219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1219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1219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1219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1219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1219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1219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400" b="0">
                <a:latin typeface="VNI-Avo" pitchFamily="2" charset="0"/>
                <a:cs typeface="Arial" panose="020B0604020202020204" pitchFamily="34" charset="0"/>
              </a:rPr>
              <a:t>KHÔÛI ÑOÄNG</a:t>
            </a:r>
          </a:p>
        </p:txBody>
      </p:sp>
    </p:spTree>
    <p:custDataLst>
      <p:tags r:id="rId1"/>
    </p:custDataLst>
  </p:cSld>
  <p:clrMapOvr>
    <a:masterClrMapping/>
  </p:clrMapOvr>
  <p:transition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363" y="-460375"/>
            <a:ext cx="2290762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4487907" cy="8933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4800" b="0" dirty="0" smtClean="0">
                <a:solidFill>
                  <a:prstClr val="black"/>
                </a:solidFill>
                <a:latin typeface="UTM Avo" panose="02040603050506020204" pitchFamily="18" charset="0"/>
              </a:rPr>
              <a:t>? </a:t>
            </a:r>
            <a:r>
              <a:rPr lang="en-US" sz="4800" b="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Ghép</a:t>
            </a:r>
            <a:r>
              <a:rPr lang="en-US" sz="4800" b="0" dirty="0" smtClean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4800" b="0" dirty="0" err="1" smtClean="0">
                <a:solidFill>
                  <a:prstClr val="black"/>
                </a:solidFill>
                <a:latin typeface="UTM Avo" panose="02040603050506020204" pitchFamily="18" charset="0"/>
              </a:rPr>
              <a:t>đúng</a:t>
            </a:r>
            <a:endParaRPr lang="en-US" sz="4800" b="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13510" y="1976496"/>
            <a:ext cx="5909485" cy="8460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4800" b="0" dirty="0" smtClean="0">
                <a:solidFill>
                  <a:schemeClr val="tx1"/>
                </a:solidFill>
                <a:latin typeface="UTM Avo" panose="02040603050506020204" pitchFamily="18" charset="0"/>
              </a:rPr>
              <a:t>a) </a:t>
            </a:r>
            <a:r>
              <a:rPr lang="en-US" sz="4000" b="0" dirty="0" err="1">
                <a:solidFill>
                  <a:srgbClr val="FF0000"/>
                </a:solidFill>
                <a:latin typeface=".VnAvant" panose="020B7200000000000000" pitchFamily="34" charset="0"/>
              </a:rPr>
              <a:t>L</a:t>
            </a:r>
            <a:r>
              <a:rPr lang="en-US" sz="4000" b="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în</a:t>
            </a:r>
            <a:r>
              <a:rPr lang="en-US" sz="40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4000" b="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rõng</a:t>
            </a:r>
            <a:r>
              <a:rPr lang="en-US" sz="40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con </a:t>
            </a:r>
            <a:r>
              <a:rPr lang="en-US" sz="4000" b="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nghÜ</a:t>
            </a:r>
            <a:r>
              <a:rPr lang="en-US" sz="40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lµ</a:t>
            </a:r>
            <a:endParaRPr lang="en-US" sz="4000" b="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13510" y="3382147"/>
            <a:ext cx="6075982" cy="8565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4800" b="0" dirty="0" smtClean="0">
                <a:solidFill>
                  <a:schemeClr val="tx1"/>
                </a:solidFill>
                <a:latin typeface="UTM Avo" panose="02040603050506020204" pitchFamily="18" charset="0"/>
              </a:rPr>
              <a:t>b) </a:t>
            </a:r>
            <a:r>
              <a:rPr lang="en-US" sz="4000" b="0" dirty="0" err="1">
                <a:solidFill>
                  <a:srgbClr val="FF0000"/>
                </a:solidFill>
                <a:latin typeface=".VnAvant" panose="020B7200000000000000" pitchFamily="34" charset="0"/>
              </a:rPr>
              <a:t>L</a:t>
            </a:r>
            <a:r>
              <a:rPr lang="en-US" sz="4000" b="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în</a:t>
            </a:r>
            <a:r>
              <a:rPr lang="en-US" sz="40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4000" b="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rõng</a:t>
            </a:r>
            <a:r>
              <a:rPr lang="en-US" sz="40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4000" b="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mÑ</a:t>
            </a:r>
            <a:r>
              <a:rPr lang="en-US" sz="40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4000" b="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b¶o</a:t>
            </a:r>
            <a:r>
              <a:rPr lang="en-US" sz="40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 con</a:t>
            </a:r>
            <a:endParaRPr lang="en-US" sz="4000" b="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6934200" y="1943100"/>
            <a:ext cx="5230813" cy="18097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0" dirty="0">
                <a:solidFill>
                  <a:prstClr val="white"/>
                </a:solidFill>
                <a:latin typeface="UTM Avo" panose="02040603050506020204" pitchFamily="18" charset="0"/>
              </a:rPr>
              <a:t>1) </a:t>
            </a:r>
            <a:r>
              <a:rPr lang="en-US" sz="4000" b="0" dirty="0" err="1">
                <a:solidFill>
                  <a:prstClr val="white"/>
                </a:solidFill>
                <a:latin typeface=".VnAvant" panose="020B7200000000000000" pitchFamily="34" charset="0"/>
              </a:rPr>
              <a:t>chí</a:t>
            </a:r>
            <a:r>
              <a:rPr lang="en-US" sz="4000" b="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4000" b="0" dirty="0" err="1">
                <a:solidFill>
                  <a:prstClr val="white"/>
                </a:solidFill>
                <a:latin typeface=".VnAvant" panose="020B7200000000000000" pitchFamily="34" charset="0"/>
              </a:rPr>
              <a:t>tù</a:t>
            </a:r>
            <a:r>
              <a:rPr lang="en-US" sz="4000" b="0" dirty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4000" b="0" dirty="0" err="1">
                <a:solidFill>
                  <a:prstClr val="white"/>
                </a:solidFill>
                <a:latin typeface=".VnAvant" panose="020B7200000000000000" pitchFamily="34" charset="0"/>
              </a:rPr>
              <a:t>kiªu</a:t>
            </a:r>
            <a:r>
              <a:rPr lang="en-US" sz="4000" b="0" dirty="0">
                <a:solidFill>
                  <a:prstClr val="white"/>
                </a:solidFill>
                <a:latin typeface=".VnAvant" panose="020B7200000000000000" pitchFamily="34" charset="0"/>
              </a:rPr>
              <a:t> mµ h¹i </a:t>
            </a:r>
            <a:r>
              <a:rPr lang="en-US" sz="4000" b="0" dirty="0" err="1" smtClean="0">
                <a:solidFill>
                  <a:prstClr val="white"/>
                </a:solidFill>
                <a:latin typeface=".VnAvant" panose="020B7200000000000000" pitchFamily="34" charset="0"/>
              </a:rPr>
              <a:t>th©n</a:t>
            </a:r>
            <a:r>
              <a:rPr lang="en-US" sz="4000" b="0" dirty="0" smtClean="0">
                <a:solidFill>
                  <a:prstClr val="white"/>
                </a:solidFill>
                <a:latin typeface=".VnAvant" panose="020B7200000000000000" pitchFamily="34" charset="0"/>
              </a:rPr>
              <a:t>.</a:t>
            </a:r>
            <a:endParaRPr lang="en-US" sz="4000" b="0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927850" y="4049713"/>
            <a:ext cx="5237163" cy="191293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0" dirty="0">
                <a:solidFill>
                  <a:prstClr val="white"/>
                </a:solidFill>
                <a:latin typeface="UTM Avo" panose="02040603050506020204" pitchFamily="18" charset="0"/>
              </a:rPr>
              <a:t>2) </a:t>
            </a:r>
            <a:r>
              <a:rPr lang="en-US" sz="3600" b="0" dirty="0" err="1">
                <a:solidFill>
                  <a:prstClr val="white"/>
                </a:solidFill>
                <a:latin typeface=".VnAvant" panose="020B7200000000000000" pitchFamily="34" charset="0"/>
              </a:rPr>
              <a:t>m×nh</a:t>
            </a:r>
            <a:r>
              <a:rPr lang="en-US" sz="3600" b="0" dirty="0">
                <a:solidFill>
                  <a:prstClr val="white"/>
                </a:solidFill>
                <a:latin typeface=".VnAvant" panose="020B7200000000000000" pitchFamily="34" charset="0"/>
              </a:rPr>
              <a:t> th¾ng </a:t>
            </a:r>
            <a:r>
              <a:rPr lang="en-US" sz="3600" b="0" dirty="0" smtClean="0">
                <a:solidFill>
                  <a:prstClr val="white"/>
                </a:solidFill>
                <a:latin typeface=".VnAvant" panose="020B7200000000000000" pitchFamily="34" charset="0"/>
              </a:rPr>
              <a:t>®­</a:t>
            </a:r>
            <a:r>
              <a:rPr lang="en-US" sz="3600" b="0" dirty="0" err="1">
                <a:solidFill>
                  <a:prstClr val="white"/>
                </a:solidFill>
                <a:latin typeface=".VnAvant" panose="020B7200000000000000" pitchFamily="34" charset="0"/>
              </a:rPr>
              <a:t>ư</a:t>
            </a:r>
            <a:r>
              <a:rPr lang="en-US" sz="3600" b="0" dirty="0" err="1" smtClean="0">
                <a:solidFill>
                  <a:prstClr val="white"/>
                </a:solidFill>
                <a:latin typeface=".VnAvant" panose="020B7200000000000000" pitchFamily="34" charset="0"/>
              </a:rPr>
              <a:t>îc</a:t>
            </a:r>
            <a:r>
              <a:rPr lang="en-US" sz="3600" b="0" dirty="0" smtClean="0">
                <a:solidFill>
                  <a:prstClr val="white"/>
                </a:solidFill>
                <a:latin typeface=".VnAvant" panose="020B7200000000000000" pitchFamily="34" charset="0"/>
              </a:rPr>
              <a:t> </a:t>
            </a:r>
            <a:r>
              <a:rPr lang="en-US" sz="3600" b="0" dirty="0" err="1" smtClean="0">
                <a:solidFill>
                  <a:prstClr val="white"/>
                </a:solidFill>
                <a:latin typeface=".VnAvant" panose="020B7200000000000000" pitchFamily="34" charset="0"/>
              </a:rPr>
              <a:t>voi</a:t>
            </a:r>
            <a:r>
              <a:rPr lang="en-US" sz="3600" b="0" dirty="0" smtClean="0">
                <a:solidFill>
                  <a:prstClr val="white"/>
                </a:solidFill>
                <a:latin typeface=".VnAvant" panose="020B7200000000000000" pitchFamily="34" charset="0"/>
              </a:rPr>
              <a:t>.</a:t>
            </a:r>
            <a:endParaRPr lang="en-US" sz="3600" b="0" dirty="0">
              <a:solidFill>
                <a:prstClr val="white"/>
              </a:solidFill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908675" y="3009900"/>
            <a:ext cx="1019175" cy="739775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42000" y="2851150"/>
            <a:ext cx="1258888" cy="1387475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9" y="-576496"/>
            <a:ext cx="12192000" cy="759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700463" y="2471738"/>
            <a:ext cx="6299200" cy="6302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Sắp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xếp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các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từ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ngữ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thành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câu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:</a:t>
            </a:r>
          </a:p>
        </p:txBody>
      </p:sp>
      <p:sp>
        <p:nvSpPr>
          <p:cNvPr id="55300" name="TextBox 1"/>
          <p:cNvSpPr txBox="1">
            <a:spLocks noChangeArrowheads="1"/>
          </p:cNvSpPr>
          <p:nvPr/>
        </p:nvSpPr>
        <p:spPr bwMode="auto">
          <a:xfrm>
            <a:off x="2699886" y="3582216"/>
            <a:ext cx="82953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2800" b="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altLang="en-US" sz="4000" b="0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um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xuê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endParaRPr lang="en-US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6579997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9" y="-576496"/>
            <a:ext cx="12192000" cy="759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3700463" y="2471738"/>
            <a:ext cx="6299200" cy="6302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Sắp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xếp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các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từ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ngữ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thành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 </a:t>
            </a:r>
            <a:r>
              <a:rPr lang="en-US" altLang="en-US" sz="3600" b="1" dirty="0" err="1" smtClean="0">
                <a:latin typeface="Segoe UI Light" pitchFamily="34" charset="0"/>
                <a:cs typeface="Segoe UI Light" pitchFamily="34" charset="0"/>
              </a:rPr>
              <a:t>câu</a:t>
            </a:r>
            <a:r>
              <a:rPr lang="en-US" altLang="en-US" sz="3600" b="1" dirty="0" smtClean="0">
                <a:latin typeface="Segoe UI Light" pitchFamily="34" charset="0"/>
                <a:cs typeface="Segoe UI Light" pitchFamily="34" charset="0"/>
              </a:rPr>
              <a:t>:</a:t>
            </a:r>
          </a:p>
        </p:txBody>
      </p:sp>
      <p:sp>
        <p:nvSpPr>
          <p:cNvPr id="55300" name="TextBox 1"/>
          <p:cNvSpPr txBox="1">
            <a:spLocks noChangeArrowheads="1"/>
          </p:cNvSpPr>
          <p:nvPr/>
        </p:nvSpPr>
        <p:spPr bwMode="auto">
          <a:xfrm>
            <a:off x="2699886" y="3582216"/>
            <a:ext cx="82953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r>
              <a:rPr lang="en-US" altLang="en-US" sz="2800" b="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xum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0" dirty="0" err="1" smtClean="0">
                <a:latin typeface="Times New Roman" pitchFamily="18" charset="0"/>
                <a:cs typeface="Times New Roman" pitchFamily="18" charset="0"/>
              </a:rPr>
              <a:t>xuê</a:t>
            </a:r>
            <a:r>
              <a:rPr lang="en-US" altLang="en-US" sz="40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5004975"/>
      </p:ext>
    </p:extLst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15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-75793" y="-5299745"/>
            <a:ext cx="12410406" cy="51830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00774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6600">
                <a:solidFill>
                  <a:schemeClr val="bg1"/>
                </a:solidFill>
                <a:latin typeface="UTM Avo" panose="02040603050506020204" pitchFamily="18" charset="0"/>
              </a:rPr>
              <a:t>HẸN GẶP LẠI</a:t>
            </a:r>
          </a:p>
        </p:txBody>
      </p:sp>
    </p:spTree>
    <p:custDataLst>
      <p:tags r:id="rId1"/>
    </p:custData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6" r="497" b="22705"/>
          <a:stretch>
            <a:fillRect/>
          </a:stretch>
        </p:blipFill>
        <p:spPr bwMode="auto">
          <a:xfrm>
            <a:off x="3983038" y="42863"/>
            <a:ext cx="4364037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983038" y="501650"/>
            <a:ext cx="4562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>
                <a:solidFill>
                  <a:srgbClr val="ADDE00"/>
                </a:solidFill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Đọc </a:t>
            </a:r>
            <a:r>
              <a:rPr lang="en-US" altLang="en-US">
                <a:solidFill>
                  <a:srgbClr val="ADDE00"/>
                </a:solidFill>
                <a:latin typeface=".VnAvant" panose="020B7200000000000000" pitchFamily="34" charset="0"/>
                <a:ea typeface="SimSun" panose="02010600030101010101" pitchFamily="2" charset="-122"/>
                <a:cs typeface="Arial" panose="020B0604020202020204" pitchFamily="34" charset="0"/>
              </a:rPr>
              <a:t>bµi tËp ®äc</a:t>
            </a:r>
            <a:r>
              <a:rPr lang="vi-VN" altLang="en-US" sz="4400">
                <a:solidFill>
                  <a:srgbClr val="ADDE00"/>
                </a:solidFill>
                <a:latin typeface="UTM Avo" panose="020406030505060202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:</a:t>
            </a:r>
            <a:endParaRPr lang="en-US" altLang="en-US" sz="4400">
              <a:solidFill>
                <a:srgbClr val="ADDE00"/>
              </a:solidFill>
              <a:latin typeface="UTM Avo" panose="020406030505060202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277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498600"/>
            <a:ext cx="10239375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木板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838" y="-9525"/>
            <a:ext cx="2098675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Box 6"/>
          <p:cNvSpPr txBox="1">
            <a:spLocks noChangeArrowheads="1"/>
          </p:cNvSpPr>
          <p:nvPr/>
        </p:nvSpPr>
        <p:spPr bwMode="auto">
          <a:xfrm>
            <a:off x="2362200" y="0"/>
            <a:ext cx="7696200" cy="751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3200" dirty="0" err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altLang="en-US" sz="3200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endParaRPr lang="en-US" altLang="en-US" sz="3200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006613" y="1475573"/>
            <a:ext cx="3136900" cy="123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54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UÊ- ƯƠ</a:t>
            </a:r>
            <a:endParaRPr lang="en-US" altLang="en-US" sz="5400" b="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62375" y="1743075"/>
            <a:ext cx="2286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400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 114: 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828800" y="2641600"/>
            <a:ext cx="4038600" cy="3683000"/>
            <a:chOff x="1828800" y="2641705"/>
            <a:chExt cx="4038600" cy="3682896"/>
          </a:xfrm>
        </p:grpSpPr>
        <p:sp>
          <p:nvSpPr>
            <p:cNvPr id="3" name="Oval 10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endParaRPr lang="en-US" b="0" smtClean="0">
                <a:solidFill>
                  <a:srgbClr val="FFFFFF"/>
                </a:solidFill>
              </a:endParaRPr>
            </a:p>
          </p:txBody>
        </p:sp>
        <p:sp>
          <p:nvSpPr>
            <p:cNvPr id="35851" name="TextBox 11"/>
            <p:cNvSpPr txBox="1">
              <a:spLocks noChangeArrowheads="1"/>
            </p:cNvSpPr>
            <p:nvPr/>
          </p:nvSpPr>
          <p:spPr bwMode="auto">
            <a:xfrm>
              <a:off x="2095500" y="3365585"/>
              <a:ext cx="3505200" cy="2073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1" tIns="45716" rIns="91431" bIns="45716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en-US" sz="13000" b="0" dirty="0" smtClean="0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UÊ</a:t>
              </a:r>
              <a:endParaRPr lang="en-US" altLang="en-US" sz="13000" b="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7124213" y="2560637"/>
            <a:ext cx="4038600" cy="3683000"/>
            <a:chOff x="1828800" y="2641705"/>
            <a:chExt cx="4038600" cy="3682896"/>
          </a:xfrm>
        </p:grpSpPr>
        <p:sp>
          <p:nvSpPr>
            <p:cNvPr id="11" name="Oval 10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endParaRPr lang="en-US" b="0" smtClean="0">
                <a:solidFill>
                  <a:srgbClr val="FFFFFF"/>
                </a:solidFill>
              </a:endParaRPr>
            </a:p>
          </p:txBody>
        </p:sp>
        <p:sp>
          <p:nvSpPr>
            <p:cNvPr id="35849" name="TextBox 11"/>
            <p:cNvSpPr txBox="1">
              <a:spLocks noChangeArrowheads="1"/>
            </p:cNvSpPr>
            <p:nvPr/>
          </p:nvSpPr>
          <p:spPr bwMode="auto">
            <a:xfrm>
              <a:off x="2095500" y="3365585"/>
              <a:ext cx="3505200" cy="2073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1" tIns="45716" rIns="91431" bIns="45716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.VnAvant" panose="020B7200000000000000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en-US" sz="13000" b="0" dirty="0" smtClean="0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ƯƠ</a:t>
              </a:r>
              <a:endParaRPr lang="en-US" altLang="en-US" sz="13000" b="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322263"/>
            <a:ext cx="10883900" cy="653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8" y="563563"/>
            <a:ext cx="6357937" cy="629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0" y="2446338"/>
            <a:ext cx="4651375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401888" y="2244725"/>
            <a:ext cx="5006975" cy="292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600" b="0"/>
              <a:t>So s¸nh ®iÓm gièng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3600" b="0"/>
              <a:t>vµ kh¸c nhau cña vÇn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3600" b="0"/>
              <a:t> </a:t>
            </a:r>
            <a:r>
              <a:rPr lang="en-US" altLang="en-US" sz="4000" b="0">
                <a:solidFill>
                  <a:srgbClr val="FF0000"/>
                </a:solidFill>
              </a:rPr>
              <a:t>uª</a:t>
            </a:r>
            <a:r>
              <a:rPr lang="en-US" altLang="en-US" sz="3600" b="0"/>
              <a:t> vµ </a:t>
            </a:r>
            <a:r>
              <a:rPr lang="en-US" altLang="en-US" sz="4000" b="0">
                <a:solidFill>
                  <a:srgbClr val="FF0000"/>
                </a:solidFill>
                <a:latin typeface="VNI-Avo" pitchFamily="2" charset="0"/>
              </a:rPr>
              <a:t>u</a:t>
            </a:r>
            <a:r>
              <a:rPr lang="en-US" altLang="en-US" sz="4000" b="0">
                <a:solidFill>
                  <a:srgbClr val="FF0000"/>
                </a:solidFill>
              </a:rPr>
              <a:t>¬</a:t>
            </a:r>
            <a:r>
              <a:rPr lang="en-US" altLang="en-US" sz="3600" b="0"/>
              <a:t> ?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12022" y="1166607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7200" b="0" dirty="0">
                <a:solidFill>
                  <a:srgbClr val="008000"/>
                </a:solidFill>
                <a:latin typeface=".VnAvant" panose="020B7200000000000000" pitchFamily="34" charset="0"/>
              </a:rPr>
              <a:t>u</a:t>
            </a:r>
            <a:r>
              <a:rPr lang="en-US" sz="7200" b="0" dirty="0" smtClean="0">
                <a:solidFill>
                  <a:srgbClr val="008000"/>
                </a:solidFill>
                <a:latin typeface=".VnAvant" panose="020B7200000000000000" pitchFamily="34" charset="0"/>
              </a:rPr>
              <a:t>ª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379576" y="4307266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6000" b="0" dirty="0" smtClean="0">
                <a:solidFill>
                  <a:srgbClr val="FFFFFF"/>
                </a:solidFill>
                <a:latin typeface=".VnAvant" panose="020B7200000000000000" pitchFamily="34" charset="0"/>
              </a:rPr>
              <a:t>u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52308" y="3214065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5400" b="0" dirty="0">
                <a:solidFill>
                  <a:srgbClr val="FFFFFF"/>
                </a:solidFill>
                <a:latin typeface=".VnAvant" panose="020B7200000000000000" pitchFamily="34" charset="0"/>
              </a:rPr>
              <a:t>ª</a:t>
            </a:r>
            <a:endParaRPr lang="en-US" sz="5400" b="0" dirty="0" smtClean="0">
              <a:solidFill>
                <a:srgbClr val="FFFFFF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3864" y="1166606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1" tIns="45716" rIns="91431" bIns="45716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7200" b="0" dirty="0" smtClean="0">
                <a:solidFill>
                  <a:srgbClr val="FF3300"/>
                </a:solidFill>
              </a:rPr>
              <a:t>­</a:t>
            </a:r>
            <a:r>
              <a:rPr lang="en-US" sz="7200" b="0" dirty="0" smtClean="0">
                <a:solidFill>
                  <a:srgbClr val="FF3300"/>
                </a:solidFill>
                <a:latin typeface="VNI-Avo" pitchFamily="2" charset="0"/>
              </a:rPr>
              <a:t>u</a:t>
            </a:r>
            <a:r>
              <a:rPr lang="en-US" sz="7200" b="0" dirty="0" smtClean="0">
                <a:solidFill>
                  <a:srgbClr val="FF3300"/>
                </a:solidFill>
              </a:rPr>
              <a:t>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52308" y="4932504"/>
            <a:ext cx="914401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5400" b="0" dirty="0" smtClean="0">
                <a:solidFill>
                  <a:srgbClr val="FFFFFF"/>
                </a:solidFill>
                <a:latin typeface=".VnAvant" panose="020B7200000000000000" pitchFamily="34" charset="0"/>
              </a:rPr>
              <a:t>¬</a:t>
            </a:r>
          </a:p>
        </p:txBody>
      </p:sp>
      <p:sp>
        <p:nvSpPr>
          <p:cNvPr id="146458" name="Line 26"/>
          <p:cNvSpPr>
            <a:spLocks noChangeShapeType="1"/>
          </p:cNvSpPr>
          <p:nvPr/>
        </p:nvSpPr>
        <p:spPr bwMode="auto">
          <a:xfrm flipV="1">
            <a:off x="6321425" y="3910013"/>
            <a:ext cx="1189038" cy="660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59" name="Line 27"/>
          <p:cNvSpPr>
            <a:spLocks noChangeShapeType="1"/>
          </p:cNvSpPr>
          <p:nvPr/>
        </p:nvSpPr>
        <p:spPr bwMode="auto">
          <a:xfrm>
            <a:off x="6321425" y="4906963"/>
            <a:ext cx="1231900" cy="636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464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464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327900" y="4146550"/>
            <a:ext cx="2963863" cy="7699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altLang="en-US" sz="4400" b="0"/>
              <a:t>h­oa h</a:t>
            </a:r>
            <a:r>
              <a:rPr lang="en-US" altLang="en-US" sz="4400" b="0">
                <a:solidFill>
                  <a:srgbClr val="FF0000"/>
                </a:solidFill>
              </a:rPr>
              <a:t>uÖ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3643313" cy="809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0" dirty="0">
                <a:latin typeface="UTM Avo" panose="02040603050506020204" pitchFamily="18" charset="0"/>
              </a:rPr>
              <a:t>1. </a:t>
            </a:r>
            <a:r>
              <a:rPr lang="en-US" sz="4400" b="0" dirty="0" err="1">
                <a:latin typeface="UTM Avo" panose="02040603050506020204" pitchFamily="18" charset="0"/>
              </a:rPr>
              <a:t>Làm</a:t>
            </a:r>
            <a:r>
              <a:rPr lang="en-US" sz="4400" b="0" dirty="0">
                <a:latin typeface="UTM Avo" panose="02040603050506020204" pitchFamily="18" charset="0"/>
              </a:rPr>
              <a:t> </a:t>
            </a:r>
            <a:r>
              <a:rPr lang="en-US" sz="4400" b="0" dirty="0" err="1">
                <a:latin typeface="UTM Avo" panose="02040603050506020204" pitchFamily="18" charset="0"/>
              </a:rPr>
              <a:t>quen</a:t>
            </a:r>
            <a:endParaRPr lang="en-US" sz="4400" b="0" dirty="0">
              <a:latin typeface="UTM Avo" panose="020406030505060202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884738" y="5919788"/>
            <a:ext cx="7381875" cy="70802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4000" b="0" dirty="0" err="1" smtClean="0">
                <a:latin typeface=".VnAvant" panose="020B7200000000000000" pitchFamily="34" charset="0"/>
              </a:rPr>
              <a:t>hê</a:t>
            </a:r>
            <a:r>
              <a:rPr lang="en-US" sz="4000" b="0" dirty="0" smtClean="0">
                <a:latin typeface=".VnAvant" panose="020B7200000000000000" pitchFamily="34" charset="0"/>
              </a:rPr>
              <a:t> – uª – </a:t>
            </a:r>
            <a:r>
              <a:rPr lang="en-US" sz="4000" b="0" dirty="0" err="1" smtClean="0">
                <a:latin typeface=".VnAvant" panose="020B7200000000000000" pitchFamily="34" charset="0"/>
              </a:rPr>
              <a:t>hu</a:t>
            </a:r>
            <a:r>
              <a:rPr lang="en-US" sz="4000" b="0" dirty="0" smtClean="0">
                <a:latin typeface=".VnAvant" panose="020B7200000000000000" pitchFamily="34" charset="0"/>
              </a:rPr>
              <a:t>ª – </a:t>
            </a:r>
            <a:r>
              <a:rPr lang="en-US" sz="4000" b="0" dirty="0" err="1" smtClean="0">
                <a:latin typeface=".VnAvant" panose="020B7200000000000000" pitchFamily="34" charset="0"/>
              </a:rPr>
              <a:t>nÆng</a:t>
            </a:r>
            <a:r>
              <a:rPr lang="en-US" sz="4000" b="0" dirty="0" smtClean="0">
                <a:latin typeface=".VnAvant" panose="020B7200000000000000" pitchFamily="34" charset="0"/>
              </a:rPr>
              <a:t> - </a:t>
            </a:r>
            <a:r>
              <a:rPr lang="en-US" sz="4000" b="0" dirty="0" err="1" smtClean="0">
                <a:latin typeface=".VnAvant" panose="020B7200000000000000" pitchFamily="34" charset="0"/>
              </a:rPr>
              <a:t>hu</a:t>
            </a:r>
            <a:r>
              <a:rPr lang="en-US" sz="4000" b="0" dirty="0" err="1">
                <a:latin typeface=".VnAvant" panose="020B7200000000000000" pitchFamily="34" charset="0"/>
              </a:rPr>
              <a:t>Ö</a:t>
            </a:r>
            <a:endParaRPr lang="en-US" sz="4000" b="0" dirty="0" smtClean="0">
              <a:latin typeface=".VnAvant" panose="020B7200000000000000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327900" y="4124325"/>
            <a:ext cx="2955925" cy="911225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4800" b="0" dirty="0" err="1">
                <a:latin typeface=".VnAvant" panose="020B7200000000000000" pitchFamily="34" charset="0"/>
              </a:rPr>
              <a:t>h</a:t>
            </a:r>
            <a:r>
              <a:rPr lang="en-US" sz="4800" b="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uÖ</a:t>
            </a:r>
            <a:endParaRPr lang="en-US" sz="4800" b="0" dirty="0" smtClean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348538" y="5046663"/>
            <a:ext cx="1479550" cy="744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4800" b="0" dirty="0" err="1" smtClean="0">
                <a:solidFill>
                  <a:srgbClr val="008000"/>
                </a:solidFill>
                <a:latin typeface=".VnAvant" panose="020B7200000000000000" pitchFamily="34" charset="0"/>
              </a:rPr>
              <a:t>h</a:t>
            </a:r>
            <a:r>
              <a:rPr lang="en-US" sz="4800" b="0" dirty="0" err="1" smtClean="0">
                <a:solidFill>
                  <a:srgbClr val="FF0000"/>
                </a:solidFill>
                <a:latin typeface=".VnAvant" panose="020B7200000000000000" pitchFamily="34" charset="0"/>
              </a:rPr>
              <a:t>u</a:t>
            </a:r>
            <a:r>
              <a:rPr lang="en-US" sz="48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ª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732838" y="5100638"/>
            <a:ext cx="1477962" cy="744537"/>
          </a:xfrm>
          <a:prstGeom prst="rect">
            <a:avLst/>
          </a:prstGeom>
          <a:solidFill>
            <a:srgbClr val="E9A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lang="en-US" sz="4000" b="0" dirty="0" smtClean="0">
              <a:latin typeface=".VnAvant" panose="020B7200000000000000" pitchFamily="34" charset="0"/>
            </a:endParaRPr>
          </a:p>
        </p:txBody>
      </p:sp>
      <p:sp>
        <p:nvSpPr>
          <p:cNvPr id="11285" name="AutoShape 21"/>
          <p:cNvSpPr>
            <a:spLocks noChangeArrowheads="1"/>
          </p:cNvSpPr>
          <p:nvPr/>
        </p:nvSpPr>
        <p:spPr bwMode="auto">
          <a:xfrm>
            <a:off x="4884738" y="0"/>
            <a:ext cx="6367462" cy="1498600"/>
          </a:xfrm>
          <a:prstGeom prst="wedgeEllipseCallout">
            <a:avLst>
              <a:gd name="adj1" fmla="val -46259"/>
              <a:gd name="adj2" fmla="val 66102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5272088" y="268288"/>
            <a:ext cx="56324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/>
              <a:t>Em h·y ph©n tÝch vµ ®¸nh vÇn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9565" y="1566182"/>
            <a:ext cx="1855693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7200" b="0" dirty="0" smtClean="0">
                <a:solidFill>
                  <a:srgbClr val="008000"/>
                </a:solidFill>
                <a:latin typeface=".VnAvant" panose="020B7200000000000000" pitchFamily="34" charset="0"/>
              </a:rPr>
              <a:t>uª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04055" y="2780676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6000" b="0" dirty="0">
                <a:solidFill>
                  <a:srgbClr val="FFFFFF"/>
                </a:solidFill>
                <a:latin typeface=".VnAvant" panose="020B7200000000000000" pitchFamily="34" charset="0"/>
              </a:rPr>
              <a:t>u</a:t>
            </a:r>
            <a:endParaRPr lang="en-US" sz="6000" b="0" dirty="0" smtClean="0">
              <a:solidFill>
                <a:srgbClr val="FFFFFF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238905" y="2779146"/>
            <a:ext cx="914401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5400" b="0" dirty="0">
                <a:solidFill>
                  <a:srgbClr val="FFFFFF"/>
                </a:solidFill>
                <a:latin typeface=".VnAvant" panose="020B7200000000000000" pitchFamily="34" charset="0"/>
              </a:rPr>
              <a:t>ª</a:t>
            </a:r>
            <a:endParaRPr lang="en-US" sz="5400" b="0" dirty="0" smtClean="0">
              <a:solidFill>
                <a:srgbClr val="FFFFFF"/>
              </a:solidFill>
              <a:latin typeface=".VnAvant" panose="020B7200000000000000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481105" y="3695979"/>
            <a:ext cx="3738439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6000" b="0" dirty="0">
                <a:solidFill>
                  <a:srgbClr val="FFFFFF"/>
                </a:solidFill>
                <a:latin typeface=".VnAvant" panose="020B7200000000000000" pitchFamily="34" charset="0"/>
              </a:rPr>
              <a:t>u</a:t>
            </a:r>
            <a:r>
              <a:rPr lang="en-US" sz="6000" b="0" dirty="0" smtClean="0">
                <a:solidFill>
                  <a:srgbClr val="FFFFFF"/>
                </a:solidFill>
                <a:latin typeface=".VnAvant" panose="020B7200000000000000" pitchFamily="34" charset="0"/>
              </a:rPr>
              <a:t> – </a:t>
            </a:r>
            <a:r>
              <a:rPr lang="en-US" sz="6000" b="0" dirty="0">
                <a:solidFill>
                  <a:srgbClr val="FFFFFF"/>
                </a:solidFill>
                <a:latin typeface=".VnAvant" panose="020B7200000000000000" pitchFamily="34" charset="0"/>
              </a:rPr>
              <a:t>ª</a:t>
            </a:r>
            <a:r>
              <a:rPr lang="en-US" sz="6000" b="0" dirty="0" smtClean="0">
                <a:solidFill>
                  <a:srgbClr val="FFFFFF"/>
                </a:solidFill>
                <a:latin typeface=".VnAvant" panose="020B7200000000000000" pitchFamily="34" charset="0"/>
              </a:rPr>
              <a:t> - uª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551988" y="5583238"/>
            <a:ext cx="1587" cy="12223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3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1327150"/>
            <a:ext cx="28384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48" grpId="0" animBg="1"/>
      <p:bldP spid="45" grpId="0" animBg="1"/>
      <p:bldP spid="46" grpId="0" animBg="1"/>
      <p:bldP spid="47" grpId="0" animBg="1"/>
      <p:bldP spid="11285" grpId="0" animBg="1"/>
      <p:bldP spid="11285" grpId="1" animBg="1"/>
      <p:bldP spid="11285" grpId="2" animBg="1"/>
      <p:bldP spid="11286" grpId="0"/>
      <p:bldP spid="11286" grpId="1"/>
      <p:bldP spid="11286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319963" y="4129088"/>
            <a:ext cx="3084512" cy="7699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en-US" altLang="en-US" sz="4400" b="0">
                <a:latin typeface="VNI-Avo" pitchFamily="2" charset="0"/>
              </a:rPr>
              <a:t>h</a:t>
            </a:r>
            <a:r>
              <a:rPr lang="en-US" altLang="en-US" sz="4400" b="0">
                <a:solidFill>
                  <a:srgbClr val="FF0000"/>
                </a:solidFill>
                <a:latin typeface="VNI-Avo" pitchFamily="2" charset="0"/>
              </a:rPr>
              <a:t>u</a:t>
            </a:r>
            <a:r>
              <a:rPr lang="en-US" altLang="en-US" sz="4400" b="0">
                <a:solidFill>
                  <a:srgbClr val="FF0000"/>
                </a:solidFill>
              </a:rPr>
              <a:t>¬</a:t>
            </a:r>
            <a:r>
              <a:rPr lang="en-US" altLang="en-US" sz="4400" b="0">
                <a:latin typeface="VNI-Avo" pitchFamily="2" charset="0"/>
              </a:rPr>
              <a:t> </a:t>
            </a:r>
            <a:r>
              <a:rPr lang="en-US" altLang="en-US" sz="4400" b="0"/>
              <a:t>vßi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3643313" cy="809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0" dirty="0">
                <a:latin typeface="UTM Avo" panose="02040603050506020204" pitchFamily="18" charset="0"/>
              </a:rPr>
              <a:t>1. </a:t>
            </a:r>
            <a:r>
              <a:rPr lang="en-US" sz="4400" b="0" dirty="0" err="1">
                <a:latin typeface="UTM Avo" panose="02040603050506020204" pitchFamily="18" charset="0"/>
              </a:rPr>
              <a:t>Làm</a:t>
            </a:r>
            <a:r>
              <a:rPr lang="en-US" sz="4400" b="0" dirty="0">
                <a:latin typeface="UTM Avo" panose="02040603050506020204" pitchFamily="18" charset="0"/>
              </a:rPr>
              <a:t> </a:t>
            </a:r>
            <a:r>
              <a:rPr lang="en-US" sz="4400" b="0" dirty="0" err="1">
                <a:latin typeface="UTM Avo" panose="02040603050506020204" pitchFamily="18" charset="0"/>
              </a:rPr>
              <a:t>quen</a:t>
            </a:r>
            <a:endParaRPr lang="en-US" sz="4400" b="0" dirty="0">
              <a:latin typeface="UTM Avo" panose="020406030505060202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916738" y="5768975"/>
            <a:ext cx="4198937" cy="70802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4000" b="0" dirty="0" err="1" smtClean="0">
                <a:latin typeface="VNI-Avo" pitchFamily="2" charset="0"/>
              </a:rPr>
              <a:t>hôø</a:t>
            </a:r>
            <a:r>
              <a:rPr lang="en-US" sz="4000" b="0" dirty="0" smtClean="0">
                <a:latin typeface="VNI-Avo" pitchFamily="2" charset="0"/>
              </a:rPr>
              <a:t> – ­u</a:t>
            </a:r>
            <a:r>
              <a:rPr lang="en-US" sz="4000" b="0" dirty="0" smtClean="0">
                <a:latin typeface=".VnAvant" panose="020B7200000000000000" pitchFamily="34" charset="0"/>
              </a:rPr>
              <a:t>¬ - </a:t>
            </a:r>
            <a:r>
              <a:rPr lang="en-US" sz="4000" b="0" dirty="0" err="1" smtClean="0">
                <a:latin typeface="VNI-Avo" pitchFamily="2" charset="0"/>
              </a:rPr>
              <a:t>hu</a:t>
            </a:r>
            <a:r>
              <a:rPr lang="en-US" sz="4000" b="0" dirty="0" smtClean="0">
                <a:latin typeface=".VnAvant" panose="020B7200000000000000" pitchFamily="34" charset="0"/>
              </a:rPr>
              <a:t>¬</a:t>
            </a:r>
            <a:endParaRPr lang="en-US" sz="4000" b="0" dirty="0" smtClean="0">
              <a:latin typeface="VNI-Avo" pitchFamily="2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189788" y="4002088"/>
            <a:ext cx="3171825" cy="903287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4800" b="0" dirty="0" err="1">
                <a:latin typeface="VNI-Avo" pitchFamily="2" charset="0"/>
              </a:rPr>
              <a:t>h</a:t>
            </a:r>
            <a:r>
              <a:rPr lang="en-US" sz="4800" b="0" dirty="0" err="1" smtClean="0">
                <a:solidFill>
                  <a:srgbClr val="FF0000"/>
                </a:solidFill>
                <a:latin typeface="VNI-Avo" pitchFamily="2" charset="0"/>
              </a:rPr>
              <a:t>­u</a:t>
            </a:r>
            <a:r>
              <a:rPr lang="en-US" sz="48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¬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251700" y="4999038"/>
            <a:ext cx="1585913" cy="7381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4000" b="0" dirty="0">
                <a:latin typeface="VNI-Avo" pitchFamily="2" charset="0"/>
              </a:rPr>
              <a:t>h</a:t>
            </a:r>
            <a:endParaRPr lang="en-US" sz="4000" b="0" dirty="0" smtClean="0">
              <a:latin typeface="VNI-Avo" pitchFamily="2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8751888" y="5014913"/>
            <a:ext cx="1585912" cy="738187"/>
          </a:xfrm>
          <a:prstGeom prst="rect">
            <a:avLst/>
          </a:prstGeom>
          <a:solidFill>
            <a:srgbClr val="E9A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4000" b="0" dirty="0" smtClean="0">
                <a:latin typeface="VNI-Avo" pitchFamily="2" charset="0"/>
              </a:rPr>
              <a:t>­</a:t>
            </a:r>
            <a:r>
              <a:rPr lang="en-US" sz="4000" b="0" dirty="0" smtClean="0">
                <a:solidFill>
                  <a:srgbClr val="FF0000"/>
                </a:solidFill>
                <a:latin typeface="VNI-Avo" pitchFamily="2" charset="0"/>
              </a:rPr>
              <a:t>u</a:t>
            </a:r>
            <a:r>
              <a:rPr lang="en-US" sz="4000" b="0" dirty="0" smtClean="0">
                <a:solidFill>
                  <a:srgbClr val="FF0000"/>
                </a:solidFill>
                <a:latin typeface=".VnAvant" panose="020B7200000000000000" pitchFamily="34" charset="0"/>
              </a:rPr>
              <a:t>¬</a:t>
            </a:r>
          </a:p>
        </p:txBody>
      </p:sp>
      <p:sp>
        <p:nvSpPr>
          <p:cNvPr id="11285" name="AutoShape 21"/>
          <p:cNvSpPr>
            <a:spLocks noChangeArrowheads="1"/>
          </p:cNvSpPr>
          <p:nvPr/>
        </p:nvSpPr>
        <p:spPr bwMode="auto">
          <a:xfrm>
            <a:off x="4632325" y="0"/>
            <a:ext cx="6367463" cy="1498600"/>
          </a:xfrm>
          <a:prstGeom prst="wedgeEllipseCallout">
            <a:avLst>
              <a:gd name="adj1" fmla="val -46259"/>
              <a:gd name="adj2" fmla="val 66102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4819650" y="341313"/>
            <a:ext cx="65833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/>
              <a:t>Em h·y ph©n tÝch vµ ®¸nh vÇn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1582" y="2090056"/>
            <a:ext cx="1855693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7200" b="0" dirty="0" smtClean="0">
                <a:solidFill>
                  <a:srgbClr val="008000"/>
                </a:solidFill>
                <a:latin typeface="VNI-Avo" pitchFamily="2" charset="0"/>
              </a:rPr>
              <a:t>u</a:t>
            </a:r>
            <a:r>
              <a:rPr lang="en-US" sz="7200" b="0" dirty="0" smtClean="0">
                <a:solidFill>
                  <a:srgbClr val="008000"/>
                </a:solidFill>
                <a:latin typeface=".VnAvant" panose="020B7200000000000000" pitchFamily="34" charset="0"/>
              </a:rPr>
              <a:t>¬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29722" y="3257788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6000" b="0" dirty="0" smtClean="0">
                <a:solidFill>
                  <a:srgbClr val="FFFFFF"/>
                </a:solidFill>
                <a:latin typeface="VNI-Avo" pitchFamily="2" charset="0"/>
              </a:rPr>
              <a:t>u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94735" y="3279266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5400" b="0" dirty="0">
                <a:solidFill>
                  <a:srgbClr val="FFFFFF"/>
                </a:solidFill>
                <a:latin typeface=".VnAvant" panose="020B7200000000000000" pitchFamily="34" charset="0"/>
              </a:rPr>
              <a:t>¬</a:t>
            </a:r>
            <a:endParaRPr lang="en-US" sz="5400" b="0" dirty="0" smtClean="0">
              <a:solidFill>
                <a:srgbClr val="FFFFFF"/>
              </a:solidFill>
              <a:latin typeface=".VnAvant" panose="020B7200000000000000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98905" y="4407611"/>
            <a:ext cx="3953435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sz="6000" b="0" dirty="0" smtClean="0">
                <a:solidFill>
                  <a:srgbClr val="FFFFFF"/>
                </a:solidFill>
                <a:latin typeface="VNI-Avo" pitchFamily="2" charset="0"/>
              </a:rPr>
              <a:t>u – </a:t>
            </a:r>
            <a:r>
              <a:rPr lang="en-US" sz="6000" b="0" dirty="0">
                <a:solidFill>
                  <a:srgbClr val="FFFFFF"/>
                </a:solidFill>
                <a:latin typeface=".VnAvant" panose="020B7200000000000000" pitchFamily="34" charset="0"/>
              </a:rPr>
              <a:t>¬</a:t>
            </a:r>
            <a:r>
              <a:rPr lang="en-US" sz="6000" b="0" dirty="0" smtClean="0">
                <a:solidFill>
                  <a:srgbClr val="FFFFFF"/>
                </a:solidFill>
                <a:latin typeface="VNI-Avo" pitchFamily="2" charset="0"/>
              </a:rPr>
              <a:t> - u­</a:t>
            </a:r>
            <a:r>
              <a:rPr lang="en-US" sz="6000" b="0" dirty="0" smtClean="0">
                <a:solidFill>
                  <a:srgbClr val="FFFFFF"/>
                </a:solidFill>
                <a:latin typeface=".VnAvant" panose="020B7200000000000000" pitchFamily="34" charset="0"/>
              </a:rPr>
              <a:t>¬</a:t>
            </a:r>
          </a:p>
        </p:txBody>
      </p:sp>
      <p:pic>
        <p:nvPicPr>
          <p:cNvPr id="4303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713" y="1262063"/>
            <a:ext cx="43719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49" grpId="0" animBg="1"/>
      <p:bldP spid="54" grpId="0" animBg="1"/>
      <p:bldP spid="55" grpId="0" animBg="1"/>
      <p:bldP spid="56" grpId="0" animBg="1"/>
      <p:bldP spid="11285" grpId="0" animBg="1"/>
      <p:bldP spid="11285" grpId="1" animBg="1"/>
      <p:bldP spid="11285" grpId="2" animBg="1"/>
      <p:bldP spid="11286" grpId="0"/>
      <p:bldP spid="11286" grpId="1"/>
      <p:bldP spid="11286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0" y="365125"/>
            <a:ext cx="5486400" cy="604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UÊ-ƯƠ"/>
  <p:tag name="ISPRING_ULTRA_SCORM_COURSE_ID" val="A6AABC6F-5722-40D6-87AF-79DCECA4400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BGĐT L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UÊ-ƯƠ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AE7288-1A31-4199-A8A4-08396DD25DAC}:25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C8E1F0-1183-4471-ADC1-D1305EAFF5F4}:29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3A52D5-111E-4B16-B492-353B71A81C94}:27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81152A-6880-4558-8F20-73936AC07C3E}:28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32DEAD-E636-4720-8D9E-6ECEF331325C}:26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ACFEA7-79F1-4B48-9B97-1EDF0C2EAC15}:29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FEDC4D-50C7-4497-BA3E-3386B28531DF}:27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DDC31C-5937-4044-AC3B-EC8A40188991}:29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015A72-8E81-4E90-A544-8E9D7CE604D9}:29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39842E-763B-4C12-B0E0-72757FF86C5C}:29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B5BC3C-CEFA-4444-B29E-E38A7B131BA0}:27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53BA59-76AC-492B-B795-3430E2E0284F}:29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D4F401-2973-46CF-B744-334A509EC808}:29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39D3D8-8BEA-4B28-987C-956EA270F08A}:29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B011FC-65E7-4622-A47B-FE282014C514}:30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FD73F8-03BC-491A-8DA1-A6A033798ACB}:29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288DC2-54C4-467E-BB30-900787CCBC43}:29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F6D246-08F0-40FF-A8C6-61AC94287096}:27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282113-C56F-4B2E-B4FA-721BA6D843CA}:28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4DEE97-87C6-4FC3-8AD3-94DABF28069F}:2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AA0066-14CA-4722-ABDC-B24BB49F7A02}:27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245DE1-1F08-470B-8723-ECED03985C2F}:2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955F7E-7E2C-4CA3-98BE-55187FF0234C}:26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9099D2-370E-419F-9556-1E8FC6376647}:288"/>
</p:tagLst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 sz="32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300</Words>
  <Application>Microsoft Office PowerPoint</Application>
  <PresentationFormat>Widescreen</PresentationFormat>
  <Paragraphs>74</Paragraphs>
  <Slides>24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46" baseType="lpstr">
      <vt:lpstr>Microsoft YaHei</vt:lpstr>
      <vt:lpstr>Microsoft YaHei</vt:lpstr>
      <vt:lpstr>SimSun</vt:lpstr>
      <vt:lpstr>等线</vt:lpstr>
      <vt:lpstr>.VnAvant</vt:lpstr>
      <vt:lpstr>Arial</vt:lpstr>
      <vt:lpstr>Calibri</vt:lpstr>
      <vt:lpstr>Calibri Light</vt:lpstr>
      <vt:lpstr>Franklin Gothic Book</vt:lpstr>
      <vt:lpstr>Franklin Gothic Medium</vt:lpstr>
      <vt:lpstr>HP001 4 hàng</vt:lpstr>
      <vt:lpstr>隶书</vt:lpstr>
      <vt:lpstr>Segoe UI Light</vt:lpstr>
      <vt:lpstr>Times New Roman</vt:lpstr>
      <vt:lpstr>Tunga</vt:lpstr>
      <vt:lpstr>UTM Avo</vt:lpstr>
      <vt:lpstr>VNI-Avo</vt:lpstr>
      <vt:lpstr>Wingdings</vt:lpstr>
      <vt:lpstr>等线 Light</vt:lpstr>
      <vt:lpstr>Office 主题</vt:lpstr>
      <vt:lpstr>3_Office Theme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từ ngữ khó</vt:lpstr>
      <vt:lpstr>PowerPoint Presentation</vt:lpstr>
      <vt:lpstr>Luyện đọc câu dài</vt:lpstr>
      <vt:lpstr>PowerPoint Presentation</vt:lpstr>
      <vt:lpstr>PowerPoint Presentation</vt:lpstr>
      <vt:lpstr>PowerPoint Presentation</vt:lpstr>
      <vt:lpstr>Sắp xếp các từ ngữ thành câu:</vt:lpstr>
      <vt:lpstr>Sắp xếp các từ ngữ thành câu: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UÊ-ƯƠ</dc:title>
  <dc:creator>win</dc:creator>
  <cp:lastModifiedBy>Admin</cp:lastModifiedBy>
  <cp:revision>98</cp:revision>
  <dcterms:created xsi:type="dcterms:W3CDTF">2017-07-24T02:09:30Z</dcterms:created>
  <dcterms:modified xsi:type="dcterms:W3CDTF">2023-06-15T03:40:32Z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2052-10.1.0.6660</vt:lpwstr>
  </property>
</Properties>
</file>