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15"/>
  </p:notesMasterIdLst>
  <p:sldIdLst>
    <p:sldId id="256" r:id="rId2"/>
    <p:sldId id="264" r:id="rId3"/>
    <p:sldId id="265" r:id="rId4"/>
    <p:sldId id="266" r:id="rId5"/>
    <p:sldId id="274" r:id="rId6"/>
    <p:sldId id="273" r:id="rId7"/>
    <p:sldId id="267" r:id="rId8"/>
    <p:sldId id="275" r:id="rId9"/>
    <p:sldId id="269" r:id="rId10"/>
    <p:sldId id="277" r:id="rId11"/>
    <p:sldId id="271" r:id="rId12"/>
    <p:sldId id="263" r:id="rId13"/>
    <p:sldId id="276" r:id="rId14"/>
  </p:sldIdLst>
  <p:sldSz cx="9144000" cy="6858000" type="screen4x3"/>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687" autoAdjust="0"/>
  </p:normalViewPr>
  <p:slideViewPr>
    <p:cSldViewPr>
      <p:cViewPr varScale="1">
        <p:scale>
          <a:sx n="62" d="100"/>
          <a:sy n="62" d="100"/>
        </p:scale>
        <p:origin x="1400" y="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EF62E1-F642-40F1-B959-680C65F74BD9}" type="datetimeFigureOut">
              <a:rPr lang="en-US" smtClean="0"/>
              <a:t>6/12/2023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C439EA-870B-4280-B91C-FBF042497B71}" type="slidenum">
              <a:rPr lang="en-US" smtClean="0"/>
              <a:t>‹#›</a:t>
            </a:fld>
            <a:endParaRPr lang="en-US"/>
          </a:p>
        </p:txBody>
      </p:sp>
    </p:spTree>
    <p:extLst>
      <p:ext uri="{BB962C8B-B14F-4D97-AF65-F5344CB8AC3E}">
        <p14:creationId xmlns:p14="http://schemas.microsoft.com/office/powerpoint/2010/main" val="2168941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5</a:t>
            </a:fld>
            <a:endParaRPr lang="en-US"/>
          </a:p>
        </p:txBody>
      </p:sp>
    </p:spTree>
    <p:extLst>
      <p:ext uri="{BB962C8B-B14F-4D97-AF65-F5344CB8AC3E}">
        <p14:creationId xmlns:p14="http://schemas.microsoft.com/office/powerpoint/2010/main" val="177602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6</a:t>
            </a:fld>
            <a:endParaRPr lang="en-US"/>
          </a:p>
        </p:txBody>
      </p:sp>
    </p:spTree>
    <p:extLst>
      <p:ext uri="{BB962C8B-B14F-4D97-AF65-F5344CB8AC3E}">
        <p14:creationId xmlns:p14="http://schemas.microsoft.com/office/powerpoint/2010/main" val="177602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7</a:t>
            </a:fld>
            <a:endParaRPr lang="en-US"/>
          </a:p>
        </p:txBody>
      </p:sp>
    </p:spTree>
    <p:extLst>
      <p:ext uri="{BB962C8B-B14F-4D97-AF65-F5344CB8AC3E}">
        <p14:creationId xmlns:p14="http://schemas.microsoft.com/office/powerpoint/2010/main" val="177602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8</a:t>
            </a:fld>
            <a:endParaRPr lang="en-US"/>
          </a:p>
        </p:txBody>
      </p:sp>
    </p:spTree>
    <p:extLst>
      <p:ext uri="{BB962C8B-B14F-4D97-AF65-F5344CB8AC3E}">
        <p14:creationId xmlns:p14="http://schemas.microsoft.com/office/powerpoint/2010/main" val="177602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C439EA-870B-4280-B91C-FBF042497B71}" type="slidenum">
              <a:rPr lang="en-US" smtClean="0"/>
              <a:t>9</a:t>
            </a:fld>
            <a:endParaRPr lang="en-US"/>
          </a:p>
        </p:txBody>
      </p:sp>
    </p:spTree>
    <p:extLst>
      <p:ext uri="{BB962C8B-B14F-4D97-AF65-F5344CB8AC3E}">
        <p14:creationId xmlns:p14="http://schemas.microsoft.com/office/powerpoint/2010/main" val="3434749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8335969A-C93F-4AB1-B111-D14BFBB38ED5}" type="datetimeFigureOut">
              <a:rPr lang="en-US" smtClean="0"/>
              <a:t>6/12/2023</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3BB91DD-B65E-43B2-A280-28DBD03048E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335969A-C93F-4AB1-B111-D14BFBB38ED5}"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B91DD-B65E-43B2-A280-28DBD03048E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335969A-C93F-4AB1-B111-D14BFBB38ED5}"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B91DD-B65E-43B2-A280-28DBD03048E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8335969A-C93F-4AB1-B111-D14BFBB38ED5}" type="datetimeFigureOut">
              <a:rPr lang="en-US" smtClean="0"/>
              <a:t>6/12/2023</a:t>
            </a:fld>
            <a:endParaRPr lang="en-US"/>
          </a:p>
        </p:txBody>
      </p:sp>
      <p:sp>
        <p:nvSpPr>
          <p:cNvPr id="9" name="Slide Number Placeholder 8"/>
          <p:cNvSpPr>
            <a:spLocks noGrp="1"/>
          </p:cNvSpPr>
          <p:nvPr>
            <p:ph type="sldNum" sz="quarter" idx="15"/>
          </p:nvPr>
        </p:nvSpPr>
        <p:spPr/>
        <p:txBody>
          <a:bodyPr rtlCol="0"/>
          <a:lstStyle/>
          <a:p>
            <a:fld id="{63BB91DD-B65E-43B2-A280-28DBD03048E3}"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335969A-C93F-4AB1-B111-D14BFBB38ED5}" type="datetimeFigureOut">
              <a:rPr lang="en-US" smtClean="0"/>
              <a:t>6/12/2023</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63BB91DD-B65E-43B2-A280-28DBD03048E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8335969A-C93F-4AB1-B111-D14BFBB38ED5}"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B91DD-B65E-43B2-A280-28DBD03048E3}"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8335969A-C93F-4AB1-B111-D14BFBB38ED5}" type="datetimeFigureOut">
              <a:rPr lang="en-US" smtClean="0"/>
              <a:t>6/12/2023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BB91DD-B65E-43B2-A280-28DBD03048E3}"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8335969A-C93F-4AB1-B111-D14BFBB38ED5}" type="datetimeFigureOut">
              <a:rPr lang="en-US" smtClean="0"/>
              <a:t>6/12/2023</a:t>
            </a:fld>
            <a:endParaRPr lang="en-US"/>
          </a:p>
        </p:txBody>
      </p:sp>
      <p:sp>
        <p:nvSpPr>
          <p:cNvPr id="7" name="Slide Number Placeholder 6"/>
          <p:cNvSpPr>
            <a:spLocks noGrp="1"/>
          </p:cNvSpPr>
          <p:nvPr>
            <p:ph type="sldNum" sz="quarter" idx="11"/>
          </p:nvPr>
        </p:nvSpPr>
        <p:spPr/>
        <p:txBody>
          <a:bodyPr rtlCol="0"/>
          <a:lstStyle/>
          <a:p>
            <a:fld id="{63BB91DD-B65E-43B2-A280-28DBD03048E3}"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35969A-C93F-4AB1-B111-D14BFBB38ED5}" type="datetimeFigureOut">
              <a:rPr lang="en-US" smtClean="0"/>
              <a:t>6/12/2023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BB91DD-B65E-43B2-A280-28DBD03048E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8335969A-C93F-4AB1-B111-D14BFBB38ED5}" type="datetimeFigureOut">
              <a:rPr lang="en-US" smtClean="0"/>
              <a:t>6/12/2023</a:t>
            </a:fld>
            <a:endParaRPr lang="en-US"/>
          </a:p>
        </p:txBody>
      </p:sp>
      <p:sp>
        <p:nvSpPr>
          <p:cNvPr id="22" name="Slide Number Placeholder 21"/>
          <p:cNvSpPr>
            <a:spLocks noGrp="1"/>
          </p:cNvSpPr>
          <p:nvPr>
            <p:ph type="sldNum" sz="quarter" idx="15"/>
          </p:nvPr>
        </p:nvSpPr>
        <p:spPr/>
        <p:txBody>
          <a:bodyPr rtlCol="0"/>
          <a:lstStyle/>
          <a:p>
            <a:fld id="{63BB91DD-B65E-43B2-A280-28DBD03048E3}"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335969A-C93F-4AB1-B111-D14BFBB38ED5}" type="datetimeFigureOut">
              <a:rPr lang="en-US" smtClean="0"/>
              <a:t>6/12/2023</a:t>
            </a:fld>
            <a:endParaRPr lang="en-US"/>
          </a:p>
        </p:txBody>
      </p:sp>
      <p:sp>
        <p:nvSpPr>
          <p:cNvPr id="18" name="Slide Number Placeholder 17"/>
          <p:cNvSpPr>
            <a:spLocks noGrp="1"/>
          </p:cNvSpPr>
          <p:nvPr>
            <p:ph type="sldNum" sz="quarter" idx="11"/>
          </p:nvPr>
        </p:nvSpPr>
        <p:spPr/>
        <p:txBody>
          <a:bodyPr rtlCol="0"/>
          <a:lstStyle/>
          <a:p>
            <a:fld id="{63BB91DD-B65E-43B2-A280-28DBD03048E3}"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335969A-C93F-4AB1-B111-D14BFBB38ED5}" type="datetimeFigureOut">
              <a:rPr lang="en-US" smtClean="0"/>
              <a:t>6/12/2023</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3BB91DD-B65E-43B2-A280-28DBD03048E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rtl="0" eaLnBrk="1" latinLnBrk="0" hangingPunct="1">
        <a:spcBef>
          <a:spcPct val="0"/>
        </a:spcBef>
        <a:buNone/>
        <a:defRPr kumimoji="0" sz="3000" b="0" i="0" u="none"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53745" y="39666"/>
            <a:ext cx="9091111" cy="6818334"/>
          </a:xfrm>
        </p:spPr>
      </p:pic>
      <p:sp>
        <p:nvSpPr>
          <p:cNvPr id="7" name="Rectangle 6"/>
          <p:cNvSpPr/>
          <p:nvPr/>
        </p:nvSpPr>
        <p:spPr>
          <a:xfrm>
            <a:off x="152400" y="1905000"/>
            <a:ext cx="184731" cy="769441"/>
          </a:xfrm>
          <a:prstGeom prst="rect">
            <a:avLst/>
          </a:prstGeom>
        </p:spPr>
        <p:txBody>
          <a:bodyPr wrap="none">
            <a:spAutoFit/>
          </a:bodyPr>
          <a:lstStyle/>
          <a:p>
            <a:endParaRPr lang="en-US" sz="4400" dirty="0">
              <a:latin typeface=".VnTime" pitchFamily="34" charset="0"/>
            </a:endParaRPr>
          </a:p>
        </p:txBody>
      </p:sp>
      <p:sp>
        <p:nvSpPr>
          <p:cNvPr id="10" name="Rectangle 9"/>
          <p:cNvSpPr/>
          <p:nvPr/>
        </p:nvSpPr>
        <p:spPr>
          <a:xfrm>
            <a:off x="990600" y="1905000"/>
            <a:ext cx="7772400" cy="1569660"/>
          </a:xfrm>
          <a:prstGeom prst="rect">
            <a:avLst/>
          </a:prstGeom>
        </p:spPr>
        <p:txBody>
          <a:bodyPr wrap="square">
            <a:spAutoFit/>
          </a:bodyPr>
          <a:lstStyle/>
          <a:p>
            <a:pPr algn="ctr"/>
            <a:r>
              <a:rPr lang="en-US" sz="4800" b="1" u="sng" dirty="0" err="1">
                <a:latin typeface="Times New Roman" panose="02020603050405020304" pitchFamily="18" charset="0"/>
                <a:cs typeface="Times New Roman" panose="02020603050405020304" pitchFamily="18" charset="0"/>
              </a:rPr>
              <a:t>Chính</a:t>
            </a:r>
            <a:r>
              <a:rPr lang="en-US" sz="4800" b="1" u="sng" dirty="0">
                <a:latin typeface="Times New Roman" panose="02020603050405020304" pitchFamily="18" charset="0"/>
                <a:cs typeface="Times New Roman" panose="02020603050405020304" pitchFamily="18" charset="0"/>
              </a:rPr>
              <a:t> </a:t>
            </a:r>
            <a:r>
              <a:rPr lang="en-US" sz="4800" b="1" u="sng" dirty="0" err="1">
                <a:latin typeface="Times New Roman" panose="02020603050405020304" pitchFamily="18" charset="0"/>
                <a:cs typeface="Times New Roman" panose="02020603050405020304" pitchFamily="18" charset="0"/>
              </a:rPr>
              <a:t>tả</a:t>
            </a:r>
            <a:r>
              <a:rPr lang="en-US" sz="4800" b="1" dirty="0">
                <a:latin typeface="Times New Roman" panose="02020603050405020304" pitchFamily="18" charset="0"/>
                <a:cs typeface="Times New Roman" panose="02020603050405020304" pitchFamily="18" charset="0"/>
              </a:rPr>
              <a:t>( </a:t>
            </a:r>
            <a:r>
              <a:rPr lang="vi-VN" sz="4800" b="1" dirty="0">
                <a:latin typeface="Times New Roman" panose="02020603050405020304" pitchFamily="18" charset="0"/>
                <a:cs typeface="Times New Roman" panose="02020603050405020304" pitchFamily="18" charset="0"/>
              </a:rPr>
              <a:t>Nghe- viết</a:t>
            </a:r>
            <a:r>
              <a:rPr lang="en-US" sz="4800" b="1" dirty="0">
                <a:latin typeface="Times New Roman" panose="02020603050405020304" pitchFamily="18" charset="0"/>
                <a:cs typeface="Times New Roman" panose="02020603050405020304" pitchFamily="18" charset="0"/>
              </a:rPr>
              <a:t>)</a:t>
            </a:r>
          </a:p>
          <a:p>
            <a:pPr algn="ctr"/>
            <a:r>
              <a:rPr lang="en-US" sz="4800" b="1" dirty="0" err="1">
                <a:latin typeface="Times New Roman" panose="02020603050405020304" pitchFamily="18" charset="0"/>
                <a:cs typeface="Times New Roman" panose="02020603050405020304" pitchFamily="18" charset="0"/>
              </a:rPr>
              <a:t>Tiết</a:t>
            </a:r>
            <a:r>
              <a:rPr lang="en-US" sz="4800" b="1" dirty="0">
                <a:latin typeface="Times New Roman" panose="02020603050405020304" pitchFamily="18" charset="0"/>
                <a:cs typeface="Times New Roman" panose="02020603050405020304" pitchFamily="18" charset="0"/>
              </a:rPr>
              <a:t> 2: </a:t>
            </a:r>
            <a:r>
              <a:rPr lang="vi-VN" sz="4800" b="1" dirty="0">
                <a:solidFill>
                  <a:srgbClr val="FF0000"/>
                </a:solidFill>
                <a:latin typeface="Times New Roman" panose="02020603050405020304" pitchFamily="18" charset="0"/>
                <a:cs typeface="Times New Roman" panose="02020603050405020304" pitchFamily="18" charset="0"/>
              </a:rPr>
              <a:t>Lương Ngọc Quyến</a:t>
            </a:r>
            <a:endParaRPr lang="en-US" sz="4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chemeClr val="tx1"/>
                </a:solidFill>
              </a:rPr>
              <a:t>Viết bài vào vở chính tả ( tr.17)</a:t>
            </a:r>
          </a:p>
        </p:txBody>
      </p:sp>
      <p:sp>
        <p:nvSpPr>
          <p:cNvPr id="3" name="Content Placeholder 2"/>
          <p:cNvSpPr>
            <a:spLocks noGrp="1"/>
          </p:cNvSpPr>
          <p:nvPr>
            <p:ph sz="quarter" idx="1"/>
          </p:nvPr>
        </p:nvSpPr>
        <p:spPr/>
        <p:txBody>
          <a:bodyPr/>
          <a:lstStyle/>
          <a:p>
            <a:endParaRPr lang="en-US"/>
          </a:p>
        </p:txBody>
      </p:sp>
    </p:spTree>
    <p:extLst>
      <p:ext uri="{BB962C8B-B14F-4D97-AF65-F5344CB8AC3E}">
        <p14:creationId xmlns:p14="http://schemas.microsoft.com/office/powerpoint/2010/main" val="4089467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13570"/>
            <a:ext cx="9144000" cy="7001005"/>
          </a:xfrm>
        </p:spPr>
      </p:pic>
      <p:sp>
        <p:nvSpPr>
          <p:cNvPr id="4" name="Cloud 3"/>
          <p:cNvSpPr/>
          <p:nvPr/>
        </p:nvSpPr>
        <p:spPr>
          <a:xfrm>
            <a:off x="990600" y="2133600"/>
            <a:ext cx="6934200" cy="3048000"/>
          </a:xfrm>
          <a:prstGeom prst="clou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i="1" dirty="0"/>
              <a:t>Phần vần của tất cả các tiếng đều có âm chính. Ngoài âm chính một số vần còn có âm cuối và âm đệm.</a:t>
            </a:r>
            <a:endParaRPr lang="en-US" sz="2800" b="1" dirty="0"/>
          </a:p>
        </p:txBody>
      </p:sp>
    </p:spTree>
    <p:extLst>
      <p:ext uri="{BB962C8B-B14F-4D97-AF65-F5344CB8AC3E}">
        <p14:creationId xmlns:p14="http://schemas.microsoft.com/office/powerpoint/2010/main" val="17434708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29386" cy="7010400"/>
          </a:xfrm>
          <a:prstGeom prst="rect">
            <a:avLst/>
          </a:prstGeom>
        </p:spPr>
      </p:pic>
      <p:sp>
        <p:nvSpPr>
          <p:cNvPr id="13315" name="Rectangle 3"/>
          <p:cNvSpPr>
            <a:spLocks noGrp="1" noChangeArrowheads="1"/>
          </p:cNvSpPr>
          <p:nvPr>
            <p:ph sz="quarter" idx="1"/>
          </p:nvPr>
        </p:nvSpPr>
        <p:spPr>
          <a:xfrm>
            <a:off x="1097593" y="1066800"/>
            <a:ext cx="6934200" cy="1828800"/>
          </a:xfrm>
        </p:spPr>
        <p:txBody>
          <a:bodyPr>
            <a:normAutofit/>
          </a:bodyPr>
          <a:lstStyle/>
          <a:p>
            <a:pPr marL="0" indent="0" algn="ctr">
              <a:buNone/>
            </a:pPr>
            <a:r>
              <a:rPr lang="en-US" sz="4000" b="1" dirty="0" err="1">
                <a:latin typeface="Times New Roman" pitchFamily="18" charset="0"/>
                <a:cs typeface="Times New Roman" pitchFamily="18" charset="0"/>
              </a:rPr>
              <a:t>Ôn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tập</a:t>
            </a:r>
            <a:r>
              <a:rPr lang="en-US" sz="4000" b="1" dirty="0">
                <a:latin typeface="Times New Roman" pitchFamily="18" charset="0"/>
                <a:cs typeface="Times New Roman" pitchFamily="18" charset="0"/>
              </a:rPr>
              <a:t>:</a:t>
            </a:r>
            <a:endParaRPr lang="vi-VN" sz="4000" b="1" dirty="0">
              <a:latin typeface="Times New Roman" pitchFamily="18" charset="0"/>
              <a:cs typeface="Times New Roman" pitchFamily="18" charset="0"/>
            </a:endParaRPr>
          </a:p>
          <a:p>
            <a:pPr marL="0" lvl="1" indent="0" algn="ctr">
              <a:spcBef>
                <a:spcPts val="600"/>
              </a:spcBef>
              <a:buSzPct val="70000"/>
              <a:buNone/>
            </a:pPr>
            <a:r>
              <a:rPr lang="en-US" sz="3600" b="1" dirty="0" err="1">
                <a:solidFill>
                  <a:srgbClr val="FF0000"/>
                </a:solidFill>
                <a:latin typeface="Times New Roman" pitchFamily="18" charset="0"/>
                <a:cs typeface="Times New Roman" pitchFamily="18" charset="0"/>
              </a:rPr>
              <a:t>Ôn</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lại</a:t>
            </a:r>
            <a:r>
              <a:rPr lang="en-US" sz="3600" b="1" dirty="0">
                <a:solidFill>
                  <a:srgbClr val="FF0000"/>
                </a:solidFill>
                <a:latin typeface="Times New Roman" pitchFamily="18" charset="0"/>
                <a:cs typeface="Times New Roman" pitchFamily="18" charset="0"/>
              </a:rPr>
              <a:t> </a:t>
            </a:r>
            <a:r>
              <a:rPr lang="vi-VN" sz="3600" b="1" dirty="0">
                <a:solidFill>
                  <a:srgbClr val="FF0000"/>
                </a:solidFill>
                <a:latin typeface="Times New Roman" pitchFamily="18" charset="0"/>
                <a:cs typeface="Times New Roman" pitchFamily="18" charset="0"/>
              </a:rPr>
              <a:t>cấu tạo </a:t>
            </a:r>
            <a:r>
              <a:rPr lang="en-US" sz="3600" b="1" dirty="0" err="1">
                <a:solidFill>
                  <a:srgbClr val="FF0000"/>
                </a:solidFill>
                <a:latin typeface="Times New Roman" pitchFamily="18" charset="0"/>
                <a:cs typeface="Times New Roman" pitchFamily="18" charset="0"/>
              </a:rPr>
              <a:t>tiếng</a:t>
            </a:r>
            <a:r>
              <a:rPr lang="vi-VN" sz="3600" b="1" dirty="0">
                <a:solidFill>
                  <a:srgbClr val="FF0000"/>
                </a:solidFill>
                <a:latin typeface="Times New Roman" pitchFamily="18" charset="0"/>
                <a:cs typeface="Times New Roman" pitchFamily="18" charset="0"/>
              </a:rPr>
              <a:t> và vần</a:t>
            </a:r>
            <a:r>
              <a:rPr lang="en-US" sz="3600" b="1" dirty="0">
                <a:solidFill>
                  <a:srgbClr val="FF0000"/>
                </a:solidFill>
                <a:latin typeface="Times New Roman" pitchFamily="18" charset="0"/>
                <a:cs typeface="Times New Roman" pitchFamily="18" charset="0"/>
              </a:rPr>
              <a:t>.</a:t>
            </a:r>
          </a:p>
        </p:txBody>
      </p:sp>
      <p:sp>
        <p:nvSpPr>
          <p:cNvPr id="4" name="Rectangle 3"/>
          <p:cNvSpPr/>
          <p:nvPr/>
        </p:nvSpPr>
        <p:spPr>
          <a:xfrm>
            <a:off x="838200" y="2624316"/>
            <a:ext cx="7772400" cy="1261884"/>
          </a:xfrm>
          <a:prstGeom prst="rect">
            <a:avLst/>
          </a:prstGeom>
        </p:spPr>
        <p:txBody>
          <a:bodyPr wrap="square">
            <a:spAutoFit/>
          </a:bodyPr>
          <a:lstStyle/>
          <a:p>
            <a:pPr algn="ctr"/>
            <a:r>
              <a:rPr lang="en-US" sz="4000" b="1" dirty="0" err="1">
                <a:solidFill>
                  <a:srgbClr val="002060"/>
                </a:solidFill>
                <a:latin typeface="Times New Roman" pitchFamily="18" charset="0"/>
                <a:cs typeface="Times New Roman" pitchFamily="18" charset="0"/>
              </a:rPr>
              <a:t>Chuẩn</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bị</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bài</a:t>
            </a:r>
            <a:r>
              <a:rPr lang="en-US" sz="4000" b="1" dirty="0">
                <a:solidFill>
                  <a:srgbClr val="002060"/>
                </a:solidFill>
                <a:latin typeface="Times New Roman" pitchFamily="18" charset="0"/>
                <a:cs typeface="Times New Roman" pitchFamily="18" charset="0"/>
              </a:rPr>
              <a:t>: </a:t>
            </a:r>
            <a:endParaRPr lang="vi-VN" sz="4000" b="1" dirty="0">
              <a:solidFill>
                <a:srgbClr val="002060"/>
              </a:solidFill>
              <a:latin typeface="Times New Roman" pitchFamily="18" charset="0"/>
              <a:cs typeface="Times New Roman" pitchFamily="18" charset="0"/>
            </a:endParaRPr>
          </a:p>
          <a:p>
            <a:pPr algn="ctr"/>
            <a:r>
              <a:rPr lang="en-US" sz="3600" b="1" dirty="0">
                <a:solidFill>
                  <a:srgbClr val="FF0000"/>
                </a:solidFill>
                <a:latin typeface="Times New Roman" pitchFamily="18" charset="0"/>
                <a:cs typeface="Times New Roman" pitchFamily="18" charset="0"/>
              </a:rPr>
              <a:t>N</a:t>
            </a:r>
            <a:r>
              <a:rPr lang="vi-VN" sz="3600" b="1" dirty="0">
                <a:solidFill>
                  <a:srgbClr val="FF0000"/>
                </a:solidFill>
                <a:latin typeface="Times New Roman" pitchFamily="18" charset="0"/>
                <a:cs typeface="Times New Roman" pitchFamily="18" charset="0"/>
              </a:rPr>
              <a:t>hớ</a:t>
            </a:r>
            <a:r>
              <a:rPr lang="en-US" sz="3600" b="1" dirty="0">
                <a:solidFill>
                  <a:srgbClr val="FF0000"/>
                </a:solidFill>
                <a:latin typeface="Times New Roman" pitchFamily="18" charset="0"/>
                <a:cs typeface="Times New Roman" pitchFamily="18" charset="0"/>
              </a:rPr>
              <a:t> - </a:t>
            </a:r>
            <a:r>
              <a:rPr lang="en-US" sz="3600" b="1" dirty="0" err="1">
                <a:solidFill>
                  <a:srgbClr val="FF0000"/>
                </a:solidFill>
                <a:latin typeface="Times New Roman" pitchFamily="18" charset="0"/>
                <a:cs typeface="Times New Roman" pitchFamily="18" charset="0"/>
              </a:rPr>
              <a:t>viết</a:t>
            </a:r>
            <a:r>
              <a:rPr lang="en-US" sz="3600" b="1" dirty="0">
                <a:solidFill>
                  <a:srgbClr val="FF0000"/>
                </a:solidFill>
                <a:latin typeface="Times New Roman" pitchFamily="18" charset="0"/>
                <a:cs typeface="Times New Roman" pitchFamily="18" charset="0"/>
              </a:rPr>
              <a:t>: </a:t>
            </a:r>
            <a:r>
              <a:rPr lang="vi-VN" sz="3600" b="1" dirty="0">
                <a:solidFill>
                  <a:srgbClr val="FF0000"/>
                </a:solidFill>
                <a:latin typeface="Times New Roman" pitchFamily="18" charset="0"/>
                <a:cs typeface="Times New Roman" pitchFamily="18" charset="0"/>
              </a:rPr>
              <a:t>Thư gửi các học sinh</a:t>
            </a:r>
            <a:endParaRPr lang="en-US" sz="36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1000"/>
                                        <p:tgtEl>
                                          <p:spTgt spid="13315">
                                            <p:txEl>
                                              <p:pRg st="0" end="0"/>
                                            </p:txEl>
                                          </p:spTgt>
                                        </p:tgtEl>
                                      </p:cBhvr>
                                    </p:animEffect>
                                    <p:anim calcmode="lin" valueType="num">
                                      <p:cBhvr>
                                        <p:cTn id="8" dur="10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315">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fade">
                                      <p:cBhvr>
                                        <p:cTn id="12" dur="1000"/>
                                        <p:tgtEl>
                                          <p:spTgt spid="13315">
                                            <p:txEl>
                                              <p:pRg st="1" end="1"/>
                                            </p:txEl>
                                          </p:spTgt>
                                        </p:tgtEl>
                                      </p:cBhvr>
                                    </p:animEffect>
                                    <p:anim calcmode="lin" valueType="num">
                                      <p:cBhvr>
                                        <p:cTn id="13" dur="10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33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uiExpand="1" build="p"/>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MCj0435809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962525"/>
            <a:ext cx="1878013"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14" descr="Firewrk8"/>
          <p:cNvPicPr>
            <a:picLocks noChangeAspect="1" noChangeArrowheads="1"/>
          </p:cNvPicPr>
          <p:nvPr/>
        </p:nvPicPr>
        <p:blipFill>
          <a:blip r:embed="rId3" cstate="print">
            <a:lum bright="6000" contrast="30000"/>
            <a:extLst>
              <a:ext uri="{28A0092B-C50C-407E-A947-70E740481C1C}">
                <a14:useLocalDpi xmlns:a14="http://schemas.microsoft.com/office/drawing/2010/main" val="0"/>
              </a:ext>
            </a:extLst>
          </a:blip>
          <a:srcRect/>
          <a:stretch>
            <a:fillRect/>
          </a:stretch>
        </p:blipFill>
        <p:spPr bwMode="auto">
          <a:xfrm>
            <a:off x="5181600" y="2971800"/>
            <a:ext cx="1905000"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descr="MCj0435809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404278">
            <a:off x="7262813" y="4754562"/>
            <a:ext cx="142875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12" descr="Firewrk8"/>
          <p:cNvPicPr>
            <a:picLocks noChangeAspect="1" noChangeArrowheads="1"/>
          </p:cNvPicPr>
          <p:nvPr/>
        </p:nvPicPr>
        <p:blipFill>
          <a:blip r:embed="rId3" cstate="print">
            <a:lum bright="6000" contrast="30000"/>
            <a:extLst>
              <a:ext uri="{28A0092B-C50C-407E-A947-70E740481C1C}">
                <a14:useLocalDpi xmlns:a14="http://schemas.microsoft.com/office/drawing/2010/main" val="0"/>
              </a:ext>
            </a:extLst>
          </a:blip>
          <a:srcRect/>
          <a:stretch>
            <a:fillRect/>
          </a:stretch>
        </p:blipFill>
        <p:spPr bwMode="auto">
          <a:xfrm>
            <a:off x="914400" y="1295400"/>
            <a:ext cx="1524000"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14" descr="Firewrk8"/>
          <p:cNvPicPr>
            <a:picLocks noChangeAspect="1" noChangeArrowheads="1"/>
          </p:cNvPicPr>
          <p:nvPr/>
        </p:nvPicPr>
        <p:blipFill>
          <a:blip r:embed="rId3" cstate="print">
            <a:lum bright="6000" contrast="30000"/>
            <a:extLst>
              <a:ext uri="{28A0092B-C50C-407E-A947-70E740481C1C}">
                <a14:useLocalDpi xmlns:a14="http://schemas.microsoft.com/office/drawing/2010/main" val="0"/>
              </a:ext>
            </a:extLst>
          </a:blip>
          <a:srcRect/>
          <a:stretch>
            <a:fillRect/>
          </a:stretch>
        </p:blipFill>
        <p:spPr bwMode="auto">
          <a:xfrm>
            <a:off x="6934200" y="1524000"/>
            <a:ext cx="1905000"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WordArt 7"/>
          <p:cNvSpPr>
            <a:spLocks noChangeArrowheads="1" noChangeShapeType="1" noTextEdit="1"/>
          </p:cNvSpPr>
          <p:nvPr/>
        </p:nvSpPr>
        <p:spPr bwMode="auto">
          <a:xfrm>
            <a:off x="1066800" y="1143000"/>
            <a:ext cx="6477000" cy="3810000"/>
          </a:xfrm>
          <a:prstGeom prst="rect">
            <a:avLst/>
          </a:prstGeom>
        </p:spPr>
        <p:txBody>
          <a:bodyPr wrap="none" fromWordArt="1">
            <a:prstTxWarp prst="textCascadeUp">
              <a:avLst>
                <a:gd name="adj" fmla="val 44444"/>
              </a:avLst>
            </a:prstTxWarp>
            <a:scene3d>
              <a:camera prst="legacyPerspectiveFront">
                <a:rot lat="20519982" lon="1080000" rev="0"/>
              </a:camera>
              <a:lightRig rig="legacyHarsh2" dir="b"/>
            </a:scene3d>
            <a:sp3d extrusionH="430200" prstMaterial="legacyMatte">
              <a:extrusionClr>
                <a:srgbClr val="FF6600"/>
              </a:extrusionClr>
            </a:sp3d>
          </a:bodyPr>
          <a:lstStyle/>
          <a:p>
            <a:pPr algn="ctr"/>
            <a:r>
              <a:rPr lang="en-US" sz="3600" b="1" kern="10">
                <a:ln w="9525">
                  <a:round/>
                  <a:headEnd/>
                  <a:tailEnd/>
                </a:ln>
                <a:gradFill rotWithShape="1">
                  <a:gsLst>
                    <a:gs pos="0">
                      <a:srgbClr val="FFE701"/>
                    </a:gs>
                    <a:gs pos="100000">
                      <a:srgbClr val="FE3E02"/>
                    </a:gs>
                  </a:gsLst>
                  <a:lin ang="5400000" scaled="1"/>
                </a:gradFill>
                <a:latin typeface="Times New Roman"/>
                <a:cs typeface="Times New Roman"/>
              </a:rPr>
              <a:t>CHÀO CÁC EM !</a:t>
            </a:r>
          </a:p>
        </p:txBody>
      </p:sp>
      <p:sp>
        <p:nvSpPr>
          <p:cNvPr id="12296"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vi-VN" altLang="en-US"/>
          </a:p>
        </p:txBody>
      </p:sp>
    </p:spTree>
    <p:extLst>
      <p:ext uri="{BB962C8B-B14F-4D97-AF65-F5344CB8AC3E}">
        <p14:creationId xmlns:p14="http://schemas.microsoft.com/office/powerpoint/2010/main" val="3490439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Content Placeholder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52400" y="715835"/>
            <a:ext cx="3276600" cy="4313365"/>
          </a:xfrm>
        </p:spPr>
      </p:pic>
      <p:sp>
        <p:nvSpPr>
          <p:cNvPr id="7" name="Rectangle 6"/>
          <p:cNvSpPr/>
          <p:nvPr/>
        </p:nvSpPr>
        <p:spPr>
          <a:xfrm>
            <a:off x="1380517" y="228600"/>
            <a:ext cx="2425151" cy="523220"/>
          </a:xfrm>
          <a:prstGeom prst="rect">
            <a:avLst/>
          </a:prstGeom>
        </p:spPr>
        <p:txBody>
          <a:bodyPr wrap="none">
            <a:spAutoFit/>
          </a:bodyPr>
          <a:lstStyle/>
          <a:p>
            <a:r>
              <a:rPr lang="vi-VN" sz="2800" b="1" dirty="0">
                <a:solidFill>
                  <a:srgbClr val="FF0000"/>
                </a:solidFill>
              </a:rPr>
              <a:t> 1. N</a:t>
            </a:r>
            <a:r>
              <a:rPr lang="en-US" sz="2800" b="1" dirty="0" err="1">
                <a:solidFill>
                  <a:srgbClr val="FF0000"/>
                </a:solidFill>
                <a:latin typeface="Times New Roman" pitchFamily="18" charset="0"/>
                <a:cs typeface="Times New Roman" pitchFamily="18" charset="0"/>
              </a:rPr>
              <a:t>ghe</a:t>
            </a:r>
            <a:r>
              <a:rPr lang="vi-VN" sz="2800" b="1" dirty="0">
                <a:solidFill>
                  <a:srgbClr val="FF0000"/>
                </a:solidFill>
              </a:rPr>
              <a:t> –</a:t>
            </a:r>
            <a:r>
              <a:rPr lang="en-US" sz="2800" b="1" dirty="0">
                <a:solidFill>
                  <a:srgbClr val="FF0000"/>
                </a:solidFill>
              </a:rPr>
              <a:t> </a:t>
            </a:r>
            <a:r>
              <a:rPr lang="vi-VN" sz="2800" b="1" dirty="0">
                <a:solidFill>
                  <a:srgbClr val="FF0000"/>
                </a:solidFill>
              </a:rPr>
              <a:t>viế</a:t>
            </a:r>
            <a:r>
              <a:rPr lang="en-US" sz="2800" b="1" dirty="0">
                <a:solidFill>
                  <a:srgbClr val="FF0000"/>
                </a:solidFill>
              </a:rPr>
              <a:t>t</a:t>
            </a:r>
          </a:p>
        </p:txBody>
      </p:sp>
      <p:sp>
        <p:nvSpPr>
          <p:cNvPr id="9" name="Rectangle 8"/>
          <p:cNvSpPr/>
          <p:nvPr/>
        </p:nvSpPr>
        <p:spPr>
          <a:xfrm>
            <a:off x="3429000" y="228600"/>
            <a:ext cx="5325082" cy="5693866"/>
          </a:xfrm>
          <a:prstGeom prst="rect">
            <a:avLst/>
          </a:prstGeom>
        </p:spPr>
        <p:txBody>
          <a:bodyPr wrap="square">
            <a:spAutoFit/>
          </a:bodyPr>
          <a:lstStyle/>
          <a:p>
            <a:pPr algn="ctr"/>
            <a:r>
              <a:rPr lang="vi-VN" sz="2800" b="1" dirty="0"/>
              <a:t>Lương Ngọc Quyến </a:t>
            </a:r>
            <a:endParaRPr lang="vi-VN" sz="1200" b="1" dirty="0"/>
          </a:p>
          <a:p>
            <a:pPr indent="457200" algn="just"/>
            <a:r>
              <a:rPr lang="vi-VN" sz="2400" dirty="0"/>
              <a:t>Lương Ngọc Quyến là con trai nhà yêu nước Lương Văn Can. Nuôi ý chí khôi phục non sông, ông tìm đường sang Trung Quốc mưu tập hợp lực lượng chống thực dân Pháp. Ông bị giặc bắt đưa về nước. Chúng khoét bàn chân ông, luồn dây thép buộc chân vào xích sắt. Ngày 30-8-1917, cuộc khởi nghĩa Thái Nguyên do Đội Cấn lãnh đạo bùng nổ. Lương Ngọc Quyến được giải thoát và tham gia chỉ huy nghĩa quân. Ông hi sinh, nhưng tấm lòng trung với nước của ông còn sáng mãi.</a:t>
            </a:r>
          </a:p>
          <a:p>
            <a:pPr indent="457200" algn="just"/>
            <a:r>
              <a:rPr lang="vi-VN" sz="2400" dirty="0"/>
              <a:t>                   </a:t>
            </a:r>
            <a:r>
              <a:rPr lang="vi-VN" dirty="0"/>
              <a:t>Theo </a:t>
            </a:r>
            <a:r>
              <a:rPr lang="vi-VN" b="1" dirty="0"/>
              <a:t>LƯƠNG QUÂN</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25052" y="-1"/>
            <a:ext cx="9144000" cy="6858001"/>
          </a:xfrm>
          <a:solidFill>
            <a:srgbClr val="FFFF00"/>
          </a:solidFill>
        </p:spPr>
      </p:pic>
      <p:sp>
        <p:nvSpPr>
          <p:cNvPr id="5" name="Rectangle 4"/>
          <p:cNvSpPr/>
          <p:nvPr/>
        </p:nvSpPr>
        <p:spPr>
          <a:xfrm>
            <a:off x="2771384" y="2267211"/>
            <a:ext cx="5578840" cy="3416320"/>
          </a:xfrm>
          <a:prstGeom prst="rect">
            <a:avLst/>
          </a:prstGeom>
          <a:solidFill>
            <a:srgbClr val="FFFF00"/>
          </a:solidFill>
        </p:spPr>
        <p:txBody>
          <a:bodyPr wrap="square">
            <a:spAutoFit/>
          </a:bodyPr>
          <a:lstStyle/>
          <a:p>
            <a:pPr marL="342900" indent="-342900">
              <a:buFont typeface="+mj-lt"/>
              <a:buAutoNum type="arabicPeriod"/>
            </a:pPr>
            <a:r>
              <a:rPr lang="vi-VN" sz="2400" b="1" dirty="0">
                <a:solidFill>
                  <a:srgbClr val="FF0000"/>
                </a:solidFill>
              </a:rPr>
              <a:t>Lương Ngọc Quyến sinh năm 1885, mất năm 1917.</a:t>
            </a:r>
          </a:p>
          <a:p>
            <a:pPr marL="342900" indent="-342900">
              <a:buFont typeface="+mj-lt"/>
              <a:buAutoNum type="arabicPeriod"/>
            </a:pPr>
            <a:r>
              <a:rPr lang="vi-VN" sz="2400" b="1" dirty="0">
                <a:solidFill>
                  <a:srgbClr val="FF0000"/>
                </a:solidFill>
              </a:rPr>
              <a:t>Ông là con trai của nhà yêu nước Lương Văn Can.</a:t>
            </a:r>
          </a:p>
          <a:p>
            <a:pPr marL="342900" indent="-342900">
              <a:buFont typeface="+mj-lt"/>
              <a:buAutoNum type="arabicPeriod"/>
            </a:pPr>
            <a:r>
              <a:rPr lang="vi-VN" sz="2400" b="1" dirty="0">
                <a:solidFill>
                  <a:srgbClr val="FF0000"/>
                </a:solidFill>
              </a:rPr>
              <a:t>Ông tham gia cách mạng và bị giặc bắt giam.</a:t>
            </a:r>
          </a:p>
          <a:p>
            <a:pPr marL="342900" indent="-342900">
              <a:buFont typeface="+mj-lt"/>
              <a:buAutoNum type="arabicPeriod"/>
            </a:pPr>
            <a:r>
              <a:rPr lang="vi-VN" sz="2400" b="1" dirty="0">
                <a:solidFill>
                  <a:srgbClr val="FF0000"/>
                </a:solidFill>
              </a:rPr>
              <a:t> Ngày 30/8/1971, ông được giải thoát và tham gia chỉ huy nghĩa quân ở Thái Nguyên. </a:t>
            </a:r>
            <a:endParaRPr lang="en-US" sz="2400" b="1" dirty="0">
              <a:solidFill>
                <a:srgbClr val="FF0000"/>
              </a:solidFil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16" y="1981200"/>
            <a:ext cx="2819400" cy="3810000"/>
          </a:xfrm>
          <a:prstGeom prst="rect">
            <a:avLst/>
          </a:prstGeom>
        </p:spPr>
      </p:pic>
      <p:sp>
        <p:nvSpPr>
          <p:cNvPr id="11" name="Cloud 10"/>
          <p:cNvSpPr/>
          <p:nvPr/>
        </p:nvSpPr>
        <p:spPr>
          <a:xfrm rot="21327456">
            <a:off x="2471582" y="197758"/>
            <a:ext cx="6695742" cy="1676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2060"/>
                </a:solidFill>
              </a:rPr>
              <a:t>Trình bày hiểu biết của em</a:t>
            </a:r>
          </a:p>
          <a:p>
            <a:pPr algn="ctr"/>
            <a:r>
              <a:rPr lang="vi-VN" sz="2800" b="1" dirty="0">
                <a:solidFill>
                  <a:srgbClr val="002060"/>
                </a:solidFill>
              </a:rPr>
              <a:t> về Lương Ngọc Quyến?</a:t>
            </a:r>
            <a:endParaRPr lang="en-US" sz="2800" b="1" dirty="0">
              <a:solidFill>
                <a:srgbClr val="002060"/>
              </a:solidFill>
            </a:endParaRPr>
          </a:p>
        </p:txBody>
      </p:sp>
      <p:sp>
        <p:nvSpPr>
          <p:cNvPr id="15" name="Curved Down Arrow 14"/>
          <p:cNvSpPr/>
          <p:nvPr/>
        </p:nvSpPr>
        <p:spPr>
          <a:xfrm rot="18695432">
            <a:off x="1473933" y="1157811"/>
            <a:ext cx="1881309" cy="762000"/>
          </a:xfrm>
          <a:prstGeom prst="curvedDownArrow">
            <a:avLst/>
          </a:prstGeom>
          <a:solidFill>
            <a:srgbClr val="00B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7086600"/>
          </a:xfrm>
        </p:spPr>
      </p:pic>
      <p:sp>
        <p:nvSpPr>
          <p:cNvPr id="5" name="Rectangle 4"/>
          <p:cNvSpPr/>
          <p:nvPr/>
        </p:nvSpPr>
        <p:spPr>
          <a:xfrm>
            <a:off x="622126" y="109603"/>
            <a:ext cx="7226474" cy="4893647"/>
          </a:xfrm>
          <a:prstGeom prst="rect">
            <a:avLst/>
          </a:prstGeom>
        </p:spPr>
        <p:txBody>
          <a:bodyPr wrap="square">
            <a:spAutoFit/>
          </a:bodyPr>
          <a:lstStyle/>
          <a:p>
            <a:pPr algn="ctr"/>
            <a:endParaRPr lang="vi-VN" sz="2400" b="1" dirty="0"/>
          </a:p>
          <a:p>
            <a:pPr algn="ctr"/>
            <a:r>
              <a:rPr lang="vi-VN" sz="2400" b="1" dirty="0"/>
              <a:t>Lương Ngọc Quyến</a:t>
            </a:r>
          </a:p>
          <a:p>
            <a:pPr indent="457200" algn="just"/>
            <a:r>
              <a:rPr lang="vi-VN" sz="2400" b="1" dirty="0"/>
              <a:t>Lương Ngọc Quyến là con trai nhà yêu nước Lương Văn Can. Nuôi ý chí khôi phục non sông, ông tìm đường sang Trung Quốc mưu tập hợp lực lượng chống thực dân Pháp. Ông bị giặc bắt đưa về nước. Chúng khoét bàn chân ông, luồn dây thép buộc chân vào xích sắt. Ngày 30-8-1917, cuộc khởi nghĩa Thái Nguyên do Đội Cấn lãnh đạo bùng nổ. Lương Ngọc Quyến được giải thoát và tham gia chỉ huy nghĩa quân. Ông hi sinh, nhưng tấm lòng trung với nước của ông còn sáng mãi.</a:t>
            </a:r>
          </a:p>
          <a:p>
            <a:pPr indent="457200" algn="just"/>
            <a:r>
              <a:rPr lang="vi-VN" sz="2400" b="1" dirty="0"/>
              <a:t>                                     </a:t>
            </a:r>
            <a:r>
              <a:rPr lang="vi-VN" b="1" dirty="0"/>
              <a:t>Theo LƯƠNG QUÂN</a:t>
            </a:r>
            <a:endParaRPr lang="en-US" b="1" dirty="0"/>
          </a:p>
        </p:txBody>
      </p:sp>
      <p:sp>
        <p:nvSpPr>
          <p:cNvPr id="6" name="Rectangle 5"/>
          <p:cNvSpPr/>
          <p:nvPr/>
        </p:nvSpPr>
        <p:spPr>
          <a:xfrm>
            <a:off x="457198" y="4505980"/>
            <a:ext cx="2257349" cy="523220"/>
          </a:xfrm>
          <a:prstGeom prst="rect">
            <a:avLst/>
          </a:prstGeom>
        </p:spPr>
        <p:txBody>
          <a:bodyPr wrap="none">
            <a:spAutoFit/>
          </a:bodyPr>
          <a:lstStyle/>
          <a:p>
            <a:r>
              <a:rPr lang="vi-VN" sz="2800" b="1" u="sng" dirty="0">
                <a:solidFill>
                  <a:srgbClr val="FF0000"/>
                </a:solidFill>
              </a:rPr>
              <a:t>Luyện từ khó</a:t>
            </a:r>
            <a:endParaRPr lang="en-US" sz="2800" b="1" u="sng" dirty="0">
              <a:solidFill>
                <a:srgbClr val="FF0000"/>
              </a:solidFill>
            </a:endParaRPr>
          </a:p>
        </p:txBody>
      </p:sp>
      <p:cxnSp>
        <p:nvCxnSpPr>
          <p:cNvPr id="8" name="Straight Connector 7"/>
          <p:cNvCxnSpPr/>
          <p:nvPr/>
        </p:nvCxnSpPr>
        <p:spPr>
          <a:xfrm>
            <a:off x="3349319" y="3048000"/>
            <a:ext cx="1298881"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0" name="Straight Connector 9"/>
          <p:cNvCxnSpPr/>
          <p:nvPr/>
        </p:nvCxnSpPr>
        <p:spPr>
          <a:xfrm>
            <a:off x="698326" y="1600200"/>
            <a:ext cx="2241172"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a:off x="1143000" y="1219200"/>
            <a:ext cx="282114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6553200" y="1981200"/>
            <a:ext cx="11430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a:off x="1752600" y="2667000"/>
            <a:ext cx="6858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8" name="Straight Connector 17"/>
          <p:cNvCxnSpPr/>
          <p:nvPr/>
        </p:nvCxnSpPr>
        <p:spPr>
          <a:xfrm>
            <a:off x="1323536" y="3042137"/>
            <a:ext cx="9906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9" name="Rectangle 18"/>
          <p:cNvSpPr/>
          <p:nvPr/>
        </p:nvSpPr>
        <p:spPr>
          <a:xfrm>
            <a:off x="622126" y="4936071"/>
            <a:ext cx="3111674" cy="523220"/>
          </a:xfrm>
          <a:prstGeom prst="rect">
            <a:avLst/>
          </a:prstGeom>
        </p:spPr>
        <p:txBody>
          <a:bodyPr wrap="square">
            <a:spAutoFit/>
          </a:bodyPr>
          <a:lstStyle/>
          <a:p>
            <a:r>
              <a:rPr lang="vi-VN" sz="2800" b="1" i="1" dirty="0">
                <a:solidFill>
                  <a:srgbClr val="002060"/>
                </a:solidFill>
              </a:rPr>
              <a:t>Lương Ngọc Quyến</a:t>
            </a:r>
            <a:endParaRPr lang="en-US" sz="2800" b="1" i="1" dirty="0">
              <a:solidFill>
                <a:srgbClr val="002060"/>
              </a:solidFill>
            </a:endParaRPr>
          </a:p>
        </p:txBody>
      </p:sp>
      <p:sp>
        <p:nvSpPr>
          <p:cNvPr id="20" name="Rectangle 19"/>
          <p:cNvSpPr/>
          <p:nvPr/>
        </p:nvSpPr>
        <p:spPr>
          <a:xfrm>
            <a:off x="3792394" y="4936071"/>
            <a:ext cx="2608406" cy="523220"/>
          </a:xfrm>
          <a:prstGeom prst="rect">
            <a:avLst/>
          </a:prstGeom>
        </p:spPr>
        <p:txBody>
          <a:bodyPr wrap="none">
            <a:spAutoFit/>
          </a:bodyPr>
          <a:lstStyle/>
          <a:p>
            <a:r>
              <a:rPr lang="vi-VN" sz="2800" b="1" i="1" dirty="0">
                <a:solidFill>
                  <a:srgbClr val="002060"/>
                </a:solidFill>
              </a:rPr>
              <a:t>Lương Văn Can</a:t>
            </a:r>
            <a:endParaRPr lang="en-US" sz="2800" b="1" i="1" dirty="0">
              <a:solidFill>
                <a:srgbClr val="002060"/>
              </a:solidFill>
            </a:endParaRPr>
          </a:p>
        </p:txBody>
      </p:sp>
      <p:sp>
        <p:nvSpPr>
          <p:cNvPr id="21" name="Rectangle 20"/>
          <p:cNvSpPr/>
          <p:nvPr/>
        </p:nvSpPr>
        <p:spPr>
          <a:xfrm>
            <a:off x="698326" y="5492115"/>
            <a:ext cx="1633781" cy="523220"/>
          </a:xfrm>
          <a:prstGeom prst="rect">
            <a:avLst/>
          </a:prstGeom>
        </p:spPr>
        <p:txBody>
          <a:bodyPr wrap="none">
            <a:spAutoFit/>
          </a:bodyPr>
          <a:lstStyle/>
          <a:p>
            <a:r>
              <a:rPr lang="vi-VN" sz="2800" b="1" i="1" dirty="0">
                <a:solidFill>
                  <a:srgbClr val="002060"/>
                </a:solidFill>
              </a:rPr>
              <a:t>lực lượng</a:t>
            </a:r>
            <a:endParaRPr lang="en-US" sz="2800" b="1" i="1" dirty="0">
              <a:solidFill>
                <a:srgbClr val="002060"/>
              </a:solidFill>
            </a:endParaRPr>
          </a:p>
        </p:txBody>
      </p:sp>
      <p:sp>
        <p:nvSpPr>
          <p:cNvPr id="22" name="Rectangle 21"/>
          <p:cNvSpPr/>
          <p:nvPr/>
        </p:nvSpPr>
        <p:spPr>
          <a:xfrm>
            <a:off x="2438400" y="5499052"/>
            <a:ext cx="1002197" cy="523220"/>
          </a:xfrm>
          <a:prstGeom prst="rect">
            <a:avLst/>
          </a:prstGeom>
        </p:spPr>
        <p:txBody>
          <a:bodyPr wrap="none">
            <a:spAutoFit/>
          </a:bodyPr>
          <a:lstStyle/>
          <a:p>
            <a:r>
              <a:rPr lang="vi-VN" sz="2800" b="1" i="1" dirty="0">
                <a:solidFill>
                  <a:srgbClr val="002060"/>
                </a:solidFill>
              </a:rPr>
              <a:t>khoét</a:t>
            </a:r>
            <a:endParaRPr lang="en-US" sz="2800" b="1" i="1" dirty="0">
              <a:solidFill>
                <a:srgbClr val="002060"/>
              </a:solidFill>
            </a:endParaRPr>
          </a:p>
        </p:txBody>
      </p:sp>
      <p:sp>
        <p:nvSpPr>
          <p:cNvPr id="23" name="Rectangle 22"/>
          <p:cNvSpPr/>
          <p:nvPr/>
        </p:nvSpPr>
        <p:spPr>
          <a:xfrm>
            <a:off x="3528737" y="5481358"/>
            <a:ext cx="1330814" cy="523220"/>
          </a:xfrm>
          <a:prstGeom prst="rect">
            <a:avLst/>
          </a:prstGeom>
        </p:spPr>
        <p:txBody>
          <a:bodyPr wrap="none">
            <a:spAutoFit/>
          </a:bodyPr>
          <a:lstStyle/>
          <a:p>
            <a:r>
              <a:rPr lang="vi-VN" sz="2800" b="1" i="1" dirty="0">
                <a:solidFill>
                  <a:srgbClr val="002060"/>
                </a:solidFill>
              </a:rPr>
              <a:t>xích sắt</a:t>
            </a:r>
            <a:endParaRPr lang="en-US" sz="2800" b="1" i="1" dirty="0">
              <a:solidFill>
                <a:srgbClr val="002060"/>
              </a:solidFill>
            </a:endParaRPr>
          </a:p>
        </p:txBody>
      </p:sp>
      <p:sp>
        <p:nvSpPr>
          <p:cNvPr id="24" name="Rectangle 23"/>
          <p:cNvSpPr/>
          <p:nvPr/>
        </p:nvSpPr>
        <p:spPr>
          <a:xfrm>
            <a:off x="685800" y="6029980"/>
            <a:ext cx="1681871" cy="523220"/>
          </a:xfrm>
          <a:prstGeom prst="rect">
            <a:avLst/>
          </a:prstGeom>
        </p:spPr>
        <p:txBody>
          <a:bodyPr wrap="none">
            <a:spAutoFit/>
          </a:bodyPr>
          <a:lstStyle/>
          <a:p>
            <a:r>
              <a:rPr lang="vi-VN" sz="2800" b="1" i="1" dirty="0">
                <a:solidFill>
                  <a:srgbClr val="002060"/>
                </a:solidFill>
              </a:rPr>
              <a:t>30-8-1917</a:t>
            </a:r>
            <a:endParaRPr lang="en-US" sz="2800" b="1" i="1" dirty="0">
              <a:solidFill>
                <a:srgbClr val="002060"/>
              </a:solidFill>
            </a:endParaRPr>
          </a:p>
        </p:txBody>
      </p:sp>
    </p:spTree>
    <p:extLst>
      <p:ext uri="{BB962C8B-B14F-4D97-AF65-F5344CB8AC3E}">
        <p14:creationId xmlns:p14="http://schemas.microsoft.com/office/powerpoint/2010/main" val="393041973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ppt_x"/>
                                          </p:val>
                                        </p:tav>
                                        <p:tav tm="100000">
                                          <p:val>
                                            <p:strVal val="#ppt_x"/>
                                          </p:val>
                                        </p:tav>
                                      </p:tavLst>
                                    </p:anim>
                                    <p:anim calcmode="lin" valueType="num">
                                      <p:cBhvr additive="base">
                                        <p:cTn id="46" dur="500" fill="hold"/>
                                        <p:tgtEl>
                                          <p:spTgt spid="20"/>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500" fill="hold"/>
                                        <p:tgtEl>
                                          <p:spTgt spid="22"/>
                                        </p:tgtEl>
                                        <p:attrNameLst>
                                          <p:attrName>ppt_x</p:attrName>
                                        </p:attrNameLst>
                                      </p:cBhvr>
                                      <p:tavLst>
                                        <p:tav tm="0">
                                          <p:val>
                                            <p:strVal val="#ppt_x"/>
                                          </p:val>
                                        </p:tav>
                                        <p:tav tm="100000">
                                          <p:val>
                                            <p:strVal val="#ppt_x"/>
                                          </p:val>
                                        </p:tav>
                                      </p:tavLst>
                                    </p:anim>
                                    <p:anim calcmode="lin" valueType="num">
                                      <p:cBhvr additive="base">
                                        <p:cTn id="54" dur="500" fill="hold"/>
                                        <p:tgtEl>
                                          <p:spTgt spid="22"/>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fill="hold"/>
                                        <p:tgtEl>
                                          <p:spTgt spid="23"/>
                                        </p:tgtEl>
                                        <p:attrNameLst>
                                          <p:attrName>ppt_x</p:attrName>
                                        </p:attrNameLst>
                                      </p:cBhvr>
                                      <p:tavLst>
                                        <p:tav tm="0">
                                          <p:val>
                                            <p:strVal val="#ppt_x"/>
                                          </p:val>
                                        </p:tav>
                                        <p:tav tm="100000">
                                          <p:val>
                                            <p:strVal val="#ppt_x"/>
                                          </p:val>
                                        </p:tav>
                                      </p:tavLst>
                                    </p:anim>
                                    <p:anim calcmode="lin" valueType="num">
                                      <p:cBhvr additive="base">
                                        <p:cTn id="58" dur="500" fill="hold"/>
                                        <p:tgtEl>
                                          <p:spTgt spid="23"/>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0" grpId="0"/>
      <p:bldP spid="21" grpId="0"/>
      <p:bldP spid="22" grpId="0"/>
      <p:bldP spid="23"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7" name="Rectangle 6"/>
          <p:cNvSpPr/>
          <p:nvPr/>
        </p:nvSpPr>
        <p:spPr>
          <a:xfrm>
            <a:off x="228600" y="915299"/>
            <a:ext cx="8686800" cy="461665"/>
          </a:xfrm>
          <a:prstGeom prst="rect">
            <a:avLst/>
          </a:prstGeom>
        </p:spPr>
        <p:txBody>
          <a:bodyPr wrap="square">
            <a:spAutoFit/>
          </a:bodyPr>
          <a:lstStyle/>
          <a:p>
            <a:r>
              <a:rPr lang="vi-VN" sz="2400" b="1" i="1" dirty="0">
                <a:solidFill>
                  <a:srgbClr val="7030A0"/>
                </a:solidFill>
              </a:rPr>
              <a:t>Bài 2: Ghi lại phần vần của những tiếng in đậm trong các câu sau:</a:t>
            </a:r>
            <a:endParaRPr lang="en-US" sz="2400" b="1" i="1" dirty="0">
              <a:solidFill>
                <a:srgbClr val="7030A0"/>
              </a:solidFill>
            </a:endParaRPr>
          </a:p>
        </p:txBody>
      </p:sp>
      <p:sp>
        <p:nvSpPr>
          <p:cNvPr id="8" name="Rectangle 7"/>
          <p:cNvSpPr/>
          <p:nvPr/>
        </p:nvSpPr>
        <p:spPr>
          <a:xfrm>
            <a:off x="457200" y="1524000"/>
            <a:ext cx="3048000" cy="1938992"/>
          </a:xfrm>
          <a:prstGeom prst="rect">
            <a:avLst/>
          </a:prstGeom>
        </p:spPr>
        <p:txBody>
          <a:bodyPr wrap="square">
            <a:spAutoFit/>
          </a:bodyPr>
          <a:lstStyle/>
          <a:p>
            <a:pPr algn="just"/>
            <a:r>
              <a:rPr lang="vi-VN" sz="2400" dirty="0"/>
              <a:t>a/ </a:t>
            </a:r>
            <a:r>
              <a:rPr lang="vi-VN" sz="2400" b="1" dirty="0"/>
              <a:t>Trạng nguyên </a:t>
            </a:r>
            <a:r>
              <a:rPr lang="vi-VN" sz="2400" dirty="0"/>
              <a:t>trẻ nhất của nước ta là ông </a:t>
            </a:r>
            <a:r>
              <a:rPr lang="vi-VN" sz="2400" b="1" dirty="0"/>
              <a:t>Nguyễn Hiền</a:t>
            </a:r>
            <a:r>
              <a:rPr lang="vi-VN" sz="2400" dirty="0"/>
              <a:t>, đỗ đầu </a:t>
            </a:r>
            <a:r>
              <a:rPr lang="vi-VN" sz="2400" b="1" dirty="0"/>
              <a:t>khoa thi </a:t>
            </a:r>
            <a:r>
              <a:rPr lang="vi-VN" sz="2400" dirty="0"/>
              <a:t>năm 1247, lúc vừa 13 tuổi.</a:t>
            </a:r>
            <a:endParaRPr lang="en-US" sz="2400" dirty="0"/>
          </a:p>
        </p:txBody>
      </p:sp>
      <p:sp>
        <p:nvSpPr>
          <p:cNvPr id="9" name="Rectangle 8"/>
          <p:cNvSpPr/>
          <p:nvPr/>
        </p:nvSpPr>
        <p:spPr>
          <a:xfrm>
            <a:off x="457200" y="3483482"/>
            <a:ext cx="3200400" cy="1938992"/>
          </a:xfrm>
          <a:prstGeom prst="rect">
            <a:avLst/>
          </a:prstGeom>
        </p:spPr>
        <p:txBody>
          <a:bodyPr wrap="square">
            <a:spAutoFit/>
          </a:bodyPr>
          <a:lstStyle/>
          <a:p>
            <a:pPr algn="just"/>
            <a:r>
              <a:rPr lang="vi-VN" sz="2400" dirty="0">
                <a:solidFill>
                  <a:srgbClr val="002060"/>
                </a:solidFill>
              </a:rPr>
              <a:t>b/ Làng có nhiều tiến sĩ nhất nước là </a:t>
            </a:r>
            <a:r>
              <a:rPr lang="vi-VN" sz="2400" b="1" dirty="0">
                <a:solidFill>
                  <a:srgbClr val="002060"/>
                </a:solidFill>
              </a:rPr>
              <a:t>làng Mộ Trạch</a:t>
            </a:r>
            <a:r>
              <a:rPr lang="vi-VN" sz="2400" dirty="0">
                <a:solidFill>
                  <a:srgbClr val="002060"/>
                </a:solidFill>
              </a:rPr>
              <a:t>, xã Tân Hồng, </a:t>
            </a:r>
            <a:r>
              <a:rPr lang="vi-VN" sz="2400" b="1" dirty="0">
                <a:solidFill>
                  <a:srgbClr val="002060"/>
                </a:solidFill>
              </a:rPr>
              <a:t>huyện Bình Giang</a:t>
            </a:r>
            <a:r>
              <a:rPr lang="vi-VN" sz="2400" dirty="0">
                <a:solidFill>
                  <a:srgbClr val="002060"/>
                </a:solidFill>
              </a:rPr>
              <a:t>, tỉnh Hải Dương: 36 tiến sĩ.</a:t>
            </a:r>
            <a:endParaRPr lang="en-US" sz="2400" dirty="0">
              <a:solidFill>
                <a:srgbClr val="002060"/>
              </a:solidFill>
            </a:endParaRPr>
          </a:p>
        </p:txBody>
      </p:sp>
      <p:sp>
        <p:nvSpPr>
          <p:cNvPr id="11" name="Cloud 10"/>
          <p:cNvSpPr/>
          <p:nvPr/>
        </p:nvSpPr>
        <p:spPr>
          <a:xfrm>
            <a:off x="3810000" y="3684841"/>
            <a:ext cx="5105400" cy="153627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chemeClr val="tx1"/>
                </a:solidFill>
              </a:rPr>
              <a:t> </a:t>
            </a:r>
            <a:r>
              <a:rPr lang="vi-VN" sz="2400" b="1" dirty="0">
                <a:solidFill>
                  <a:srgbClr val="002060"/>
                </a:solidFill>
              </a:rPr>
              <a:t>Cấu tạo tiếng bao gồm: âm đầu- vần- dấu thanh</a:t>
            </a:r>
            <a:endParaRPr lang="en-US" sz="2400" b="1" dirty="0">
              <a:solidFill>
                <a:srgbClr val="002060"/>
              </a:solidFill>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0" y="1316029"/>
            <a:ext cx="3200400" cy="1274771"/>
          </a:xfrm>
          <a:prstGeom prst="rect">
            <a:avLst/>
          </a:prstGeom>
        </p:spPr>
      </p:pic>
      <p:sp>
        <p:nvSpPr>
          <p:cNvPr id="13" name="Striped Right Arrow 12"/>
          <p:cNvSpPr/>
          <p:nvPr/>
        </p:nvSpPr>
        <p:spPr>
          <a:xfrm>
            <a:off x="4344183" y="2491635"/>
            <a:ext cx="3733017" cy="1318365"/>
          </a:xfrm>
          <a:prstGeom prst="striped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chemeClr val="tx1"/>
                </a:solidFill>
              </a:rPr>
              <a:t>Nêu cấu tạo tiếng.</a:t>
            </a:r>
            <a:endParaRPr lang="en-US" sz="2400" b="1" dirty="0">
              <a:solidFill>
                <a:schemeClr val="tx1"/>
              </a:solidFill>
            </a:endParaRPr>
          </a:p>
        </p:txBody>
      </p:sp>
      <p:cxnSp>
        <p:nvCxnSpPr>
          <p:cNvPr id="14" name="Straight Connector 13"/>
          <p:cNvCxnSpPr/>
          <p:nvPr/>
        </p:nvCxnSpPr>
        <p:spPr>
          <a:xfrm>
            <a:off x="1981200" y="1304778"/>
            <a:ext cx="1298881"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a:off x="4800600" y="1295400"/>
            <a:ext cx="1522338"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401062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par>
                          <p:cTn id="23" fill="hold">
                            <p:stCondLst>
                              <p:cond delay="500"/>
                            </p:stCondLst>
                            <p:childTnLst>
                              <p:par>
                                <p:cTn id="24" presetID="16" presetClass="entr" presetSubtype="21"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par>
                                <p:cTn id="34" presetID="21" presetClass="entr" presetSubtype="1"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heel(1)">
                                      <p:cBhvr>
                                        <p:cTn id="36" dur="75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0-#ppt_w/2"/>
                                          </p:val>
                                        </p:tav>
                                        <p:tav tm="100000">
                                          <p:val>
                                            <p:strVal val="#ppt_x"/>
                                          </p:val>
                                        </p:tav>
                                      </p:tavLst>
                                    </p:anim>
                                    <p:anim calcmode="lin" valueType="num">
                                      <p:cBhvr additive="base">
                                        <p:cTn id="4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7" name="Rectangle 6"/>
          <p:cNvSpPr/>
          <p:nvPr/>
        </p:nvSpPr>
        <p:spPr>
          <a:xfrm>
            <a:off x="228600" y="915299"/>
            <a:ext cx="8686800" cy="461665"/>
          </a:xfrm>
          <a:prstGeom prst="rect">
            <a:avLst/>
          </a:prstGeom>
        </p:spPr>
        <p:txBody>
          <a:bodyPr wrap="square">
            <a:spAutoFit/>
          </a:bodyPr>
          <a:lstStyle/>
          <a:p>
            <a:r>
              <a:rPr lang="vi-VN" sz="2400" b="1" i="1" dirty="0">
                <a:solidFill>
                  <a:srgbClr val="7030A0"/>
                </a:solidFill>
              </a:rPr>
              <a:t>Bài 2: Ghi lại phần vần của những tiếng in đậm trong các câu sau:</a:t>
            </a:r>
            <a:endParaRPr lang="en-US" sz="2400" b="1" i="1" dirty="0">
              <a:solidFill>
                <a:srgbClr val="7030A0"/>
              </a:solidFill>
            </a:endParaRPr>
          </a:p>
        </p:txBody>
      </p:sp>
      <p:sp>
        <p:nvSpPr>
          <p:cNvPr id="8" name="Rectangle 7"/>
          <p:cNvSpPr/>
          <p:nvPr/>
        </p:nvSpPr>
        <p:spPr>
          <a:xfrm>
            <a:off x="457200" y="1524000"/>
            <a:ext cx="3048000" cy="1938992"/>
          </a:xfrm>
          <a:prstGeom prst="rect">
            <a:avLst/>
          </a:prstGeom>
        </p:spPr>
        <p:txBody>
          <a:bodyPr wrap="square">
            <a:spAutoFit/>
          </a:bodyPr>
          <a:lstStyle/>
          <a:p>
            <a:r>
              <a:rPr lang="vi-VN" sz="2400" dirty="0"/>
              <a:t>a/ </a:t>
            </a:r>
            <a:r>
              <a:rPr lang="vi-VN" sz="2400" b="1" dirty="0"/>
              <a:t>Trạng nguyên </a:t>
            </a:r>
            <a:r>
              <a:rPr lang="vi-VN" sz="2400" dirty="0"/>
              <a:t>trẻ nhất của nước ta là ông </a:t>
            </a:r>
            <a:r>
              <a:rPr lang="vi-VN" sz="2400" b="1" dirty="0"/>
              <a:t>Nguyễn Hiền</a:t>
            </a:r>
            <a:r>
              <a:rPr lang="vi-VN" sz="2400" dirty="0"/>
              <a:t>, đỗ đầu </a:t>
            </a:r>
            <a:r>
              <a:rPr lang="vi-VN" sz="2400" b="1" dirty="0"/>
              <a:t>khoa thi </a:t>
            </a:r>
            <a:r>
              <a:rPr lang="vi-VN" sz="2400" dirty="0"/>
              <a:t>năm 1247, lúc vừa 13 tuổi.</a:t>
            </a:r>
            <a:endParaRPr lang="en-US" sz="2400" dirty="0"/>
          </a:p>
        </p:txBody>
      </p:sp>
      <p:sp>
        <p:nvSpPr>
          <p:cNvPr id="9" name="Rectangle 8"/>
          <p:cNvSpPr/>
          <p:nvPr/>
        </p:nvSpPr>
        <p:spPr>
          <a:xfrm>
            <a:off x="457200" y="3875038"/>
            <a:ext cx="3048000" cy="2308324"/>
          </a:xfrm>
          <a:prstGeom prst="rect">
            <a:avLst/>
          </a:prstGeom>
        </p:spPr>
        <p:txBody>
          <a:bodyPr wrap="square">
            <a:spAutoFit/>
          </a:bodyPr>
          <a:lstStyle/>
          <a:p>
            <a:r>
              <a:rPr lang="vi-VN" sz="2400" dirty="0">
                <a:solidFill>
                  <a:srgbClr val="002060"/>
                </a:solidFill>
              </a:rPr>
              <a:t>b/ Làng có nhiều tiến sĩ nhất nước là </a:t>
            </a:r>
            <a:r>
              <a:rPr lang="vi-VN" sz="2400" b="1" dirty="0">
                <a:solidFill>
                  <a:srgbClr val="002060"/>
                </a:solidFill>
              </a:rPr>
              <a:t>làng Mộ Trạch</a:t>
            </a:r>
            <a:r>
              <a:rPr lang="vi-VN" sz="2400" dirty="0">
                <a:solidFill>
                  <a:srgbClr val="002060"/>
                </a:solidFill>
              </a:rPr>
              <a:t>, xã Tân Hồng, </a:t>
            </a:r>
            <a:r>
              <a:rPr lang="vi-VN" sz="2400" b="1" dirty="0">
                <a:solidFill>
                  <a:srgbClr val="002060"/>
                </a:solidFill>
              </a:rPr>
              <a:t>huyện Bình Giang</a:t>
            </a:r>
            <a:r>
              <a:rPr lang="vi-VN" sz="2400" dirty="0">
                <a:solidFill>
                  <a:srgbClr val="002060"/>
                </a:solidFill>
              </a:rPr>
              <a:t>, tỉnh Hải Dương: 36 tiến sĩ.</a:t>
            </a:r>
            <a:endParaRPr lang="en-US" sz="2400" dirty="0">
              <a:solidFill>
                <a:srgbClr val="002060"/>
              </a:solidFill>
            </a:endParaRPr>
          </a:p>
        </p:txBody>
      </p:sp>
      <p:graphicFrame>
        <p:nvGraphicFramePr>
          <p:cNvPr id="21" name="Table 20"/>
          <p:cNvGraphicFramePr>
            <a:graphicFrameLocks noGrp="1"/>
          </p:cNvGraphicFramePr>
          <p:nvPr>
            <p:extLst>
              <p:ext uri="{D42A27DB-BD31-4B8C-83A1-F6EECF244321}">
                <p14:modId xmlns:p14="http://schemas.microsoft.com/office/powerpoint/2010/main" val="4223040548"/>
              </p:ext>
            </p:extLst>
          </p:nvPr>
        </p:nvGraphicFramePr>
        <p:xfrm>
          <a:off x="4038600" y="1376963"/>
          <a:ext cx="4267200" cy="2783557"/>
        </p:xfrm>
        <a:graphic>
          <a:graphicData uri="http://schemas.openxmlformats.org/drawingml/2006/table">
            <a:tbl>
              <a:tblPr firstRow="1" bandRow="1">
                <a:tableStyleId>{5C22544A-7EE6-4342-B048-85BDC9FD1C3A}</a:tableStyleId>
              </a:tblPr>
              <a:tblGrid>
                <a:gridCol w="1221435">
                  <a:extLst>
                    <a:ext uri="{9D8B030D-6E8A-4147-A177-3AD203B41FA5}">
                      <a16:colId xmlns:a16="http://schemas.microsoft.com/office/drawing/2014/main" val="20000"/>
                    </a:ext>
                  </a:extLst>
                </a:gridCol>
                <a:gridCol w="1140765">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tblGrid>
              <a:tr h="299437">
                <a:tc>
                  <a:txBody>
                    <a:bodyPr/>
                    <a:lstStyle/>
                    <a:p>
                      <a:pPr algn="ctr"/>
                      <a:r>
                        <a:rPr lang="vi-VN" sz="1800" dirty="0">
                          <a:solidFill>
                            <a:srgbClr val="002060"/>
                          </a:solidFill>
                        </a:rPr>
                        <a:t>Tiếng</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dirty="0">
                          <a:solidFill>
                            <a:srgbClr val="002060"/>
                          </a:solidFill>
                        </a:rPr>
                        <a:t>Âm</a:t>
                      </a:r>
                      <a:r>
                        <a:rPr lang="vi-VN" sz="2000" baseline="0" dirty="0">
                          <a:solidFill>
                            <a:srgbClr val="002060"/>
                          </a:solidFill>
                        </a:rPr>
                        <a:t> đầu</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dirty="0">
                          <a:solidFill>
                            <a:srgbClr val="002060"/>
                          </a:solidFill>
                        </a:rPr>
                        <a:t>Vần</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dirty="0">
                          <a:solidFill>
                            <a:srgbClr val="002060"/>
                          </a:solidFill>
                        </a:rPr>
                        <a:t>Thanh</a:t>
                      </a:r>
                      <a:endParaRPr lang="en-US"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14677">
                <a:tc>
                  <a:txBody>
                    <a:bodyPr/>
                    <a:lstStyle/>
                    <a:p>
                      <a:pPr algn="ctr"/>
                      <a:r>
                        <a:rPr lang="vi-VN" sz="1800" b="1" dirty="0"/>
                        <a:t>Trạng</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t>tr</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FF0000"/>
                          </a:solidFill>
                        </a:rPr>
                        <a:t> ang</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002060"/>
                          </a:solidFill>
                        </a:rPr>
                        <a:t>Nặng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06117">
                <a:tc>
                  <a:txBody>
                    <a:bodyPr/>
                    <a:lstStyle/>
                    <a:p>
                      <a:pPr algn="ctr"/>
                      <a:r>
                        <a:rPr lang="vi-VN" sz="1800" b="1" dirty="0"/>
                        <a:t>Nguyên,</a:t>
                      </a:r>
                      <a:r>
                        <a:rPr lang="vi-VN" sz="1800" b="1" baseline="0" dirty="0"/>
                        <a:t> </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t>ng</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baseline="0" dirty="0">
                          <a:solidFill>
                            <a:srgbClr val="FF0000"/>
                          </a:solidFill>
                        </a:rPr>
                        <a:t> u</a:t>
                      </a:r>
                      <a:r>
                        <a:rPr lang="vi-VN" sz="2000" b="1" dirty="0">
                          <a:solidFill>
                            <a:srgbClr val="FF0000"/>
                          </a:solidFill>
                        </a:rPr>
                        <a:t>yên</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002060"/>
                          </a:solidFill>
                        </a:rPr>
                        <a:t>Không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81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1800" b="1" baseline="0" dirty="0"/>
                        <a:t>Nguyễn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dirty="0"/>
                        <a:t>ng</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baseline="0" dirty="0">
                          <a:solidFill>
                            <a:srgbClr val="FF0000"/>
                          </a:solidFill>
                        </a:rPr>
                        <a:t>u</a:t>
                      </a:r>
                      <a:r>
                        <a:rPr lang="vi-VN" sz="2000" b="1" dirty="0">
                          <a:solidFill>
                            <a:srgbClr val="FF0000"/>
                          </a:solidFill>
                        </a:rPr>
                        <a:t>yên</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002060"/>
                          </a:solidFill>
                        </a:rPr>
                        <a:t>Ngã</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65261">
                <a:tc>
                  <a:txBody>
                    <a:bodyPr/>
                    <a:lstStyle/>
                    <a:p>
                      <a:pPr algn="ctr"/>
                      <a:r>
                        <a:rPr lang="vi-VN" sz="1800" b="1" dirty="0"/>
                        <a:t>Hiền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t>h</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FF0000"/>
                          </a:solidFill>
                        </a:rPr>
                        <a:t> iên</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002060"/>
                          </a:solidFill>
                        </a:rPr>
                        <a:t>Huyền</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65261">
                <a:tc>
                  <a:txBody>
                    <a:bodyPr/>
                    <a:lstStyle/>
                    <a:p>
                      <a:pPr algn="ctr"/>
                      <a:r>
                        <a:rPr lang="vi-VN" sz="1800" b="1" dirty="0"/>
                        <a:t>Khoa</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t>kh</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FF0000"/>
                          </a:solidFill>
                        </a:rPr>
                        <a:t> oa</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002060"/>
                          </a:solidFill>
                        </a:rPr>
                        <a:t>Không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65261">
                <a:tc>
                  <a:txBody>
                    <a:bodyPr/>
                    <a:lstStyle/>
                    <a:p>
                      <a:pPr algn="ctr"/>
                      <a:r>
                        <a:rPr lang="vi-VN" sz="1800" b="1" dirty="0"/>
                        <a:t>Thi</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t>th</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FF0000"/>
                          </a:solidFill>
                        </a:rPr>
                        <a:t> i</a:t>
                      </a:r>
                      <a:endParaRPr lang="en-US"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002060"/>
                          </a:solidFill>
                        </a:rPr>
                        <a:t>Không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24" name="Striped Right Arrow 23"/>
          <p:cNvSpPr/>
          <p:nvPr/>
        </p:nvSpPr>
        <p:spPr>
          <a:xfrm>
            <a:off x="3419381" y="2302996"/>
            <a:ext cx="571500" cy="381000"/>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Table 24"/>
          <p:cNvGraphicFramePr>
            <a:graphicFrameLocks noGrp="1"/>
          </p:cNvGraphicFramePr>
          <p:nvPr>
            <p:extLst>
              <p:ext uri="{D42A27DB-BD31-4B8C-83A1-F6EECF244321}">
                <p14:modId xmlns:p14="http://schemas.microsoft.com/office/powerpoint/2010/main" val="582058949"/>
              </p:ext>
            </p:extLst>
          </p:nvPr>
        </p:nvGraphicFramePr>
        <p:xfrm>
          <a:off x="4038600" y="4191000"/>
          <a:ext cx="4267199" cy="2377440"/>
        </p:xfrm>
        <a:graphic>
          <a:graphicData uri="http://schemas.openxmlformats.org/drawingml/2006/table">
            <a:tbl>
              <a:tblPr firstRow="1" bandRow="1">
                <a:tableStyleId>{21E4AEA4-8DFA-4A89-87EB-49C32662AFE0}</a:tableStyleId>
              </a:tblPr>
              <a:tblGrid>
                <a:gridCol w="12192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855688">
                  <a:extLst>
                    <a:ext uri="{9D8B030D-6E8A-4147-A177-3AD203B41FA5}">
                      <a16:colId xmlns:a16="http://schemas.microsoft.com/office/drawing/2014/main" val="20002"/>
                    </a:ext>
                  </a:extLst>
                </a:gridCol>
                <a:gridCol w="1049311">
                  <a:extLst>
                    <a:ext uri="{9D8B030D-6E8A-4147-A177-3AD203B41FA5}">
                      <a16:colId xmlns:a16="http://schemas.microsoft.com/office/drawing/2014/main" val="20003"/>
                    </a:ext>
                  </a:extLst>
                </a:gridCol>
              </a:tblGrid>
              <a:tr h="370840">
                <a:tc>
                  <a:txBody>
                    <a:bodyPr/>
                    <a:lstStyle/>
                    <a:p>
                      <a:pPr marL="0" algn="ctr" rtl="0" eaLnBrk="1" latinLnBrk="0" hangingPunct="1"/>
                      <a:r>
                        <a:rPr kumimoji="0" lang="vi-VN" sz="1800" b="1" kern="1200" dirty="0">
                          <a:solidFill>
                            <a:schemeClr val="dk1"/>
                          </a:solidFill>
                          <a:latin typeface="+mn-lt"/>
                          <a:ea typeface="+mn-ea"/>
                          <a:cs typeface="+mn-cs"/>
                        </a:rPr>
                        <a:t>Làng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algn="ctr" rtl="0" eaLnBrk="1" latinLnBrk="0" hangingPunct="1"/>
                      <a:r>
                        <a:rPr kumimoji="0" lang="vi-VN" sz="2000" b="1" kern="1200" dirty="0">
                          <a:solidFill>
                            <a:srgbClr val="002060"/>
                          </a:solidFill>
                          <a:latin typeface="+mn-lt"/>
                          <a:ea typeface="+mn-ea"/>
                          <a:cs typeface="+mn-cs"/>
                        </a:rPr>
                        <a:t>l</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algn="ctr" rtl="0" eaLnBrk="1" latinLnBrk="0" hangingPunct="1"/>
                      <a:r>
                        <a:rPr kumimoji="0" lang="vi-VN" sz="2000" b="1" kern="1200" dirty="0">
                          <a:solidFill>
                            <a:srgbClr val="FF0000"/>
                          </a:solidFill>
                          <a:latin typeface="+mn-lt"/>
                          <a:ea typeface="+mn-ea"/>
                          <a:cs typeface="+mn-cs"/>
                        </a:rPr>
                        <a:t> ang</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vi-VN" sz="2000" b="1" dirty="0">
                          <a:solidFill>
                            <a:srgbClr val="002060"/>
                          </a:solidFill>
                        </a:rPr>
                        <a:t>Huyền</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370840">
                <a:tc>
                  <a:txBody>
                    <a:bodyPr/>
                    <a:lstStyle/>
                    <a:p>
                      <a:pPr marL="0" algn="ctr" rtl="0" eaLnBrk="1" latinLnBrk="0" hangingPunct="1"/>
                      <a:r>
                        <a:rPr kumimoji="0" lang="vi-VN" sz="1800" b="1" kern="1200" dirty="0">
                          <a:solidFill>
                            <a:schemeClr val="dk1"/>
                          </a:solidFill>
                          <a:latin typeface="+mn-lt"/>
                          <a:ea typeface="+mn-ea"/>
                          <a:cs typeface="+mn-cs"/>
                        </a:rPr>
                        <a:t>Mộ</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002060"/>
                          </a:solidFill>
                          <a:latin typeface="+mn-lt"/>
                          <a:ea typeface="+mn-ea"/>
                          <a:cs typeface="+mn-cs"/>
                        </a:rPr>
                        <a:t>m</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FF0000"/>
                          </a:solidFill>
                          <a:latin typeface="+mn-lt"/>
                          <a:ea typeface="+mn-ea"/>
                          <a:cs typeface="+mn-cs"/>
                        </a:rPr>
                        <a:t>ô</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dirty="0">
                          <a:solidFill>
                            <a:srgbClr val="002060"/>
                          </a:solidFill>
                        </a:rPr>
                        <a:t>Nặng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marL="0" algn="ctr" rtl="0" eaLnBrk="1" latinLnBrk="0" hangingPunct="1"/>
                      <a:r>
                        <a:rPr kumimoji="0" lang="vi-VN" sz="1800" b="1" kern="1200" dirty="0">
                          <a:solidFill>
                            <a:schemeClr val="dk1"/>
                          </a:solidFill>
                          <a:latin typeface="+mn-lt"/>
                          <a:ea typeface="+mn-ea"/>
                          <a:cs typeface="+mn-cs"/>
                        </a:rPr>
                        <a:t>Trạch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002060"/>
                          </a:solidFill>
                          <a:latin typeface="+mn-lt"/>
                          <a:ea typeface="+mn-ea"/>
                          <a:cs typeface="+mn-cs"/>
                        </a:rPr>
                        <a:t>tr</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FF0000"/>
                          </a:solidFill>
                          <a:latin typeface="+mn-lt"/>
                          <a:ea typeface="+mn-ea"/>
                          <a:cs typeface="+mn-cs"/>
                        </a:rPr>
                        <a:t> ach</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dirty="0">
                          <a:solidFill>
                            <a:srgbClr val="002060"/>
                          </a:solidFill>
                        </a:rPr>
                        <a:t>Nặng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marL="0" algn="ctr" rtl="0" eaLnBrk="1" latinLnBrk="0" hangingPunct="1"/>
                      <a:r>
                        <a:rPr kumimoji="0" lang="vi-VN" sz="1800" b="1" kern="1200" dirty="0">
                          <a:solidFill>
                            <a:schemeClr val="dk1"/>
                          </a:solidFill>
                          <a:latin typeface="+mn-lt"/>
                          <a:ea typeface="+mn-ea"/>
                          <a:cs typeface="+mn-cs"/>
                        </a:rPr>
                        <a:t>Huyện</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002060"/>
                          </a:solidFill>
                          <a:latin typeface="+mn-lt"/>
                          <a:ea typeface="+mn-ea"/>
                          <a:cs typeface="+mn-cs"/>
                        </a:rPr>
                        <a:t>h</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FF0000"/>
                          </a:solidFill>
                          <a:latin typeface="+mn-lt"/>
                          <a:ea typeface="+mn-ea"/>
                          <a:cs typeface="+mn-cs"/>
                        </a:rPr>
                        <a:t> uyên</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000" b="1" dirty="0">
                          <a:solidFill>
                            <a:srgbClr val="002060"/>
                          </a:solidFill>
                        </a:rPr>
                        <a:t>Nặng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27000">
                <a:tc>
                  <a:txBody>
                    <a:bodyPr/>
                    <a:lstStyle/>
                    <a:p>
                      <a:pPr marL="0" algn="ctr" rtl="0" eaLnBrk="1" latinLnBrk="0" hangingPunct="1"/>
                      <a:r>
                        <a:rPr kumimoji="0" lang="vi-VN" sz="1800" b="1" kern="1200" dirty="0">
                          <a:solidFill>
                            <a:schemeClr val="dk1"/>
                          </a:solidFill>
                          <a:latin typeface="+mn-lt"/>
                          <a:ea typeface="+mn-ea"/>
                          <a:cs typeface="+mn-cs"/>
                        </a:rPr>
                        <a:t>Bình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002060"/>
                          </a:solidFill>
                          <a:latin typeface="+mn-lt"/>
                          <a:ea typeface="+mn-ea"/>
                          <a:cs typeface="+mn-cs"/>
                        </a:rPr>
                        <a:t>b</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FF0000"/>
                          </a:solidFill>
                          <a:latin typeface="+mn-lt"/>
                          <a:ea typeface="+mn-ea"/>
                          <a:cs typeface="+mn-cs"/>
                        </a:rPr>
                        <a:t> inh</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002060"/>
                          </a:solidFill>
                        </a:rPr>
                        <a:t>Huyền</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pPr marL="0" algn="ctr" rtl="0" eaLnBrk="1" latinLnBrk="0" hangingPunct="1"/>
                      <a:r>
                        <a:rPr kumimoji="0" lang="vi-VN" sz="1800" b="1" kern="1200" dirty="0">
                          <a:solidFill>
                            <a:schemeClr val="dk1"/>
                          </a:solidFill>
                          <a:latin typeface="+mn-lt"/>
                          <a:ea typeface="+mn-ea"/>
                          <a:cs typeface="+mn-cs"/>
                        </a:rPr>
                        <a:t>Giang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002060"/>
                          </a:solidFill>
                          <a:latin typeface="+mn-lt"/>
                          <a:ea typeface="+mn-ea"/>
                          <a:cs typeface="+mn-cs"/>
                        </a:rPr>
                        <a:t>gi</a:t>
                      </a:r>
                      <a:endParaRPr kumimoji="0" lang="en-US" sz="2000" b="1" kern="1200" dirty="0">
                        <a:solidFill>
                          <a:srgbClr val="00206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vi-VN" sz="2000" b="1" kern="1200" dirty="0">
                          <a:solidFill>
                            <a:srgbClr val="FF0000"/>
                          </a:solidFill>
                          <a:latin typeface="+mn-lt"/>
                          <a:ea typeface="+mn-ea"/>
                          <a:cs typeface="+mn-cs"/>
                        </a:rPr>
                        <a:t> ang</a:t>
                      </a:r>
                      <a:endParaRPr kumimoji="0" lang="en-US" sz="20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000" b="1" dirty="0">
                          <a:solidFill>
                            <a:srgbClr val="002060"/>
                          </a:solidFill>
                        </a:rPr>
                        <a:t>Không</a:t>
                      </a:r>
                      <a:endParaRPr lang="en-US" sz="20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6" name="Right Arrow 25"/>
          <p:cNvSpPr/>
          <p:nvPr/>
        </p:nvSpPr>
        <p:spPr>
          <a:xfrm>
            <a:off x="3200306" y="4582551"/>
            <a:ext cx="438150" cy="457200"/>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14121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0-#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2" presetClass="entr" presetSubtype="2"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1+#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
                                        <p:tgtEl>
                                          <p:spTgt spid="26"/>
                                        </p:tgtEl>
                                      </p:cBhvr>
                                    </p:animEffect>
                                    <p:anim calcmode="lin" valueType="num">
                                      <p:cBhvr>
                                        <p:cTn id="30" dur="10" fill="hold"/>
                                        <p:tgtEl>
                                          <p:spTgt spid="26"/>
                                        </p:tgtEl>
                                        <p:attrNameLst>
                                          <p:attrName>ppt_x</p:attrName>
                                        </p:attrNameLst>
                                      </p:cBhvr>
                                      <p:tavLst>
                                        <p:tav tm="0">
                                          <p:val>
                                            <p:strVal val="#ppt_x"/>
                                          </p:val>
                                        </p:tav>
                                        <p:tav tm="100000">
                                          <p:val>
                                            <p:strVal val="#ppt_x"/>
                                          </p:val>
                                        </p:tav>
                                      </p:tavLst>
                                    </p:anim>
                                    <p:anim calcmode="lin" valueType="num">
                                      <p:cBhvr>
                                        <p:cTn id="31" dur="10" fill="hold"/>
                                        <p:tgtEl>
                                          <p:spTgt spid="26"/>
                                        </p:tgtEl>
                                        <p:attrNameLst>
                                          <p:attrName>ppt_y</p:attrName>
                                        </p:attrNameLst>
                                      </p:cBhvr>
                                      <p:tavLst>
                                        <p:tav tm="0">
                                          <p:val>
                                            <p:strVal val="#ppt_y+.1"/>
                                          </p:val>
                                        </p:tav>
                                        <p:tav tm="100000">
                                          <p:val>
                                            <p:strVal val="#ppt_y"/>
                                          </p:val>
                                        </p:tav>
                                      </p:tavLst>
                                    </p:anim>
                                  </p:childTnLst>
                                </p:cTn>
                              </p:par>
                              <p:par>
                                <p:cTn id="32" presetID="16" presetClass="entr" presetSubtype="21"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barn(inVertical)">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24"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7" name="Rectangle 6"/>
          <p:cNvSpPr/>
          <p:nvPr/>
        </p:nvSpPr>
        <p:spPr>
          <a:xfrm>
            <a:off x="228600" y="915299"/>
            <a:ext cx="8686800" cy="461665"/>
          </a:xfrm>
          <a:prstGeom prst="rect">
            <a:avLst/>
          </a:prstGeom>
        </p:spPr>
        <p:txBody>
          <a:bodyPr wrap="square">
            <a:spAutoFit/>
          </a:bodyPr>
          <a:lstStyle/>
          <a:p>
            <a:r>
              <a:rPr lang="vi-VN" sz="2400" b="1" i="1" dirty="0">
                <a:solidFill>
                  <a:srgbClr val="7030A0"/>
                </a:solidFill>
              </a:rPr>
              <a:t>Bài 2: Ghi lại phần vần của những tiếng in đậm trong các câu sau:</a:t>
            </a:r>
            <a:endParaRPr lang="en-US" sz="2400" b="1" i="1" dirty="0">
              <a:solidFill>
                <a:srgbClr val="7030A0"/>
              </a:solidFill>
            </a:endParaRPr>
          </a:p>
        </p:txBody>
      </p:sp>
      <p:sp>
        <p:nvSpPr>
          <p:cNvPr id="8" name="Rectangle 7"/>
          <p:cNvSpPr/>
          <p:nvPr/>
        </p:nvSpPr>
        <p:spPr>
          <a:xfrm>
            <a:off x="457200" y="1524000"/>
            <a:ext cx="3048000" cy="1938992"/>
          </a:xfrm>
          <a:prstGeom prst="rect">
            <a:avLst/>
          </a:prstGeom>
        </p:spPr>
        <p:txBody>
          <a:bodyPr wrap="square">
            <a:spAutoFit/>
          </a:bodyPr>
          <a:lstStyle/>
          <a:p>
            <a:r>
              <a:rPr lang="vi-VN" sz="2400" dirty="0"/>
              <a:t>a/ </a:t>
            </a:r>
            <a:r>
              <a:rPr lang="vi-VN" sz="2400" b="1" dirty="0"/>
              <a:t>Trạng nguyên </a:t>
            </a:r>
            <a:r>
              <a:rPr lang="vi-VN" sz="2400" dirty="0"/>
              <a:t>trẻ nhất của nước ta là ông </a:t>
            </a:r>
            <a:r>
              <a:rPr lang="vi-VN" sz="2400" b="1" dirty="0"/>
              <a:t>Nguyễn Hiền</a:t>
            </a:r>
            <a:r>
              <a:rPr lang="vi-VN" sz="2400" dirty="0"/>
              <a:t>, đỗ đầu </a:t>
            </a:r>
            <a:r>
              <a:rPr lang="vi-VN" sz="2400" b="1" dirty="0"/>
              <a:t>khoa thi </a:t>
            </a:r>
            <a:r>
              <a:rPr lang="vi-VN" sz="2400" dirty="0"/>
              <a:t>năm 1247, lúc vừa 13 tuổi.</a:t>
            </a:r>
            <a:endParaRPr lang="en-US" sz="2400" dirty="0"/>
          </a:p>
        </p:txBody>
      </p:sp>
      <p:sp>
        <p:nvSpPr>
          <p:cNvPr id="9" name="Rectangle 8"/>
          <p:cNvSpPr/>
          <p:nvPr/>
        </p:nvSpPr>
        <p:spPr>
          <a:xfrm>
            <a:off x="457200" y="3875038"/>
            <a:ext cx="3048000" cy="2308324"/>
          </a:xfrm>
          <a:prstGeom prst="rect">
            <a:avLst/>
          </a:prstGeom>
        </p:spPr>
        <p:txBody>
          <a:bodyPr wrap="square">
            <a:spAutoFit/>
          </a:bodyPr>
          <a:lstStyle/>
          <a:p>
            <a:r>
              <a:rPr lang="vi-VN" sz="2400" dirty="0">
                <a:solidFill>
                  <a:srgbClr val="002060"/>
                </a:solidFill>
              </a:rPr>
              <a:t>b/ Làng có nhiều tiến sĩ nhất nước là </a:t>
            </a:r>
            <a:r>
              <a:rPr lang="vi-VN" sz="2400" b="1" dirty="0">
                <a:solidFill>
                  <a:srgbClr val="002060"/>
                </a:solidFill>
              </a:rPr>
              <a:t>làng Mộ Trạch</a:t>
            </a:r>
            <a:r>
              <a:rPr lang="vi-VN" sz="2400" dirty="0">
                <a:solidFill>
                  <a:srgbClr val="002060"/>
                </a:solidFill>
              </a:rPr>
              <a:t>, xã Tân Hồng, </a:t>
            </a:r>
            <a:r>
              <a:rPr lang="vi-VN" sz="2400" b="1" dirty="0">
                <a:solidFill>
                  <a:srgbClr val="002060"/>
                </a:solidFill>
              </a:rPr>
              <a:t>huyện Bình Giang</a:t>
            </a:r>
            <a:r>
              <a:rPr lang="vi-VN" sz="2400" dirty="0">
                <a:solidFill>
                  <a:srgbClr val="002060"/>
                </a:solidFill>
              </a:rPr>
              <a:t>, tỉnh Hải Dương: 36 tiến sĩ.</a:t>
            </a:r>
            <a:endParaRPr lang="en-US" sz="2400" dirty="0">
              <a:solidFill>
                <a:srgbClr val="002060"/>
              </a:solidFill>
            </a:endParaRPr>
          </a:p>
        </p:txBody>
      </p:sp>
      <p:graphicFrame>
        <p:nvGraphicFramePr>
          <p:cNvPr id="21" name="Table 20"/>
          <p:cNvGraphicFramePr>
            <a:graphicFrameLocks noGrp="1"/>
          </p:cNvGraphicFramePr>
          <p:nvPr>
            <p:extLst>
              <p:ext uri="{D42A27DB-BD31-4B8C-83A1-F6EECF244321}">
                <p14:modId xmlns:p14="http://schemas.microsoft.com/office/powerpoint/2010/main" val="3682913398"/>
              </p:ext>
            </p:extLst>
          </p:nvPr>
        </p:nvGraphicFramePr>
        <p:xfrm>
          <a:off x="4066736" y="1385315"/>
          <a:ext cx="2673534" cy="2468880"/>
        </p:xfrm>
        <a:graphic>
          <a:graphicData uri="http://schemas.openxmlformats.org/drawingml/2006/table">
            <a:tbl>
              <a:tblPr firstRow="1" bandRow="1">
                <a:tableStyleId>{5C22544A-7EE6-4342-B048-85BDC9FD1C3A}</a:tableStyleId>
              </a:tblPr>
              <a:tblGrid>
                <a:gridCol w="1530534">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tblGrid>
              <a:tr h="300633">
                <a:tc>
                  <a:txBody>
                    <a:bodyPr/>
                    <a:lstStyle/>
                    <a:p>
                      <a:pPr algn="ctr"/>
                      <a:r>
                        <a:rPr lang="vi-VN" sz="1800" dirty="0">
                          <a:solidFill>
                            <a:srgbClr val="002060"/>
                          </a:solidFill>
                        </a:rPr>
                        <a:t>Tiếng</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dirty="0">
                          <a:solidFill>
                            <a:srgbClr val="002060"/>
                          </a:solidFill>
                        </a:rPr>
                        <a:t>Vần</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0633">
                <a:tc>
                  <a:txBody>
                    <a:bodyPr/>
                    <a:lstStyle/>
                    <a:p>
                      <a:pPr algn="ctr"/>
                      <a:r>
                        <a:rPr lang="vi-VN" sz="1800" b="1" dirty="0"/>
                        <a:t>Trạng</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a:solidFill>
                            <a:srgbClr val="FF0000"/>
                          </a:solidFill>
                        </a:rPr>
                        <a:t> ang</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00633">
                <a:tc>
                  <a:txBody>
                    <a:bodyPr/>
                    <a:lstStyle/>
                    <a:p>
                      <a:pPr algn="ctr"/>
                      <a:r>
                        <a:rPr lang="vi-VN" sz="1800" b="1" dirty="0"/>
                        <a:t>Nguyên,</a:t>
                      </a:r>
                      <a:r>
                        <a:rPr lang="vi-VN" sz="1800" b="1" baseline="0" dirty="0"/>
                        <a:t> Nguyễn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800" b="1" baseline="0" dirty="0">
                          <a:solidFill>
                            <a:srgbClr val="FF0000"/>
                          </a:solidFill>
                        </a:rPr>
                        <a:t> </a:t>
                      </a:r>
                    </a:p>
                    <a:p>
                      <a:pPr algn="ctr"/>
                      <a:r>
                        <a:rPr lang="vi-VN" sz="1800" b="1" baseline="0" dirty="0">
                          <a:solidFill>
                            <a:srgbClr val="FF0000"/>
                          </a:solidFill>
                        </a:rPr>
                        <a:t>u</a:t>
                      </a:r>
                      <a:r>
                        <a:rPr lang="vi-VN" sz="1800" b="1" dirty="0">
                          <a:solidFill>
                            <a:srgbClr val="FF0000"/>
                          </a:solidFill>
                        </a:rPr>
                        <a:t>yên</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00633">
                <a:tc>
                  <a:txBody>
                    <a:bodyPr/>
                    <a:lstStyle/>
                    <a:p>
                      <a:pPr algn="ctr"/>
                      <a:r>
                        <a:rPr lang="vi-VN" sz="1800" b="1" dirty="0"/>
                        <a:t>Hiền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a:solidFill>
                            <a:srgbClr val="FF0000"/>
                          </a:solidFill>
                        </a:rPr>
                        <a:t> iên</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00633">
                <a:tc>
                  <a:txBody>
                    <a:bodyPr/>
                    <a:lstStyle/>
                    <a:p>
                      <a:pPr algn="ctr"/>
                      <a:r>
                        <a:rPr lang="vi-VN" sz="1800" b="1" dirty="0"/>
                        <a:t>Khoa</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a:solidFill>
                            <a:srgbClr val="FF0000"/>
                          </a:solidFill>
                        </a:rPr>
                        <a:t> oa</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00633">
                <a:tc>
                  <a:txBody>
                    <a:bodyPr/>
                    <a:lstStyle/>
                    <a:p>
                      <a:pPr algn="ctr"/>
                      <a:r>
                        <a:rPr lang="vi-VN" sz="1800" b="1" dirty="0"/>
                        <a:t>Thi</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a:solidFill>
                            <a:srgbClr val="FF0000"/>
                          </a:solidFill>
                        </a:rPr>
                        <a:t> i</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4" name="Striped Right Arrow 23"/>
          <p:cNvSpPr/>
          <p:nvPr/>
        </p:nvSpPr>
        <p:spPr>
          <a:xfrm>
            <a:off x="3371850" y="2302996"/>
            <a:ext cx="571500" cy="381000"/>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Table 24"/>
          <p:cNvGraphicFramePr>
            <a:graphicFrameLocks noGrp="1"/>
          </p:cNvGraphicFramePr>
          <p:nvPr>
            <p:extLst>
              <p:ext uri="{D42A27DB-BD31-4B8C-83A1-F6EECF244321}">
                <p14:modId xmlns:p14="http://schemas.microsoft.com/office/powerpoint/2010/main" val="4194428703"/>
              </p:ext>
            </p:extLst>
          </p:nvPr>
        </p:nvGraphicFramePr>
        <p:xfrm>
          <a:off x="4066736" y="3875038"/>
          <a:ext cx="2715064" cy="2261604"/>
        </p:xfrm>
        <a:graphic>
          <a:graphicData uri="http://schemas.openxmlformats.org/drawingml/2006/table">
            <a:tbl>
              <a:tblPr firstRow="1" bandRow="1">
                <a:tableStyleId>{21E4AEA4-8DFA-4A89-87EB-49C32662AFE0}</a:tableStyleId>
              </a:tblPr>
              <a:tblGrid>
                <a:gridCol w="1508370">
                  <a:extLst>
                    <a:ext uri="{9D8B030D-6E8A-4147-A177-3AD203B41FA5}">
                      <a16:colId xmlns:a16="http://schemas.microsoft.com/office/drawing/2014/main" val="20000"/>
                    </a:ext>
                  </a:extLst>
                </a:gridCol>
                <a:gridCol w="1206694">
                  <a:extLst>
                    <a:ext uri="{9D8B030D-6E8A-4147-A177-3AD203B41FA5}">
                      <a16:colId xmlns:a16="http://schemas.microsoft.com/office/drawing/2014/main" val="20001"/>
                    </a:ext>
                  </a:extLst>
                </a:gridCol>
              </a:tblGrid>
              <a:tr h="373476">
                <a:tc>
                  <a:txBody>
                    <a:bodyPr/>
                    <a:lstStyle/>
                    <a:p>
                      <a:pPr marL="0" algn="ctr" rtl="0" eaLnBrk="1" latinLnBrk="0" hangingPunct="1"/>
                      <a:r>
                        <a:rPr kumimoji="0" lang="vi-VN" sz="1800" b="1" kern="1200" dirty="0">
                          <a:solidFill>
                            <a:schemeClr val="dk1"/>
                          </a:solidFill>
                          <a:latin typeface="+mn-lt"/>
                          <a:ea typeface="+mn-ea"/>
                          <a:cs typeface="+mn-cs"/>
                        </a:rPr>
                        <a:t>Làng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0" lang="vi-VN" sz="1800" b="1" kern="1200" dirty="0">
                          <a:solidFill>
                            <a:srgbClr val="FF0000"/>
                          </a:solidFill>
                          <a:latin typeface="+mn-lt"/>
                          <a:ea typeface="+mn-ea"/>
                          <a:cs typeface="+mn-cs"/>
                        </a:rPr>
                        <a:t> ang</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378663">
                <a:tc>
                  <a:txBody>
                    <a:bodyPr/>
                    <a:lstStyle/>
                    <a:p>
                      <a:pPr marL="0" algn="ctr" rtl="0" eaLnBrk="1" latinLnBrk="0" hangingPunct="1"/>
                      <a:r>
                        <a:rPr kumimoji="0" lang="vi-VN" sz="1800" b="1" kern="1200" dirty="0">
                          <a:solidFill>
                            <a:schemeClr val="dk1"/>
                          </a:solidFill>
                          <a:latin typeface="+mn-lt"/>
                          <a:ea typeface="+mn-ea"/>
                          <a:cs typeface="+mn-cs"/>
                        </a:rPr>
                        <a:t>Mộ</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ô</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8663">
                <a:tc>
                  <a:txBody>
                    <a:bodyPr/>
                    <a:lstStyle/>
                    <a:p>
                      <a:pPr marL="0" algn="ctr" rtl="0" eaLnBrk="1" latinLnBrk="0" hangingPunct="1"/>
                      <a:r>
                        <a:rPr kumimoji="0" lang="vi-VN" sz="1800" b="1" kern="1200" dirty="0">
                          <a:solidFill>
                            <a:schemeClr val="dk1"/>
                          </a:solidFill>
                          <a:latin typeface="+mn-lt"/>
                          <a:ea typeface="+mn-ea"/>
                          <a:cs typeface="+mn-cs"/>
                        </a:rPr>
                        <a:t>Trạch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 ach</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8663">
                <a:tc>
                  <a:txBody>
                    <a:bodyPr/>
                    <a:lstStyle/>
                    <a:p>
                      <a:pPr marL="0" algn="ctr" rtl="0" eaLnBrk="1" latinLnBrk="0" hangingPunct="1"/>
                      <a:r>
                        <a:rPr kumimoji="0" lang="vi-VN" sz="1800" b="1" kern="1200" dirty="0">
                          <a:solidFill>
                            <a:schemeClr val="dk1"/>
                          </a:solidFill>
                          <a:latin typeface="+mn-lt"/>
                          <a:ea typeface="+mn-ea"/>
                          <a:cs typeface="+mn-cs"/>
                        </a:rPr>
                        <a:t>Huyện</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 uyên</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3476">
                <a:tc>
                  <a:txBody>
                    <a:bodyPr/>
                    <a:lstStyle/>
                    <a:p>
                      <a:pPr marL="0" algn="ctr" rtl="0" eaLnBrk="1" latinLnBrk="0" hangingPunct="1"/>
                      <a:r>
                        <a:rPr kumimoji="0" lang="vi-VN" sz="1800" b="1" kern="1200" dirty="0">
                          <a:solidFill>
                            <a:schemeClr val="dk1"/>
                          </a:solidFill>
                          <a:latin typeface="+mn-lt"/>
                          <a:ea typeface="+mn-ea"/>
                          <a:cs typeface="+mn-cs"/>
                        </a:rPr>
                        <a:t>Bình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 inh</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8663">
                <a:tc>
                  <a:txBody>
                    <a:bodyPr/>
                    <a:lstStyle/>
                    <a:p>
                      <a:pPr marL="0" algn="ctr" rtl="0" eaLnBrk="1" latinLnBrk="0" hangingPunct="1"/>
                      <a:r>
                        <a:rPr kumimoji="0" lang="vi-VN" sz="1800" b="1" kern="1200" dirty="0">
                          <a:solidFill>
                            <a:schemeClr val="dk1"/>
                          </a:solidFill>
                          <a:latin typeface="+mn-lt"/>
                          <a:ea typeface="+mn-ea"/>
                          <a:cs typeface="+mn-cs"/>
                        </a:rPr>
                        <a:t>Giang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 ang</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6" name="Right Arrow 25"/>
          <p:cNvSpPr/>
          <p:nvPr/>
        </p:nvSpPr>
        <p:spPr>
          <a:xfrm>
            <a:off x="3352800" y="4572000"/>
            <a:ext cx="609600" cy="457200"/>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0381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2" presetClass="entr" presetSubtype="2"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500" fill="hold"/>
                                        <p:tgtEl>
                                          <p:spTgt spid="21"/>
                                        </p:tgtEl>
                                        <p:attrNameLst>
                                          <p:attrName>ppt_x</p:attrName>
                                        </p:attrNameLst>
                                      </p:cBhvr>
                                      <p:tavLst>
                                        <p:tav tm="0">
                                          <p:val>
                                            <p:strVal val="1+#ppt_w/2"/>
                                          </p:val>
                                        </p:tav>
                                        <p:tav tm="100000">
                                          <p:val>
                                            <p:strVal val="#ppt_x"/>
                                          </p:val>
                                        </p:tav>
                                      </p:tavLst>
                                    </p:anim>
                                    <p:anim calcmode="lin" valueType="num">
                                      <p:cBhvr additive="base">
                                        <p:cTn id="1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10"/>
                                        <p:tgtEl>
                                          <p:spTgt spid="26"/>
                                        </p:tgtEl>
                                      </p:cBhvr>
                                    </p:animEffect>
                                    <p:anim calcmode="lin" valueType="num">
                                      <p:cBhvr>
                                        <p:cTn id="17" dur="10" fill="hold"/>
                                        <p:tgtEl>
                                          <p:spTgt spid="26"/>
                                        </p:tgtEl>
                                        <p:attrNameLst>
                                          <p:attrName>ppt_x</p:attrName>
                                        </p:attrNameLst>
                                      </p:cBhvr>
                                      <p:tavLst>
                                        <p:tav tm="0">
                                          <p:val>
                                            <p:strVal val="#ppt_x"/>
                                          </p:val>
                                        </p:tav>
                                        <p:tav tm="100000">
                                          <p:val>
                                            <p:strVal val="#ppt_x"/>
                                          </p:val>
                                        </p:tav>
                                      </p:tavLst>
                                    </p:anim>
                                    <p:anim calcmode="lin" valueType="num">
                                      <p:cBhvr>
                                        <p:cTn id="18" dur="10" fill="hold"/>
                                        <p:tgtEl>
                                          <p:spTgt spid="26"/>
                                        </p:tgtEl>
                                        <p:attrNameLst>
                                          <p:attrName>ppt_y</p:attrName>
                                        </p:attrNameLst>
                                      </p:cBhvr>
                                      <p:tavLst>
                                        <p:tav tm="0">
                                          <p:val>
                                            <p:strVal val="#ppt_y+.1"/>
                                          </p:val>
                                        </p:tav>
                                        <p:tav tm="100000">
                                          <p:val>
                                            <p:strVal val="#ppt_y"/>
                                          </p:val>
                                        </p:tav>
                                      </p:tavLst>
                                    </p:anim>
                                  </p:childTnLst>
                                </p:cTn>
                              </p:par>
                              <p:par>
                                <p:cTn id="19" presetID="16" presetClass="entr" presetSubtype="21"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7" name="Rectangle 6"/>
          <p:cNvSpPr/>
          <p:nvPr/>
        </p:nvSpPr>
        <p:spPr>
          <a:xfrm>
            <a:off x="1143000" y="381000"/>
            <a:ext cx="7467600" cy="830997"/>
          </a:xfrm>
          <a:prstGeom prst="rect">
            <a:avLst/>
          </a:prstGeom>
        </p:spPr>
        <p:txBody>
          <a:bodyPr wrap="square">
            <a:spAutoFit/>
          </a:bodyPr>
          <a:lstStyle/>
          <a:p>
            <a:pPr indent="457200" algn="ctr"/>
            <a:r>
              <a:rPr lang="vi-VN" sz="2400" b="1" i="1" dirty="0">
                <a:solidFill>
                  <a:srgbClr val="7030A0"/>
                </a:solidFill>
              </a:rPr>
              <a:t>Bài 3: Chép vần của từng tiếng vừa tìm được vào mô hình cấu tạo vần dưới đây:</a:t>
            </a:r>
            <a:endParaRPr lang="en-US" sz="2400" b="1" i="1" dirty="0">
              <a:solidFill>
                <a:srgbClr val="7030A0"/>
              </a:solidFill>
            </a:endParaRPr>
          </a:p>
        </p:txBody>
      </p:sp>
      <p:graphicFrame>
        <p:nvGraphicFramePr>
          <p:cNvPr id="21" name="Table 20"/>
          <p:cNvGraphicFramePr>
            <a:graphicFrameLocks noGrp="1"/>
          </p:cNvGraphicFramePr>
          <p:nvPr>
            <p:extLst>
              <p:ext uri="{D42A27DB-BD31-4B8C-83A1-F6EECF244321}">
                <p14:modId xmlns:p14="http://schemas.microsoft.com/office/powerpoint/2010/main" val="1941747321"/>
              </p:ext>
            </p:extLst>
          </p:nvPr>
        </p:nvGraphicFramePr>
        <p:xfrm>
          <a:off x="381000" y="1295400"/>
          <a:ext cx="2673534" cy="2468880"/>
        </p:xfrm>
        <a:graphic>
          <a:graphicData uri="http://schemas.openxmlformats.org/drawingml/2006/table">
            <a:tbl>
              <a:tblPr firstRow="1" bandRow="1">
                <a:tableStyleId>{5C22544A-7EE6-4342-B048-85BDC9FD1C3A}</a:tableStyleId>
              </a:tblPr>
              <a:tblGrid>
                <a:gridCol w="1530534">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tblGrid>
              <a:tr h="300633">
                <a:tc>
                  <a:txBody>
                    <a:bodyPr/>
                    <a:lstStyle/>
                    <a:p>
                      <a:pPr algn="ctr"/>
                      <a:r>
                        <a:rPr lang="vi-VN" sz="1800" dirty="0">
                          <a:solidFill>
                            <a:srgbClr val="002060"/>
                          </a:solidFill>
                        </a:rPr>
                        <a:t>Tiếng</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dirty="0">
                          <a:solidFill>
                            <a:srgbClr val="002060"/>
                          </a:solidFill>
                        </a:rPr>
                        <a:t>Vần</a:t>
                      </a:r>
                      <a:endParaRPr lang="en-US" sz="18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0633">
                <a:tc>
                  <a:txBody>
                    <a:bodyPr/>
                    <a:lstStyle/>
                    <a:p>
                      <a:pPr algn="ctr"/>
                      <a:r>
                        <a:rPr lang="vi-VN" sz="1800" b="1" dirty="0"/>
                        <a:t>Trạng</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a:solidFill>
                            <a:srgbClr val="FF0000"/>
                          </a:solidFill>
                        </a:rPr>
                        <a:t> ang</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00633">
                <a:tc>
                  <a:txBody>
                    <a:bodyPr/>
                    <a:lstStyle/>
                    <a:p>
                      <a:pPr algn="ctr"/>
                      <a:r>
                        <a:rPr lang="vi-VN" sz="1800" b="1" dirty="0"/>
                        <a:t>Nguyên,</a:t>
                      </a:r>
                      <a:r>
                        <a:rPr lang="vi-VN" sz="1800" b="1" baseline="0" dirty="0"/>
                        <a:t> Nguyễn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800" b="1" baseline="0" dirty="0">
                          <a:solidFill>
                            <a:srgbClr val="FF0000"/>
                          </a:solidFill>
                        </a:rPr>
                        <a:t> </a:t>
                      </a:r>
                    </a:p>
                    <a:p>
                      <a:pPr algn="ctr"/>
                      <a:r>
                        <a:rPr lang="vi-VN" sz="1800" b="1" baseline="0" dirty="0">
                          <a:solidFill>
                            <a:srgbClr val="FF0000"/>
                          </a:solidFill>
                        </a:rPr>
                        <a:t>u</a:t>
                      </a:r>
                      <a:r>
                        <a:rPr lang="vi-VN" sz="1800" b="1" dirty="0">
                          <a:solidFill>
                            <a:srgbClr val="FF0000"/>
                          </a:solidFill>
                        </a:rPr>
                        <a:t>yên</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00633">
                <a:tc>
                  <a:txBody>
                    <a:bodyPr/>
                    <a:lstStyle/>
                    <a:p>
                      <a:pPr algn="ctr"/>
                      <a:r>
                        <a:rPr lang="vi-VN" sz="1800" b="1" dirty="0"/>
                        <a:t>Hiền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a:solidFill>
                            <a:srgbClr val="FF0000"/>
                          </a:solidFill>
                        </a:rPr>
                        <a:t> iên</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00633">
                <a:tc>
                  <a:txBody>
                    <a:bodyPr/>
                    <a:lstStyle/>
                    <a:p>
                      <a:pPr algn="ctr"/>
                      <a:r>
                        <a:rPr lang="vi-VN" sz="1800" b="1" dirty="0"/>
                        <a:t>Khoa</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a:solidFill>
                            <a:srgbClr val="FF0000"/>
                          </a:solidFill>
                        </a:rPr>
                        <a:t> oa</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00633">
                <a:tc>
                  <a:txBody>
                    <a:bodyPr/>
                    <a:lstStyle/>
                    <a:p>
                      <a:pPr algn="ctr"/>
                      <a:r>
                        <a:rPr lang="vi-VN" sz="1800" b="1" dirty="0"/>
                        <a:t>Thi</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1800" b="1" dirty="0">
                          <a:solidFill>
                            <a:srgbClr val="FF0000"/>
                          </a:solidFill>
                        </a:rPr>
                        <a:t> i</a:t>
                      </a:r>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25" name="Table 24"/>
          <p:cNvGraphicFramePr>
            <a:graphicFrameLocks noGrp="1"/>
          </p:cNvGraphicFramePr>
          <p:nvPr>
            <p:extLst>
              <p:ext uri="{D42A27DB-BD31-4B8C-83A1-F6EECF244321}">
                <p14:modId xmlns:p14="http://schemas.microsoft.com/office/powerpoint/2010/main" val="888474964"/>
              </p:ext>
            </p:extLst>
          </p:nvPr>
        </p:nvGraphicFramePr>
        <p:xfrm>
          <a:off x="381000" y="3809999"/>
          <a:ext cx="2667000" cy="2222654"/>
        </p:xfrm>
        <a:graphic>
          <a:graphicData uri="http://schemas.openxmlformats.org/drawingml/2006/table">
            <a:tbl>
              <a:tblPr firstRow="1" bandRow="1">
                <a:tableStyleId>{21E4AEA4-8DFA-4A89-87EB-49C32662AFE0}</a:tableStyleId>
              </a:tblPr>
              <a:tblGrid>
                <a:gridCol w="1524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tblGrid>
              <a:tr h="367045">
                <a:tc>
                  <a:txBody>
                    <a:bodyPr/>
                    <a:lstStyle/>
                    <a:p>
                      <a:pPr marL="0" algn="ctr" rtl="0" eaLnBrk="1" latinLnBrk="0" hangingPunct="1"/>
                      <a:r>
                        <a:rPr kumimoji="0" lang="vi-VN" sz="1800" b="1" kern="1200" dirty="0">
                          <a:solidFill>
                            <a:schemeClr val="dk1"/>
                          </a:solidFill>
                          <a:latin typeface="+mn-lt"/>
                          <a:ea typeface="+mn-ea"/>
                          <a:cs typeface="+mn-cs"/>
                        </a:rPr>
                        <a:t>Làng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kumimoji="0" lang="vi-VN" sz="1800" b="1" kern="1200" dirty="0">
                          <a:solidFill>
                            <a:srgbClr val="FF0000"/>
                          </a:solidFill>
                          <a:latin typeface="+mn-lt"/>
                          <a:ea typeface="+mn-ea"/>
                          <a:cs typeface="+mn-cs"/>
                        </a:rPr>
                        <a:t> ang</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372141">
                <a:tc>
                  <a:txBody>
                    <a:bodyPr/>
                    <a:lstStyle/>
                    <a:p>
                      <a:pPr marL="0" algn="ctr" rtl="0" eaLnBrk="1" latinLnBrk="0" hangingPunct="1"/>
                      <a:r>
                        <a:rPr kumimoji="0" lang="vi-VN" sz="1800" b="1" kern="1200" dirty="0">
                          <a:solidFill>
                            <a:schemeClr val="dk1"/>
                          </a:solidFill>
                          <a:latin typeface="+mn-lt"/>
                          <a:ea typeface="+mn-ea"/>
                          <a:cs typeface="+mn-cs"/>
                        </a:rPr>
                        <a:t>Mộ</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Ô</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2141">
                <a:tc>
                  <a:txBody>
                    <a:bodyPr/>
                    <a:lstStyle/>
                    <a:p>
                      <a:pPr marL="0" algn="ctr" rtl="0" eaLnBrk="1" latinLnBrk="0" hangingPunct="1"/>
                      <a:r>
                        <a:rPr kumimoji="0" lang="vi-VN" sz="1800" b="1" kern="1200" dirty="0">
                          <a:solidFill>
                            <a:schemeClr val="dk1"/>
                          </a:solidFill>
                          <a:latin typeface="+mn-lt"/>
                          <a:ea typeface="+mn-ea"/>
                          <a:cs typeface="+mn-cs"/>
                        </a:rPr>
                        <a:t>Trạch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 ach</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2141">
                <a:tc>
                  <a:txBody>
                    <a:bodyPr/>
                    <a:lstStyle/>
                    <a:p>
                      <a:pPr marL="0" algn="ctr" rtl="0" eaLnBrk="1" latinLnBrk="0" hangingPunct="1"/>
                      <a:r>
                        <a:rPr kumimoji="0" lang="vi-VN" sz="1800" b="1" kern="1200" dirty="0">
                          <a:solidFill>
                            <a:schemeClr val="dk1"/>
                          </a:solidFill>
                          <a:latin typeface="+mn-lt"/>
                          <a:ea typeface="+mn-ea"/>
                          <a:cs typeface="+mn-cs"/>
                        </a:rPr>
                        <a:t>Huyện</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 uyên</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67045">
                <a:tc>
                  <a:txBody>
                    <a:bodyPr/>
                    <a:lstStyle/>
                    <a:p>
                      <a:pPr marL="0" algn="ctr" rtl="0" eaLnBrk="1" latinLnBrk="0" hangingPunct="1"/>
                      <a:r>
                        <a:rPr kumimoji="0" lang="vi-VN" sz="1800" b="1" kern="1200" dirty="0">
                          <a:solidFill>
                            <a:schemeClr val="dk1"/>
                          </a:solidFill>
                          <a:latin typeface="+mn-lt"/>
                          <a:ea typeface="+mn-ea"/>
                          <a:cs typeface="+mn-cs"/>
                        </a:rPr>
                        <a:t>Bình</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 inh</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2141">
                <a:tc>
                  <a:txBody>
                    <a:bodyPr/>
                    <a:lstStyle/>
                    <a:p>
                      <a:pPr marL="0" algn="ctr" rtl="0" eaLnBrk="1" latinLnBrk="0" hangingPunct="1"/>
                      <a:r>
                        <a:rPr kumimoji="0" lang="vi-VN" sz="1800" b="1" kern="1200" dirty="0">
                          <a:solidFill>
                            <a:schemeClr val="dk1"/>
                          </a:solidFill>
                          <a:latin typeface="+mn-lt"/>
                          <a:ea typeface="+mn-ea"/>
                          <a:cs typeface="+mn-cs"/>
                        </a:rPr>
                        <a:t>Giang</a:t>
                      </a:r>
                      <a:endParaRPr kumimoji="0" lang="en-US" sz="1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vi-VN" sz="1800" b="1" kern="1200" dirty="0">
                          <a:solidFill>
                            <a:srgbClr val="FF0000"/>
                          </a:solidFill>
                          <a:latin typeface="+mn-lt"/>
                          <a:ea typeface="+mn-ea"/>
                          <a:cs typeface="+mn-cs"/>
                        </a:rPr>
                        <a:t> ang</a:t>
                      </a:r>
                      <a:endParaRPr kumimoji="0" lang="en-US" sz="1800" b="1" kern="120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Cloud 9"/>
          <p:cNvSpPr/>
          <p:nvPr/>
        </p:nvSpPr>
        <p:spPr>
          <a:xfrm>
            <a:off x="3352800" y="3119235"/>
            <a:ext cx="5562600" cy="153627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chemeClr val="tx1"/>
                </a:solidFill>
              </a:rPr>
              <a:t> </a:t>
            </a:r>
            <a:r>
              <a:rPr lang="vi-VN" sz="2400" b="1" dirty="0">
                <a:solidFill>
                  <a:srgbClr val="002060"/>
                </a:solidFill>
              </a:rPr>
              <a:t>Cấu tạo vần bao gồm: âm đêm-âm chính-âm cuối</a:t>
            </a:r>
            <a:endParaRPr lang="en-US" sz="2400" b="1" dirty="0">
              <a:solidFill>
                <a:srgbClr val="002060"/>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0" y="1316029"/>
            <a:ext cx="3200400" cy="1046171"/>
          </a:xfrm>
          <a:prstGeom prst="rect">
            <a:avLst/>
          </a:prstGeom>
        </p:spPr>
      </p:pic>
      <p:sp>
        <p:nvSpPr>
          <p:cNvPr id="12" name="Striped Right Arrow 11"/>
          <p:cNvSpPr/>
          <p:nvPr/>
        </p:nvSpPr>
        <p:spPr>
          <a:xfrm>
            <a:off x="4610491" y="2133600"/>
            <a:ext cx="3733017" cy="1318365"/>
          </a:xfrm>
          <a:prstGeom prst="striped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chemeClr val="tx1"/>
                </a:solidFill>
              </a:rPr>
              <a:t>Nêu cấu tạo vần.</a:t>
            </a:r>
            <a:endParaRPr lang="en-US" sz="2400" b="1" dirty="0">
              <a:solidFill>
                <a:schemeClr val="tx1"/>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2254491229"/>
              </p:ext>
            </p:extLst>
          </p:nvPr>
        </p:nvGraphicFramePr>
        <p:xfrm>
          <a:off x="3581400" y="4403722"/>
          <a:ext cx="4946332" cy="1235078"/>
        </p:xfrm>
        <a:graphic>
          <a:graphicData uri="http://schemas.openxmlformats.org/drawingml/2006/table">
            <a:tbl>
              <a:tblPr firstRow="1" firstCol="1" bandRow="1">
                <a:tableStyleId>{5C22544A-7EE6-4342-B048-85BDC9FD1C3A}</a:tableStyleId>
              </a:tblPr>
              <a:tblGrid>
                <a:gridCol w="1520190">
                  <a:extLst>
                    <a:ext uri="{9D8B030D-6E8A-4147-A177-3AD203B41FA5}">
                      <a16:colId xmlns:a16="http://schemas.microsoft.com/office/drawing/2014/main" val="20000"/>
                    </a:ext>
                  </a:extLst>
                </a:gridCol>
                <a:gridCol w="1062672">
                  <a:extLst>
                    <a:ext uri="{9D8B030D-6E8A-4147-A177-3AD203B41FA5}">
                      <a16:colId xmlns:a16="http://schemas.microsoft.com/office/drawing/2014/main" val="20001"/>
                    </a:ext>
                  </a:extLst>
                </a:gridCol>
                <a:gridCol w="1259522">
                  <a:extLst>
                    <a:ext uri="{9D8B030D-6E8A-4147-A177-3AD203B41FA5}">
                      <a16:colId xmlns:a16="http://schemas.microsoft.com/office/drawing/2014/main" val="20002"/>
                    </a:ext>
                  </a:extLst>
                </a:gridCol>
                <a:gridCol w="1103948">
                  <a:extLst>
                    <a:ext uri="{9D8B030D-6E8A-4147-A177-3AD203B41FA5}">
                      <a16:colId xmlns:a16="http://schemas.microsoft.com/office/drawing/2014/main" val="20003"/>
                    </a:ext>
                  </a:extLst>
                </a:gridCol>
              </a:tblGrid>
              <a:tr h="228600">
                <a:tc rowSpan="2">
                  <a:txBody>
                    <a:bodyPr/>
                    <a:lstStyle/>
                    <a:p>
                      <a:pPr marL="0" marR="0" algn="ctr">
                        <a:lnSpc>
                          <a:spcPct val="100000"/>
                        </a:lnSpc>
                        <a:spcBef>
                          <a:spcPts val="0"/>
                        </a:spcBef>
                        <a:spcAft>
                          <a:spcPts val="0"/>
                        </a:spcAft>
                      </a:pPr>
                      <a:endParaRPr lang="vi-VN" sz="1200" b="1" dirty="0">
                        <a:solidFill>
                          <a:schemeClr val="tx1"/>
                        </a:solidFill>
                        <a:effectLst/>
                      </a:endParaRPr>
                    </a:p>
                    <a:p>
                      <a:pPr marL="0" marR="0" algn="ctr">
                        <a:lnSpc>
                          <a:spcPct val="100000"/>
                        </a:lnSpc>
                        <a:spcBef>
                          <a:spcPts val="0"/>
                        </a:spcBef>
                        <a:spcAft>
                          <a:spcPts val="0"/>
                        </a:spcAft>
                      </a:pPr>
                      <a:r>
                        <a:rPr lang="vi-VN" sz="2000" b="1" dirty="0">
                          <a:solidFill>
                            <a:schemeClr val="tx1"/>
                          </a:solidFill>
                          <a:effectLst/>
                        </a:rPr>
                        <a:t>TIẾNG</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algn="ctr">
                        <a:lnSpc>
                          <a:spcPct val="100000"/>
                        </a:lnSpc>
                        <a:spcBef>
                          <a:spcPts val="0"/>
                        </a:spcBef>
                        <a:spcAft>
                          <a:spcPts val="0"/>
                        </a:spcAft>
                      </a:pPr>
                      <a:r>
                        <a:rPr lang="vi-VN" sz="2000" b="1" dirty="0">
                          <a:solidFill>
                            <a:schemeClr val="tx1"/>
                          </a:solidFill>
                          <a:effectLst/>
                        </a:rPr>
                        <a:t>Vần</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73884">
                <a:tc vMerge="1">
                  <a:txBody>
                    <a:bodyPr/>
                    <a:lstStyle/>
                    <a:p>
                      <a:endParaRPr lang="en-US"/>
                    </a:p>
                  </a:txBody>
                  <a:tcPr/>
                </a:tc>
                <a:tc>
                  <a:txBody>
                    <a:bodyPr/>
                    <a:lstStyle/>
                    <a:p>
                      <a:pPr marL="0" marR="0" algn="ctr">
                        <a:lnSpc>
                          <a:spcPct val="150000"/>
                        </a:lnSpc>
                        <a:spcBef>
                          <a:spcPts val="0"/>
                        </a:spcBef>
                        <a:spcAft>
                          <a:spcPts val="0"/>
                        </a:spcAft>
                      </a:pPr>
                      <a:r>
                        <a:rPr lang="vi-VN" sz="2000" b="1" dirty="0">
                          <a:solidFill>
                            <a:schemeClr val="tx1"/>
                          </a:solidFill>
                          <a:effectLst/>
                        </a:rPr>
                        <a:t>Âm đầu</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dirty="0">
                          <a:solidFill>
                            <a:schemeClr val="tx1"/>
                          </a:solidFill>
                          <a:effectLst/>
                        </a:rPr>
                        <a:t>Âm chính</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dirty="0">
                          <a:solidFill>
                            <a:schemeClr val="tx1"/>
                          </a:solidFill>
                          <a:effectLst/>
                        </a:rPr>
                        <a:t>Âm cuối</a:t>
                      </a:r>
                      <a:endParaRPr lang="en-US" sz="2000" b="1"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73078">
                <a:tc>
                  <a:txBody>
                    <a:bodyPr/>
                    <a:lstStyle/>
                    <a:p>
                      <a:pPr marL="0" marR="0" algn="ctr">
                        <a:lnSpc>
                          <a:spcPct val="150000"/>
                        </a:lnSpc>
                        <a:spcBef>
                          <a:spcPts val="0"/>
                        </a:spcBef>
                        <a:spcAft>
                          <a:spcPts val="0"/>
                        </a:spcAft>
                      </a:pPr>
                      <a:r>
                        <a:rPr lang="vi-VN" sz="2000" b="1" i="1" dirty="0">
                          <a:solidFill>
                            <a:srgbClr val="002060"/>
                          </a:solidFill>
                          <a:effectLst/>
                        </a:rPr>
                        <a:t>Nguyễn</a:t>
                      </a:r>
                      <a:endParaRPr lang="en-US" sz="2000" b="1" i="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i="1" dirty="0">
                          <a:solidFill>
                            <a:srgbClr val="002060"/>
                          </a:solidFill>
                          <a:effectLst/>
                        </a:rPr>
                        <a:t>u</a:t>
                      </a:r>
                      <a:endParaRPr lang="en-US" sz="2000" b="1" i="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i="1" dirty="0">
                          <a:solidFill>
                            <a:srgbClr val="002060"/>
                          </a:solidFill>
                          <a:effectLst/>
                        </a:rPr>
                        <a:t>yê</a:t>
                      </a:r>
                      <a:endParaRPr lang="en-US" sz="2000" b="1" i="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vi-VN" sz="2000" b="1" i="1" dirty="0">
                          <a:solidFill>
                            <a:srgbClr val="002060"/>
                          </a:solidFill>
                          <a:effectLst/>
                        </a:rPr>
                        <a:t>n </a:t>
                      </a:r>
                      <a:endParaRPr lang="en-US" sz="2000" b="1" i="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1167112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arn(inVertic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par>
                                <p:cTn id="19" presetID="21"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heel(1)">
                                      <p:cBhvr>
                                        <p:cTn id="21" dur="75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0-#ppt_w/2"/>
                                          </p:val>
                                        </p:tav>
                                        <p:tav tm="100000">
                                          <p:val>
                                            <p:strVal val="#ppt_x"/>
                                          </p:val>
                                        </p:tav>
                                      </p:tavLst>
                                    </p:anim>
                                    <p:anim calcmode="lin" valueType="num">
                                      <p:cBhvr additive="base">
                                        <p:cTn id="27" dur="500" fill="hold"/>
                                        <p:tgtEl>
                                          <p:spTgt spid="10"/>
                                        </p:tgtEl>
                                        <p:attrNameLst>
                                          <p:attrName>ppt_y</p:attrName>
                                        </p:attrNameLst>
                                      </p:cBhvr>
                                      <p:tavLst>
                                        <p:tav tm="0">
                                          <p:val>
                                            <p:strVal val="#ppt_y"/>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quarter" idx="1"/>
            <p:extLst>
              <p:ext uri="{D42A27DB-BD31-4B8C-83A1-F6EECF244321}">
                <p14:modId xmlns:p14="http://schemas.microsoft.com/office/powerpoint/2010/main" val="3278495799"/>
              </p:ext>
            </p:extLst>
          </p:nvPr>
        </p:nvGraphicFramePr>
        <p:xfrm>
          <a:off x="1524000" y="830997"/>
          <a:ext cx="5791200" cy="5888736"/>
        </p:xfrm>
        <a:graphic>
          <a:graphicData uri="http://schemas.openxmlformats.org/drawingml/2006/table">
            <a:tbl>
              <a:tblPr firstRow="1" firstCol="1" bandRow="1">
                <a:tableStyleId>{21E4AEA4-8DFA-4A89-87EB-49C32662AFE0}</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tblGrid>
              <a:tr h="235803">
                <a:tc rowSpan="2">
                  <a:txBody>
                    <a:bodyPr/>
                    <a:lstStyle/>
                    <a:p>
                      <a:pPr marL="0" marR="0" algn="ctr">
                        <a:lnSpc>
                          <a:spcPct val="115000"/>
                        </a:lnSpc>
                        <a:spcBef>
                          <a:spcPts val="0"/>
                        </a:spcBef>
                        <a:spcAft>
                          <a:spcPts val="0"/>
                        </a:spcAft>
                      </a:pPr>
                      <a:endParaRPr lang="vi-VN" sz="1200" b="1" i="0" dirty="0">
                        <a:solidFill>
                          <a:schemeClr val="tx1"/>
                        </a:solidFill>
                        <a:effectLst/>
                      </a:endParaRPr>
                    </a:p>
                    <a:p>
                      <a:pPr marL="0" marR="0" algn="ctr">
                        <a:lnSpc>
                          <a:spcPct val="115000"/>
                        </a:lnSpc>
                        <a:spcBef>
                          <a:spcPts val="0"/>
                        </a:spcBef>
                        <a:spcAft>
                          <a:spcPts val="0"/>
                        </a:spcAft>
                      </a:pPr>
                      <a:r>
                        <a:rPr lang="vi-VN" sz="2400" b="1" i="0" dirty="0">
                          <a:solidFill>
                            <a:schemeClr val="tx1"/>
                          </a:solidFill>
                          <a:effectLst/>
                        </a:rPr>
                        <a:t>TIẾNG</a:t>
                      </a:r>
                      <a:endParaRPr lang="en-US" sz="2400" b="1" i="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algn="ctr">
                        <a:lnSpc>
                          <a:spcPct val="115000"/>
                        </a:lnSpc>
                        <a:spcBef>
                          <a:spcPts val="0"/>
                        </a:spcBef>
                        <a:spcAft>
                          <a:spcPts val="0"/>
                        </a:spcAft>
                      </a:pPr>
                      <a:r>
                        <a:rPr lang="vi-VN" sz="2400" b="1" i="0" dirty="0">
                          <a:solidFill>
                            <a:schemeClr val="tx1"/>
                          </a:solidFill>
                          <a:effectLst/>
                        </a:rPr>
                        <a:t>Vần</a:t>
                      </a:r>
                      <a:endParaRPr lang="en-US" sz="2400" b="1" i="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2379">
                <a:tc vMerge="1">
                  <a:txBody>
                    <a:bodyPr/>
                    <a:lstStyle/>
                    <a:p>
                      <a:endParaRPr lang="en-US"/>
                    </a:p>
                  </a:txBody>
                  <a:tcPr/>
                </a:tc>
                <a:tc>
                  <a:txBody>
                    <a:bodyPr/>
                    <a:lstStyle/>
                    <a:p>
                      <a:pPr marL="0" marR="0" algn="ctr">
                        <a:lnSpc>
                          <a:spcPct val="115000"/>
                        </a:lnSpc>
                        <a:spcBef>
                          <a:spcPts val="0"/>
                        </a:spcBef>
                        <a:spcAft>
                          <a:spcPts val="0"/>
                        </a:spcAft>
                      </a:pPr>
                      <a:r>
                        <a:rPr lang="vi-VN" sz="2400" b="1" i="0" dirty="0">
                          <a:effectLst/>
                        </a:rPr>
                        <a:t>Âm đầu</a:t>
                      </a:r>
                      <a:endParaRPr lang="en-US" sz="2400" b="1" i="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i="0" dirty="0">
                          <a:effectLst/>
                        </a:rPr>
                        <a:t>Âm chính</a:t>
                      </a:r>
                      <a:endParaRPr lang="en-US" sz="2400" b="1" i="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i="0" dirty="0">
                          <a:effectLst/>
                        </a:rPr>
                        <a:t>Âm cuối</a:t>
                      </a:r>
                      <a:endParaRPr lang="en-US" sz="2400" b="1" i="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32755">
                <a:tc>
                  <a:txBody>
                    <a:bodyPr/>
                    <a:lstStyle/>
                    <a:p>
                      <a:pPr marL="0" marR="0" algn="ctr">
                        <a:lnSpc>
                          <a:spcPct val="115000"/>
                        </a:lnSpc>
                        <a:spcBef>
                          <a:spcPts val="0"/>
                        </a:spcBef>
                        <a:spcAft>
                          <a:spcPts val="0"/>
                        </a:spcAft>
                      </a:pPr>
                      <a:r>
                        <a:rPr lang="vi-VN" sz="2400" dirty="0">
                          <a:solidFill>
                            <a:srgbClr val="FF0000"/>
                          </a:solidFill>
                          <a:effectLst/>
                        </a:rPr>
                        <a:t>Nguyễn</a:t>
                      </a:r>
                      <a:endParaRPr lang="en-US" sz="2400" dirty="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u</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yê</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n</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20549">
                <a:tc>
                  <a:txBody>
                    <a:bodyPr/>
                    <a:lstStyle/>
                    <a:p>
                      <a:pPr marL="0" marR="0" algn="ctr">
                        <a:lnSpc>
                          <a:spcPct val="115000"/>
                        </a:lnSpc>
                        <a:spcBef>
                          <a:spcPts val="0"/>
                        </a:spcBef>
                        <a:spcAft>
                          <a:spcPts val="0"/>
                        </a:spcAft>
                      </a:pPr>
                      <a:r>
                        <a:rPr lang="vi-VN" sz="2400" dirty="0">
                          <a:solidFill>
                            <a:srgbClr val="FF0000"/>
                          </a:solidFill>
                          <a:effectLst/>
                        </a:rPr>
                        <a:t>Trạng</a:t>
                      </a:r>
                      <a:endParaRPr lang="en-US" sz="2400" dirty="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ng</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07531">
                <a:tc>
                  <a:txBody>
                    <a:bodyPr/>
                    <a:lstStyle/>
                    <a:p>
                      <a:pPr marL="0" marR="0" algn="ctr">
                        <a:lnSpc>
                          <a:spcPct val="115000"/>
                        </a:lnSpc>
                        <a:spcBef>
                          <a:spcPts val="0"/>
                        </a:spcBef>
                        <a:spcAft>
                          <a:spcPts val="0"/>
                        </a:spcAft>
                      </a:pPr>
                      <a:r>
                        <a:rPr lang="vi-VN" sz="2400" dirty="0">
                          <a:solidFill>
                            <a:srgbClr val="FF0000"/>
                          </a:solidFill>
                          <a:effectLst/>
                        </a:rPr>
                        <a:t>Nguyên</a:t>
                      </a:r>
                      <a:endParaRPr lang="en-US" sz="2400" dirty="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u</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yê</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n</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70713">
                <a:tc>
                  <a:txBody>
                    <a:bodyPr/>
                    <a:lstStyle/>
                    <a:p>
                      <a:pPr marL="0" marR="0" algn="ctr">
                        <a:lnSpc>
                          <a:spcPct val="115000"/>
                        </a:lnSpc>
                        <a:spcBef>
                          <a:spcPts val="0"/>
                        </a:spcBef>
                        <a:spcAft>
                          <a:spcPts val="0"/>
                        </a:spcAft>
                      </a:pPr>
                      <a:r>
                        <a:rPr lang="vi-VN" sz="2400">
                          <a:solidFill>
                            <a:srgbClr val="FF0000"/>
                          </a:solidFill>
                          <a:effectLst/>
                        </a:rPr>
                        <a:t>Hiền</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iê</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n</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81495">
                <a:tc>
                  <a:txBody>
                    <a:bodyPr/>
                    <a:lstStyle/>
                    <a:p>
                      <a:pPr marL="0" marR="0" algn="ctr">
                        <a:lnSpc>
                          <a:spcPct val="115000"/>
                        </a:lnSpc>
                        <a:spcBef>
                          <a:spcPts val="0"/>
                        </a:spcBef>
                        <a:spcAft>
                          <a:spcPts val="0"/>
                        </a:spcAft>
                      </a:pPr>
                      <a:r>
                        <a:rPr lang="vi-VN" sz="2400">
                          <a:solidFill>
                            <a:srgbClr val="FF0000"/>
                          </a:solidFill>
                          <a:effectLst/>
                        </a:rPr>
                        <a:t>Khoa</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o</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a</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8477">
                <a:tc>
                  <a:txBody>
                    <a:bodyPr/>
                    <a:lstStyle/>
                    <a:p>
                      <a:pPr marL="0" marR="0" algn="ctr">
                        <a:lnSpc>
                          <a:spcPct val="115000"/>
                        </a:lnSpc>
                        <a:spcBef>
                          <a:spcPts val="0"/>
                        </a:spcBef>
                        <a:spcAft>
                          <a:spcPts val="0"/>
                        </a:spcAft>
                      </a:pPr>
                      <a:r>
                        <a:rPr lang="vi-VN" sz="2400" dirty="0">
                          <a:solidFill>
                            <a:srgbClr val="FF0000"/>
                          </a:solidFill>
                          <a:effectLst/>
                        </a:rPr>
                        <a:t>Thi</a:t>
                      </a:r>
                      <a:endParaRPr lang="en-US" sz="2400" dirty="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i</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131659">
                <a:tc>
                  <a:txBody>
                    <a:bodyPr/>
                    <a:lstStyle/>
                    <a:p>
                      <a:pPr marL="0" marR="0" algn="ctr">
                        <a:lnSpc>
                          <a:spcPct val="115000"/>
                        </a:lnSpc>
                        <a:spcBef>
                          <a:spcPts val="0"/>
                        </a:spcBef>
                        <a:spcAft>
                          <a:spcPts val="0"/>
                        </a:spcAft>
                      </a:pPr>
                      <a:r>
                        <a:rPr lang="vi-VN" sz="2400">
                          <a:solidFill>
                            <a:srgbClr val="FF0000"/>
                          </a:solidFill>
                          <a:effectLst/>
                        </a:rPr>
                        <a:t>Làng</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a</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ng</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42441">
                <a:tc>
                  <a:txBody>
                    <a:bodyPr/>
                    <a:lstStyle/>
                    <a:p>
                      <a:pPr marL="0" marR="0" algn="ctr">
                        <a:lnSpc>
                          <a:spcPct val="115000"/>
                        </a:lnSpc>
                        <a:spcBef>
                          <a:spcPts val="0"/>
                        </a:spcBef>
                        <a:spcAft>
                          <a:spcPts val="0"/>
                        </a:spcAft>
                      </a:pPr>
                      <a:r>
                        <a:rPr lang="vi-VN" sz="2400">
                          <a:solidFill>
                            <a:srgbClr val="FF0000"/>
                          </a:solidFill>
                          <a:effectLst/>
                        </a:rPr>
                        <a:t>Mộ</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ô</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 </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181823">
                <a:tc>
                  <a:txBody>
                    <a:bodyPr/>
                    <a:lstStyle/>
                    <a:p>
                      <a:pPr marL="0" marR="0" algn="ctr">
                        <a:lnSpc>
                          <a:spcPct val="115000"/>
                        </a:lnSpc>
                        <a:spcBef>
                          <a:spcPts val="0"/>
                        </a:spcBef>
                        <a:spcAft>
                          <a:spcPts val="0"/>
                        </a:spcAft>
                      </a:pPr>
                      <a:r>
                        <a:rPr lang="vi-VN" sz="2400">
                          <a:solidFill>
                            <a:srgbClr val="FF0000"/>
                          </a:solidFill>
                          <a:effectLst/>
                        </a:rPr>
                        <a:t>Trạch</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a</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ch</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168805">
                <a:tc>
                  <a:txBody>
                    <a:bodyPr/>
                    <a:lstStyle/>
                    <a:p>
                      <a:pPr marL="0" marR="0" algn="ctr">
                        <a:lnSpc>
                          <a:spcPct val="115000"/>
                        </a:lnSpc>
                        <a:spcBef>
                          <a:spcPts val="0"/>
                        </a:spcBef>
                        <a:spcAft>
                          <a:spcPts val="0"/>
                        </a:spcAft>
                      </a:pPr>
                      <a:r>
                        <a:rPr lang="vi-VN" sz="2400">
                          <a:solidFill>
                            <a:srgbClr val="FF0000"/>
                          </a:solidFill>
                          <a:effectLst/>
                        </a:rPr>
                        <a:t>Huyện</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u</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yê</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n</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155787">
                <a:tc>
                  <a:txBody>
                    <a:bodyPr/>
                    <a:lstStyle/>
                    <a:p>
                      <a:pPr marL="0" marR="0" algn="ctr">
                        <a:lnSpc>
                          <a:spcPct val="115000"/>
                        </a:lnSpc>
                        <a:spcBef>
                          <a:spcPts val="0"/>
                        </a:spcBef>
                        <a:spcAft>
                          <a:spcPts val="0"/>
                        </a:spcAft>
                      </a:pPr>
                      <a:r>
                        <a:rPr lang="vi-VN" sz="2400">
                          <a:solidFill>
                            <a:srgbClr val="FF0000"/>
                          </a:solidFill>
                          <a:effectLst/>
                        </a:rPr>
                        <a:t>Bình</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i</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nh</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381338">
                <a:tc>
                  <a:txBody>
                    <a:bodyPr/>
                    <a:lstStyle/>
                    <a:p>
                      <a:pPr marL="0" marR="0" algn="ctr">
                        <a:lnSpc>
                          <a:spcPct val="115000"/>
                        </a:lnSpc>
                        <a:spcBef>
                          <a:spcPts val="0"/>
                        </a:spcBef>
                        <a:spcAft>
                          <a:spcPts val="0"/>
                        </a:spcAft>
                      </a:pPr>
                      <a:r>
                        <a:rPr lang="vi-VN" sz="2400">
                          <a:solidFill>
                            <a:srgbClr val="FF0000"/>
                          </a:solidFill>
                          <a:effectLst/>
                        </a:rPr>
                        <a:t>Giang</a:t>
                      </a:r>
                      <a:endParaRPr lang="en-US" sz="2400">
                        <a:solidFill>
                          <a:srgbClr val="FF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 </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a:solidFill>
                            <a:srgbClr val="002060"/>
                          </a:solidFill>
                          <a:effectLst/>
                        </a:rPr>
                        <a:t>a</a:t>
                      </a:r>
                      <a:endParaRPr lang="en-US" sz="2400" b="1">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b="1" dirty="0">
                          <a:solidFill>
                            <a:srgbClr val="002060"/>
                          </a:solidFill>
                          <a:effectLst/>
                        </a:rPr>
                        <a:t>ng</a:t>
                      </a:r>
                      <a:endParaRPr lang="en-US" sz="2400" b="1" dirty="0">
                        <a:solidFill>
                          <a:srgbClr val="00206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
        <p:nvSpPr>
          <p:cNvPr id="9" name="Rectangle 8"/>
          <p:cNvSpPr/>
          <p:nvPr/>
        </p:nvSpPr>
        <p:spPr>
          <a:xfrm>
            <a:off x="515655" y="0"/>
            <a:ext cx="8077200" cy="830997"/>
          </a:xfrm>
          <a:prstGeom prst="rect">
            <a:avLst/>
          </a:prstGeom>
        </p:spPr>
        <p:txBody>
          <a:bodyPr wrap="square">
            <a:spAutoFit/>
          </a:bodyPr>
          <a:lstStyle/>
          <a:p>
            <a:pPr indent="457200"/>
            <a:r>
              <a:rPr lang="vi-VN" sz="2400" b="1" i="1" dirty="0">
                <a:solidFill>
                  <a:srgbClr val="7030A0"/>
                </a:solidFill>
              </a:rPr>
              <a:t>Bài 3: Chép vần của từng tiếng vừa tìm được vào mô hình cấu tạo vần dưới đây:</a:t>
            </a:r>
            <a:endParaRPr lang="en-US" sz="2400" b="1" i="1" dirty="0">
              <a:solidFill>
                <a:srgbClr val="7030A0"/>
              </a:solidFill>
            </a:endParaRPr>
          </a:p>
        </p:txBody>
      </p:sp>
    </p:spTree>
    <p:extLst>
      <p:ext uri="{BB962C8B-B14F-4D97-AF65-F5344CB8AC3E}">
        <p14:creationId xmlns:p14="http://schemas.microsoft.com/office/powerpoint/2010/main" val="11564484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quot;/&gt;&lt;property id=&quot;20307&quot; value=&quot;264&quot;/&gt;&lt;/object&gt;&lt;object type=&quot;3&quot; unique_id=&quot;10006&quot;&gt;&lt;property id=&quot;20148&quot; value=&quot;5&quot;/&gt;&lt;property id=&quot;20300&quot; value=&quot;Slide 3&quot;/&gt;&lt;property id=&quot;20307&quot; value=&quot;265&quot;/&gt;&lt;/object&gt;&lt;object type=&quot;3&quot; unique_id=&quot;10007&quot;&gt;&lt;property id=&quot;20148&quot; value=&quot;5&quot;/&gt;&lt;property id=&quot;20300&quot; value=&quot;Slide 4&quot;/&gt;&lt;property id=&quot;20307&quot; value=&quot;266&quot;/&gt;&lt;/object&gt;&lt;object type=&quot;3&quot; unique_id=&quot;10008&quot;&gt;&lt;property id=&quot;20148&quot; value=&quot;5&quot;/&gt;&lt;property id=&quot;20300&quot; value=&quot;Slide 5&quot;/&gt;&lt;property id=&quot;20307&quot; value=&quot;274&quot;/&gt;&lt;/object&gt;&lt;object type=&quot;3&quot; unique_id=&quot;10009&quot;&gt;&lt;property id=&quot;20148&quot; value=&quot;5&quot;/&gt;&lt;property id=&quot;20300&quot; value=&quot;Slide 6&quot;/&gt;&lt;property id=&quot;20307&quot; value=&quot;273&quot;/&gt;&lt;/object&gt;&lt;object type=&quot;3&quot; unique_id=&quot;10010&quot;&gt;&lt;property id=&quot;20148&quot; value=&quot;5&quot;/&gt;&lt;property id=&quot;20300&quot; value=&quot;Slide 7&quot;/&gt;&lt;property id=&quot;20307&quot; value=&quot;267&quot;/&gt;&lt;/object&gt;&lt;object type=&quot;3&quot; unique_id=&quot;10011&quot;&gt;&lt;property id=&quot;20148&quot; value=&quot;5&quot;/&gt;&lt;property id=&quot;20300&quot; value=&quot;Slide 8&quot;/&gt;&lt;property id=&quot;20307&quot; value=&quot;275&quot;/&gt;&lt;/object&gt;&lt;object type=&quot;3&quot; unique_id=&quot;10012&quot;&gt;&lt;property id=&quot;20148&quot; value=&quot;5&quot;/&gt;&lt;property id=&quot;20300&quot; value=&quot;Slide 9&quot;/&gt;&lt;property id=&quot;20307&quot; value=&quot;269&quot;/&gt;&lt;/object&gt;&lt;object type=&quot;3&quot; unique_id=&quot;10013&quot;&gt;&lt;property id=&quot;20148&quot; value=&quot;5&quot;/&gt;&lt;property id=&quot;20300&quot; value=&quot;Slide 10&quot;/&gt;&lt;property id=&quot;20307&quot; value=&quot;271&quot;/&gt;&lt;/object&gt;&lt;object type=&quot;3&quot; unique_id=&quot;10014&quot;&gt;&lt;property id=&quot;20148&quot; value=&quot;5&quot;/&gt;&lt;property id=&quot;20300&quot; value=&quot;Slide 11&quot;/&gt;&lt;property id=&quot;20307&quot; value=&quot;263&quot;/&gt;&lt;/object&gt;&lt;object type=&quot;3&quot; unique_id=&quot;11084&quot;&gt;&lt;property id=&quot;20148&quot; value=&quot;5&quot;/&gt;&lt;property id=&quot;20300&quot; value=&quot;Slide 12&quot;/&gt;&lt;property id=&quot;20307&quot; value=&quot;276&quot;/&gt;&lt;/object&gt;&lt;/object&gt;&lt;object type=&quot;8&quot; unique_id=&quot;10036&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456</TotalTime>
  <Words>897</Words>
  <Application>Microsoft Office PowerPoint</Application>
  <PresentationFormat>Trình chiếu Trên màn hình (4:3)</PresentationFormat>
  <Paragraphs>216</Paragraphs>
  <Slides>13</Slides>
  <Notes>5</Notes>
  <HiddenSlides>0</HiddenSlides>
  <MMClips>0</MMClips>
  <ScaleCrop>false</ScaleCrop>
  <HeadingPairs>
    <vt:vector size="6" baseType="variant">
      <vt:variant>
        <vt:lpstr>Phông được Dùng</vt:lpstr>
      </vt:variant>
      <vt:variant>
        <vt:i4>6</vt:i4>
      </vt:variant>
      <vt:variant>
        <vt:lpstr>Chủ đề</vt:lpstr>
      </vt:variant>
      <vt:variant>
        <vt:i4>1</vt:i4>
      </vt:variant>
      <vt:variant>
        <vt:lpstr>Tiêu đề Bản chiếu</vt:lpstr>
      </vt:variant>
      <vt:variant>
        <vt:i4>13</vt:i4>
      </vt:variant>
    </vt:vector>
  </HeadingPairs>
  <TitlesOfParts>
    <vt:vector size="20" baseType="lpstr">
      <vt:lpstr>.VnTime</vt:lpstr>
      <vt:lpstr>Calibri</vt:lpstr>
      <vt:lpstr>Century Schoolbook</vt:lpstr>
      <vt:lpstr>Times New Roman</vt:lpstr>
      <vt:lpstr>Wingdings</vt:lpstr>
      <vt:lpstr>Wingdings 2</vt:lpstr>
      <vt:lpstr>Oriel</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Viết bài vào vở chính tả ( tr.17)</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Trần Tiến Vinh</cp:lastModifiedBy>
  <cp:revision>40</cp:revision>
  <dcterms:created xsi:type="dcterms:W3CDTF">2015-09-01T08:43:02Z</dcterms:created>
  <dcterms:modified xsi:type="dcterms:W3CDTF">2023-06-12T08:44:12Z</dcterms:modified>
</cp:coreProperties>
</file>