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5.xml" ContentType="application/vnd.openxmlformats-officedocument.theme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7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theme/theme9.xml" ContentType="application/vnd.openxmlformats-officedocument.theme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tags/tag5.xml" ContentType="application/vnd.openxmlformats-officedocument.presentationml.tags+xml"/>
  <Override PartName="/ppt/theme/themeOverride2.xml" ContentType="application/vnd.openxmlformats-officedocument.themeOverr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3.xml" ContentType="application/vnd.openxmlformats-officedocument.themeOverride+xml"/>
  <Override PartName="/ppt/tags/tag7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4.xml" ContentType="application/vnd.openxmlformats-officedocument.themeOverride+xml"/>
  <Override PartName="/ppt/tags/tag8.xml" ContentType="application/vnd.openxmlformats-officedocument.presentationml.tags+xml"/>
  <Override PartName="/ppt/theme/themeOverride5.xml" ContentType="application/vnd.openxmlformats-officedocument.themeOverride+xml"/>
  <Override PartName="/ppt/tags/tag9.xml" ContentType="application/vnd.openxmlformats-officedocument.presentationml.tags+xml"/>
  <Override PartName="/ppt/theme/themeOverride6.xml" ContentType="application/vnd.openxmlformats-officedocument.themeOverr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heme/themeOverride7.xml" ContentType="application/vnd.openxmlformats-officedocument.themeOverr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heme/themeOverride8.xml" ContentType="application/vnd.openxmlformats-officedocument.themeOverr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heme/themeOverride9.xml" ContentType="application/vnd.openxmlformats-officedocument.themeOverr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heme/themeOverride10.xml" ContentType="application/vnd.openxmlformats-officedocument.themeOverr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theme/themeOverride11.xml" ContentType="application/vnd.openxmlformats-officedocument.themeOverride+xml"/>
  <Override PartName="/ppt/tags/tag23.xml" ContentType="application/vnd.openxmlformats-officedocument.presentationml.tags+xml"/>
  <Override PartName="/ppt/notesSlides/notesSlide18.xml" ContentType="application/vnd.openxmlformats-officedocument.presentationml.notesSlide+xml"/>
  <Override PartName="/ppt/theme/themeOverride12.xml" ContentType="application/vnd.openxmlformats-officedocument.themeOverride+xml"/>
  <Override PartName="/ppt/tags/tag24.xml" ContentType="application/vnd.openxmlformats-officedocument.presentationml.tags+xml"/>
  <Override PartName="/ppt/notesSlides/notesSlide19.xml" ContentType="application/vnd.openxmlformats-officedocument.presentationml.notesSlide+xml"/>
  <Override PartName="/ppt/tags/tag25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20" r:id="rId2"/>
    <p:sldMasterId id="2147483732" r:id="rId3"/>
    <p:sldMasterId id="2147483746" r:id="rId4"/>
    <p:sldMasterId id="2147483760" r:id="rId5"/>
    <p:sldMasterId id="2147483774" r:id="rId6"/>
    <p:sldMasterId id="2147483786" r:id="rId7"/>
    <p:sldMasterId id="2147483849" r:id="rId8"/>
    <p:sldMasterId id="2147483861" r:id="rId9"/>
    <p:sldMasterId id="2147483873" r:id="rId10"/>
  </p:sldMasterIdLst>
  <p:notesMasterIdLst>
    <p:notesMasterId r:id="rId35"/>
  </p:notesMasterIdLst>
  <p:sldIdLst>
    <p:sldId id="337" r:id="rId11"/>
    <p:sldId id="360" r:id="rId12"/>
    <p:sldId id="338" r:id="rId13"/>
    <p:sldId id="308" r:id="rId14"/>
    <p:sldId id="339" r:id="rId15"/>
    <p:sldId id="343" r:id="rId16"/>
    <p:sldId id="340" r:id="rId17"/>
    <p:sldId id="344" r:id="rId18"/>
    <p:sldId id="345" r:id="rId19"/>
    <p:sldId id="347" r:id="rId20"/>
    <p:sldId id="348" r:id="rId21"/>
    <p:sldId id="350" r:id="rId22"/>
    <p:sldId id="351" r:id="rId23"/>
    <p:sldId id="352" r:id="rId24"/>
    <p:sldId id="361" r:id="rId25"/>
    <p:sldId id="354" r:id="rId26"/>
    <p:sldId id="355" r:id="rId27"/>
    <p:sldId id="349" r:id="rId28"/>
    <p:sldId id="346" r:id="rId29"/>
    <p:sldId id="356" r:id="rId30"/>
    <p:sldId id="327" r:id="rId31"/>
    <p:sldId id="357" r:id="rId32"/>
    <p:sldId id="358" r:id="rId33"/>
    <p:sldId id="359" r:id="rId34"/>
  </p:sldIdLst>
  <p:sldSz cx="12192000" cy="6858000"/>
  <p:notesSz cx="6858000" cy="9144000"/>
  <p:custDataLst>
    <p:tags r:id="rId36"/>
  </p:custData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FDBF68-F79F-47AC-8855-EF14A2E80A12}">
          <p14:sldIdLst>
            <p14:sldId id="337"/>
            <p14:sldId id="360"/>
            <p14:sldId id="338"/>
            <p14:sldId id="308"/>
            <p14:sldId id="339"/>
            <p14:sldId id="343"/>
            <p14:sldId id="340"/>
            <p14:sldId id="344"/>
            <p14:sldId id="345"/>
            <p14:sldId id="347"/>
            <p14:sldId id="348"/>
            <p14:sldId id="350"/>
            <p14:sldId id="351"/>
            <p14:sldId id="352"/>
            <p14:sldId id="361"/>
            <p14:sldId id="354"/>
            <p14:sldId id="355"/>
            <p14:sldId id="349"/>
            <p14:sldId id="346"/>
            <p14:sldId id="356"/>
          </p14:sldIdLst>
        </p14:section>
        <p14:section name="Untitled Section" id="{D57258EA-FEF7-4B32-A45A-656DA101D383}">
          <p14:sldIdLst>
            <p14:sldId id="327"/>
            <p14:sldId id="357"/>
            <p14:sldId id="358"/>
            <p14:sldId id="35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216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istrator" initials="Microsof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CCBF"/>
    <a:srgbClr val="F0FA90"/>
    <a:srgbClr val="2CFE22"/>
    <a:srgbClr val="EBB621"/>
    <a:srgbClr val="7AAA1A"/>
    <a:srgbClr val="F4BF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08" autoAdjust="0"/>
    <p:restoredTop sz="97336" autoAdjust="0"/>
  </p:normalViewPr>
  <p:slideViewPr>
    <p:cSldViewPr>
      <p:cViewPr varScale="1">
        <p:scale>
          <a:sx n="81" d="100"/>
          <a:sy n="81" d="100"/>
        </p:scale>
        <p:origin x="114" y="102"/>
      </p:cViewPr>
      <p:guideLst>
        <p:guide orient="horz" pos="2160"/>
        <p:guide pos="3840"/>
        <p:guide orient="horz" pos="2161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2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commentAuthors" Target="commentAuthors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tags" Target="tags/tag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AD53D6-F9AE-4A7A-8B4A-399D226E2AEB}" type="datetimeFigureOut">
              <a:rPr lang="en-US" smtClean="0"/>
              <a:t>6/19/2023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254D0-D385-4390-9C21-B76E3A32AD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5631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0D0FD7-BC33-48DC-BC20-51AFF1CC0138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181596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29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10652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dirty="0"/>
          </a:p>
        </p:txBody>
      </p:sp>
      <p:sp>
        <p:nvSpPr>
          <p:cNvPr id="12292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1pPr>
            <a:lvl2pPr marL="742950" indent="-28575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2pPr>
            <a:lvl3pPr marL="11430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</a:defRPr>
            </a:lvl9pPr>
          </a:lstStyle>
          <a:p>
            <a:pPr>
              <a:defRPr/>
            </a:pPr>
            <a:fld id="{8E734D7E-DDC1-43BA-BA84-4A1CFE3D3418}" type="slidenum">
              <a:rPr lang="zh-CN" altLang="en-US" sz="1200">
                <a:solidFill>
                  <a:prstClr val="black"/>
                </a:solidFill>
                <a:latin typeface="Calibri" panose="020F0502020204030204" pitchFamily="34" charset="0"/>
                <a:ea typeface="宋体" panose="02010600030101010101" pitchFamily="2" charset="-122"/>
              </a:rPr>
              <a:pPr>
                <a:defRPr/>
              </a:pPr>
              <a:t>24</a:t>
            </a:fld>
            <a:endParaRPr lang="zh-CN" altLang="en-US" sz="1200">
              <a:solidFill>
                <a:prstClr val="black"/>
              </a:solidFill>
              <a:latin typeface="Calibri" panose="020F0502020204030204" pitchFamily="34" charset="0"/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7400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114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6AD9F8-C5F4-44F1-B06C-F2E34AD3C735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8437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F132809-4AE5-43C6-B6ED-1AA95BC7BA33}" type="slidenum">
              <a:rPr lang="zh-CN" altLang="en-US" smtClean="0">
                <a:solidFill>
                  <a:prstClr val="black"/>
                </a:solidFill>
              </a:rPr>
              <a:pPr/>
              <a:t>12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7791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854905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99446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809697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6206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1283802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796965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79186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651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52311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324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52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52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429229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807269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523190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467142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924202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480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2915687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7376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ACA37975-6AF7-4301-9DC5-87C074AA59D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D27987A4-0198-42B4-AAAE-EDBADA4485AB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8827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689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4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032"/>
            <a:ext cx="12192000" cy="6881427"/>
          </a:xfrm>
          <a:prstGeom prst="rect">
            <a:avLst/>
          </a:prstGeom>
        </p:spPr>
      </p:pic>
      <p:sp>
        <p:nvSpPr>
          <p:cNvPr id="9" name="矩形 8"/>
          <p:cNvSpPr/>
          <p:nvPr userDrawn="1"/>
        </p:nvSpPr>
        <p:spPr>
          <a:xfrm>
            <a:off x="0" y="644694"/>
            <a:ext cx="12192000" cy="5952661"/>
          </a:xfrm>
          <a:prstGeom prst="rect">
            <a:avLst/>
          </a:prstGeom>
          <a:solidFill>
            <a:schemeClr val="bg1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859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6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857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4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851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78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78" y="2174877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矩形 10"/>
          <p:cNvSpPr/>
          <p:nvPr userDrawn="1"/>
        </p:nvSpPr>
        <p:spPr>
          <a:xfrm>
            <a:off x="9965984" y="6405346"/>
            <a:ext cx="1033515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www.1ppt.com/moban/     </a:t>
            </a:r>
            <a:r>
              <a:rPr lang="zh-CN" altLang="en-US" sz="100" kern="0" dirty="0">
                <a:solidFill>
                  <a:prstClr val="white"/>
                </a:solidFill>
              </a:rPr>
              <a:t>行业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www.1ppt.com/hangye/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节日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模板：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www.1ppt.com/jieri/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素材下载：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www.1ppt.com/sucai/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背景图片：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www.1ppt.com/beijing/      PPT</a:t>
            </a:r>
            <a:r>
              <a:rPr lang="zh-CN" altLang="en-US" sz="100" kern="0" dirty="0">
                <a:solidFill>
                  <a:prstClr val="white"/>
                </a:solidFill>
              </a:rPr>
              <a:t>图表下载：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www.1ppt.com/tubiao/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优秀</a:t>
            </a:r>
            <a:r>
              <a:rPr lang="en-US" altLang="zh-CN" sz="100" kern="0" dirty="0">
                <a:solidFill>
                  <a:prstClr val="white"/>
                </a:solidFill>
              </a:rPr>
              <a:t>PPT</a:t>
            </a:r>
            <a:r>
              <a:rPr lang="zh-CN" altLang="en-US" sz="100" kern="0" dirty="0">
                <a:solidFill>
                  <a:prstClr val="white"/>
                </a:solidFill>
              </a:rPr>
              <a:t>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www.1ppt.com/xiazai/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www.1ppt.com/powerpoint/      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Word</a:t>
            </a:r>
            <a:r>
              <a:rPr lang="zh-CN" altLang="en-US" sz="100" kern="0" dirty="0">
                <a:solidFill>
                  <a:prstClr val="white"/>
                </a:solidFill>
              </a:rPr>
              <a:t>教程： 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www.1ppt.com/word/              Excel</a:t>
            </a:r>
            <a:r>
              <a:rPr lang="zh-CN" altLang="en-US" sz="100" kern="0" dirty="0">
                <a:solidFill>
                  <a:prstClr val="white"/>
                </a:solidFill>
              </a:rPr>
              <a:t>教程：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www.1ppt.com/excel/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资料下载：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www.1ppt.com/ziliao/                PPT</a:t>
            </a:r>
            <a:r>
              <a:rPr lang="zh-CN" altLang="en-US" sz="100" kern="0" dirty="0">
                <a:solidFill>
                  <a:prstClr val="white"/>
                </a:solidFill>
              </a:rPr>
              <a:t>课件下载：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www.1ppt.com/kejian/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范文下载：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www.1ppt.com/fanwen/             </a:t>
            </a:r>
            <a:r>
              <a:rPr lang="zh-CN" altLang="en-US" sz="100" kern="0" dirty="0">
                <a:solidFill>
                  <a:prstClr val="white"/>
                </a:solidFill>
              </a:rPr>
              <a:t>试卷下载：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www.1ppt.com/shiti/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教案下载：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www.1ppt.com/jiaoan/        </a:t>
            </a:r>
          </a:p>
          <a:p>
            <a:pPr>
              <a:defRPr/>
            </a:pPr>
            <a:r>
              <a:rPr lang="zh-CN" altLang="en-US" sz="100" kern="0" dirty="0">
                <a:solidFill>
                  <a:prstClr val="white"/>
                </a:solidFill>
              </a:rPr>
              <a:t>字体下载：</a:t>
            </a:r>
            <a:r>
              <a:rPr lang="en-US" altLang="zh-CN" sz="100" kern="0" dirty="0">
                <a:solidFill>
                  <a:prstClr val="white"/>
                </a:solidFill>
              </a:rPr>
              <a:t>www.1ppt.com/ziti/</a:t>
            </a:r>
          </a:p>
          <a:p>
            <a:pPr>
              <a:defRPr/>
            </a:pPr>
            <a:r>
              <a:rPr lang="en-US" altLang="zh-CN" sz="100" kern="0" dirty="0">
                <a:solidFill>
                  <a:prstClr val="white"/>
                </a:solidFill>
              </a:rPr>
              <a:t> </a:t>
            </a:r>
            <a:endParaRPr lang="zh-CN" altLang="en-US" sz="100" kern="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05534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4594" y="189297"/>
            <a:ext cx="734780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299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8933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6" y="273065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4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646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4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4594" y="189297"/>
            <a:ext cx="734780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063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8585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53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53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C:\Users\Administrator\Desktop\矢量httpwww.3lian.comvector（三联www.3lian.com） (2) [转换]-01.png"/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84594" y="189297"/>
            <a:ext cx="734780" cy="456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850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51476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07008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221076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6209363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06418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78663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123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6" y="273066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59240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6" y="273066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57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5736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93018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64056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70745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19474186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59964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87668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4385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307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6467148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974915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6335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5" y="27306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29318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25" y="273062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25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53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23555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655281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036352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3975916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736588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325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7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8" y="2174877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879646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7378507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173669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97166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554215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25759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14" y="273057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14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9994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14" y="273057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14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8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4002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72631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43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889442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5702528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9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6744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46096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44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084509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13902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31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9" y="2505074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9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9" y="2505074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386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665793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878808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4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32393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4"/>
            <a:ext cx="3932237" cy="1600201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062280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3156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2" y="365124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9" y="365124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07585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5975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748035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472257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170360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914719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39770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5704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64"/>
            <a:ext cx="4011084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3"/>
            <a:ext cx="4011084" cy="46910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3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36591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6" y="273053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6" y="1435103"/>
            <a:ext cx="4011084" cy="46910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2506921" y="6700144"/>
            <a:ext cx="2400267" cy="123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en-US" altLang="zh-CN" sz="100" kern="0" dirty="0">
                <a:solidFill>
                  <a:prstClr val="black"/>
                </a:solidFill>
                <a:hlinkClick r:id="rId2"/>
              </a:rPr>
              <a:t>PPT</a:t>
            </a:r>
            <a:r>
              <a:rPr lang="zh-CN" altLang="en-US" sz="100" kern="0" dirty="0">
                <a:solidFill>
                  <a:prstClr val="black"/>
                </a:solidFill>
                <a:hlinkClick r:id="rId2"/>
              </a:rPr>
              <a:t>模板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r>
              <a:rPr lang="en-US" altLang="zh-CN" sz="100" kern="0" dirty="0">
                <a:solidFill>
                  <a:prstClr val="black"/>
                </a:solidFill>
              </a:rPr>
              <a:t>http://www.1ppt.com/moban/</a:t>
            </a:r>
            <a:r>
              <a:rPr lang="zh-CN" altLang="en-US" sz="100" kern="0" dirty="0">
                <a:solidFill>
                  <a:prstClr val="black"/>
                </a:solidFill>
              </a:rPr>
              <a:t> </a:t>
            </a:r>
            <a:endParaRPr lang="en-US" altLang="zh-CN" sz="100" kern="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458760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441130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530820CF-B880-4189-942D-D702A7CBA730}" type="datetimeFigureOut">
              <a:rPr lang="zh-CN" altLang="en-US" smtClean="0">
                <a:solidFill>
                  <a:srgbClr val="000000"/>
                </a:solidFill>
              </a:rPr>
              <a:pPr/>
              <a:t>2023/6/19</a:t>
            </a:fld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/>
          <a:lstStyle/>
          <a:p>
            <a:fld id="{0C913308-F349-4B6D-A68A-DD1791B4A57B}" type="slidenum">
              <a:rPr lang="zh-CN" altLang="en-US" smtClean="0">
                <a:solidFill>
                  <a:srgbClr val="000000"/>
                </a:solidFill>
              </a:rPr>
              <a:pPr/>
              <a:t>‹#›</a:t>
            </a:fld>
            <a:endParaRPr lang="zh-CN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15560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030341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6073"/>
            <a:ext cx="10515600" cy="1324624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539488107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92406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667135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37490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9935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8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Ovr>
    <a:masterClrMapping/>
  </p:clrMapOvr>
  <p:transition spd="med">
    <p:dissolve/>
  </p:transition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3244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171898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2903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746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62006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765877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47552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47269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228859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6217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5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0.xml"/><Relationship Id="rId7" Type="http://schemas.openxmlformats.org/officeDocument/2006/relationships/slideLayout" Target="../slideLayouts/slideLayout114.xml"/><Relationship Id="rId12" Type="http://schemas.openxmlformats.org/officeDocument/2006/relationships/slideLayout" Target="../slideLayouts/slideLayout119.xml"/><Relationship Id="rId2" Type="http://schemas.openxmlformats.org/officeDocument/2006/relationships/slideLayout" Target="../slideLayouts/slideLayout109.xml"/><Relationship Id="rId1" Type="http://schemas.openxmlformats.org/officeDocument/2006/relationships/slideLayout" Target="../slideLayouts/slideLayout108.xml"/><Relationship Id="rId6" Type="http://schemas.openxmlformats.org/officeDocument/2006/relationships/slideLayout" Target="../slideLayouts/slideLayout113.xml"/><Relationship Id="rId11" Type="http://schemas.openxmlformats.org/officeDocument/2006/relationships/slideLayout" Target="../slideLayouts/slideLayout118.xml"/><Relationship Id="rId5" Type="http://schemas.openxmlformats.org/officeDocument/2006/relationships/slideLayout" Target="../slideLayouts/slideLayout112.xml"/><Relationship Id="rId10" Type="http://schemas.openxmlformats.org/officeDocument/2006/relationships/slideLayout" Target="../slideLayouts/slideLayout117.xml"/><Relationship Id="rId4" Type="http://schemas.openxmlformats.org/officeDocument/2006/relationships/slideLayout" Target="../slideLayouts/slideLayout111.xml"/><Relationship Id="rId9" Type="http://schemas.openxmlformats.org/officeDocument/2006/relationships/slideLayout" Target="../slideLayouts/slideLayout116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4.xml"/><Relationship Id="rId7" Type="http://schemas.openxmlformats.org/officeDocument/2006/relationships/slideLayout" Target="../slideLayouts/slideLayout68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3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5" Type="http://schemas.openxmlformats.org/officeDocument/2006/relationships/slideLayout" Target="../slideLayouts/slideLayout66.xml"/><Relationship Id="rId10" Type="http://schemas.openxmlformats.org/officeDocument/2006/relationships/slideLayout" Target="../slideLayouts/slideLayout71.xm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slideLayout" Target="../slideLayouts/slideLayout85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Relationship Id="rId1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dissolv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34924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36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8CD9F9-72C8-4589-8A77-E0EAAC1A9441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53447A-3CB4-4631-B405-5E14F97A7A6E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358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86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855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748" r:id="rId2"/>
    <p:sldLayoutId id="2147483749" r:id="rId3"/>
    <p:sldLayoutId id="2147483750" r:id="rId4"/>
    <p:sldLayoutId id="2147483751" r:id="rId5"/>
    <p:sldLayoutId id="2147483752" r:id="rId6"/>
    <p:sldLayoutId id="2147483753" r:id="rId7"/>
    <p:sldLayoutId id="2147483754" r:id="rId8"/>
    <p:sldLayoutId id="2147483755" r:id="rId9"/>
    <p:sldLayoutId id="2147483756" r:id="rId10"/>
    <p:sldLayoutId id="2147483757" r:id="rId11"/>
    <p:sldLayoutId id="2147483758" r:id="rId12"/>
    <p:sldLayoutId id="21474837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8137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  <p:sldLayoutId id="2147483772" r:id="rId12"/>
    <p:sldLayoutId id="214748377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31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929D9-0DBA-4F8C-ACCE-9DDC2919B32D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2023/6/19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59D5A-8EAF-4D52-8C0D-9BCECD4974A3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518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072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  <p:sldLayoutId id="214748379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76245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1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226D32-79A9-4E6E-9133-69F462CF5197}" type="datetimeFigureOut">
              <a:rPr lang="vi-VN" smtClean="0"/>
              <a:pPr/>
              <a:t>19/06/2023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101AB-4552-4821-9943-600C008EDC77}" type="slidenum">
              <a:rPr lang="vi-VN" smtClean="0"/>
              <a:pPr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96450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65" r:id="rId4"/>
    <p:sldLayoutId id="2147483866" r:id="rId5"/>
    <p:sldLayoutId id="2147483867" r:id="rId6"/>
    <p:sldLayoutId id="2147483868" r:id="rId7"/>
    <p:sldLayoutId id="2147483869" r:id="rId8"/>
    <p:sldLayoutId id="2147483870" r:id="rId9"/>
    <p:sldLayoutId id="2147483871" r:id="rId10"/>
    <p:sldLayoutId id="21474838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 advTm="376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8.xml"/><Relationship Id="rId1" Type="http://schemas.openxmlformats.org/officeDocument/2006/relationships/tags" Target="../tags/tag2.xml"/><Relationship Id="rId6" Type="http://schemas.openxmlformats.org/officeDocument/2006/relationships/image" Target="../media/image5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2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3.xml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4.xml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5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16.xml"/><Relationship Id="rId1" Type="http://schemas.openxmlformats.org/officeDocument/2006/relationships/themeOverride" Target="../theme/themeOverride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7.xml"/><Relationship Id="rId4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03.xml"/><Relationship Id="rId1" Type="http://schemas.openxmlformats.org/officeDocument/2006/relationships/tags" Target="../tags/tag18.xml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9.png"/><Relationship Id="rId2" Type="http://schemas.openxmlformats.org/officeDocument/2006/relationships/tags" Target="../tags/tag19.xml"/><Relationship Id="rId1" Type="http://schemas.openxmlformats.org/officeDocument/2006/relationships/themeOverride" Target="../theme/themeOverride8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5.xml"/><Relationship Id="rId9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0.xml"/><Relationship Id="rId1" Type="http://schemas.openxmlformats.org/officeDocument/2006/relationships/themeOverride" Target="../theme/themeOverride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86.xml"/><Relationship Id="rId1" Type="http://schemas.openxmlformats.org/officeDocument/2006/relationships/tags" Target="../tags/tag3.xml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9.png"/><Relationship Id="rId2" Type="http://schemas.openxmlformats.org/officeDocument/2006/relationships/tags" Target="../tags/tag21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2.xml"/><Relationship Id="rId4" Type="http://schemas.openxmlformats.org/officeDocument/2006/relationships/image" Target="../media/image46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9.png"/><Relationship Id="rId2" Type="http://schemas.openxmlformats.org/officeDocument/2006/relationships/tags" Target="../tags/tag23.xml"/><Relationship Id="rId1" Type="http://schemas.openxmlformats.org/officeDocument/2006/relationships/themeOverride" Target="../theme/themeOverride11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4.xml"/><Relationship Id="rId2" Type="http://schemas.openxmlformats.org/officeDocument/2006/relationships/tags" Target="../tags/tag24.xml"/><Relationship Id="rId1" Type="http://schemas.openxmlformats.org/officeDocument/2006/relationships/themeOverride" Target="../theme/themeOverride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9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0.png"/><Relationship Id="rId12" Type="http://schemas.openxmlformats.org/officeDocument/2006/relationships/image" Target="../media/image55.png"/><Relationship Id="rId2" Type="http://schemas.openxmlformats.org/officeDocument/2006/relationships/slideLayout" Target="../slideLayouts/slideLayout114.xml"/><Relationship Id="rId1" Type="http://schemas.openxmlformats.org/officeDocument/2006/relationships/tags" Target="../tags/tag25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47.jpg"/><Relationship Id="rId9" Type="http://schemas.openxmlformats.org/officeDocument/2006/relationships/image" Target="../media/image5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1.mp3"/><Relationship Id="rId7" Type="http://schemas.openxmlformats.org/officeDocument/2006/relationships/image" Target="../media/image9.png"/><Relationship Id="rId2" Type="http://schemas.openxmlformats.org/officeDocument/2006/relationships/tags" Target="../tags/tag4.xml"/><Relationship Id="rId1" Type="http://schemas.openxmlformats.org/officeDocument/2006/relationships/themeOverride" Target="../theme/themeOverride1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4.xml"/><Relationship Id="rId10" Type="http://schemas.openxmlformats.org/officeDocument/2006/relationships/image" Target="../media/image12.png"/><Relationship Id="rId4" Type="http://schemas.openxmlformats.org/officeDocument/2006/relationships/audio" Target="../media/media1.mp3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9.png"/><Relationship Id="rId2" Type="http://schemas.openxmlformats.org/officeDocument/2006/relationships/tags" Target="../tags/tag6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7" Type="http://schemas.openxmlformats.org/officeDocument/2006/relationships/image" Target="../media/image18.png"/><Relationship Id="rId2" Type="http://schemas.openxmlformats.org/officeDocument/2006/relationships/tags" Target="../tags/tag7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7" Type="http://schemas.openxmlformats.org/officeDocument/2006/relationships/image" Target="../media/image28.png"/><Relationship Id="rId2" Type="http://schemas.openxmlformats.org/officeDocument/2006/relationships/tags" Target="../tags/tag8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slideLayout" Target="../slideLayouts/slideLayout23.xml"/><Relationship Id="rId7" Type="http://schemas.openxmlformats.org/officeDocument/2006/relationships/image" Target="../media/image19.png"/><Relationship Id="rId2" Type="http://schemas.openxmlformats.org/officeDocument/2006/relationships/tags" Target="../tags/tag10.xml"/><Relationship Id="rId1" Type="http://schemas.openxmlformats.org/officeDocument/2006/relationships/themeOverride" Target="../theme/themeOverride6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1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81427"/>
          </a:xfrm>
          <a:prstGeom prst="rect">
            <a:avLst/>
          </a:prstGeom>
        </p:spPr>
      </p:pic>
      <p:sp>
        <p:nvSpPr>
          <p:cNvPr id="60" name="矩形 59"/>
          <p:cNvSpPr>
            <a:spLocks noChangeArrowheads="1"/>
          </p:cNvSpPr>
          <p:nvPr/>
        </p:nvSpPr>
        <p:spPr bwMode="auto">
          <a:xfrm>
            <a:off x="6896762" y="4476690"/>
            <a:ext cx="266700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GV :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Nguyễn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Thị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  <a:r>
              <a:rPr lang="en-US" altLang="zh-CN" sz="2000" kern="0" dirty="0" err="1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Hồng</a:t>
            </a:r>
            <a:r>
              <a:rPr lang="en-US" altLang="zh-CN" sz="2000" kern="0" dirty="0">
                <a:solidFill>
                  <a:schemeClr val="bg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rPr>
              <a:t> 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600" y="78066"/>
            <a:ext cx="3986568" cy="2093387"/>
          </a:xfrm>
          <a:prstGeom prst="rect">
            <a:avLst/>
          </a:prstGeom>
        </p:spPr>
      </p:pic>
      <p:sp>
        <p:nvSpPr>
          <p:cNvPr id="3" name="Rounded Rectangle 7">
            <a:extLst>
              <a:ext uri="{FF2B5EF4-FFF2-40B4-BE49-F238E27FC236}">
                <a16:creationId xmlns:a16="http://schemas.microsoft.com/office/drawing/2014/main" xmlns="" id="{3BB7972F-39D7-4644-979F-409D3B7E342B}"/>
              </a:ext>
            </a:extLst>
          </p:cNvPr>
          <p:cNvSpPr/>
          <p:nvPr/>
        </p:nvSpPr>
        <p:spPr>
          <a:xfrm>
            <a:off x="1972638" y="668217"/>
            <a:ext cx="1368152" cy="456532"/>
          </a:xfrm>
          <a:prstGeom prst="roundRect">
            <a:avLst>
              <a:gd name="adj" fmla="val 50000"/>
            </a:avLst>
          </a:prstGeom>
          <a:solidFill>
            <a:schemeClr val="bg1">
              <a:alpha val="0"/>
            </a:schemeClr>
          </a:solidFill>
          <a:ln w="15875">
            <a:solidFill>
              <a:srgbClr val="71CD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700" dirty="0" err="1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Lớp</a:t>
            </a:r>
            <a:r>
              <a:rPr lang="en-US" altLang="zh-CN" sz="2700" dirty="0">
                <a:solidFill>
                  <a:schemeClr val="accent4">
                    <a:lumMod val="50000"/>
                  </a:schemeClr>
                </a:solidFill>
                <a:latin typeface="iCiel Cadena" pitchFamily="2" charset="0"/>
              </a:rPr>
              <a:t> 1 </a:t>
            </a:r>
            <a:endParaRPr lang="ko-KR" altLang="en-US" sz="2700" dirty="0">
              <a:solidFill>
                <a:schemeClr val="accent4">
                  <a:lumMod val="50000"/>
                </a:schemeClr>
              </a:solidFill>
              <a:latin typeface="iCiel Cadena" pitchFamily="2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178393" y="2171452"/>
            <a:ext cx="6490879" cy="1754326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en-US" altLang="zh-CN" sz="4800" dirty="0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CHỦ ĐỀ 2 </a:t>
            </a:r>
          </a:p>
          <a:p>
            <a:r>
              <a:rPr lang="en-US" altLang="zh-CN" sz="6000" dirty="0">
                <a:solidFill>
                  <a:srgbClr val="0070C0"/>
                </a:solidFill>
                <a:latin typeface="iCiel Cadena" pitchFamily="2" charset="0"/>
                <a:ea typeface="微软雅黑" panose="020B0503020204020204" pitchFamily="34" charset="-122"/>
              </a:rPr>
              <a:t>NGÔI NHÀ CỦA EM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1" y="5605682"/>
            <a:ext cx="828764" cy="7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227" y="6075970"/>
            <a:ext cx="484045" cy="6324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等腰三角形 7"/>
          <p:cNvSpPr/>
          <p:nvPr/>
        </p:nvSpPr>
        <p:spPr>
          <a:xfrm rot="21283757">
            <a:off x="9730665" y="6216576"/>
            <a:ext cx="225748" cy="36641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66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2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4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6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7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2" presetClass="entr" presetSubtype="3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8" presetClass="emph" presetSubtype="0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animRot by="21600000">
                                      <p:cBhvr>
                                        <p:cTn id="64" dur="11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7066 -0.00509 L -0.08732 -0.0215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097 -0.31067 L -0.0276 -0.10548 C -0.05833 -0.01388 -0.14323 0.07148 -0.18177 0.04858 L -0.26736 -0.00208 " pathEditMode="relative" rAng="6842921" ptsTypes="FfFF">
                                      <p:cBhvr>
                                        <p:cTn id="72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417" y="154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14" grpId="0"/>
      <p:bldP spid="18" grpId="0" animBg="1"/>
      <p:bldP spid="18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>
            <a:extLst>
              <a:ext uri="{FF2B5EF4-FFF2-40B4-BE49-F238E27FC236}">
                <a16:creationId xmlns:a16="http://schemas.microsoft.com/office/drawing/2014/main" xmlns="" id="{4546C874-965C-457E-AF8E-F6F26E1031A0}"/>
              </a:ext>
            </a:extLst>
          </p:cNvPr>
          <p:cNvCxnSpPr/>
          <p:nvPr/>
        </p:nvCxnSpPr>
        <p:spPr>
          <a:xfrm>
            <a:off x="3810001" y="6400800"/>
            <a:ext cx="5405167" cy="0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22" name="Picture 2" descr="D:\chan trời sang tạo lớp 1\ihjk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799" y="337622"/>
            <a:ext cx="3009900" cy="257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chan trời sang tạo lớp 1\jghjghj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8701" y="461964"/>
            <a:ext cx="2401093" cy="235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chan trời sang tạo lớp 1\fhj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5917" y="706350"/>
            <a:ext cx="2227534" cy="203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D:\chan trời sang tạo lớp 1\jhfgj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3118" y="2943225"/>
            <a:ext cx="1471883" cy="2086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D:\chan trời sang tạo lớp 1\fgjjfj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2293" y="2854326"/>
            <a:ext cx="2130290" cy="2139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D:\chan trời sang tạo lớp 1\op;ko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201" y="5400676"/>
            <a:ext cx="60213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124200" y="76200"/>
            <a:ext cx="63629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iCiel Cadena" pitchFamily="2" charset="0"/>
              </a:rPr>
              <a:t>Vẽ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ngôi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từ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những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và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màu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cơ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bản</a:t>
            </a:r>
            <a:r>
              <a:rPr lang="en-US" sz="2800" dirty="0">
                <a:latin typeface="iCiel Cadena" pitchFamily="2" charset="0"/>
              </a:rPr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495800" y="5852468"/>
            <a:ext cx="4956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đỏ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vàng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xanh</a:t>
            </a:r>
            <a:r>
              <a:rPr lang="en-US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lam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410200" y="2602468"/>
            <a:ext cx="1402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vuông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4800" y="2667000"/>
            <a:ext cx="1697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tam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giác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8035231" y="2590800"/>
            <a:ext cx="1422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thang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960619" y="4888468"/>
            <a:ext cx="17331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nhật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888262" y="4800600"/>
            <a:ext cx="12234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tròn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vi-VN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011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4" grpId="0"/>
      <p:bldP spid="25" grpId="0"/>
      <p:bldP spid="26" grpId="0"/>
      <p:bldP spid="27" grpId="0"/>
      <p:bldP spid="2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191000" y="205720"/>
            <a:ext cx="40174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solidFill>
                  <a:prstClr val="black"/>
                </a:solidFill>
                <a:latin typeface="iCiel Cadena" pitchFamily="2" charset="0"/>
              </a:rPr>
              <a:t>Gợi</a:t>
            </a:r>
            <a:r>
              <a:rPr lang="en-US" sz="2800" dirty="0">
                <a:solidFill>
                  <a:prstClr val="black"/>
                </a:solidFill>
                <a:latin typeface="iCiel Cadena" pitchFamily="2" charset="0"/>
              </a:rPr>
              <a:t> ý </a:t>
            </a:r>
            <a:r>
              <a:rPr lang="en-US" sz="2800" dirty="0" err="1">
                <a:solidFill>
                  <a:prstClr val="black"/>
                </a:solidFill>
                <a:latin typeface="iCiel Cadena" pitchFamily="2" charset="0"/>
              </a:rPr>
              <a:t>các</a:t>
            </a:r>
            <a:r>
              <a:rPr lang="en-US" sz="28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iCiel Cadena" pitchFamily="2" charset="0"/>
              </a:rPr>
              <a:t>bước</a:t>
            </a:r>
            <a:r>
              <a:rPr lang="en-US" sz="28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iCiel Cadena" pitchFamily="2" charset="0"/>
              </a:rPr>
              <a:t>thực</a:t>
            </a:r>
            <a:r>
              <a:rPr lang="en-US" sz="2800" dirty="0">
                <a:solidFill>
                  <a:prstClr val="black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iCiel Cadena" pitchFamily="2" charset="0"/>
              </a:rPr>
              <a:t>hiện</a:t>
            </a:r>
            <a:r>
              <a:rPr lang="en-US" sz="2800" dirty="0">
                <a:solidFill>
                  <a:prstClr val="black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1028" name="Picture 4" descr="D:\chan trời sang tạo lớp 1\hjhgjh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066800"/>
            <a:ext cx="5105400" cy="467089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67000" y="5962135"/>
            <a:ext cx="752776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1 :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khối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cơ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2200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2255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1462" y="5962133"/>
            <a:ext cx="5561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 :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tô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màu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2051" name="Picture 3" descr="D:\chan trời sang tạo lớp 1\ujhknml,k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609601"/>
            <a:ext cx="5791200" cy="508645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984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33801" y="5715001"/>
            <a:ext cx="6048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3 :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endParaRPr lang="en-US" sz="2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D:\chan trời sang tạo lớp 1\ụkjhkjh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2400" y="609601"/>
            <a:ext cx="5411454" cy="4924167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958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3760">
        <p14:prism/>
      </p:transition>
    </mc:Choice>
    <mc:Fallback xmlns="">
      <p:transition spd="slow" advTm="376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chan trời sang tạo lớp 1\hgkj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675" y="1143001"/>
            <a:ext cx="1695450" cy="200977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chan trời sang tạo lớp 1\jgkjk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2289383"/>
            <a:ext cx="2439504" cy="29845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chan trời sang tạo lớp 1\ghjkhkhj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138" y="1828800"/>
            <a:ext cx="3334275" cy="41592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65888" y="147935"/>
            <a:ext cx="671722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>
                <a:latin typeface="iCiel Cadena" pitchFamily="2" charset="0"/>
              </a:rPr>
              <a:t>Hoặc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tạo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ngôi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nhà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có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mái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tam </a:t>
            </a:r>
            <a:r>
              <a:rPr lang="en-US" sz="2800" dirty="0" err="1">
                <a:latin typeface="iCiel Cadena" pitchFamily="2" charset="0"/>
              </a:rPr>
              <a:t>giác</a:t>
            </a:r>
            <a:r>
              <a:rPr lang="en-US" sz="2800" dirty="0">
                <a:latin typeface="iCiel Cadena" pitchFamily="2" charset="0"/>
              </a:rPr>
              <a:t> </a:t>
            </a:r>
          </a:p>
          <a:p>
            <a:pPr algn="ctr"/>
            <a:r>
              <a:rPr lang="en-US" sz="2800" dirty="0" err="1">
                <a:latin typeface="iCiel Cadena" pitchFamily="2" charset="0"/>
              </a:rPr>
              <a:t>và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các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hình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cơ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bản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kiểu</a:t>
            </a:r>
            <a:r>
              <a:rPr lang="en-US" sz="2800" dirty="0">
                <a:latin typeface="iCiel Cadena" pitchFamily="2" charset="0"/>
              </a:rPr>
              <a:t> </a:t>
            </a:r>
            <a:r>
              <a:rPr lang="en-US" sz="2800" dirty="0" err="1">
                <a:latin typeface="iCiel Cadena" pitchFamily="2" charset="0"/>
              </a:rPr>
              <a:t>khác</a:t>
            </a:r>
            <a:r>
              <a:rPr lang="en-US" sz="2800" dirty="0">
                <a:latin typeface="iCiel Cadena" pitchFamily="2" charset="0"/>
              </a:rPr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438401" y="3352800"/>
            <a:ext cx="981359" cy="400110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000" dirty="0" err="1">
                <a:latin typeface="iCiel Cadena" pitchFamily="2" charset="0"/>
              </a:rPr>
              <a:t>Bước</a:t>
            </a:r>
            <a:r>
              <a:rPr lang="en-US" sz="2000" dirty="0">
                <a:latin typeface="iCiel Cadena" pitchFamily="2" charset="0"/>
              </a:rPr>
              <a:t> 1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157088" y="6172201"/>
            <a:ext cx="1063112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iCiel Cadena" pitchFamily="2" charset="0"/>
              </a:rPr>
              <a:t>Bước</a:t>
            </a:r>
            <a:r>
              <a:rPr lang="en-US" sz="2200" dirty="0">
                <a:latin typeface="iCiel Cadena" pitchFamily="2" charset="0"/>
              </a:rPr>
              <a:t> 3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1972" y="5638470"/>
            <a:ext cx="1063112" cy="43088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en-US" sz="2200" dirty="0" err="1">
                <a:latin typeface="iCiel Cadena" pitchFamily="2" charset="0"/>
              </a:rPr>
              <a:t>Bước</a:t>
            </a:r>
            <a:r>
              <a:rPr lang="en-US" sz="2200" dirty="0">
                <a:latin typeface="iCiel Cadena" pitchFamily="2" charset="0"/>
              </a:rPr>
              <a:t> 2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59791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52399"/>
            <a:ext cx="8940401" cy="693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08264" y="3048000"/>
            <a:ext cx="7139519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Tham khảo bài vẽ của các bạn </a:t>
            </a:r>
          </a:p>
          <a:p>
            <a:pPr algn="ctr"/>
            <a:r>
              <a:rPr lang="vi-VN" sz="4400" dirty="0">
                <a:solidFill>
                  <a:srgbClr val="0070C0"/>
                </a:solidFill>
                <a:latin typeface="iCiel Cadena" pitchFamily="2" charset="0"/>
              </a:rPr>
              <a:t>để có thêm ý tưởng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45323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Tm="0">
        <p14:prism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chan trời sang tạo lớp 1\fjgj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1400" y="641298"/>
            <a:ext cx="7603873" cy="50925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358508" y="5933470"/>
            <a:ext cx="50313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“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Khu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nhà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em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” –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Tranh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sáp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màu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95979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44794" y="5933470"/>
            <a:ext cx="568905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“ 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Tòa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nhà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Bitexco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 ” –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tranh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sáp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  <a:r>
              <a:rPr lang="en-US" sz="2800" dirty="0" err="1">
                <a:solidFill>
                  <a:srgbClr val="00B050"/>
                </a:solidFill>
                <a:latin typeface="iCiel Cadena" pitchFamily="2" charset="0"/>
              </a:rPr>
              <a:t>màu</a:t>
            </a:r>
            <a:r>
              <a:rPr lang="en-US" sz="2800" dirty="0">
                <a:solidFill>
                  <a:srgbClr val="00B05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6146" name="Picture 2" descr="D:\chan trời sang tạo lớp 1\yijugik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685800"/>
            <a:ext cx="7674323" cy="50292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890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438401" y="1211519"/>
            <a:ext cx="6324606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3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Luyện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tập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sáng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852200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152399"/>
            <a:ext cx="8940401" cy="693420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9843" y="2209801"/>
            <a:ext cx="6906955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HS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luyện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tập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thực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5400" dirty="0" err="1">
                <a:solidFill>
                  <a:srgbClr val="FF0000"/>
                </a:solidFill>
                <a:latin typeface="iCiel Cadena" pitchFamily="2" charset="0"/>
              </a:rPr>
              <a:t>hành</a:t>
            </a:r>
            <a:r>
              <a:rPr lang="en-US" sz="5400" dirty="0">
                <a:solidFill>
                  <a:srgbClr val="FF000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thêm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 ý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thích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vẽ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theo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trí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tưởng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tượng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của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4400" dirty="0" err="1">
                <a:solidFill>
                  <a:srgbClr val="0070C0"/>
                </a:solidFill>
                <a:latin typeface="iCiel Cadena" pitchFamily="2" charset="0"/>
              </a:rPr>
              <a:t>em</a:t>
            </a:r>
            <a:r>
              <a:rPr lang="en-US" sz="4400" dirty="0">
                <a:solidFill>
                  <a:srgbClr val="0070C0"/>
                </a:solidFill>
                <a:latin typeface="iCiel Cadena" pitchFamily="2" charset="0"/>
              </a:rPr>
              <a:t> 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6747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5c95d9be9ffa50fc92ed5552156a00c5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365948">
            <a:off x="2520762" y="-872230"/>
            <a:ext cx="7145577" cy="52778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71174" y="685801"/>
            <a:ext cx="4905189" cy="261610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en-US" altLang="zh-CN" sz="4400" dirty="0" err="1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Tiết</a:t>
            </a:r>
            <a:r>
              <a:rPr lang="en-US" altLang="zh-CN" sz="4400" dirty="0"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1 </a:t>
            </a:r>
          </a:p>
          <a:p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Vẽ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ngôi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nhà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từ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</a:p>
          <a:p>
            <a:pPr algn="ctr"/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hình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cơ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r>
              <a:rPr lang="en-US" altLang="zh-CN" sz="6000" dirty="0" err="1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bản</a:t>
            </a:r>
            <a:r>
              <a:rPr lang="en-US" altLang="zh-CN" sz="6000" dirty="0">
                <a:ln>
                  <a:solidFill>
                    <a:schemeClr val="tx1"/>
                  </a:solidFill>
                </a:ln>
                <a:solidFill>
                  <a:srgbClr val="FF0000"/>
                </a:solidFill>
                <a:latin typeface="iCiel Cadena" pitchFamily="2" charset="0"/>
                <a:ea typeface="微软雅黑" panose="020B0503020204020204" pitchFamily="34" charset="-122"/>
              </a:rPr>
              <a:t> </a:t>
            </a:r>
            <a:endParaRPr lang="zh-CN" altLang="en-US" sz="6000" dirty="0">
              <a:ln>
                <a:solidFill>
                  <a:schemeClr val="tx1"/>
                </a:solidFill>
              </a:ln>
              <a:solidFill>
                <a:srgbClr val="FF0000"/>
              </a:solidFill>
              <a:latin typeface="iCiel Cadena" pitchFamily="2" charset="0"/>
              <a:ea typeface="微软雅黑" panose="020B0503020204020204" pitchFamily="34" charset="-122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745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438401" y="1211519"/>
            <a:ext cx="6484244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4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Phân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tích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đánh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giá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70956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GIAO AN\ảnh tài liệu\pngegg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022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0" y="1843645"/>
            <a:ext cx="8763000" cy="3185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116585" y="2897814"/>
            <a:ext cx="810850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Giới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thiệu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sản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phẩm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nhận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xét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,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đánh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giá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</a:p>
          <a:p>
            <a:pPr algn="ctr"/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sản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phẩm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Của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mình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và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bạn</a:t>
            </a:r>
            <a:r>
              <a:rPr lang="en-US" sz="3200" dirty="0">
                <a:solidFill>
                  <a:schemeClr val="accent2">
                    <a:lumMod val="50000"/>
                  </a:schemeClr>
                </a:solidFill>
                <a:latin typeface="iCiel Cadena" pitchFamily="2" charset="-93"/>
                <a:cs typeface="Times New Roman" pitchFamily="18" charset="0"/>
              </a:rPr>
              <a:t>  </a:t>
            </a:r>
            <a:endParaRPr lang="vi-VN" sz="32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7605298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209801" y="1211519"/>
            <a:ext cx="6781799" cy="24929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5</a:t>
            </a:r>
          </a:p>
          <a:p>
            <a:pPr algn="ctr"/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Vận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dụng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–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phát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54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triển</a:t>
            </a:r>
            <a:r>
              <a:rPr lang="en-US" altLang="zh-CN" sz="54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endParaRPr lang="zh-CN" altLang="en-US" sz="54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079691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624" y="293534"/>
            <a:ext cx="8711800" cy="609600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293533"/>
            <a:ext cx="1102698" cy="136289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89842" y="2209800"/>
            <a:ext cx="7425174" cy="33304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3600" dirty="0">
                <a:solidFill>
                  <a:srgbClr val="0070C0"/>
                </a:solidFill>
                <a:latin typeface="iCiel Cadena" pitchFamily="2" charset="0"/>
              </a:rPr>
              <a:t>Về nhà vận dùng kiến thức học được 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Có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thể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sử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dụng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những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hộp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bìa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giấy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tạo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Ngôi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với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nhiều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dạng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khác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nhau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chất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liệu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khác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70C0"/>
                </a:solidFill>
                <a:latin typeface="iCiel Cadena" pitchFamily="2" charset="0"/>
              </a:rPr>
              <a:t>nhau</a:t>
            </a:r>
            <a:r>
              <a:rPr lang="en-US" sz="36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endParaRPr lang="vi-VN" sz="3600" dirty="0">
              <a:solidFill>
                <a:srgbClr val="0070C0"/>
              </a:solidFill>
              <a:latin typeface="iCiel Cadena" pitchFamily="2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629849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7003" y="198187"/>
            <a:ext cx="7198073" cy="622260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99" y="4438810"/>
            <a:ext cx="2054182" cy="209685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1" y="527622"/>
            <a:ext cx="1718930" cy="2438199"/>
          </a:xfrm>
          <a:prstGeom prst="rect">
            <a:avLst/>
          </a:prstGeom>
        </p:spPr>
      </p:pic>
      <p:grpSp>
        <p:nvGrpSpPr>
          <p:cNvPr id="13" name="组合 12"/>
          <p:cNvGrpSpPr/>
          <p:nvPr/>
        </p:nvGrpSpPr>
        <p:grpSpPr>
          <a:xfrm>
            <a:off x="1980446" y="4120496"/>
            <a:ext cx="2793822" cy="2414904"/>
            <a:chOff x="456446" y="3090372"/>
            <a:chExt cx="2793822" cy="1811178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46" y="3658069"/>
              <a:ext cx="1871317" cy="124348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7180" y="3090372"/>
              <a:ext cx="963088" cy="1725025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289238">
            <a:off x="6019837" y="179108"/>
            <a:ext cx="2846597" cy="269014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4510" y="304825"/>
            <a:ext cx="883847" cy="121909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597" y="1746717"/>
            <a:ext cx="572977" cy="1162208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699672" y="2263676"/>
            <a:ext cx="66947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prstClr val="black"/>
                </a:solidFill>
                <a:latin typeface="iCiel Cadena" pitchFamily="2" charset="0"/>
                <a:cs typeface="Times New Roman" pitchFamily="18" charset="0"/>
              </a:rPr>
              <a:t>  </a:t>
            </a:r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XIN CHÀO </a:t>
            </a:r>
          </a:p>
          <a:p>
            <a:r>
              <a:rPr lang="en-US" sz="4800" b="1" dirty="0">
                <a:solidFill>
                  <a:srgbClr val="FF0000"/>
                </a:solidFill>
                <a:latin typeface="iCiel Cadena" pitchFamily="2" charset="0"/>
                <a:cs typeface="Times New Roman" pitchFamily="18" charset="0"/>
              </a:rPr>
              <a:t>VÀ HẸN GẶP LẠI CÁC EM! </a:t>
            </a:r>
          </a:p>
          <a:p>
            <a:endParaRPr lang="vi-VN" sz="4800" b="1" dirty="0">
              <a:solidFill>
                <a:srgbClr val="FF0000"/>
              </a:solidFill>
              <a:latin typeface="iCiel Cadena" pitchFamily="2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4028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000"/>
                            </p:stCondLst>
                            <p:childTnLst>
                              <p:par>
                                <p:cTn id="3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500"/>
                            </p:stCondLst>
                            <p:childTnLst>
                              <p:par>
                                <p:cTn id="4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4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480" y="2"/>
            <a:ext cx="9073008" cy="6692355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1" y="339443"/>
            <a:ext cx="1102698" cy="1362894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3841" y="805753"/>
            <a:ext cx="4549547" cy="83542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38420" y="2438414"/>
            <a:ext cx="7467580" cy="2739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err="1">
                <a:solidFill>
                  <a:srgbClr val="7030A0"/>
                </a:solidFill>
                <a:latin typeface="iCiel Cadena" pitchFamily="2" charset="0"/>
              </a:rPr>
              <a:t>Khởi</a:t>
            </a:r>
            <a:r>
              <a:rPr lang="en-US" sz="7200" dirty="0">
                <a:solidFill>
                  <a:srgbClr val="7030A0"/>
                </a:solidFill>
                <a:latin typeface="iCiel Cadena" pitchFamily="2" charset="0"/>
              </a:rPr>
              <a:t> </a:t>
            </a:r>
            <a:r>
              <a:rPr lang="en-US" sz="7200" dirty="0" err="1">
                <a:solidFill>
                  <a:srgbClr val="7030A0"/>
                </a:solidFill>
                <a:latin typeface="iCiel Cadena" pitchFamily="2" charset="0"/>
              </a:rPr>
              <a:t>động</a:t>
            </a:r>
            <a:r>
              <a:rPr lang="en-US" sz="7200" dirty="0">
                <a:solidFill>
                  <a:srgbClr val="7030A0"/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Nghe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bài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 </a:t>
            </a:r>
            <a:r>
              <a:rPr lang="en-US" sz="4000" dirty="0" err="1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hát</a:t>
            </a:r>
            <a:r>
              <a:rPr lang="en-US" sz="4000" dirty="0">
                <a:solidFill>
                  <a:schemeClr val="accent5">
                    <a:lumMod val="75000"/>
                  </a:schemeClr>
                </a:solidFill>
                <a:latin typeface="iCiel Cadena" pitchFamily="2" charset="0"/>
              </a:rPr>
              <a:t> </a:t>
            </a:r>
          </a:p>
          <a:p>
            <a:pPr algn="ctr"/>
            <a:r>
              <a:rPr lang="en-US" sz="6000" dirty="0">
                <a:solidFill>
                  <a:schemeClr val="accent6">
                    <a:lumMod val="90000"/>
                    <a:lumOff val="10000"/>
                  </a:schemeClr>
                </a:solidFill>
                <a:latin typeface="iCiel Cadena" pitchFamily="2" charset="0"/>
              </a:rPr>
              <a:t>“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Ngôi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nhà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của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 err="1">
                <a:solidFill>
                  <a:srgbClr val="FF0000"/>
                </a:solidFill>
                <a:latin typeface="iCiel Cadena" pitchFamily="2" charset="0"/>
              </a:rPr>
              <a:t>em</a:t>
            </a:r>
            <a:r>
              <a:rPr lang="en-US" sz="6000" dirty="0">
                <a:solidFill>
                  <a:srgbClr val="FF0000"/>
                </a:solidFill>
                <a:latin typeface="iCiel Cadena" pitchFamily="2" charset="0"/>
              </a:rPr>
              <a:t> </a:t>
            </a:r>
            <a:r>
              <a:rPr lang="en-US" sz="6000" dirty="0">
                <a:solidFill>
                  <a:schemeClr val="accent6">
                    <a:lumMod val="90000"/>
                    <a:lumOff val="10000"/>
                  </a:schemeClr>
                </a:solidFill>
                <a:latin typeface="iCiel Cadena" pitchFamily="2" charset="0"/>
              </a:rPr>
              <a:t>”</a:t>
            </a:r>
          </a:p>
        </p:txBody>
      </p:sp>
      <p:pic>
        <p:nvPicPr>
          <p:cNvPr id="3" name="NGÔI NHÀ CỦA EM - TKH2017 - NNCE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6627471" y="-1066800"/>
            <a:ext cx="609600" cy="6096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565108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3567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652820" y="405839"/>
            <a:ext cx="472918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200" b="1" dirty="0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1F497D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endParaRPr lang="vi-VN" sz="3200" b="1" dirty="0">
              <a:solidFill>
                <a:srgbClr val="1F497D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162" y="533402"/>
            <a:ext cx="6272767" cy="59311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7" descr="E:\GIAO AN\SGV lop 2\sgv chân trời sáng tạo lớp 2\hình minh họa giáo án\11\6826466070_1575466718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497347">
            <a:off x="7839380" y="2046196"/>
            <a:ext cx="1977214" cy="19772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32" y="990614"/>
            <a:ext cx="3333768" cy="3318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1330" y="3962403"/>
            <a:ext cx="2829607" cy="2239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58495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77632"/>
            <a:ext cx="7696342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209803" y="1295400"/>
            <a:ext cx="696559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1  </a:t>
            </a:r>
          </a:p>
          <a:p>
            <a:pPr algn="ctr"/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Khám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phá</a:t>
            </a:r>
            <a:r>
              <a:rPr lang="en-US" altLang="zh-CN" sz="6000" b="1" dirty="0">
                <a:ln>
                  <a:solidFill>
                    <a:srgbClr val="005F60">
                      <a:lumMod val="75000"/>
                    </a:srgbClr>
                  </a:solidFill>
                </a:ln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endParaRPr lang="zh-CN" altLang="en-US" sz="6000" b="1" dirty="0">
              <a:ln>
                <a:solidFill>
                  <a:srgbClr val="005F60">
                    <a:lumMod val="75000"/>
                  </a:srgbClr>
                </a:solidFill>
              </a:ln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360" y="3813138"/>
            <a:ext cx="3053853" cy="2274392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0090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E:\丫头\png\小人\卡通类素材\l;'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72459">
            <a:off x="1422164" y="-376808"/>
            <a:ext cx="7590907" cy="5519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1" y="2121907"/>
            <a:ext cx="3048004" cy="50747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2504023" y="1143000"/>
            <a:ext cx="5151795" cy="22320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Quan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sát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,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thảo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luận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về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hình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cơ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bản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từ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các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dạng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nhà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cuộc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sống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và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trong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  <a:r>
              <a:rPr lang="en-US" sz="3200" dirty="0" err="1">
                <a:solidFill>
                  <a:srgbClr val="0070C0"/>
                </a:solidFill>
                <a:latin typeface="iCiel Cadena" pitchFamily="2" charset="0"/>
              </a:rPr>
              <a:t>tranh</a:t>
            </a:r>
            <a:r>
              <a:rPr lang="en-US" sz="3200" dirty="0">
                <a:solidFill>
                  <a:srgbClr val="0070C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255546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D:\chan trời sang tạo lớp 1\5yrtyjg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770144"/>
            <a:ext cx="3629978" cy="24385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D:\chan trời sang tạo lớp 1\etfrgf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2106" y="762000"/>
            <a:ext cx="3806294" cy="24452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4" descr="D:\chan trời sang tạo lớp 1\gdhghf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962405"/>
            <a:ext cx="4054576" cy="22646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5" descr="D:\chan trời sang tạo lớp 1\uioi;ol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9067" y="3962405"/>
            <a:ext cx="3691743" cy="2264699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/>
          <p:cNvSpPr txBox="1"/>
          <p:nvPr/>
        </p:nvSpPr>
        <p:spPr>
          <a:xfrm>
            <a:off x="2548290" y="3352798"/>
            <a:ext cx="2557110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chung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cư</a:t>
            </a:r>
            <a:r>
              <a:rPr lang="en-US" dirty="0">
                <a:latin typeface="iCiel Cadena" pitchFamily="2" charset="0"/>
              </a:rPr>
              <a:t> ở TP HCM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620000" y="6412468"/>
            <a:ext cx="1513556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ở </a:t>
            </a:r>
            <a:r>
              <a:rPr lang="en-US" dirty="0" err="1">
                <a:latin typeface="iCiel Cadena" pitchFamily="2" charset="0"/>
              </a:rPr>
              <a:t>Hội</a:t>
            </a:r>
            <a:r>
              <a:rPr lang="en-US" dirty="0">
                <a:latin typeface="iCiel Cadena" pitchFamily="2" charset="0"/>
              </a:rPr>
              <a:t> An 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2514615" y="6412468"/>
            <a:ext cx="2649571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dân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tộc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Tày</a:t>
            </a:r>
            <a:r>
              <a:rPr lang="en-US" dirty="0">
                <a:latin typeface="iCiel Cadena" pitchFamily="2" charset="0"/>
              </a:rPr>
              <a:t>- </a:t>
            </a:r>
            <a:r>
              <a:rPr lang="en-US" dirty="0" err="1">
                <a:latin typeface="iCiel Cadena" pitchFamily="2" charset="0"/>
              </a:rPr>
              <a:t>Hà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Giang</a:t>
            </a:r>
            <a:endParaRPr lang="en-US" dirty="0">
              <a:latin typeface="iCiel Cadena" pitchFamily="2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343268" y="3352798"/>
            <a:ext cx="3320140" cy="369332"/>
          </a:xfrm>
          <a:prstGeom prst="rect">
            <a:avLst/>
          </a:prstGeom>
          <a:solidFill>
            <a:srgbClr val="92D050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err="1">
                <a:latin typeface="iCiel Cadena" pitchFamily="2" charset="0"/>
              </a:rPr>
              <a:t>Nhà</a:t>
            </a:r>
            <a:r>
              <a:rPr lang="en-US" dirty="0">
                <a:latin typeface="iCiel Cadena" pitchFamily="2" charset="0"/>
              </a:rPr>
              <a:t> ở </a:t>
            </a:r>
            <a:r>
              <a:rPr lang="en-US" dirty="0" err="1">
                <a:latin typeface="iCiel Cadena" pitchFamily="2" charset="0"/>
              </a:rPr>
              <a:t>làng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Tiêu</a:t>
            </a:r>
            <a:r>
              <a:rPr lang="en-US" dirty="0">
                <a:latin typeface="iCiel Cadena" pitchFamily="2" charset="0"/>
              </a:rPr>
              <a:t> </a:t>
            </a:r>
            <a:r>
              <a:rPr lang="en-US" dirty="0" err="1">
                <a:latin typeface="iCiel Cadena" pitchFamily="2" charset="0"/>
              </a:rPr>
              <a:t>Thượng</a:t>
            </a:r>
            <a:r>
              <a:rPr lang="en-US" dirty="0">
                <a:latin typeface="iCiel Cadena" pitchFamily="2" charset="0"/>
              </a:rPr>
              <a:t>- </a:t>
            </a:r>
            <a:r>
              <a:rPr lang="en-US" dirty="0" err="1">
                <a:latin typeface="iCiel Cadena" pitchFamily="2" charset="0"/>
              </a:rPr>
              <a:t>Hà</a:t>
            </a:r>
            <a:r>
              <a:rPr lang="en-US" dirty="0">
                <a:latin typeface="iCiel Cadena" pitchFamily="2" charset="0"/>
              </a:rPr>
              <a:t> Nam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038600" y="5"/>
            <a:ext cx="50187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  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Nhà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trong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cuộc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200" b="1" dirty="0" err="1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sống</a:t>
            </a:r>
            <a:r>
              <a:rPr lang="en-US" sz="3200" b="1" dirty="0">
                <a:ln>
                  <a:solidFill>
                    <a:schemeClr val="bg1"/>
                  </a:solidFill>
                </a:ln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545102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  <p:bldP spid="39" grpId="0" animBg="1"/>
      <p:bldP spid="40" grpId="0" animBg="1"/>
      <p:bldP spid="41" grpId="0" animBg="1"/>
      <p:bldP spid="4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334000" y="35247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latin typeface="iCiel Cadena" pitchFamily="2" charset="0"/>
              </a:rPr>
              <a:t>    </a:t>
            </a:r>
            <a:r>
              <a:rPr lang="en-US" sz="3600" dirty="0" err="1">
                <a:solidFill>
                  <a:srgbClr val="002060"/>
                </a:solidFill>
                <a:latin typeface="iCiel Cadena" pitchFamily="2" charset="0"/>
              </a:rPr>
              <a:t>Nhà</a:t>
            </a:r>
            <a:r>
              <a:rPr lang="en-US" sz="36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iCiel Cadena" pitchFamily="2" charset="0"/>
              </a:rPr>
              <a:t>trong</a:t>
            </a:r>
            <a:r>
              <a:rPr lang="en-US" sz="3600" dirty="0">
                <a:solidFill>
                  <a:srgbClr val="002060"/>
                </a:solidFill>
                <a:latin typeface="iCiel Cadena" pitchFamily="2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iCiel Cadena" pitchFamily="2" charset="0"/>
              </a:rPr>
              <a:t>tranh</a:t>
            </a:r>
            <a:r>
              <a:rPr lang="en-US" sz="3600" dirty="0">
                <a:solidFill>
                  <a:srgbClr val="002060"/>
                </a:solidFill>
                <a:latin typeface="iCiel Cadena" pitchFamily="2" charset="0"/>
              </a:rPr>
              <a:t> </a:t>
            </a:r>
          </a:p>
        </p:txBody>
      </p:sp>
      <p:pic>
        <p:nvPicPr>
          <p:cNvPr id="3074" name="Picture 2" descr="D:\chan trời sang tạo lớp 1\gfdhgh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789" y="310282"/>
            <a:ext cx="4648200" cy="316639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chan trời sang tạo lớp 1\gfdsgfdh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3167969"/>
            <a:ext cx="4911811" cy="336295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grpSp>
        <p:nvGrpSpPr>
          <p:cNvPr id="6" name="Group 5"/>
          <p:cNvGrpSpPr/>
          <p:nvPr/>
        </p:nvGrpSpPr>
        <p:grpSpPr>
          <a:xfrm>
            <a:off x="3428993" y="4092523"/>
            <a:ext cx="2703790" cy="1991353"/>
            <a:chOff x="1182410" y="5257800"/>
            <a:chExt cx="2322790" cy="1381753"/>
          </a:xfrm>
          <a:solidFill>
            <a:srgbClr val="EBCCBF"/>
          </a:solidFill>
        </p:grpSpPr>
        <p:sp>
          <p:nvSpPr>
            <p:cNvPr id="2" name="Right Arrow 1"/>
            <p:cNvSpPr/>
            <p:nvPr/>
          </p:nvSpPr>
          <p:spPr>
            <a:xfrm>
              <a:off x="1182410" y="5257800"/>
              <a:ext cx="2322790" cy="1381753"/>
            </a:xfrm>
            <a:prstGeom prst="righ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182410" y="5665463"/>
              <a:ext cx="1858009" cy="49118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(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Nhà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chúng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mình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)</a:t>
              </a:r>
            </a:p>
            <a:p>
              <a:pPr algn="ctr"/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Tranh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sáp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màu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</a:p>
          </p:txBody>
        </p:sp>
      </p:grpSp>
      <p:grpSp>
        <p:nvGrpSpPr>
          <p:cNvPr id="5" name="Group 4"/>
          <p:cNvGrpSpPr/>
          <p:nvPr/>
        </p:nvGrpSpPr>
        <p:grpSpPr>
          <a:xfrm>
            <a:off x="6095039" y="989148"/>
            <a:ext cx="2702165" cy="1752600"/>
            <a:chOff x="5678059" y="1593128"/>
            <a:chExt cx="2423460" cy="1409700"/>
          </a:xfrm>
          <a:solidFill>
            <a:srgbClr val="EBCCBF"/>
          </a:solidFill>
        </p:grpSpPr>
        <p:sp>
          <p:nvSpPr>
            <p:cNvPr id="4" name="Left Arrow 3"/>
            <p:cNvSpPr/>
            <p:nvPr/>
          </p:nvSpPr>
          <p:spPr>
            <a:xfrm>
              <a:off x="5678059" y="1593128"/>
              <a:ext cx="2362200" cy="1409700"/>
            </a:xfrm>
            <a:prstGeom prst="leftArrow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829718" y="2048210"/>
              <a:ext cx="2271801" cy="54463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(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Nhà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phố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ở </a:t>
              </a:r>
              <a:r>
                <a:rPr lang="en-US" sz="2000" dirty="0" err="1">
                  <a:solidFill>
                    <a:srgbClr val="000000"/>
                  </a:solidFill>
                  <a:latin typeface="iCiel Cadena" pitchFamily="2" charset="0"/>
                </a:rPr>
                <a:t>tp</a:t>
              </a:r>
              <a:r>
                <a:rPr lang="en-US" sz="2000" dirty="0">
                  <a:solidFill>
                    <a:srgbClr val="000000"/>
                  </a:solidFill>
                  <a:latin typeface="iCiel Cadena" pitchFamily="2" charset="0"/>
                </a:rPr>
                <a:t> HCM ) </a:t>
              </a:r>
            </a:p>
            <a:p>
              <a:pPr algn="ctr"/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tranh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sáp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  <a:r>
                <a:rPr lang="en-US" dirty="0" err="1">
                  <a:solidFill>
                    <a:srgbClr val="000000"/>
                  </a:solidFill>
                  <a:latin typeface="iCiel Cadena" pitchFamily="2" charset="0"/>
                </a:rPr>
                <a:t>màu</a:t>
              </a:r>
              <a:r>
                <a:rPr lang="en-US" dirty="0">
                  <a:solidFill>
                    <a:srgbClr val="000000"/>
                  </a:solidFill>
                  <a:latin typeface="iCiel Cadena" pitchFamily="2" charset="0"/>
                </a:rPr>
                <a:t> </a:t>
              </a:r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114107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0988" y="2971811"/>
            <a:ext cx="1918429" cy="3194087"/>
          </a:xfrm>
          <a:prstGeom prst="rect">
            <a:avLst/>
          </a:prstGeom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17639" y="4756206"/>
            <a:ext cx="9143908" cy="2101794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2641" y="1353352"/>
            <a:ext cx="1269162" cy="710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1363737">
            <a:off x="8971121" y="-67007"/>
            <a:ext cx="1174911" cy="1452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E:\丫头\png\小人\卡通类素材\yunf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529" y="281963"/>
            <a:ext cx="1347858" cy="7542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F:\1-原创素材\1_mm1102\PPT\PPT_014\materaials\pageimg_g16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81959"/>
            <a:ext cx="7696342" cy="3531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37"/>
          <p:cNvSpPr txBox="1"/>
          <p:nvPr/>
        </p:nvSpPr>
        <p:spPr>
          <a:xfrm>
            <a:off x="2895606" y="1211519"/>
            <a:ext cx="5867401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Hoạt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động</a:t>
            </a:r>
            <a:r>
              <a:rPr lang="en-US" altLang="zh-CN" sz="4800" b="1" dirty="0">
                <a:solidFill>
                  <a:srgbClr val="00B0F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 2 </a:t>
            </a:r>
          </a:p>
          <a:p>
            <a:pPr algn="ctr"/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tạo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kiến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thức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kỹ</a:t>
            </a:r>
            <a:r>
              <a:rPr lang="en-US" altLang="zh-CN" sz="4800" b="1" dirty="0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 </a:t>
            </a:r>
            <a:r>
              <a:rPr lang="en-US" altLang="zh-CN" sz="4800" b="1" dirty="0" err="1">
                <a:solidFill>
                  <a:srgbClr val="FF0000"/>
                </a:solidFill>
                <a:effectLst>
                  <a:outerShdw dist="50800" dir="4800000" algn="ctr" rotWithShape="0">
                    <a:srgbClr val="005F60">
                      <a:lumMod val="50000"/>
                    </a:srgbClr>
                  </a:outerShdw>
                </a:effectLst>
                <a:latin typeface="iCiel Cadena" pitchFamily="2" charset="0"/>
                <a:cs typeface="+mn-ea"/>
                <a:sym typeface="+mn-lt"/>
              </a:rPr>
              <a:t>năng</a:t>
            </a:r>
            <a:endParaRPr lang="zh-CN" altLang="en-US" sz="4800" b="1" dirty="0">
              <a:solidFill>
                <a:srgbClr val="FF0000"/>
              </a:solidFill>
              <a:effectLst>
                <a:outerShdw dist="50800" dir="4800000" algn="ctr" rotWithShape="0">
                  <a:srgbClr val="005F60">
                    <a:lumMod val="50000"/>
                  </a:srgbClr>
                </a:outerShdw>
              </a:effectLst>
              <a:latin typeface="iCiel Cadena" pitchFamily="2" charset="0"/>
              <a:cs typeface="+mn-ea"/>
              <a:sym typeface="+mn-lt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4551" y="3519847"/>
            <a:ext cx="3447662" cy="2567686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720398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43 -0.00062 L 0.01875 2.46914E-6 " pathEditMode="relative" rAng="0" ptsTypes="AA">
                                      <p:cBhvr>
                                        <p:cTn id="23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9" y="31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0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3.20988E-6 L -0.02362 0.00031 " pathEditMode="relative" ptsTypes="AA">
                                      <p:cBhvr>
                                        <p:cTn id="25" dur="1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6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2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6750"/>
                            </p:stCondLst>
                            <p:childTnLst>
                              <p:par>
                                <p:cTn id="46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250"/>
                            </p:stCondLst>
                            <p:childTnLst>
                              <p:par>
                                <p:cTn id="5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5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SE_ID" val="C38524FF-F99A-48CB-95AD-09AE86D39AA4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\uFFFD\uFFFD\uFFFD{BCDE8D6B-ECE7-4537-BB98-756BDC645690}&quot;,&quot;C:\\Users\\Administrator\\Documents\\Zalo Received Files\\Downloads\\MỸ THUẬT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QUIZZES" val="0"/>
  <p:tag name="ISPRING_SCORM_PASSING_SCORE" val="100.000000"/>
  <p:tag name="ISPRING_PRESENTATION_TITLE" val="Chủ đề 2 . tiết 1 vẽ ngôi nhà từ hình cơ bản (1)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91C30C-8845-4EE4-89F5-C75FA64A808F}:34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8D7BEF7-D4BD-499C-92F6-759968BD640F}:34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81D2ECA-FB76-4D26-83FB-7C60225755C4}:34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F55032F-6A30-44C3-9AD0-124054C2022D}:35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F5F8A1-33EB-4AC7-A924-89B9776AFBDD}:35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ECB6AA-80A1-4AEE-AB6B-12E8855818EE}:35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54971D-E4E9-49C4-8D3A-2DD24E6471B0}:36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568BB7A-70DE-4DD5-8BDC-260C19165484}:35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0402E33-CBE2-4CE2-A7B3-03AC9915D821}:355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912E52-FCCB-43C1-9C6F-B14DFD803FD8}:34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4207117-3A86-4485-A43B-19732732A07D}:337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9D0D941-5590-448B-B9E8-0F80522BAD4C}:34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7627E2D-5D48-4DE2-A3C3-3C0303694209}:35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C7CFBB-94E7-45F8-BCFB-83C983E1E95F}:32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277BCE-F085-49AE-9227-F0F48D374631}:357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1D36E1-AEA2-4021-9158-F70D480A07A8}:35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E1A6FE3-F859-4398-9538-6682964F7A2B}:35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582D077-ED00-47AE-929A-6CDBFE682C1B}:36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CCF509F-8060-4B97-B8EC-CA4E2FCB6067}:338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3206166-1D63-4E24-8DAD-F56E37B6A156}:30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61E4449-13A7-4A9F-85B7-223EEEEC4B34}:33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7C06CB3-DAF6-4CC7-9597-1C18E5E7312F}:34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3FEAF61-BF99-48FB-8305-54CCCF3CE0E3}:34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DFB80D-0577-4023-BD3E-F2CF3FACB27E}:34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2_Office 主题​​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www.jpppt.com">
  <a:themeElements>
    <a:clrScheme name="自定义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A3CD39"/>
      </a:accent1>
      <a:accent2>
        <a:srgbClr val="E4BE33"/>
      </a:accent2>
      <a:accent3>
        <a:srgbClr val="E6325C"/>
      </a:accent3>
      <a:accent4>
        <a:srgbClr val="71CDB7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极目远眺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www.jpppt.com">
  <a:themeElements>
    <a:clrScheme name="Office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FD5901"/>
      </a:accent1>
      <a:accent2>
        <a:srgbClr val="F78104"/>
      </a:accent2>
      <a:accent3>
        <a:srgbClr val="FAAB36"/>
      </a:accent3>
      <a:accent4>
        <a:srgbClr val="249EA0"/>
      </a:accent4>
      <a:accent5>
        <a:srgbClr val="008083"/>
      </a:accent5>
      <a:accent6>
        <a:srgbClr val="005F60"/>
      </a:accent6>
      <a:hlink>
        <a:srgbClr val="393939"/>
      </a:hlink>
      <a:folHlink>
        <a:srgbClr val="BFBFBF"/>
      </a:folHlink>
    </a:clrScheme>
    <a:fontScheme name="xt5mjugk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_第一PPT，www.1ppt.com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第一PPT，www.1ppt.com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78495"/>
    </a:dk2>
    <a:lt2>
      <a:srgbClr val="F0F0F0"/>
    </a:lt2>
    <a:accent1>
      <a:srgbClr val="FD5901"/>
    </a:accent1>
    <a:accent2>
      <a:srgbClr val="F78104"/>
    </a:accent2>
    <a:accent3>
      <a:srgbClr val="FAAB36"/>
    </a:accent3>
    <a:accent4>
      <a:srgbClr val="249EA0"/>
    </a:accent4>
    <a:accent5>
      <a:srgbClr val="008083"/>
    </a:accent5>
    <a:accent6>
      <a:srgbClr val="005F60"/>
    </a:accent6>
    <a:hlink>
      <a:srgbClr val="393939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6397</TotalTime>
  <Words>383</Words>
  <Application>Microsoft Office PowerPoint</Application>
  <PresentationFormat>Widescreen</PresentationFormat>
  <Paragraphs>88</Paragraphs>
  <Slides>24</Slides>
  <Notes>20</Notes>
  <HiddenSlides>0</HiddenSlides>
  <MMClips>1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24</vt:i4>
      </vt:variant>
    </vt:vector>
  </HeadingPairs>
  <TitlesOfParts>
    <vt:vector size="45" baseType="lpstr">
      <vt:lpstr>맑은 고딕</vt:lpstr>
      <vt:lpstr>微软雅黑</vt:lpstr>
      <vt:lpstr>宋体</vt:lpstr>
      <vt:lpstr>Arial</vt:lpstr>
      <vt:lpstr>Calibri</vt:lpstr>
      <vt:lpstr>Calibri Light</vt:lpstr>
      <vt:lpstr>iCiel Cadena</vt:lpstr>
      <vt:lpstr>Times New Roman</vt:lpstr>
      <vt:lpstr>方正卡通简体</vt:lpstr>
      <vt:lpstr>等线</vt:lpstr>
      <vt:lpstr>等线 Light</vt:lpstr>
      <vt:lpstr>Office Theme</vt:lpstr>
      <vt:lpstr>www.jpppt.com</vt:lpstr>
      <vt:lpstr>1_www.jpppt.com</vt:lpstr>
      <vt:lpstr>2_www.jpppt.com</vt:lpstr>
      <vt:lpstr>3_www.jpppt.com</vt:lpstr>
      <vt:lpstr>https://www.freeppt7.com</vt:lpstr>
      <vt:lpstr>4_www.jpppt.com</vt:lpstr>
      <vt:lpstr>1_第一PPT，www.1ppt.com</vt:lpstr>
      <vt:lpstr>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 2 . tiết 1 vẽ ngôi nhà từ hình cơ bản (1)</dc:title>
  <dc:creator>Admin</dc:creator>
  <cp:lastModifiedBy>Admin</cp:lastModifiedBy>
  <cp:revision>569</cp:revision>
  <dcterms:created xsi:type="dcterms:W3CDTF">2020-08-13T08:18:23Z</dcterms:created>
  <dcterms:modified xsi:type="dcterms:W3CDTF">2023-06-19T08:22:38Z</dcterms:modified>
</cp:coreProperties>
</file>