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heme/themeOverride2.xml" ContentType="application/vnd.openxmlformats-officedocument.themeOverr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tags/tag8.xml" ContentType="application/vnd.openxmlformats-officedocument.presentationml.tags+xml"/>
  <Override PartName="/ppt/theme/themeOverride5.xml" ContentType="application/vnd.openxmlformats-officedocument.themeOverride+xml"/>
  <Override PartName="/ppt/tags/tag9.xml" ContentType="application/vnd.openxmlformats-officedocument.presentationml.tags+xml"/>
  <Override PartName="/ppt/theme/themeOverride6.xml" ContentType="application/vnd.openxmlformats-officedocument.themeOverr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0.xml" ContentType="application/vnd.openxmlformats-officedocument.presentationml.notesSlide+xml"/>
  <Override PartName="/ppt/tags/tag16.xml" ContentType="application/vnd.openxmlformats-officedocument.presentationml.tags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tags/tag17.xml" ContentType="application/vnd.openxmlformats-officedocument.presentationml.tags+xml"/>
  <Override PartName="/ppt/notesSlides/notesSlide12.xml" ContentType="application/vnd.openxmlformats-officedocument.presentationml.notesSlide+xml"/>
  <Override PartName="/ppt/theme/themeOverride8.xml" ContentType="application/vnd.openxmlformats-officedocument.themeOverride+xml"/>
  <Override PartName="/ppt/tags/tag18.xml" ContentType="application/vnd.openxmlformats-officedocument.presentationml.tags+xml"/>
  <Override PartName="/ppt/notesSlides/notesSlide13.xml" ContentType="application/vnd.openxmlformats-officedocument.presentationml.notesSlide+xml"/>
  <Override PartName="/ppt/theme/themeOverride9.xml" ContentType="application/vnd.openxmlformats-officedocument.themeOverride+xml"/>
  <Override PartName="/ppt/tags/tag19.xml" ContentType="application/vnd.openxmlformats-officedocument.presentationml.tags+xml"/>
  <Override PartName="/ppt/notesSlides/notesSlide14.xml" ContentType="application/vnd.openxmlformats-officedocument.presentationml.notesSlide+xml"/>
  <Override PartName="/ppt/theme/themeOverride10.xml" ContentType="application/vnd.openxmlformats-officedocument.themeOverride+xml"/>
  <Override PartName="/ppt/tags/tag20.xml" ContentType="application/vnd.openxmlformats-officedocument.presentationml.tags+xml"/>
  <Override PartName="/ppt/notesSlides/notesSlide15.xml" ContentType="application/vnd.openxmlformats-officedocument.presentationml.notesSlide+xml"/>
  <Override PartName="/ppt/theme/themeOverride11.xml" ContentType="application/vnd.openxmlformats-officedocument.themeOverride+xml"/>
  <Override PartName="/ppt/tags/tag21.xml" ContentType="application/vnd.openxmlformats-officedocument.presentationml.tags+xml"/>
  <Override PartName="/ppt/notesSlides/notesSlide16.xml" ContentType="application/vnd.openxmlformats-officedocument.presentationml.notesSlide+xml"/>
  <Override PartName="/ppt/theme/themeOverride12.xml" ContentType="application/vnd.openxmlformats-officedocument.themeOverride+xml"/>
  <Override PartName="/ppt/tags/tag22.xml" ContentType="application/vnd.openxmlformats-officedocument.presentationml.tags+xml"/>
  <Override PartName="/ppt/notesSlides/notesSlide17.xml" ContentType="application/vnd.openxmlformats-officedocument.presentationml.notesSlide+xml"/>
  <Override PartName="/ppt/tags/tag23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32" r:id="rId3"/>
    <p:sldMasterId id="2147483746" r:id="rId4"/>
    <p:sldMasterId id="2147483760" r:id="rId5"/>
    <p:sldMasterId id="2147483774" r:id="rId6"/>
    <p:sldMasterId id="2147483786" r:id="rId7"/>
    <p:sldMasterId id="2147483800" r:id="rId8"/>
    <p:sldMasterId id="2147483812" r:id="rId9"/>
    <p:sldMasterId id="2147483824" r:id="rId10"/>
    <p:sldMasterId id="2147483837" r:id="rId11"/>
  </p:sldMasterIdLst>
  <p:notesMasterIdLst>
    <p:notesMasterId r:id="rId34"/>
  </p:notesMasterIdLst>
  <p:sldIdLst>
    <p:sldId id="337" r:id="rId12"/>
    <p:sldId id="360" r:id="rId13"/>
    <p:sldId id="338" r:id="rId14"/>
    <p:sldId id="308" r:id="rId15"/>
    <p:sldId id="339" r:id="rId16"/>
    <p:sldId id="343" r:id="rId17"/>
    <p:sldId id="340" r:id="rId18"/>
    <p:sldId id="344" r:id="rId19"/>
    <p:sldId id="345" r:id="rId20"/>
    <p:sldId id="347" r:id="rId21"/>
    <p:sldId id="350" r:id="rId22"/>
    <p:sldId id="348" r:id="rId23"/>
    <p:sldId id="353" r:id="rId24"/>
    <p:sldId id="354" r:id="rId25"/>
    <p:sldId id="355" r:id="rId26"/>
    <p:sldId id="349" r:id="rId27"/>
    <p:sldId id="346" r:id="rId28"/>
    <p:sldId id="356" r:id="rId29"/>
    <p:sldId id="361" r:id="rId30"/>
    <p:sldId id="357" r:id="rId31"/>
    <p:sldId id="358" r:id="rId32"/>
    <p:sldId id="359" r:id="rId33"/>
  </p:sldIdLst>
  <p:sldSz cx="9144000" cy="6858000" type="screen4x3"/>
  <p:notesSz cx="6858000" cy="9144000"/>
  <p:custDataLst>
    <p:tags r:id="rId35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337"/>
            <p14:sldId id="360"/>
            <p14:sldId id="338"/>
            <p14:sldId id="308"/>
            <p14:sldId id="339"/>
            <p14:sldId id="343"/>
            <p14:sldId id="340"/>
            <p14:sldId id="344"/>
            <p14:sldId id="345"/>
            <p14:sldId id="347"/>
            <p14:sldId id="350"/>
            <p14:sldId id="348"/>
            <p14:sldId id="353"/>
            <p14:sldId id="354"/>
            <p14:sldId id="355"/>
            <p14:sldId id="349"/>
            <p14:sldId id="346"/>
            <p14:sldId id="356"/>
          </p14:sldIdLst>
        </p14:section>
        <p14:section name="Untitled Section" id="{D57258EA-FEF7-4B32-A45A-656DA101D383}">
          <p14:sldIdLst>
            <p14:sldId id="361"/>
            <p14:sldId id="357"/>
            <p14:sldId id="358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A90"/>
    <a:srgbClr val="2CFE22"/>
    <a:srgbClr val="EBCCBF"/>
    <a:srgbClr val="EBB621"/>
    <a:srgbClr val="7AAA1A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 autoAdjust="0"/>
    <p:restoredTop sz="97336" autoAdjust="0"/>
  </p:normalViewPr>
  <p:slideViewPr>
    <p:cSldViewPr>
      <p:cViewPr varScale="1">
        <p:scale>
          <a:sx n="82" d="100"/>
          <a:sy n="82" d="100"/>
        </p:scale>
        <p:origin x="858" y="84"/>
      </p:cViewPr>
      <p:guideLst>
        <p:guide orient="horz" pos="2160"/>
        <p:guide pos="2880"/>
        <p:guide orient="horz" pos="2161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0D0FD7-BC33-48DC-BC20-51AFF1CC0138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815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>
              <a:defRPr/>
            </a:pPr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>
                <a:defRPr/>
              </a:pPr>
              <a:t>22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74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6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157205"/>
      </p:ext>
    </p:extLst>
  </p:cSld>
  <p:clrMapOvr>
    <a:masterClrMapping/>
  </p:clrMapOvr>
  <p:transition spd="med">
    <p:dissolv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176053"/>
      </p:ext>
    </p:extLst>
  </p:cSld>
  <p:clrMapOvr>
    <a:masterClrMapping/>
  </p:clrMapOvr>
  <p:transition spd="med">
    <p:dissolv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446840"/>
      </p:ext>
    </p:extLst>
  </p:cSld>
  <p:clrMapOvr>
    <a:masterClrMapping/>
  </p:clrMapOvr>
  <p:transition spd="med">
    <p:dissolv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822007"/>
      </p:ext>
    </p:extLst>
  </p:cSld>
  <p:clrMapOvr>
    <a:masterClrMapping/>
  </p:clrMapOvr>
  <p:transition spd="med">
    <p:dissolv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65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3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889920"/>
      </p:ext>
    </p:extLst>
  </p:cSld>
  <p:clrMapOvr>
    <a:masterClrMapping/>
  </p:clrMapOvr>
  <p:transition spd="med">
    <p:dissolv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098716"/>
      </p:ext>
    </p:extLst>
  </p:cSld>
  <p:clrMapOvr>
    <a:masterClrMapping/>
  </p:clrMapOvr>
  <p:transition spd="med">
    <p:dissolv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234699"/>
      </p:ext>
    </p:extLst>
  </p:cSld>
  <p:clrMapOvr>
    <a:masterClrMapping/>
  </p:clrMapOvr>
  <p:transition spd="med">
    <p:dissolv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107708"/>
      </p:ext>
    </p:extLst>
  </p:cSld>
  <p:clrMapOvr>
    <a:masterClrMapping/>
  </p:clrMapOvr>
  <p:transition spd="med">
    <p:dissolv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295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54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99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722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69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2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93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88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58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684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1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684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98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79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384"/>
            <a:ext cx="1971675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384"/>
            <a:ext cx="5800725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38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89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4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935002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336336"/>
      </p:ext>
    </p:extLst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91786"/>
      </p:ext>
    </p:extLst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6660311" y="6431123"/>
            <a:ext cx="581352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www.1ppt.com/moban/     </a:t>
            </a:r>
            <a:r>
              <a:rPr lang="zh-CN" altLang="en-US" sz="100" kern="0" dirty="0">
                <a:solidFill>
                  <a:prstClr val="white"/>
                </a:solidFill>
              </a:rPr>
              <a:t>行业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节日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www.1ppt.com/jieri/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素材下载：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www.1ppt.com/beijing/      PPT</a:t>
            </a:r>
            <a:r>
              <a:rPr lang="zh-CN" altLang="en-US" sz="100" kern="0" dirty="0">
                <a:solidFill>
                  <a:prstClr val="white"/>
                </a:solidFill>
              </a:rPr>
              <a:t>图表下载：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优秀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www.1ppt.com/xiazai/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Word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www.1ppt.com/word/              Excel</a:t>
            </a:r>
            <a:r>
              <a:rPr lang="zh-CN" altLang="en-US" sz="100" kern="0" dirty="0">
                <a:solidFill>
                  <a:prstClr val="white"/>
                </a:solidFill>
              </a:rPr>
              <a:t>教程：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www.1ppt.com/excel/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资料下载：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www.1ppt.com/ziliao/     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课件下载：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www.1ppt.com/kejian/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范文下载：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www.1ppt.com/fanwen/             </a:t>
            </a:r>
            <a:r>
              <a:rPr lang="zh-CN" altLang="en-US" sz="100" kern="0" dirty="0">
                <a:solidFill>
                  <a:prstClr val="white"/>
                </a:solidFill>
              </a:rPr>
              <a:t>试卷下载：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www.1ppt.com/shiti/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教案下载：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www.1ppt.com/jiaoan/  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 </a:t>
            </a:r>
            <a:endParaRPr lang="zh-CN" altLang="en-US" sz="1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092455"/>
      </p:ext>
    </p:extLst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652762"/>
      </p:ext>
    </p:extLst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007973"/>
      </p:ext>
    </p:extLst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492178"/>
      </p:ext>
    </p:extLst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777369"/>
      </p:ext>
    </p:extLst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465160"/>
      </p:ext>
    </p:extLst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902305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33"/>
            <a:ext cx="9144000" cy="6881427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644695"/>
            <a:ext cx="9144000" cy="5952661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85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654230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7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1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4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4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7474489" y="6405347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www.1ppt.com/moban/     </a:t>
            </a:r>
            <a:r>
              <a:rPr lang="zh-CN" altLang="en-US" sz="100" kern="0" dirty="0">
                <a:solidFill>
                  <a:prstClr val="white"/>
                </a:solidFill>
              </a:rPr>
              <a:t>行业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节日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www.1ppt.com/jieri/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素材下载：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www.1ppt.com/beijing/      PPT</a:t>
            </a:r>
            <a:r>
              <a:rPr lang="zh-CN" altLang="en-US" sz="100" kern="0" dirty="0">
                <a:solidFill>
                  <a:prstClr val="white"/>
                </a:solidFill>
              </a:rPr>
              <a:t>图表下载：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优秀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www.1ppt.com/xiazai/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Word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www.1ppt.com/word/              Excel</a:t>
            </a:r>
            <a:r>
              <a:rPr lang="zh-CN" altLang="en-US" sz="100" kern="0" dirty="0">
                <a:solidFill>
                  <a:prstClr val="white"/>
                </a:solidFill>
              </a:rPr>
              <a:t>教程：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www.1ppt.com/excel/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资料下载：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www.1ppt.com/ziliao/     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课件下载：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www.1ppt.com/kejian/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范文下载：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www.1ppt.com/fanwen/             </a:t>
            </a:r>
            <a:r>
              <a:rPr lang="zh-CN" altLang="en-US" sz="100" kern="0" dirty="0">
                <a:solidFill>
                  <a:prstClr val="white"/>
                </a:solidFill>
              </a:rPr>
              <a:t>试卷下载：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www.1ppt.com/shiti/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教案下载：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www.1ppt.com/jiaoan/  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 </a:t>
            </a:r>
            <a:endParaRPr lang="zh-CN" altLang="en-US" sz="1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55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46" y="189297"/>
            <a:ext cx="551085" cy="45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99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33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73066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4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46" y="189297"/>
            <a:ext cx="551085" cy="45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6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8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54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54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8446" y="189297"/>
            <a:ext cx="551085" cy="45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85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1476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7008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210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0936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6418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7866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123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73067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435103"/>
            <a:ext cx="3008313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9240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73067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435103"/>
            <a:ext cx="3008313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880191" y="6700158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5736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8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01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05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074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6073"/>
            <a:ext cx="78867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947418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9964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876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4385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07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6714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7491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63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73063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435103"/>
            <a:ext cx="3008313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931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9" y="273063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9" y="1435103"/>
            <a:ext cx="3008313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880191" y="6700154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35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8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5528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635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9759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6073"/>
            <a:ext cx="78867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736588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25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4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7964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7850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17366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7166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5421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5759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1" y="273058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1" y="1435103"/>
            <a:ext cx="3008313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0999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11" y="273058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11" y="1435103"/>
            <a:ext cx="3008313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880191" y="6700149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00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8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263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43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8894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6073"/>
            <a:ext cx="78867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70252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6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744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096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450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6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3902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32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7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7" y="2505074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8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579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788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5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1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3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5"/>
            <a:ext cx="2949178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1"/>
            <a:ext cx="2949178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228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315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4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7" y="365124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758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75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4803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7225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0360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91471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9770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0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65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3"/>
            <a:ext cx="3008313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73054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3659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5" y="273054"/>
            <a:ext cx="3008313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5" y="1435103"/>
            <a:ext cx="3008313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880191" y="6700145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4587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7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113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556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3034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6073"/>
            <a:ext cx="78867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394881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1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4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44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341893" y="58269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636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23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89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3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92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96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8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831039"/>
      </p:ext>
    </p:extLst>
  </p:cSld>
  <p:clrMapOvr>
    <a:masterClrMapping/>
  </p:clrMapOvr>
  <p:transition spd="med">
    <p:dissolv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306996"/>
      </p:ext>
    </p:extLst>
  </p:cSld>
  <p:clrMapOvr>
    <a:masterClrMapping/>
  </p:clrMapOvr>
  <p:transition spd="med">
    <p:dissolv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939399"/>
      </p:ext>
    </p:extLst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6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60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6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129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3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5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6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85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1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32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7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7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3760">
        <p:random/>
      </p:transition>
    </mc:Choice>
    <mc:Fallback xmlns="">
      <p:transition spd="slow" advTm="376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19/06/2023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86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2.xml"/><Relationship Id="rId5" Type="http://schemas.openxmlformats.org/officeDocument/2006/relationships/image" Target="../media/image36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3.xml"/><Relationship Id="rId5" Type="http://schemas.openxmlformats.org/officeDocument/2006/relationships/image" Target="../media/image37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98.xml"/><Relationship Id="rId1" Type="http://schemas.openxmlformats.org/officeDocument/2006/relationships/tags" Target="../tags/tag14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5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6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0.png"/><Relationship Id="rId2" Type="http://schemas.openxmlformats.org/officeDocument/2006/relationships/tags" Target="../tags/tag17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8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0.png"/><Relationship Id="rId2" Type="http://schemas.openxmlformats.org/officeDocument/2006/relationships/tags" Target="../tags/tag19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0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0.xml"/><Relationship Id="rId1" Type="http://schemas.openxmlformats.org/officeDocument/2006/relationships/tags" Target="../tags/tag3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0.png"/><Relationship Id="rId2" Type="http://schemas.openxmlformats.org/officeDocument/2006/relationships/tags" Target="../tags/tag21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2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114.xml"/><Relationship Id="rId1" Type="http://schemas.openxmlformats.org/officeDocument/2006/relationships/tags" Target="../tags/tag23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g"/><Relationship Id="rId9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1.mp3"/><Relationship Id="rId7" Type="http://schemas.openxmlformats.org/officeDocument/2006/relationships/image" Target="../media/image10.png"/><Relationship Id="rId2" Type="http://schemas.openxmlformats.org/officeDocument/2006/relationships/tags" Target="../tags/tag4.xml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13.png"/><Relationship Id="rId4" Type="http://schemas.openxmlformats.org/officeDocument/2006/relationships/audio" Target="../media/media1.mp3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0.png"/><Relationship Id="rId2" Type="http://schemas.openxmlformats.org/officeDocument/2006/relationships/tags" Target="../tags/tag6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19.png"/><Relationship Id="rId2" Type="http://schemas.openxmlformats.org/officeDocument/2006/relationships/tags" Target="../tags/tag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29.png"/><Relationship Id="rId2" Type="http://schemas.openxmlformats.org/officeDocument/2006/relationships/tags" Target="../tags/tag8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0.png"/><Relationship Id="rId2" Type="http://schemas.openxmlformats.org/officeDocument/2006/relationships/tags" Target="../tags/tag10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8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33"/>
            <a:ext cx="9144000" cy="6881427"/>
          </a:xfrm>
          <a:prstGeom prst="rect">
            <a:avLst/>
          </a:prstGeom>
        </p:spPr>
      </p:pic>
      <p:sp>
        <p:nvSpPr>
          <p:cNvPr id="60" name="矩形 59"/>
          <p:cNvSpPr>
            <a:spLocks noChangeArrowheads="1"/>
          </p:cNvSpPr>
          <p:nvPr/>
        </p:nvSpPr>
        <p:spPr bwMode="auto">
          <a:xfrm>
            <a:off x="5257184" y="4343400"/>
            <a:ext cx="266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GV : </a:t>
            </a:r>
            <a:r>
              <a:rPr lang="en-US" altLang="zh-CN" sz="2000" kern="0" dirty="0" err="1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Nguyễn</a:t>
            </a: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000" kern="0" dirty="0" err="1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Thị</a:t>
            </a: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000" kern="0" dirty="0" err="1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Hồng</a:t>
            </a: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1722" y="291658"/>
            <a:ext cx="3283443" cy="1724169"/>
          </a:xfrm>
          <a:prstGeom prst="rect">
            <a:avLst/>
          </a:prstGeom>
        </p:spPr>
      </p:pic>
      <p:sp>
        <p:nvSpPr>
          <p:cNvPr id="3" name="Rounded Rectangle 7">
            <a:extLst>
              <a:ext uri="{FF2B5EF4-FFF2-40B4-BE49-F238E27FC236}">
                <a16:creationId xmlns:a16="http://schemas.microsoft.com/office/drawing/2014/main" xmlns="" id="{3BB7972F-39D7-4644-979F-409D3B7E342B}"/>
              </a:ext>
            </a:extLst>
          </p:cNvPr>
          <p:cNvSpPr/>
          <p:nvPr/>
        </p:nvSpPr>
        <p:spPr>
          <a:xfrm>
            <a:off x="448639" y="668217"/>
            <a:ext cx="1368152" cy="456532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5875">
            <a:solidFill>
              <a:srgbClr val="71CD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700" dirty="0" err="1">
                <a:solidFill>
                  <a:schemeClr val="accent4">
                    <a:lumMod val="50000"/>
                  </a:schemeClr>
                </a:solidFill>
                <a:latin typeface="iCiel Cadena" pitchFamily="2" charset="0"/>
              </a:rPr>
              <a:t>Lớp</a:t>
            </a:r>
            <a:r>
              <a:rPr lang="en-US" altLang="zh-CN" sz="2700" dirty="0">
                <a:solidFill>
                  <a:schemeClr val="accent4">
                    <a:lumMod val="50000"/>
                  </a:schemeClr>
                </a:solidFill>
                <a:latin typeface="iCiel Cadena" pitchFamily="2" charset="0"/>
              </a:rPr>
              <a:t> 1 </a:t>
            </a:r>
            <a:endParaRPr lang="ko-KR" altLang="en-US" sz="2700" dirty="0">
              <a:solidFill>
                <a:schemeClr val="accent4">
                  <a:lumMod val="50000"/>
                </a:schemeClr>
              </a:solidFill>
              <a:latin typeface="iCiel Cadena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1" y="5605682"/>
            <a:ext cx="828764" cy="7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227" y="6075971"/>
            <a:ext cx="484045" cy="63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等腰三角形 7"/>
          <p:cNvSpPr/>
          <p:nvPr/>
        </p:nvSpPr>
        <p:spPr>
          <a:xfrm rot="21283757">
            <a:off x="8206665" y="6216577"/>
            <a:ext cx="225748" cy="36641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53121" y="1676400"/>
            <a:ext cx="6490879" cy="193899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zh-CN" sz="6000" dirty="0">
                <a:solidFill>
                  <a:srgbClr val="0070C0"/>
                </a:solidFill>
                <a:latin typeface="iCiel Cadena" pitchFamily="2" charset="0"/>
                <a:ea typeface="微软雅黑" panose="020B0503020204020204" pitchFamily="34" charset="-122"/>
              </a:rPr>
              <a:t>CHỦ ĐỀ 2 </a:t>
            </a:r>
          </a:p>
          <a:p>
            <a:r>
              <a:rPr lang="en-US" altLang="zh-CN" sz="6000" dirty="0">
                <a:solidFill>
                  <a:srgbClr val="0070C0"/>
                </a:solidFill>
                <a:latin typeface="iCiel Cadena" pitchFamily="2" charset="0"/>
                <a:ea typeface="微软雅黑" panose="020B0503020204020204" pitchFamily="34" charset="-122"/>
              </a:rPr>
              <a:t>NGÔI NHÀ CỦA EM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866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2" presetClass="entr" presetSubtype="3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mp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25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066 -0.00509 L -0.08732 -0.0215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97 -0.31067 L -0.0276 -0.10548 C -0.05833 -0.01388 -0.14323 0.07148 -0.18177 0.04858 L -0.26736 -0.00208 " pathEditMode="relative" rAng="6842921" ptsTypes="FfFF">
                                      <p:cBhvr>
                                        <p:cTn id="3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17" y="15429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18" grpId="0" animBg="1"/>
      <p:bldP spid="18" grpId="1" animBg="1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FE2C1D8-DFB4-4D3F-8484-6713BFFEDD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3400" y="3200401"/>
            <a:ext cx="3694698" cy="34789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19873" y="152400"/>
            <a:ext cx="56621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iCiel Cadena" pitchFamily="2" charset="0"/>
              </a:rPr>
              <a:t>Vẽ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nhà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với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khung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cảnh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thiên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nhiên</a:t>
            </a:r>
            <a:r>
              <a:rPr lang="en-US" sz="2800" dirty="0">
                <a:latin typeface="iCiel Cadena" pitchFamily="2" charset="0"/>
              </a:rPr>
              <a:t> </a:t>
            </a:r>
          </a:p>
        </p:txBody>
      </p:sp>
      <p:pic>
        <p:nvPicPr>
          <p:cNvPr id="3074" name="Picture 2" descr="D:\chan trời sang tạo lớp 1\ljkhvkljk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058863"/>
            <a:ext cx="6030913" cy="425767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66697" y="5562600"/>
            <a:ext cx="6396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 </a:t>
            </a:r>
          </a:p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86" y="533400"/>
            <a:ext cx="1279525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01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FE2C1D8-DFB4-4D3F-8484-6713BFFEDD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85800" y="2805145"/>
            <a:ext cx="3352800" cy="31569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84445" y="5486400"/>
            <a:ext cx="632615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 :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122" name="Picture 2" descr="D:\chan trời sang tạo lớp 1\hjghckh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609600"/>
            <a:ext cx="5956197" cy="4572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984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7FE2C1D8-DFB4-4D3F-8484-6713BFFEDD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3400" y="3581400"/>
            <a:ext cx="3352800" cy="31569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67000" y="5957388"/>
            <a:ext cx="5167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3 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098" name="Picture 2" descr="D:\chan trời sang tạo lớp 1\jhgjgh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762000"/>
            <a:ext cx="6259513" cy="4876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25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GIAO AN\ảnh tài liệu\pngegg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02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43645"/>
            <a:ext cx="8077200" cy="3185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21" y="2729820"/>
            <a:ext cx="68957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Tham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khảo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bài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vẽ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của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các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bạn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để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có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thêm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ý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tưởng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  <a:latin typeface="iCiel Cadena" pitchFamily="2" charset="0"/>
              </a:rPr>
              <a:t> </a:t>
            </a:r>
            <a:endParaRPr lang="vi-VN" sz="4000" dirty="0">
              <a:solidFill>
                <a:schemeClr val="accent2">
                  <a:lumMod val="50000"/>
                </a:schemeClr>
              </a:solidFill>
              <a:latin typeface="iCiel Cadena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030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5943600"/>
            <a:ext cx="64400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“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Ngôi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nhà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ước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mơ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” –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Tranh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màu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nước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 </a:t>
            </a:r>
          </a:p>
        </p:txBody>
      </p:sp>
      <p:pic>
        <p:nvPicPr>
          <p:cNvPr id="1026" name="Picture 2" descr="D:\chan trời sang tạo lớp 1\img-20200802-213239-2-15985108-6141-7469-160180423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329" y="609600"/>
            <a:ext cx="6826871" cy="5029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597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0795" y="5933470"/>
            <a:ext cx="6698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“ 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cảnh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quanh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nhà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em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” –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tranh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sáp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màu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2050" name="Picture 2" descr="D:\chan trời sang tạo lớp 1\IMG_4260_1_SNI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7190326" cy="4800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90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8" y="2971812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41" y="1353353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7447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9" y="281964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914401" y="1211519"/>
            <a:ext cx="6324606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3</a:t>
            </a:r>
          </a:p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Luyện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tập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sáng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51" y="3519847"/>
            <a:ext cx="3447662" cy="256768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85220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399"/>
            <a:ext cx="8940401" cy="69342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93533"/>
            <a:ext cx="1102698" cy="1362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5842" y="2405658"/>
            <a:ext cx="7339958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HS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0"/>
              </a:rPr>
              <a:t>luyện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0"/>
              </a:rPr>
              <a:t>tập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0"/>
              </a:rPr>
              <a:t>thực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0"/>
              </a:rPr>
              <a:t>hành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Vẽ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tranh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theo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từng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bước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đã</a:t>
            </a:r>
            <a:endParaRPr lang="en-US" sz="4000" dirty="0">
              <a:solidFill>
                <a:srgbClr val="0070C0"/>
              </a:solidFill>
              <a:latin typeface="iCiel Cadena" pitchFamily="2" charset="0"/>
            </a:endParaRPr>
          </a:p>
          <a:p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hướng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dẫn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.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Vẽ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ngôi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cảnh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thiên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nhiên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xung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quanh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theo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ý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thích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của</a:t>
            </a:r>
            <a:r>
              <a:rPr lang="en-US" sz="40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iCiel Cadena" pitchFamily="2" charset="0"/>
              </a:rPr>
              <a:t>em</a:t>
            </a:r>
            <a:endParaRPr lang="en-US" sz="4000" dirty="0">
              <a:solidFill>
                <a:srgbClr val="0070C0"/>
              </a:solidFill>
              <a:latin typeface="iCiel Cadena" pitchFamily="2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46747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8" y="2971812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41" y="1353353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7447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9" y="281964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914401" y="1211519"/>
            <a:ext cx="6484244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4</a:t>
            </a:r>
          </a:p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Phân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tích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đánh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giá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51" y="3519847"/>
            <a:ext cx="3447662" cy="256768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7095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25" y="293535"/>
            <a:ext cx="8711800" cy="60960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93533"/>
            <a:ext cx="1102698" cy="136289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14400" y="2829342"/>
            <a:ext cx="8001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200" dirty="0">
                <a:solidFill>
                  <a:srgbClr val="0070C0"/>
                </a:solidFill>
                <a:latin typeface="iCiel Cadena" pitchFamily="2" charset="0"/>
              </a:rPr>
              <a:t>Giới thiệu sản phẩm và nhận</a:t>
            </a:r>
            <a:r>
              <a:rPr lang="en-US" sz="4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vi-VN" sz="4200" dirty="0">
                <a:solidFill>
                  <a:srgbClr val="0070C0"/>
                </a:solidFill>
                <a:latin typeface="iCiel Cadena" pitchFamily="2" charset="0"/>
              </a:rPr>
              <a:t>xét  đánh giá sản phẩm Của mình và bạn </a:t>
            </a:r>
            <a:endParaRPr lang="en-US" sz="4200" dirty="0">
              <a:solidFill>
                <a:srgbClr val="0070C0"/>
              </a:solidFill>
              <a:latin typeface="iCiel Cadena" pitchFamily="2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12287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c95d9be9ffa50fc92ed5552156a00c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65948">
            <a:off x="732599" y="-901480"/>
            <a:ext cx="7696200" cy="52778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2631" y="848142"/>
            <a:ext cx="6218369" cy="212365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altLang="zh-CN" sz="4400" dirty="0" err="1"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Tiết</a:t>
            </a:r>
            <a:r>
              <a:rPr lang="en-US" altLang="zh-CN" sz="4400" dirty="0"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2 </a:t>
            </a:r>
          </a:p>
          <a:p>
            <a:pPr algn="ctr"/>
            <a:r>
              <a:rPr lang="en-US" altLang="zh-CN" sz="4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Vẽ</a:t>
            </a:r>
            <a:r>
              <a:rPr lang="en-US" altLang="zh-CN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nhà</a:t>
            </a:r>
            <a:r>
              <a:rPr lang="en-US" altLang="zh-CN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kết</a:t>
            </a:r>
            <a:r>
              <a:rPr lang="en-US" altLang="zh-CN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hợp</a:t>
            </a:r>
            <a:r>
              <a:rPr lang="en-US" altLang="zh-CN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với</a:t>
            </a:r>
            <a:r>
              <a:rPr lang="en-US" altLang="zh-CN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</a:p>
          <a:p>
            <a:r>
              <a:rPr lang="en-US" altLang="zh-CN" sz="4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khung</a:t>
            </a:r>
            <a:r>
              <a:rPr lang="en-US" altLang="zh-CN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cảnh</a:t>
            </a:r>
            <a:r>
              <a:rPr lang="en-US" altLang="zh-CN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thiên</a:t>
            </a:r>
            <a:r>
              <a:rPr lang="en-US" altLang="zh-CN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44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nhiên</a:t>
            </a:r>
            <a:r>
              <a:rPr lang="en-US" altLang="zh-CN" sz="44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 </a:t>
            </a:r>
            <a:endParaRPr lang="zh-CN" altLang="en-US" sz="44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iCiel Cadena" pitchFamily="2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7991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8" y="2971812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41" y="1353353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7447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9" y="281964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685801" y="1211519"/>
            <a:ext cx="6781799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5</a:t>
            </a:r>
          </a:p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Vận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dụng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phát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triển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51" y="3519847"/>
            <a:ext cx="3447662" cy="256768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0796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25" y="293535"/>
            <a:ext cx="8711800" cy="60960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93533"/>
            <a:ext cx="1102698" cy="136289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90600" y="2829342"/>
            <a:ext cx="7467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400" dirty="0">
                <a:solidFill>
                  <a:srgbClr val="0070C0"/>
                </a:solidFill>
                <a:latin typeface="iCiel Cadena" pitchFamily="2" charset="0"/>
              </a:rPr>
              <a:t>. Vẽ tranh theo trí </a:t>
            </a:r>
          </a:p>
          <a:p>
            <a:r>
              <a:rPr lang="vi-VN" sz="4400" dirty="0">
                <a:solidFill>
                  <a:srgbClr val="0070C0"/>
                </a:solidFill>
                <a:latin typeface="iCiel Cadena" pitchFamily="2" charset="0"/>
              </a:rPr>
              <a:t>tưởng tượng của các em  tự 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   </a:t>
            </a:r>
            <a:r>
              <a:rPr lang="vi-VN" sz="4400" dirty="0">
                <a:solidFill>
                  <a:srgbClr val="0070C0"/>
                </a:solidFill>
                <a:latin typeface="iCiel Cadena" pitchFamily="2" charset="0"/>
              </a:rPr>
              <a:t>nghĩ ra </a:t>
            </a:r>
            <a:endParaRPr lang="en-US" sz="4400" dirty="0">
              <a:solidFill>
                <a:srgbClr val="0070C0"/>
              </a:solidFill>
              <a:latin typeface="iCiel Cadena" pitchFamily="2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62984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" y="0"/>
            <a:ext cx="914129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02" y="198188"/>
            <a:ext cx="7198073" cy="622260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999" y="4438811"/>
            <a:ext cx="2054182" cy="209685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527621"/>
            <a:ext cx="1718930" cy="2438199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56446" y="4120496"/>
            <a:ext cx="2793822" cy="2414904"/>
            <a:chOff x="456446" y="3090372"/>
            <a:chExt cx="2793822" cy="181117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46" y="3658069"/>
              <a:ext cx="1871317" cy="1243481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7180" y="3090372"/>
              <a:ext cx="963088" cy="1725025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89238">
            <a:off x="4495836" y="179109"/>
            <a:ext cx="2846597" cy="26901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510" y="304824"/>
            <a:ext cx="883847" cy="121909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597" y="1746717"/>
            <a:ext cx="572977" cy="11622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75673" y="2263676"/>
            <a:ext cx="66947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  </a:t>
            </a:r>
            <a:r>
              <a:rPr lang="en-US" sz="4800" b="1" dirty="0">
                <a:solidFill>
                  <a:srgbClr val="FF0000"/>
                </a:solidFill>
                <a:latin typeface="iCiel Cadena" pitchFamily="2" charset="0"/>
                <a:cs typeface="Times New Roman" pitchFamily="18" charset="0"/>
              </a:rPr>
              <a:t>XIN CHÀO </a:t>
            </a:r>
          </a:p>
          <a:p>
            <a:r>
              <a:rPr lang="en-US" sz="4800" b="1" dirty="0">
                <a:solidFill>
                  <a:srgbClr val="FF0000"/>
                </a:solidFill>
                <a:latin typeface="iCiel Cadena" pitchFamily="2" charset="0"/>
                <a:cs typeface="Times New Roman" pitchFamily="18" charset="0"/>
              </a:rPr>
              <a:t>VÀ HẸN GẶP LẠI CÁC EM! </a:t>
            </a:r>
          </a:p>
          <a:p>
            <a:endParaRPr lang="vi-VN" sz="4800" b="1" dirty="0">
              <a:solidFill>
                <a:srgbClr val="FF0000"/>
              </a:solidFill>
              <a:latin typeface="iCiel Cadena" pitchFamily="2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402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"/>
            <a:ext cx="9073008" cy="669235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431" y="339443"/>
            <a:ext cx="1102698" cy="1362894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41" y="805754"/>
            <a:ext cx="4549547" cy="8354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4421" y="2362200"/>
            <a:ext cx="74675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>
                <a:solidFill>
                  <a:srgbClr val="7030A0"/>
                </a:solidFill>
                <a:latin typeface="iCiel Cadena" pitchFamily="2" charset="0"/>
              </a:rPr>
              <a:t>Khởi</a:t>
            </a:r>
            <a:r>
              <a:rPr lang="en-US" sz="6600" dirty="0">
                <a:solidFill>
                  <a:srgbClr val="7030A0"/>
                </a:solidFill>
                <a:latin typeface="iCiel Cadena" pitchFamily="2" charset="0"/>
              </a:rPr>
              <a:t> </a:t>
            </a:r>
            <a:r>
              <a:rPr lang="en-US" sz="6600" dirty="0" err="1">
                <a:solidFill>
                  <a:srgbClr val="7030A0"/>
                </a:solidFill>
                <a:latin typeface="iCiel Cadena" pitchFamily="2" charset="0"/>
              </a:rPr>
              <a:t>động</a:t>
            </a:r>
            <a:r>
              <a:rPr lang="en-US" sz="6600" dirty="0">
                <a:solidFill>
                  <a:srgbClr val="7030A0"/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Nghe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bài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iCiel Cadena" pitchFamily="2" charset="0"/>
              </a:rPr>
              <a:t>hát</a:t>
            </a:r>
            <a:r>
              <a:rPr lang="en-US" sz="4000" dirty="0">
                <a:solidFill>
                  <a:srgbClr val="00B050"/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6000" dirty="0">
                <a:solidFill>
                  <a:srgbClr val="C00000"/>
                </a:solidFill>
                <a:latin typeface="iCiel Cadena" pitchFamily="2" charset="0"/>
              </a:rPr>
              <a:t>“</a:t>
            </a:r>
            <a:r>
              <a:rPr lang="en-US" sz="6000" dirty="0">
                <a:solidFill>
                  <a:schemeClr val="accent6">
                    <a:lumMod val="90000"/>
                    <a:lumOff val="10000"/>
                  </a:schemeClr>
                </a:solidFill>
                <a:latin typeface="iCiel Cadena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iCiel Cadena" pitchFamily="2" charset="0"/>
              </a:rPr>
              <a:t>Gia</a:t>
            </a:r>
            <a:r>
              <a:rPr lang="en-US" sz="96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iCiel Cadena" pitchFamily="2" charset="0"/>
              </a:rPr>
              <a:t>đình</a:t>
            </a:r>
            <a:r>
              <a:rPr lang="en-US" sz="96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>
                <a:solidFill>
                  <a:srgbClr val="C00000"/>
                </a:solidFill>
                <a:latin typeface="iCiel Cadena" pitchFamily="2" charset="0"/>
              </a:rPr>
              <a:t>”</a:t>
            </a:r>
          </a:p>
        </p:txBody>
      </p:sp>
      <p:pic>
        <p:nvPicPr>
          <p:cNvPr id="4" name="Bài Hát Gia Đình - Nhạc Thiếu Nhi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400800" y="-1219200"/>
            <a:ext cx="609600" cy="6096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56510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28820" y="405840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7839" y="533403"/>
            <a:ext cx="6272767" cy="5931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E:\GIAO AN\SGV lop 2\sgv chân trời sáng tạo lớp 2\hình minh họa giáo án\11\6826466070_157546671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7347">
            <a:off x="6315381" y="2046196"/>
            <a:ext cx="1977214" cy="1977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32" y="990615"/>
            <a:ext cx="3333768" cy="331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330" y="3962404"/>
            <a:ext cx="2829607" cy="22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84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8" y="2971812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41" y="1353353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7447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9" y="281964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7632"/>
            <a:ext cx="7696342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685802" y="1295400"/>
            <a:ext cx="69655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1  </a:t>
            </a:r>
          </a:p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Khám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6000" b="1" dirty="0">
              <a:ln>
                <a:solidFill>
                  <a:srgbClr val="005F60">
                    <a:lumMod val="75000"/>
                  </a:srgbClr>
                </a:solidFill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359" y="3813138"/>
            <a:ext cx="3053853" cy="227439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00903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2459">
            <a:off x="-101836" y="-376808"/>
            <a:ext cx="7590907" cy="551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2" y="2121907"/>
            <a:ext cx="3048004" cy="5074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94176" y="1142999"/>
            <a:ext cx="5735224" cy="21409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Quan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sát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đặc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điểm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ngôi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nhà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Với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khung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cảnh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thiên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nhiên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Trong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cuộc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sống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trong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100" dirty="0" err="1">
                <a:solidFill>
                  <a:srgbClr val="0070C0"/>
                </a:solidFill>
                <a:latin typeface="iCiel Cadena" pitchFamily="2" charset="0"/>
              </a:rPr>
              <a:t>tranh</a:t>
            </a:r>
            <a:r>
              <a:rPr lang="en-US" sz="31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25554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18" y="6"/>
            <a:ext cx="9157812" cy="6857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81000" y="6"/>
            <a:ext cx="83543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  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Ngôi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nhà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với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khung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cảnh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thiên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nhiên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 </a:t>
            </a:r>
            <a:r>
              <a:rPr lang="en-US" sz="3200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nhiên</a:t>
            </a:r>
            <a:r>
              <a:rPr lang="en-US" sz="3200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1026" name="Picture 2" descr="D:\chan trời sang tạo lớp 1\fjhf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95" y="762000"/>
            <a:ext cx="3695700" cy="28194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chan trời sang tạo lớp 1\hgjhgjkh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23" y="3924306"/>
            <a:ext cx="4416977" cy="24764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chan trời sang tạo lớp 1\gjghj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0" y="761999"/>
            <a:ext cx="3976930" cy="28194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chan trời sang tạo lớp 1\hgjghcjk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244" y="3942864"/>
            <a:ext cx="3372134" cy="245793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54510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851612" y="681097"/>
            <a:ext cx="3048000" cy="2062103"/>
          </a:xfrm>
          <a:prstGeom prst="rect">
            <a:avLst/>
          </a:prstGeom>
          <a:solidFill>
            <a:schemeClr val="accent6">
              <a:lumMod val="75000"/>
              <a:lumOff val="2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Ngôi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nhà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với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khung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cảnh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thiên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nhiên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iCiel Cadena" pitchFamily="2" charset="0"/>
              </a:rPr>
              <a:t>tranh</a:t>
            </a:r>
            <a:r>
              <a:rPr lang="en-US" sz="3200" dirty="0"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914400" y="4976812"/>
            <a:ext cx="2569728" cy="1652588"/>
            <a:chOff x="1182410" y="5257800"/>
            <a:chExt cx="2322790" cy="1381753"/>
          </a:xfrm>
        </p:grpSpPr>
        <p:sp>
          <p:nvSpPr>
            <p:cNvPr id="2" name="Right Arrow 1"/>
            <p:cNvSpPr/>
            <p:nvPr/>
          </p:nvSpPr>
          <p:spPr>
            <a:xfrm>
              <a:off x="1182410" y="5257800"/>
              <a:ext cx="2322790" cy="1381753"/>
            </a:xfrm>
            <a:prstGeom prst="rightArrow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82410" y="5665463"/>
              <a:ext cx="2046674" cy="491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(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Ngôi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nhà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ước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mơ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 )</a:t>
              </a:r>
            </a:p>
            <a:p>
              <a:pPr algn="ctr"/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Tranh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sáp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màu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</a:p>
          </p:txBody>
        </p:sp>
      </p:grpSp>
      <p:pic>
        <p:nvPicPr>
          <p:cNvPr id="2050" name="Picture 2" descr="D:\chan trời sang tạo lớp 1\rdyhtgfu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6"/>
            <a:ext cx="5267325" cy="32861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chan trời sang tạo lớp 1\ỵhgjhc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636" y="3276600"/>
            <a:ext cx="5222376" cy="3305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330200" y="3810000"/>
            <a:ext cx="3251200" cy="762000"/>
            <a:chOff x="177800" y="3733800"/>
            <a:chExt cx="3251200" cy="762000"/>
          </a:xfrm>
        </p:grpSpPr>
        <p:sp>
          <p:nvSpPr>
            <p:cNvPr id="3" name="Rounded Rectangle 2"/>
            <p:cNvSpPr/>
            <p:nvPr/>
          </p:nvSpPr>
          <p:spPr>
            <a:xfrm>
              <a:off x="228600" y="3733800"/>
              <a:ext cx="3086522" cy="762000"/>
            </a:xfrm>
            <a:prstGeom prst="roundRect">
              <a:avLst/>
            </a:prstGeom>
            <a:solidFill>
              <a:schemeClr val="accent6">
                <a:lumMod val="75000"/>
                <a:lumOff val="2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77800" y="3733800"/>
              <a:ext cx="32512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(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Ngôi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nhà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ước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mơ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của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em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) </a:t>
              </a:r>
            </a:p>
            <a:p>
              <a:pPr algn="ctr"/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iCiel Cadena" pitchFamily="2" charset="0"/>
                </a:rPr>
                <a:t>tranh</a:t>
              </a:r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iCiel Cadena" pitchFamily="2" charset="0"/>
                </a:rPr>
                <a:t>sáp</a:t>
              </a:r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iCiel Cadena" pitchFamily="2" charset="0"/>
                </a:rPr>
                <a:t>màu</a:t>
              </a:r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</a:p>
          </p:txBody>
        </p:sp>
      </p:grpSp>
    </p:spTree>
    <p:custDataLst>
      <p:tags r:id="rId2"/>
    </p:custDataLst>
    <p:extLst>
      <p:ext uri="{BB962C8B-B14F-4D97-AF65-F5344CB8AC3E}">
        <p14:creationId xmlns:p14="http://schemas.microsoft.com/office/powerpoint/2010/main" val="114107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8" y="2971812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361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641" y="1353353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7447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529" y="281964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1371606" y="1211519"/>
            <a:ext cx="5867401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2 </a:t>
            </a:r>
          </a:p>
          <a:p>
            <a:pPr algn="ctr"/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thức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kỹ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năng</a:t>
            </a:r>
            <a:endParaRPr lang="zh-CN" altLang="en-US" sz="48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551" y="3519847"/>
            <a:ext cx="3447662" cy="256768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72039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DBA4732-A7C9-4D02-BD42-5B459CD0D87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MỸ THUẬT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Chủ đề 2 . tiết 2 vẽ nhà kết hợp với khung cảnh nhiên (1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909522-CE63-4E71-865F-F62677D407FB}:34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3BD465-65F8-4539-982A-50C2EE87F7D0}:34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B0DDDD-8B1B-4929-9299-AFA51DE4DF2E}:35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BA9ED4-EFF1-4584-A9F2-15AED527BD8D}:34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6291C29-57F5-413A-8E01-DB53D48FB34E}:35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C82C59-AF56-425C-8538-06334DFEDDBE}:35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3785D6-D7F7-468B-A1BD-325D2A2C5763}:35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4862DED-A18F-4878-A502-8FCECDB235B9}:34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88DEEE-7B03-4776-8D5D-AE4F95E76DCB}:34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5B0C87-AB5D-4A8F-B238-E5C6759AEEAF}:3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1E0083B-225B-4498-8418-1174DD7A25CE}:33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FDBA14-B6F3-4651-84DC-EA021684E1F9}:36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26118EB-2180-4594-AA43-3BB966E9F1C4}:35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44E26C-63D3-40EA-B4A1-3912354323BF}:35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F9924A-1E22-4CFF-AE71-F365222055A4}:3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1B4338-DEC1-48ED-8564-8FD5E73F5202}:3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AD3B7D-EFD8-4E48-85A4-AE08BA39F050}:33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548D5B-8826-4239-AD70-4557847121C0}:30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FCE659D-00C9-4EAA-BA00-173274E78E49}:33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DE3ED2-FAD1-485C-8E2C-B0F74D487B19}:34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9C707C-681D-4461-9868-B66B024EB881}:3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29B357-F3C2-4FE5-86C2-92EF32E20975}:34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ww.jpppt.com">
  <a:themeElements>
    <a:clrScheme name="自定义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A3CD39"/>
      </a:accent1>
      <a:accent2>
        <a:srgbClr val="E4BE33"/>
      </a:accent2>
      <a:accent3>
        <a:srgbClr val="E6325C"/>
      </a:accent3>
      <a:accent4>
        <a:srgbClr val="71CDB7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极目远眺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6476</TotalTime>
  <Words>300</Words>
  <Application>Microsoft Office PowerPoint</Application>
  <PresentationFormat>On-screen Show (4:3)</PresentationFormat>
  <Paragraphs>69</Paragraphs>
  <Slides>22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22</vt:i4>
      </vt:variant>
    </vt:vector>
  </HeadingPairs>
  <TitlesOfParts>
    <vt:vector size="44" baseType="lpstr">
      <vt:lpstr>맑은 고딕</vt:lpstr>
      <vt:lpstr>微软雅黑</vt:lpstr>
      <vt:lpstr>宋体</vt:lpstr>
      <vt:lpstr>Arial</vt:lpstr>
      <vt:lpstr>Calibri</vt:lpstr>
      <vt:lpstr>Calibri Light</vt:lpstr>
      <vt:lpstr>iCiel Cadena</vt:lpstr>
      <vt:lpstr>Times New Roman</vt:lpstr>
      <vt:lpstr>方正卡通简体</vt:lpstr>
      <vt:lpstr>等线</vt:lpstr>
      <vt:lpstr>等线 Light</vt:lpstr>
      <vt:lpstr>Office Theme</vt:lpstr>
      <vt:lpstr>www.jpppt.com</vt:lpstr>
      <vt:lpstr>1_www.jpppt.com</vt:lpstr>
      <vt:lpstr>2_www.jpppt.com</vt:lpstr>
      <vt:lpstr>3_www.jpppt.com</vt:lpstr>
      <vt:lpstr>https://www.freeppt7.com</vt:lpstr>
      <vt:lpstr>4_www.jpppt.com</vt:lpstr>
      <vt:lpstr>第一PPT，www.1ppt.com</vt:lpstr>
      <vt:lpstr>1_Office Theme</vt:lpstr>
      <vt:lpstr>2_Office 主题​​</vt:lpstr>
      <vt:lpstr>1_第一PPT，www.1ppt.com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2 . tiết 2 vẽ nhà kết hợp với khung cảnh nhiên (1)</dc:title>
  <dc:creator>Admin</dc:creator>
  <cp:lastModifiedBy>Admin</cp:lastModifiedBy>
  <cp:revision>577</cp:revision>
  <dcterms:created xsi:type="dcterms:W3CDTF">2020-08-13T08:18:23Z</dcterms:created>
  <dcterms:modified xsi:type="dcterms:W3CDTF">2023-06-19T08:26:38Z</dcterms:modified>
</cp:coreProperties>
</file>