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8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9.xml" ContentType="application/vnd.openxmlformats-officedocument.theme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20" r:id="rId2"/>
    <p:sldMasterId id="2147483732" r:id="rId3"/>
    <p:sldMasterId id="2147483746" r:id="rId4"/>
    <p:sldMasterId id="2147483774" r:id="rId5"/>
    <p:sldMasterId id="2147483786" r:id="rId6"/>
    <p:sldMasterId id="2147483800" r:id="rId7"/>
    <p:sldMasterId id="2147483824" r:id="rId8"/>
    <p:sldMasterId id="2147483837" r:id="rId9"/>
    <p:sldMasterId id="2147483849" r:id="rId10"/>
  </p:sldMasterIdLst>
  <p:notesMasterIdLst>
    <p:notesMasterId r:id="rId29"/>
  </p:notesMasterIdLst>
  <p:sldIdLst>
    <p:sldId id="337" r:id="rId11"/>
    <p:sldId id="360" r:id="rId12"/>
    <p:sldId id="338" r:id="rId13"/>
    <p:sldId id="365" r:id="rId14"/>
    <p:sldId id="363" r:id="rId15"/>
    <p:sldId id="364" r:id="rId16"/>
    <p:sldId id="308" r:id="rId17"/>
    <p:sldId id="339" r:id="rId18"/>
    <p:sldId id="340" r:id="rId19"/>
    <p:sldId id="346" r:id="rId20"/>
    <p:sldId id="368" r:id="rId21"/>
    <p:sldId id="344" r:id="rId22"/>
    <p:sldId id="356" r:id="rId23"/>
    <p:sldId id="367" r:id="rId24"/>
    <p:sldId id="357" r:id="rId25"/>
    <p:sldId id="358" r:id="rId26"/>
    <p:sldId id="369" r:id="rId27"/>
    <p:sldId id="359" r:id="rId28"/>
  </p:sldIdLst>
  <p:sldSz cx="9144000" cy="5715000" type="screen16x1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0FDBF68-F79F-47AC-8855-EF14A2E80A12}">
          <p14:sldIdLst>
            <p14:sldId id="337"/>
            <p14:sldId id="360"/>
            <p14:sldId id="338"/>
            <p14:sldId id="365"/>
            <p14:sldId id="363"/>
            <p14:sldId id="364"/>
            <p14:sldId id="308"/>
            <p14:sldId id="339"/>
            <p14:sldId id="340"/>
            <p14:sldId id="346"/>
            <p14:sldId id="368"/>
            <p14:sldId id="344"/>
            <p14:sldId id="356"/>
            <p14:sldId id="367"/>
          </p14:sldIdLst>
        </p14:section>
        <p14:section name="Untitled Section" id="{D57258EA-FEF7-4B32-A45A-656DA101D383}">
          <p14:sldIdLst>
            <p14:sldId id="357"/>
            <p14:sldId id="358"/>
            <p14:sldId id="369"/>
            <p14:sldId id="3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80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istrator" initials="Microsoft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7AAA1A"/>
    <a:srgbClr val="F0FA90"/>
    <a:srgbClr val="2CFE22"/>
    <a:srgbClr val="EBCCBF"/>
    <a:srgbClr val="EBB621"/>
    <a:srgbClr val="F4BF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08" autoAdjust="0"/>
    <p:restoredTop sz="97070" autoAdjust="0"/>
  </p:normalViewPr>
  <p:slideViewPr>
    <p:cSldViewPr>
      <p:cViewPr varScale="1">
        <p:scale>
          <a:sx n="87" d="100"/>
          <a:sy n="87" d="100"/>
        </p:scale>
        <p:origin x="504" y="78"/>
      </p:cViewPr>
      <p:guideLst>
        <p:guide orient="horz" pos="2160"/>
        <p:guide pos="2880"/>
        <p:guide orient="horz" pos="1801"/>
      </p:guideLst>
    </p:cSldViewPr>
  </p:slideViewPr>
  <p:outlineViewPr>
    <p:cViewPr>
      <p:scale>
        <a:sx n="33" d="100"/>
        <a:sy n="33" d="100"/>
      </p:scale>
      <p:origin x="25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22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commentAuthors" Target="commentAuthors.xml"/><Relationship Id="rId8" Type="http://schemas.openxmlformats.org/officeDocument/2006/relationships/slideMaster" Target="slideMasters/slideMaster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D53D6-F9AE-4A7A-8B4A-399D226E2AEB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B254D0-D385-4390-9C21-B76E3A32A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563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0D0FD7-BC33-48DC-BC20-51AFF1CC0138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8159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>
                <a:solidFill>
                  <a:prstClr val="black"/>
                </a:solidFill>
              </a:rPr>
              <a:pPr/>
              <a:t>16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7294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>
                <a:solidFill>
                  <a:prstClr val="black"/>
                </a:solidFill>
              </a:rPr>
              <a:pPr/>
              <a:t>17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8437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685800"/>
            <a:ext cx="54864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pPr>
              <a:defRPr/>
            </a:pPr>
            <a:fld id="{8E734D7E-DDC1-43BA-BA84-4A1CFE3D3418}" type="slidenum">
              <a:rPr lang="zh-CN" altLang="en-US" sz="1200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pPr>
                <a:defRPr/>
              </a:pPr>
              <a:t>18</a:t>
            </a:fld>
            <a:endParaRPr lang="zh-CN" altLang="en-US" sz="1200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57400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1065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114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8437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>
                <a:solidFill>
                  <a:prstClr val="black"/>
                </a:solidFill>
              </a:rPr>
              <a:pPr/>
              <a:t>10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7294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32809-4AE5-43C6-B6ED-1AA95BC7BA33}" type="slidenum">
              <a:rPr lang="zh-CN" altLang="en-US" smtClean="0">
                <a:solidFill>
                  <a:prstClr val="black"/>
                </a:solidFill>
              </a:rPr>
              <a:pPr/>
              <a:t>11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7791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>
                <a:solidFill>
                  <a:prstClr val="black"/>
                </a:solidFill>
              </a:rPr>
              <a:pPr/>
              <a:t>13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8437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>
                <a:solidFill>
                  <a:prstClr val="black"/>
                </a:solidFill>
              </a:rPr>
              <a:pPr/>
              <a:t>14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7294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>
                <a:solidFill>
                  <a:prstClr val="black"/>
                </a:solidFill>
              </a:rPr>
              <a:pPr/>
              <a:t>15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843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69"/>
            <a:ext cx="7772400" cy="12250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24/09/2021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24/09/2021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04273"/>
            <a:ext cx="7886700" cy="110463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3" y="1400969"/>
            <a:ext cx="3887391" cy="68659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3" y="2087563"/>
            <a:ext cx="3887391" cy="307049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652762"/>
      </p:ext>
    </p:extLst>
  </p:cSld>
  <p:clrMapOvr>
    <a:masterClrMapping/>
  </p:clrMapOvr>
  <p:transition spd="slow">
    <p:fad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0007973"/>
      </p:ext>
    </p:extLst>
  </p:cSld>
  <p:clrMapOvr>
    <a:masterClrMapping/>
  </p:clrMapOvr>
  <p:transition spd="slow">
    <p:fad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492178"/>
      </p:ext>
    </p:extLst>
  </p:cSld>
  <p:clrMapOvr>
    <a:masterClrMapping/>
  </p:clrMapOvr>
  <p:transition spd="slow">
    <p:fad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822856"/>
            <a:ext cx="4629150" cy="406135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777369"/>
      </p:ext>
    </p:extLst>
  </p:cSld>
  <p:clrMapOvr>
    <a:masterClrMapping/>
  </p:clrMapOvr>
  <p:transition spd="slow">
    <p:fad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822856"/>
            <a:ext cx="4629150" cy="406135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465160"/>
      </p:ext>
    </p:extLst>
  </p:cSld>
  <p:clrMapOvr>
    <a:masterClrMapping/>
  </p:clrMapOvr>
  <p:transition spd="slow">
    <p:fad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902305"/>
      </p:ext>
    </p:extLst>
  </p:cSld>
  <p:clrMapOvr>
    <a:masterClrMapping/>
  </p:clrMapOvr>
  <p:transition spd="slow">
    <p:fad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304271"/>
            <a:ext cx="1971675" cy="484319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3" y="304271"/>
            <a:ext cx="5800725" cy="484319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654230"/>
      </p:ext>
    </p:extLst>
  </p:cSld>
  <p:clrMapOvr>
    <a:masterClrMapping/>
  </p:clrMapOvr>
  <p:transition spd="slow">
    <p:fad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6"/>
            <a:ext cx="7772400" cy="12250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24/09/2021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128644"/>
      </p:ext>
    </p:extLst>
  </p:cSld>
  <p:clrMapOvr>
    <a:masterClrMapping/>
  </p:clrMapOvr>
  <p:transition spd="med">
    <p:dissolv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24/09/2021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046786"/>
      </p:ext>
    </p:extLst>
  </p:cSld>
  <p:clrMapOvr>
    <a:masterClrMapping/>
  </p:clrMapOvr>
  <p:transition spd="med">
    <p:dissolv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24/09/2021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765381"/>
      </p:ext>
    </p:extLst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79"/>
            <a:ext cx="2057400" cy="487627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79"/>
            <a:ext cx="6019800" cy="48762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24/09/2021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24/09/2021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705537"/>
      </p:ext>
    </p:extLst>
  </p:cSld>
  <p:clrMapOvr>
    <a:masterClrMapping/>
  </p:clrMapOvr>
  <p:transition spd="med">
    <p:dissolv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2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279262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24/09/2021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407740"/>
      </p:ext>
    </p:extLst>
  </p:cSld>
  <p:clrMapOvr>
    <a:masterClrMapping/>
  </p:clrMapOvr>
  <p:transition spd="med">
    <p:dissolv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24/09/2021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757710"/>
      </p:ext>
    </p:extLst>
  </p:cSld>
  <p:clrMapOvr>
    <a:masterClrMapping/>
  </p:clrMapOvr>
  <p:transition spd="med">
    <p:dissolv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24/09/2021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472863"/>
      </p:ext>
    </p:extLst>
  </p:cSld>
  <p:clrMapOvr>
    <a:masterClrMapping/>
  </p:clrMapOvr>
  <p:transition spd="med">
    <p:dissolv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27543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195918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24/09/2021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305740"/>
      </p:ext>
    </p:extLst>
  </p:cSld>
  <p:clrMapOvr>
    <a:masterClrMapping/>
  </p:clrMapOvr>
  <p:transition spd="med">
    <p:dissolve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24/09/2021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00850"/>
      </p:ext>
    </p:extLst>
  </p:cSld>
  <p:clrMapOvr>
    <a:masterClrMapping/>
  </p:clrMapOvr>
  <p:transition spd="med">
    <p:dissolv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24/09/2021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013988"/>
      </p:ext>
    </p:extLst>
  </p:cSld>
  <p:clrMapOvr>
    <a:masterClrMapping/>
  </p:clrMapOvr>
  <p:transition spd="med">
    <p:dissolv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6"/>
            <a:ext cx="2057400" cy="487627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6"/>
            <a:ext cx="6019800" cy="48762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24/09/2021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371820"/>
      </p:ext>
    </p:extLst>
  </p:cSld>
  <p:clrMapOvr>
    <a:masterClrMapping/>
  </p:clrMapOvr>
  <p:transition spd="med"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94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529"/>
            <a:ext cx="9144000" cy="5734523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0" y="537247"/>
            <a:ext cx="9144000" cy="4960551"/>
          </a:xfrm>
          <a:prstGeom prst="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859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672424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422262"/>
            <a:ext cx="7772400" cy="125015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57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333505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333505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51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79263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812398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37" y="1279263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37" y="1812398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7474489" y="5337791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100" kern="0" dirty="0">
                <a:solidFill>
                  <a:prstClr val="white"/>
                </a:solidFill>
              </a:rPr>
              <a:t>PPT</a:t>
            </a:r>
            <a:r>
              <a:rPr lang="zh-CN" altLang="en-US" sz="100" kern="0" dirty="0">
                <a:solidFill>
                  <a:prstClr val="white"/>
                </a:solidFill>
              </a:rPr>
              <a:t>模板下载：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www.1ppt.com/moban/     </a:t>
            </a:r>
            <a:r>
              <a:rPr lang="zh-CN" altLang="en-US" sz="100" kern="0" dirty="0">
                <a:solidFill>
                  <a:prstClr val="white"/>
                </a:solidFill>
              </a:rPr>
              <a:t>行业</a:t>
            </a:r>
            <a:r>
              <a:rPr lang="en-US" altLang="zh-CN" sz="100" kern="0" dirty="0">
                <a:solidFill>
                  <a:prstClr val="white"/>
                </a:solidFill>
              </a:rPr>
              <a:t>PPT</a:t>
            </a:r>
            <a:r>
              <a:rPr lang="zh-CN" altLang="en-US" sz="100" kern="0" dirty="0">
                <a:solidFill>
                  <a:prstClr val="white"/>
                </a:solidFill>
              </a:rPr>
              <a:t>模板：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www.1ppt.com/hangye/ </a:t>
            </a:r>
          </a:p>
          <a:p>
            <a:pPr>
              <a:defRPr/>
            </a:pPr>
            <a:r>
              <a:rPr lang="zh-CN" altLang="en-US" sz="100" kern="0" dirty="0">
                <a:solidFill>
                  <a:prstClr val="white"/>
                </a:solidFill>
              </a:rPr>
              <a:t>节日</a:t>
            </a:r>
            <a:r>
              <a:rPr lang="en-US" altLang="zh-CN" sz="100" kern="0" dirty="0">
                <a:solidFill>
                  <a:prstClr val="white"/>
                </a:solidFill>
              </a:rPr>
              <a:t>PPT</a:t>
            </a:r>
            <a:r>
              <a:rPr lang="zh-CN" altLang="en-US" sz="100" kern="0" dirty="0">
                <a:solidFill>
                  <a:prstClr val="white"/>
                </a:solidFill>
              </a:rPr>
              <a:t>模板：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www.1ppt.com/jieri/           PPT</a:t>
            </a:r>
            <a:r>
              <a:rPr lang="zh-CN" altLang="en-US" sz="100" kern="0" dirty="0">
                <a:solidFill>
                  <a:prstClr val="white"/>
                </a:solidFill>
              </a:rPr>
              <a:t>素材下载：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www.1ppt.com/sucai/</a:t>
            </a:r>
          </a:p>
          <a:p>
            <a:pPr>
              <a:defRPr/>
            </a:pPr>
            <a:r>
              <a:rPr lang="en-US" altLang="zh-CN" sz="100" kern="0" dirty="0">
                <a:solidFill>
                  <a:prstClr val="white"/>
                </a:solidFill>
              </a:rPr>
              <a:t>PPT</a:t>
            </a:r>
            <a:r>
              <a:rPr lang="zh-CN" altLang="en-US" sz="100" kern="0" dirty="0">
                <a:solidFill>
                  <a:prstClr val="white"/>
                </a:solidFill>
              </a:rPr>
              <a:t>背景图片：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www.1ppt.com/beijing/      PPT</a:t>
            </a:r>
            <a:r>
              <a:rPr lang="zh-CN" altLang="en-US" sz="100" kern="0" dirty="0">
                <a:solidFill>
                  <a:prstClr val="white"/>
                </a:solidFill>
              </a:rPr>
              <a:t>图表下载：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www.1ppt.com/tubiao/      </a:t>
            </a:r>
          </a:p>
          <a:p>
            <a:pPr>
              <a:defRPr/>
            </a:pPr>
            <a:r>
              <a:rPr lang="zh-CN" altLang="en-US" sz="100" kern="0" dirty="0">
                <a:solidFill>
                  <a:prstClr val="white"/>
                </a:solidFill>
              </a:rPr>
              <a:t>优秀</a:t>
            </a:r>
            <a:r>
              <a:rPr lang="en-US" altLang="zh-CN" sz="100" kern="0" dirty="0">
                <a:solidFill>
                  <a:prstClr val="white"/>
                </a:solidFill>
              </a:rPr>
              <a:t>PPT</a:t>
            </a:r>
            <a:r>
              <a:rPr lang="zh-CN" altLang="en-US" sz="100" kern="0" dirty="0">
                <a:solidFill>
                  <a:prstClr val="white"/>
                </a:solidFill>
              </a:rPr>
              <a:t>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www.1ppt.com/xiazai/        PPT</a:t>
            </a:r>
            <a:r>
              <a:rPr lang="zh-CN" altLang="en-US" sz="100" kern="0" dirty="0">
                <a:solidFill>
                  <a:prstClr val="white"/>
                </a:solidFill>
              </a:rPr>
              <a:t>教程： 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www.1ppt.com/powerpoint/      </a:t>
            </a:r>
          </a:p>
          <a:p>
            <a:pPr>
              <a:defRPr/>
            </a:pPr>
            <a:r>
              <a:rPr lang="en-US" altLang="zh-CN" sz="100" kern="0" dirty="0">
                <a:solidFill>
                  <a:prstClr val="white"/>
                </a:solidFill>
              </a:rPr>
              <a:t>Word</a:t>
            </a:r>
            <a:r>
              <a:rPr lang="zh-CN" altLang="en-US" sz="100" kern="0" dirty="0">
                <a:solidFill>
                  <a:prstClr val="white"/>
                </a:solidFill>
              </a:rPr>
              <a:t>教程： 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www.1ppt.com/word/              Excel</a:t>
            </a:r>
            <a:r>
              <a:rPr lang="zh-CN" altLang="en-US" sz="100" kern="0" dirty="0">
                <a:solidFill>
                  <a:prstClr val="white"/>
                </a:solidFill>
              </a:rPr>
              <a:t>教程：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www.1ppt.com/excel/  </a:t>
            </a:r>
          </a:p>
          <a:p>
            <a:pPr>
              <a:defRPr/>
            </a:pPr>
            <a:r>
              <a:rPr lang="zh-CN" altLang="en-US" sz="100" kern="0" dirty="0">
                <a:solidFill>
                  <a:prstClr val="white"/>
                </a:solidFill>
              </a:rPr>
              <a:t>资料下载：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www.1ppt.com/ziliao/                PPT</a:t>
            </a:r>
            <a:r>
              <a:rPr lang="zh-CN" altLang="en-US" sz="100" kern="0" dirty="0">
                <a:solidFill>
                  <a:prstClr val="white"/>
                </a:solidFill>
              </a:rPr>
              <a:t>课件下载：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www.1ppt.com/kejian/ </a:t>
            </a:r>
          </a:p>
          <a:p>
            <a:pPr>
              <a:defRPr/>
            </a:pPr>
            <a:r>
              <a:rPr lang="zh-CN" altLang="en-US" sz="100" kern="0" dirty="0">
                <a:solidFill>
                  <a:prstClr val="white"/>
                </a:solidFill>
              </a:rPr>
              <a:t>范文下载：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www.1ppt.com/fanwen/             </a:t>
            </a:r>
            <a:r>
              <a:rPr lang="zh-CN" altLang="en-US" sz="100" kern="0" dirty="0">
                <a:solidFill>
                  <a:prstClr val="white"/>
                </a:solidFill>
              </a:rPr>
              <a:t>试卷下载：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www.1ppt.com/shiti/  </a:t>
            </a:r>
          </a:p>
          <a:p>
            <a:pPr>
              <a:defRPr/>
            </a:pPr>
            <a:r>
              <a:rPr lang="zh-CN" altLang="en-US" sz="100" kern="0" dirty="0">
                <a:solidFill>
                  <a:prstClr val="white"/>
                </a:solidFill>
              </a:rPr>
              <a:t>教案下载：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www.1ppt.com/jiaoan/        </a:t>
            </a:r>
          </a:p>
          <a:p>
            <a:pPr>
              <a:defRPr/>
            </a:pPr>
            <a:r>
              <a:rPr lang="zh-CN" altLang="en-US" sz="100" kern="0" dirty="0">
                <a:solidFill>
                  <a:prstClr val="white"/>
                </a:solidFill>
              </a:rPr>
              <a:t>字体下载：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www.1ppt.com/ziti/</a:t>
            </a:r>
          </a:p>
          <a:p>
            <a:pPr>
              <a:defRPr/>
            </a:pPr>
            <a:r>
              <a:rPr lang="en-US" altLang="zh-CN" sz="100" kern="0" dirty="0">
                <a:solidFill>
                  <a:prstClr val="white"/>
                </a:solidFill>
              </a:rPr>
              <a:t> </a:t>
            </a:r>
            <a:endParaRPr lang="zh-CN" altLang="en-US" sz="100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55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istrator\Desktop\矢量httpwww.3lian.comvector（三联www.3lian.com） (2) [转换]-01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8449" y="157748"/>
            <a:ext cx="551085" cy="380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2996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9336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19" y="227555"/>
            <a:ext cx="3008313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27546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19" y="1195920"/>
            <a:ext cx="3008313" cy="39092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466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24/09/2021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000503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510648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472785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 descr="C:\Users\Administrator\Desktop\矢量httpwww.3lian.comvector（三联www.3lian.com） (2) [转换]-01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8449" y="157748"/>
            <a:ext cx="551085" cy="380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063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58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28880"/>
            <a:ext cx="2057400" cy="487627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28880"/>
            <a:ext cx="6019800" cy="487627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C:\Users\Administrator\Desktop\矢量httpwww.3lian.comvector（三联www.3lian.com） (2) [转换]-01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8449" y="157748"/>
            <a:ext cx="551085" cy="380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985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51476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07008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22107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20936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06418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78663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5296963"/>
            <a:ext cx="2133600" cy="304271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2021/9/24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5296963"/>
            <a:ext cx="2895600" cy="304271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5296963"/>
            <a:ext cx="2133600" cy="304271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123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9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2"/>
            <a:ext cx="7772400" cy="125015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24/09/2021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19" y="227556"/>
            <a:ext cx="3008313" cy="968376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27545"/>
            <a:ext cx="5111750" cy="4877594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19" y="1195919"/>
            <a:ext cx="3008313" cy="39092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5296963"/>
            <a:ext cx="2133600" cy="304271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2021/9/24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5296963"/>
            <a:ext cx="2895600" cy="304271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5296963"/>
            <a:ext cx="2133600" cy="304271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9240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19" y="227556"/>
            <a:ext cx="3008313" cy="968376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27545"/>
            <a:ext cx="5111750" cy="4877594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19" y="1195919"/>
            <a:ext cx="3008313" cy="39092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5296963"/>
            <a:ext cx="2133600" cy="304271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2021/9/24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5296963"/>
            <a:ext cx="2895600" cy="304271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5296963"/>
            <a:ext cx="2133600" cy="304271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1880191" y="5583466"/>
            <a:ext cx="180020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en-US" altLang="zh-CN" sz="100" kern="0" dirty="0">
                <a:solidFill>
                  <a:prstClr val="black"/>
                </a:solidFill>
                <a:hlinkClick r:id="rId2"/>
              </a:rPr>
              <a:t>PPT</a:t>
            </a:r>
            <a:r>
              <a:rPr lang="zh-CN" altLang="en-US" sz="100" kern="0" dirty="0">
                <a:solidFill>
                  <a:prstClr val="black"/>
                </a:solidFill>
                <a:hlinkClick r:id="rId2"/>
              </a:rPr>
              <a:t>模板</a:t>
            </a:r>
            <a:r>
              <a:rPr lang="zh-CN" altLang="en-US" sz="100" kern="0" dirty="0">
                <a:solidFill>
                  <a:prstClr val="black"/>
                </a:solidFill>
              </a:rPr>
              <a:t> </a:t>
            </a:r>
            <a:r>
              <a:rPr lang="en-US" altLang="zh-CN" sz="100" kern="0" dirty="0">
                <a:solidFill>
                  <a:prstClr val="black"/>
                </a:solidFill>
              </a:rPr>
              <a:t>http://www.1ppt.com/moban/</a:t>
            </a:r>
            <a:r>
              <a:rPr lang="zh-CN" altLang="en-US" sz="100" kern="0" dirty="0">
                <a:solidFill>
                  <a:prstClr val="black"/>
                </a:solidFill>
              </a:rPr>
              <a:t> </a:t>
            </a:r>
            <a:endParaRPr lang="en-US" altLang="zh-CN" sz="100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5736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510648"/>
            <a:ext cx="5486400" cy="3429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5296963"/>
            <a:ext cx="2133600" cy="304271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2021/9/24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5296963"/>
            <a:ext cx="2895600" cy="304271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5296963"/>
            <a:ext cx="2133600" cy="304271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3018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28867"/>
            <a:ext cx="8229600" cy="9525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333503"/>
            <a:ext cx="8229600" cy="377163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5296963"/>
            <a:ext cx="2133600" cy="304271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2021/9/24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5296963"/>
            <a:ext cx="2895600" cy="304271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5296963"/>
            <a:ext cx="2133600" cy="304271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4056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70745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05062"/>
            <a:ext cx="7886700" cy="110385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1947418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59964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8766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14385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307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3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3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24/09/2021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46714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974915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5296963"/>
            <a:ext cx="2133600" cy="304271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2021/9/24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5296963"/>
            <a:ext cx="2895600" cy="304271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5296963"/>
            <a:ext cx="2133600" cy="304271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9633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19" y="227554"/>
            <a:ext cx="3008313" cy="968376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27545"/>
            <a:ext cx="5111750" cy="4877594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19" y="1195919"/>
            <a:ext cx="3008313" cy="39092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5296963"/>
            <a:ext cx="2133600" cy="304271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2021/9/24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5296963"/>
            <a:ext cx="2895600" cy="304271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5296963"/>
            <a:ext cx="2133600" cy="304271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29318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19" y="227554"/>
            <a:ext cx="3008313" cy="968376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27545"/>
            <a:ext cx="5111750" cy="4877594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19" y="1195919"/>
            <a:ext cx="3008313" cy="39092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5296963"/>
            <a:ext cx="2133600" cy="304271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2021/9/24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5296963"/>
            <a:ext cx="2895600" cy="304271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5296963"/>
            <a:ext cx="2133600" cy="304271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1880191" y="5583463"/>
            <a:ext cx="180020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en-US" altLang="zh-CN" sz="100" kern="0" dirty="0">
                <a:solidFill>
                  <a:prstClr val="black"/>
                </a:solidFill>
                <a:hlinkClick r:id="rId2"/>
              </a:rPr>
              <a:t>PPT</a:t>
            </a:r>
            <a:r>
              <a:rPr lang="zh-CN" altLang="en-US" sz="100" kern="0" dirty="0">
                <a:solidFill>
                  <a:prstClr val="black"/>
                </a:solidFill>
                <a:hlinkClick r:id="rId2"/>
              </a:rPr>
              <a:t>模板</a:t>
            </a:r>
            <a:r>
              <a:rPr lang="zh-CN" altLang="en-US" sz="100" kern="0" dirty="0">
                <a:solidFill>
                  <a:prstClr val="black"/>
                </a:solidFill>
              </a:rPr>
              <a:t> </a:t>
            </a:r>
            <a:r>
              <a:rPr lang="en-US" altLang="zh-CN" sz="100" kern="0" dirty="0">
                <a:solidFill>
                  <a:prstClr val="black"/>
                </a:solidFill>
              </a:rPr>
              <a:t>http://www.1ppt.com/moban/</a:t>
            </a:r>
            <a:r>
              <a:rPr lang="zh-CN" altLang="en-US" sz="100" kern="0" dirty="0">
                <a:solidFill>
                  <a:prstClr val="black"/>
                </a:solidFill>
              </a:rPr>
              <a:t> </a:t>
            </a:r>
            <a:endParaRPr lang="en-US" altLang="zh-CN" sz="100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23555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510648"/>
            <a:ext cx="5486400" cy="3429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5296963"/>
            <a:ext cx="2133600" cy="304271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2021/9/24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5296963"/>
            <a:ext cx="2895600" cy="304271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5296963"/>
            <a:ext cx="2133600" cy="304271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55281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28867"/>
            <a:ext cx="8229600" cy="9525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333503"/>
            <a:ext cx="8229600" cy="377163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5296963"/>
            <a:ext cx="2133600" cy="304271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2021/9/24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5296963"/>
            <a:ext cx="2895600" cy="304271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5296963"/>
            <a:ext cx="2133600" cy="304271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36352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397591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05062"/>
            <a:ext cx="7886700" cy="110385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3736588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935306"/>
            <a:ext cx="6858000" cy="198966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001699"/>
            <a:ext cx="6858000" cy="137980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674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2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8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7" y="1279262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7" y="1812398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24/09/2021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60961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424789"/>
            <a:ext cx="7886700" cy="2377281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3888" y="3824553"/>
            <a:ext cx="7886700" cy="125015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84509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628650" y="1521356"/>
            <a:ext cx="3886200" cy="3626115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4629150" y="1521356"/>
            <a:ext cx="3886200" cy="3626115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39028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04278"/>
            <a:ext cx="7886700" cy="110463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29842" y="2087562"/>
            <a:ext cx="3868340" cy="307049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7" y="1400969"/>
            <a:ext cx="3887391" cy="68659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7" y="2087562"/>
            <a:ext cx="3887391" cy="307049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386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65793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87880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81006"/>
            <a:ext cx="2949178" cy="13335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3887391" y="822861"/>
            <a:ext cx="4629150" cy="406135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714501"/>
            <a:ext cx="2949178" cy="317632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23931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81006"/>
            <a:ext cx="2949178" cy="13335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822861"/>
            <a:ext cx="4629150" cy="406135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714501"/>
            <a:ext cx="2949178" cy="317632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62280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73156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304270"/>
            <a:ext cx="1971675" cy="484319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60" y="304270"/>
            <a:ext cx="5800725" cy="484319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075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24/09/2021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9751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748035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472257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703605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914719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397708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5296963"/>
            <a:ext cx="2133600" cy="304271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2021/9/24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5296963"/>
            <a:ext cx="2895600" cy="304271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5296963"/>
            <a:ext cx="2133600" cy="304271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70479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8" y="227545"/>
            <a:ext cx="3008313" cy="968376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27545"/>
            <a:ext cx="5111750" cy="4877594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8" y="1195919"/>
            <a:ext cx="3008313" cy="39092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5296963"/>
            <a:ext cx="2133600" cy="304271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2021/9/24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5296963"/>
            <a:ext cx="2895600" cy="304271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5296963"/>
            <a:ext cx="2133600" cy="304271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3659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8" y="227545"/>
            <a:ext cx="3008313" cy="968376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27545"/>
            <a:ext cx="5111750" cy="4877594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8" y="1195919"/>
            <a:ext cx="3008313" cy="39092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5296963"/>
            <a:ext cx="2133600" cy="304271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2021/9/24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5296963"/>
            <a:ext cx="2895600" cy="304271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5296963"/>
            <a:ext cx="2133600" cy="304271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1880191" y="5583455"/>
            <a:ext cx="180020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en-US" altLang="zh-CN" sz="100" kern="0" dirty="0">
                <a:solidFill>
                  <a:prstClr val="black"/>
                </a:solidFill>
                <a:hlinkClick r:id="rId2"/>
              </a:rPr>
              <a:t>PPT</a:t>
            </a:r>
            <a:r>
              <a:rPr lang="zh-CN" altLang="en-US" sz="100" kern="0" dirty="0">
                <a:solidFill>
                  <a:prstClr val="black"/>
                </a:solidFill>
                <a:hlinkClick r:id="rId2"/>
              </a:rPr>
              <a:t>模板</a:t>
            </a:r>
            <a:r>
              <a:rPr lang="zh-CN" altLang="en-US" sz="100" kern="0" dirty="0">
                <a:solidFill>
                  <a:prstClr val="black"/>
                </a:solidFill>
              </a:rPr>
              <a:t> </a:t>
            </a:r>
            <a:r>
              <a:rPr lang="en-US" altLang="zh-CN" sz="100" kern="0" dirty="0">
                <a:solidFill>
                  <a:prstClr val="black"/>
                </a:solidFill>
              </a:rPr>
              <a:t>http://www.1ppt.com/moban/</a:t>
            </a:r>
            <a:r>
              <a:rPr lang="zh-CN" altLang="en-US" sz="100" kern="0" dirty="0">
                <a:solidFill>
                  <a:prstClr val="black"/>
                </a:solidFill>
              </a:rPr>
              <a:t> </a:t>
            </a:r>
            <a:endParaRPr lang="en-US" altLang="zh-CN" sz="100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45876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510648"/>
            <a:ext cx="5486400" cy="3429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5296963"/>
            <a:ext cx="2133600" cy="304271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2021/9/24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5296963"/>
            <a:ext cx="2895600" cy="304271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5296963"/>
            <a:ext cx="2133600" cy="304271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411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24/09/2021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28867"/>
            <a:ext cx="8229600" cy="9525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333503"/>
            <a:ext cx="8229600" cy="377163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5296963"/>
            <a:ext cx="2133600" cy="304271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2021/9/24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5296963"/>
            <a:ext cx="2895600" cy="304271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5296963"/>
            <a:ext cx="2133600" cy="304271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15560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030341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05062"/>
            <a:ext cx="7886700" cy="110385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53948810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51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760">
        <p:random/>
      </p:transition>
    </mc:Choice>
    <mc:Fallback xmlns="">
      <p:transition spd="slow" advTm="3760">
        <p:random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042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760">
        <p:random/>
      </p:transition>
    </mc:Choice>
    <mc:Fallback xmlns="">
      <p:transition spd="slow" advTm="3760">
        <p:random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424786"/>
            <a:ext cx="7886700" cy="2377281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824555"/>
            <a:ext cx="7886700" cy="125015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91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760">
        <p:random/>
      </p:transition>
    </mc:Choice>
    <mc:Fallback xmlns="">
      <p:transition spd="slow" advTm="3760">
        <p:random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447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760">
        <p:random/>
      </p:transition>
    </mc:Choice>
    <mc:Fallback xmlns="">
      <p:transition spd="slow" advTm="3760">
        <p:random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04274"/>
            <a:ext cx="7886700" cy="110463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4" y="1400969"/>
            <a:ext cx="3887391" cy="68659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4" y="2087563"/>
            <a:ext cx="3887391" cy="307049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6341893" y="485580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www.1ppt.com/ziti/</a:t>
            </a:r>
          </a:p>
          <a:p>
            <a:r>
              <a:rPr lang="zh-CN" altLang="en-US" sz="100" dirty="0">
                <a:solidFill>
                  <a:prstClr val="white"/>
                </a:solidFill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www.1ppt.com/xiazai/jihua/</a:t>
            </a:r>
          </a:p>
          <a:p>
            <a:r>
              <a:rPr lang="zh-CN" altLang="en-US" sz="100" dirty="0">
                <a:solidFill>
                  <a:prstClr val="white"/>
                </a:solidFill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www.1ppt.com/xiazai/jianli/  </a:t>
            </a:r>
          </a:p>
          <a:p>
            <a:r>
              <a:rPr lang="zh-CN" altLang="en-US" sz="100" dirty="0">
                <a:solidFill>
                  <a:prstClr val="white"/>
                </a:solidFill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www.1ppt.com/xiazai/huibao/    </a:t>
            </a:r>
          </a:p>
          <a:p>
            <a:r>
              <a:rPr lang="en-US" altLang="zh-CN" sz="100" dirty="0">
                <a:solidFill>
                  <a:prstClr val="white"/>
                </a:solidFill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26367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760">
        <p:random/>
      </p:transition>
    </mc:Choice>
    <mc:Fallback xmlns="">
      <p:transition spd="slow" advTm="3760">
        <p:random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234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760">
        <p:random/>
      </p:transition>
    </mc:Choice>
    <mc:Fallback xmlns="">
      <p:transition spd="slow" advTm="3760">
        <p:random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896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760">
        <p:random/>
      </p:transition>
    </mc:Choice>
    <mc:Fallback xmlns="">
      <p:transition spd="slow" advTm="376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27555"/>
            <a:ext cx="3008313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5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195919"/>
            <a:ext cx="3008313" cy="39092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24/09/2021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822857"/>
            <a:ext cx="4629150" cy="406135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434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760">
        <p:random/>
      </p:transition>
    </mc:Choice>
    <mc:Fallback xmlns="">
      <p:transition spd="slow" advTm="3760">
        <p:random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822857"/>
            <a:ext cx="4629150" cy="406135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921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760">
        <p:random/>
      </p:transition>
    </mc:Choice>
    <mc:Fallback xmlns="">
      <p:transition spd="slow" advTm="3760">
        <p:random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962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760">
        <p:random/>
      </p:transition>
    </mc:Choice>
    <mc:Fallback xmlns="">
      <p:transition spd="slow" advTm="3760">
        <p:random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304271"/>
            <a:ext cx="1971675" cy="484319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4" y="304271"/>
            <a:ext cx="5800725" cy="484319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384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760">
        <p:random/>
      </p:transition>
    </mc:Choice>
    <mc:Fallback xmlns="">
      <p:transition spd="slow" advTm="3760">
        <p:random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914"/>
            <a:ext cx="6858000" cy="137980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80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541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5000"/>
            <a:ext cx="7886700" cy="237728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770"/>
            <a:ext cx="7886700" cy="125015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697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25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4"/>
            <a:ext cx="7886700" cy="110463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5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5" y="2087563"/>
            <a:ext cx="3887391" cy="307049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93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880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8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24/09/2021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585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3071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2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122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3071"/>
            <a:ext cx="4629150" cy="4061354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2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98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790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04488"/>
            <a:ext cx="1971675" cy="484319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5" y="304488"/>
            <a:ext cx="5800725" cy="484319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386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6891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935002"/>
      </p:ext>
    </p:extLst>
  </p:cSld>
  <p:clrMapOvr>
    <a:masterClrMapping/>
  </p:clrMapOvr>
  <p:transition spd="slow">
    <p:fad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336336"/>
      </p:ext>
    </p:extLst>
  </p:cSld>
  <p:clrMapOvr>
    <a:masterClrMapping/>
  </p:clrMapOvr>
  <p:transition spd="slow">
    <p:fad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424784"/>
            <a:ext cx="7886700" cy="2377281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824555"/>
            <a:ext cx="7886700" cy="125015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491786"/>
      </p:ext>
    </p:extLst>
  </p:cSld>
  <p:clrMapOvr>
    <a:masterClrMapping/>
  </p:clrMapOvr>
  <p:transition spd="slow">
    <p:fad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6660311" y="5359269"/>
            <a:ext cx="581352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100" kern="0" dirty="0">
                <a:solidFill>
                  <a:prstClr val="white"/>
                </a:solidFill>
              </a:rPr>
              <a:t>PPT</a:t>
            </a:r>
            <a:r>
              <a:rPr lang="zh-CN" altLang="en-US" sz="100" kern="0" dirty="0">
                <a:solidFill>
                  <a:prstClr val="white"/>
                </a:solidFill>
              </a:rPr>
              <a:t>模板下载：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www.1ppt.com/moban/     </a:t>
            </a:r>
            <a:r>
              <a:rPr lang="zh-CN" altLang="en-US" sz="100" kern="0" dirty="0">
                <a:solidFill>
                  <a:prstClr val="white"/>
                </a:solidFill>
              </a:rPr>
              <a:t>行业</a:t>
            </a:r>
            <a:r>
              <a:rPr lang="en-US" altLang="zh-CN" sz="100" kern="0" dirty="0">
                <a:solidFill>
                  <a:prstClr val="white"/>
                </a:solidFill>
              </a:rPr>
              <a:t>PPT</a:t>
            </a:r>
            <a:r>
              <a:rPr lang="zh-CN" altLang="en-US" sz="100" kern="0" dirty="0">
                <a:solidFill>
                  <a:prstClr val="white"/>
                </a:solidFill>
              </a:rPr>
              <a:t>模板：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www.1ppt.com/hangye/ </a:t>
            </a:r>
          </a:p>
          <a:p>
            <a:pPr>
              <a:defRPr/>
            </a:pPr>
            <a:r>
              <a:rPr lang="zh-CN" altLang="en-US" sz="100" kern="0" dirty="0">
                <a:solidFill>
                  <a:prstClr val="white"/>
                </a:solidFill>
              </a:rPr>
              <a:t>节日</a:t>
            </a:r>
            <a:r>
              <a:rPr lang="en-US" altLang="zh-CN" sz="100" kern="0" dirty="0">
                <a:solidFill>
                  <a:prstClr val="white"/>
                </a:solidFill>
              </a:rPr>
              <a:t>PPT</a:t>
            </a:r>
            <a:r>
              <a:rPr lang="zh-CN" altLang="en-US" sz="100" kern="0" dirty="0">
                <a:solidFill>
                  <a:prstClr val="white"/>
                </a:solidFill>
              </a:rPr>
              <a:t>模板：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www.1ppt.com/jieri/           PPT</a:t>
            </a:r>
            <a:r>
              <a:rPr lang="zh-CN" altLang="en-US" sz="100" kern="0" dirty="0">
                <a:solidFill>
                  <a:prstClr val="white"/>
                </a:solidFill>
              </a:rPr>
              <a:t>素材下载：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www.1ppt.com/sucai/</a:t>
            </a:r>
          </a:p>
          <a:p>
            <a:pPr>
              <a:defRPr/>
            </a:pPr>
            <a:r>
              <a:rPr lang="en-US" altLang="zh-CN" sz="100" kern="0" dirty="0">
                <a:solidFill>
                  <a:prstClr val="white"/>
                </a:solidFill>
              </a:rPr>
              <a:t>PPT</a:t>
            </a:r>
            <a:r>
              <a:rPr lang="zh-CN" altLang="en-US" sz="100" kern="0" dirty="0">
                <a:solidFill>
                  <a:prstClr val="white"/>
                </a:solidFill>
              </a:rPr>
              <a:t>背景图片：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www.1ppt.com/beijing/      PPT</a:t>
            </a:r>
            <a:r>
              <a:rPr lang="zh-CN" altLang="en-US" sz="100" kern="0" dirty="0">
                <a:solidFill>
                  <a:prstClr val="white"/>
                </a:solidFill>
              </a:rPr>
              <a:t>图表下载：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www.1ppt.com/tubiao/      </a:t>
            </a:r>
          </a:p>
          <a:p>
            <a:pPr>
              <a:defRPr/>
            </a:pPr>
            <a:r>
              <a:rPr lang="zh-CN" altLang="en-US" sz="100" kern="0" dirty="0">
                <a:solidFill>
                  <a:prstClr val="white"/>
                </a:solidFill>
              </a:rPr>
              <a:t>优秀</a:t>
            </a:r>
            <a:r>
              <a:rPr lang="en-US" altLang="zh-CN" sz="100" kern="0" dirty="0">
                <a:solidFill>
                  <a:prstClr val="white"/>
                </a:solidFill>
              </a:rPr>
              <a:t>PPT</a:t>
            </a:r>
            <a:r>
              <a:rPr lang="zh-CN" altLang="en-US" sz="100" kern="0" dirty="0">
                <a:solidFill>
                  <a:prstClr val="white"/>
                </a:solidFill>
              </a:rPr>
              <a:t>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www.1ppt.com/xiazai/        PPT</a:t>
            </a:r>
            <a:r>
              <a:rPr lang="zh-CN" altLang="en-US" sz="100" kern="0" dirty="0">
                <a:solidFill>
                  <a:prstClr val="white"/>
                </a:solidFill>
              </a:rPr>
              <a:t>教程： 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www.1ppt.com/powerpoint/      </a:t>
            </a:r>
          </a:p>
          <a:p>
            <a:pPr>
              <a:defRPr/>
            </a:pPr>
            <a:r>
              <a:rPr lang="en-US" altLang="zh-CN" sz="100" kern="0" dirty="0">
                <a:solidFill>
                  <a:prstClr val="white"/>
                </a:solidFill>
              </a:rPr>
              <a:t>Word</a:t>
            </a:r>
            <a:r>
              <a:rPr lang="zh-CN" altLang="en-US" sz="100" kern="0" dirty="0">
                <a:solidFill>
                  <a:prstClr val="white"/>
                </a:solidFill>
              </a:rPr>
              <a:t>教程： 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www.1ppt.com/word/              Excel</a:t>
            </a:r>
            <a:r>
              <a:rPr lang="zh-CN" altLang="en-US" sz="100" kern="0" dirty="0">
                <a:solidFill>
                  <a:prstClr val="white"/>
                </a:solidFill>
              </a:rPr>
              <a:t>教程：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www.1ppt.com/excel/  </a:t>
            </a:r>
          </a:p>
          <a:p>
            <a:pPr>
              <a:defRPr/>
            </a:pPr>
            <a:r>
              <a:rPr lang="zh-CN" altLang="en-US" sz="100" kern="0" dirty="0">
                <a:solidFill>
                  <a:prstClr val="white"/>
                </a:solidFill>
              </a:rPr>
              <a:t>资料下载：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www.1ppt.com/ziliao/                PPT</a:t>
            </a:r>
            <a:r>
              <a:rPr lang="zh-CN" altLang="en-US" sz="100" kern="0" dirty="0">
                <a:solidFill>
                  <a:prstClr val="white"/>
                </a:solidFill>
              </a:rPr>
              <a:t>课件下载：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www.1ppt.com/kejian/ </a:t>
            </a:r>
          </a:p>
          <a:p>
            <a:pPr>
              <a:defRPr/>
            </a:pPr>
            <a:r>
              <a:rPr lang="zh-CN" altLang="en-US" sz="100" kern="0" dirty="0">
                <a:solidFill>
                  <a:prstClr val="white"/>
                </a:solidFill>
              </a:rPr>
              <a:t>范文下载：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www.1ppt.com/fanwen/             </a:t>
            </a:r>
            <a:r>
              <a:rPr lang="zh-CN" altLang="en-US" sz="100" kern="0" dirty="0">
                <a:solidFill>
                  <a:prstClr val="white"/>
                </a:solidFill>
              </a:rPr>
              <a:t>试卷下载：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www.1ppt.com/shiti/  </a:t>
            </a:r>
          </a:p>
          <a:p>
            <a:pPr>
              <a:defRPr/>
            </a:pPr>
            <a:r>
              <a:rPr lang="zh-CN" altLang="en-US" sz="100" kern="0" dirty="0">
                <a:solidFill>
                  <a:prstClr val="white"/>
                </a:solidFill>
              </a:rPr>
              <a:t>教案下载：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www.1ppt.com/jiaoan/        </a:t>
            </a:r>
          </a:p>
          <a:p>
            <a:pPr>
              <a:defRPr/>
            </a:pPr>
            <a:r>
              <a:rPr lang="zh-CN" altLang="en-US" sz="100" kern="0" dirty="0">
                <a:solidFill>
                  <a:prstClr val="white"/>
                </a:solidFill>
              </a:rPr>
              <a:t>字体下载：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www.1ppt.com/ziti/</a:t>
            </a:r>
          </a:p>
          <a:p>
            <a:pPr>
              <a:defRPr/>
            </a:pPr>
            <a:r>
              <a:rPr lang="en-US" altLang="zh-CN" sz="100" kern="0" dirty="0">
                <a:solidFill>
                  <a:prstClr val="white"/>
                </a:solidFill>
              </a:rPr>
              <a:t> </a:t>
            </a:r>
            <a:endParaRPr lang="zh-CN" altLang="en-US" sz="100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092455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4.xml"/><Relationship Id="rId3" Type="http://schemas.openxmlformats.org/officeDocument/2006/relationships/slideLayout" Target="../slideLayouts/slideLayout109.xml"/><Relationship Id="rId7" Type="http://schemas.openxmlformats.org/officeDocument/2006/relationships/slideLayout" Target="../slideLayouts/slideLayout113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8.xml"/><Relationship Id="rId1" Type="http://schemas.openxmlformats.org/officeDocument/2006/relationships/slideLayout" Target="../slideLayouts/slideLayout107.xml"/><Relationship Id="rId6" Type="http://schemas.openxmlformats.org/officeDocument/2006/relationships/slideLayout" Target="../slideLayouts/slideLayout112.xml"/><Relationship Id="rId11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111.xml"/><Relationship Id="rId10" Type="http://schemas.openxmlformats.org/officeDocument/2006/relationships/slideLayout" Target="../slideLayouts/slideLayout116.xml"/><Relationship Id="rId4" Type="http://schemas.openxmlformats.org/officeDocument/2006/relationships/slideLayout" Target="../slideLayouts/slideLayout110.xml"/><Relationship Id="rId9" Type="http://schemas.openxmlformats.org/officeDocument/2006/relationships/slideLayout" Target="../slideLayouts/slideLayout11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3" Type="http://schemas.openxmlformats.org/officeDocument/2006/relationships/slideLayout" Target="../slideLayouts/slideLayout98.xml"/><Relationship Id="rId7" Type="http://schemas.openxmlformats.org/officeDocument/2006/relationships/slideLayout" Target="../slideLayouts/slideLayout102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7.xml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7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3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6963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26D32-79A9-4E6E-9133-69F462CF5197}" type="datetimeFigureOut">
              <a:rPr lang="vi-VN" smtClean="0"/>
              <a:pPr/>
              <a:t>24/09/2021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6963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6963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24/09/2021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6960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988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52" r:id="rId3"/>
    <p:sldLayoutId id="2147483853" r:id="rId4"/>
    <p:sldLayoutId id="2147483854" r:id="rId5"/>
    <p:sldLayoutId id="2147483855" r:id="rId6"/>
    <p:sldLayoutId id="2147483856" r:id="rId7"/>
    <p:sldLayoutId id="2147483857" r:id="rId8"/>
    <p:sldLayoutId id="2147483858" r:id="rId9"/>
    <p:sldLayoutId id="2147483859" r:id="rId10"/>
    <p:sldLayoutId id="2147483860" r:id="rId11"/>
  </p:sldLayoutIdLst>
  <p:transition spd="med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28864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333505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5296963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5296963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5296963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358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"/>
            <a:ext cx="9144000" cy="571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863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"/>
            <a:ext cx="9144000" cy="571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855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04278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521356"/>
            <a:ext cx="788670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5296963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5296963"/>
            <a:ext cx="30861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5296963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186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"/>
            <a:ext cx="9144000" cy="571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072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04274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5296962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5296962"/>
            <a:ext cx="30861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5296962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79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Tm="3760">
        <p:random/>
      </p:transition>
    </mc:Choice>
    <mc:Fallback xmlns="">
      <p:transition spd="slow" advTm="376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4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7176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7176"/>
            <a:ext cx="30861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7176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129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  <p:sldLayoutId id="2147483836" r:id="rId12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04273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5296961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5296961"/>
            <a:ext cx="30861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5296961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239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  <p:sldLayoutId id="2147483848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1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9.xml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37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6.png"/><Relationship Id="rId4" Type="http://schemas.openxmlformats.org/officeDocument/2006/relationships/image" Target="../media/image31.png"/><Relationship Id="rId9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1.xml"/><Relationship Id="rId1" Type="http://schemas.openxmlformats.org/officeDocument/2006/relationships/themeOverride" Target="../theme/themeOverride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6.png"/><Relationship Id="rId4" Type="http://schemas.openxmlformats.org/officeDocument/2006/relationships/image" Target="../media/image31.png"/><Relationship Id="rId9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61.xml"/><Relationship Id="rId1" Type="http://schemas.openxmlformats.org/officeDocument/2006/relationships/themeOverride" Target="../theme/themeOverride9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10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6.png"/><Relationship Id="rId4" Type="http://schemas.openxmlformats.org/officeDocument/2006/relationships/image" Target="../media/image31.png"/><Relationship Id="rId9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jp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108.xml"/><Relationship Id="rId7" Type="http://schemas.openxmlformats.org/officeDocument/2006/relationships/image" Target="../media/image15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108.xml"/><Relationship Id="rId7" Type="http://schemas.openxmlformats.org/officeDocument/2006/relationships/image" Target="../media/image19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10" Type="http://schemas.openxmlformats.org/officeDocument/2006/relationships/image" Target="../media/image22.png"/><Relationship Id="rId4" Type="http://schemas.openxmlformats.org/officeDocument/2006/relationships/audio" Target="../media/audio1.wav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108.xml"/><Relationship Id="rId7" Type="http://schemas.openxmlformats.org/officeDocument/2006/relationships/image" Target="../media/image25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audio" Target="../media/audio1.wav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6.png"/><Relationship Id="rId4" Type="http://schemas.openxmlformats.org/officeDocument/2006/relationships/image" Target="../media/image31.png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37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529"/>
            <a:ext cx="9144000" cy="5734523"/>
          </a:xfrm>
          <a:prstGeom prst="rect">
            <a:avLst/>
          </a:prstGeom>
        </p:spPr>
      </p:pic>
      <p:sp>
        <p:nvSpPr>
          <p:cNvPr id="60" name="矩形 59"/>
          <p:cNvSpPr>
            <a:spLocks noChangeArrowheads="1"/>
          </p:cNvSpPr>
          <p:nvPr/>
        </p:nvSpPr>
        <p:spPr bwMode="auto">
          <a:xfrm>
            <a:off x="5257184" y="3619500"/>
            <a:ext cx="2667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2000" kern="0" dirty="0">
                <a:solidFill>
                  <a:schemeClr val="bg1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GV : </a:t>
            </a:r>
            <a:r>
              <a:rPr lang="en-US" altLang="zh-CN" sz="2000" kern="0" dirty="0" err="1">
                <a:solidFill>
                  <a:schemeClr val="bg1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Nguyễn</a:t>
            </a:r>
            <a:r>
              <a:rPr lang="en-US" altLang="zh-CN" sz="2000" kern="0" dirty="0">
                <a:solidFill>
                  <a:schemeClr val="bg1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  <a:r>
              <a:rPr lang="en-US" altLang="zh-CN" sz="2000" kern="0" dirty="0" err="1">
                <a:solidFill>
                  <a:schemeClr val="bg1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Thị</a:t>
            </a:r>
            <a:r>
              <a:rPr lang="en-US" altLang="zh-CN" sz="2000" kern="0" dirty="0">
                <a:solidFill>
                  <a:schemeClr val="bg1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  <a:r>
              <a:rPr lang="en-US" altLang="zh-CN" sz="2000" kern="0" dirty="0" err="1">
                <a:solidFill>
                  <a:schemeClr val="bg1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Hồng</a:t>
            </a:r>
            <a:r>
              <a:rPr lang="en-US" altLang="zh-CN" sz="2000" kern="0" dirty="0">
                <a:solidFill>
                  <a:schemeClr val="bg1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91725" y="243049"/>
            <a:ext cx="3283443" cy="1436808"/>
          </a:xfrm>
          <a:prstGeom prst="rect">
            <a:avLst/>
          </a:prstGeom>
        </p:spPr>
      </p:pic>
      <p:sp>
        <p:nvSpPr>
          <p:cNvPr id="3" name="Rounded Rectangle 7">
            <a:extLst>
              <a:ext uri="{FF2B5EF4-FFF2-40B4-BE49-F238E27FC236}">
                <a16:creationId xmlns:a16="http://schemas.microsoft.com/office/drawing/2014/main" id="{3BB7972F-39D7-4644-979F-409D3B7E342B}"/>
              </a:ext>
            </a:extLst>
          </p:cNvPr>
          <p:cNvSpPr/>
          <p:nvPr/>
        </p:nvSpPr>
        <p:spPr>
          <a:xfrm>
            <a:off x="448639" y="556849"/>
            <a:ext cx="1368152" cy="380443"/>
          </a:xfrm>
          <a:prstGeom prst="roundRect">
            <a:avLst>
              <a:gd name="adj" fmla="val 50000"/>
            </a:avLst>
          </a:prstGeom>
          <a:solidFill>
            <a:schemeClr val="bg1">
              <a:alpha val="0"/>
            </a:schemeClr>
          </a:solidFill>
          <a:ln w="15875">
            <a:solidFill>
              <a:srgbClr val="71CD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700" dirty="0" err="1">
                <a:solidFill>
                  <a:schemeClr val="accent4">
                    <a:lumMod val="50000"/>
                  </a:schemeClr>
                </a:solidFill>
                <a:latin typeface="iCiel Cadena" pitchFamily="2" charset="0"/>
              </a:rPr>
              <a:t>Lớp</a:t>
            </a:r>
            <a:r>
              <a:rPr lang="en-US" altLang="zh-CN" sz="2700" dirty="0">
                <a:solidFill>
                  <a:schemeClr val="accent4">
                    <a:lumMod val="50000"/>
                  </a:schemeClr>
                </a:solidFill>
                <a:latin typeface="iCiel Cadena" pitchFamily="2" charset="0"/>
              </a:rPr>
              <a:t> 1 </a:t>
            </a:r>
            <a:endParaRPr lang="ko-KR" altLang="en-US" sz="2700" dirty="0">
              <a:solidFill>
                <a:schemeClr val="accent4">
                  <a:lumMod val="50000"/>
                </a:schemeClr>
              </a:solidFill>
              <a:latin typeface="iCiel Cadena" pitchFamily="2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1" y="4671403"/>
            <a:ext cx="828764" cy="600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1230" y="5063311"/>
            <a:ext cx="484045" cy="527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等腰三角形 7"/>
          <p:cNvSpPr/>
          <p:nvPr/>
        </p:nvSpPr>
        <p:spPr>
          <a:xfrm rot="21283757">
            <a:off x="8206665" y="5180481"/>
            <a:ext cx="225748" cy="305346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653124" y="1397000"/>
            <a:ext cx="6490879" cy="193899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-US" altLang="zh-CN" sz="6000" dirty="0">
                <a:solidFill>
                  <a:srgbClr val="0070C0"/>
                </a:solidFill>
                <a:latin typeface="iCiel Cadena" pitchFamily="2" charset="0"/>
                <a:ea typeface="微软雅黑" panose="020B0503020204020204" pitchFamily="34" charset="-122"/>
              </a:rPr>
              <a:t>CHỦ ĐỀ 2 </a:t>
            </a:r>
          </a:p>
          <a:p>
            <a:r>
              <a:rPr lang="en-US" altLang="zh-CN" sz="6000" dirty="0">
                <a:solidFill>
                  <a:srgbClr val="0070C0"/>
                </a:solidFill>
                <a:latin typeface="iCiel Cadena" pitchFamily="2" charset="0"/>
                <a:ea typeface="微软雅黑" panose="020B0503020204020204" pitchFamily="34" charset="-122"/>
              </a:rPr>
              <a:t>NGÔI NHÀ CỦA EM </a:t>
            </a:r>
          </a:p>
        </p:txBody>
      </p:sp>
    </p:spTree>
    <p:extLst>
      <p:ext uri="{BB962C8B-B14F-4D97-AF65-F5344CB8AC3E}">
        <p14:creationId xmlns:p14="http://schemas.microsoft.com/office/powerpoint/2010/main" val="164866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" presetClass="entr" presetSubtype="3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8" presetClass="emph" presetSubtype="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21600000">
                                      <p:cBhvr>
                                        <p:cTn id="25" dur="1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066 -0.00509 L -0.08732 -0.02151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67" y="-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097 -0.31067 L -0.0276 -0.10548 C -0.05833 -0.01388 -0.14323 0.07148 -0.18177 0.04858 L -0.26736 -0.00208 " pathEditMode="relative" rAng="6842921" ptsTypes="FfFF">
                                      <p:cBhvr>
                                        <p:cTn id="33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17" y="15429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18" grpId="0" animBg="1"/>
      <p:bldP spid="18" grpId="1" animBg="1"/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-126999"/>
            <a:ext cx="8940401" cy="57785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244612"/>
            <a:ext cx="1102698" cy="11357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95403" y="2159001"/>
            <a:ext cx="711605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000" dirty="0">
                <a:solidFill>
                  <a:srgbClr val="0070C0"/>
                </a:solidFill>
                <a:latin typeface="iCiel Cadena" pitchFamily="2" charset="0"/>
              </a:rPr>
              <a:t>Kết hợp các sản phẩm của </a:t>
            </a:r>
          </a:p>
          <a:p>
            <a:r>
              <a:rPr lang="vi-VN" sz="4000" dirty="0">
                <a:solidFill>
                  <a:srgbClr val="0070C0"/>
                </a:solidFill>
                <a:latin typeface="iCiel Cadena" pitchFamily="2" charset="0"/>
              </a:rPr>
              <a:t>mình / hoặc nhóm ở tiết 1+2+3 </a:t>
            </a:r>
          </a:p>
          <a:p>
            <a:r>
              <a:rPr lang="vi-VN" sz="4000" dirty="0">
                <a:solidFill>
                  <a:srgbClr val="0070C0"/>
                </a:solidFill>
                <a:latin typeface="iCiel Cadena" pitchFamily="2" charset="0"/>
              </a:rPr>
              <a:t> trang trí hoàn thiện sản phẩm </a:t>
            </a:r>
          </a:p>
          <a:p>
            <a:r>
              <a:rPr lang="vi-VN" sz="4000" dirty="0">
                <a:solidFill>
                  <a:srgbClr val="0070C0"/>
                </a:solidFill>
                <a:latin typeface="iCiel Cadena" pitchFamily="2" charset="0"/>
              </a:rPr>
              <a:t>Để chuẩn bị cho trưng bày</a:t>
            </a:r>
          </a:p>
        </p:txBody>
      </p:sp>
    </p:spTree>
    <p:extLst>
      <p:ext uri="{BB962C8B-B14F-4D97-AF65-F5344CB8AC3E}">
        <p14:creationId xmlns:p14="http://schemas.microsoft.com/office/powerpoint/2010/main" val="346747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28802" y="127002"/>
            <a:ext cx="55510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00B0F0"/>
                </a:solidFill>
                <a:latin typeface="iCiel Cadena" pitchFamily="2" charset="0"/>
              </a:rPr>
              <a:t>Hướng</a:t>
            </a:r>
            <a:r>
              <a:rPr lang="en-US" sz="3600" dirty="0">
                <a:solidFill>
                  <a:srgbClr val="00B0F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B0F0"/>
                </a:solidFill>
                <a:latin typeface="iCiel Cadena" pitchFamily="2" charset="0"/>
              </a:rPr>
              <a:t>dẫn</a:t>
            </a:r>
            <a:r>
              <a:rPr lang="en-US" sz="3600" dirty="0">
                <a:solidFill>
                  <a:srgbClr val="00B0F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B0F0"/>
                </a:solidFill>
                <a:latin typeface="iCiel Cadena" pitchFamily="2" charset="0"/>
              </a:rPr>
              <a:t>cách</a:t>
            </a:r>
            <a:r>
              <a:rPr lang="en-US" sz="3600" dirty="0">
                <a:solidFill>
                  <a:srgbClr val="00B0F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B0F0"/>
                </a:solidFill>
                <a:latin typeface="iCiel Cadena" pitchFamily="2" charset="0"/>
              </a:rPr>
              <a:t>trưng</a:t>
            </a:r>
            <a:r>
              <a:rPr lang="en-US" sz="3600" dirty="0">
                <a:solidFill>
                  <a:srgbClr val="00B0F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B0F0"/>
                </a:solidFill>
                <a:latin typeface="iCiel Cadena" pitchFamily="2" charset="0"/>
              </a:rPr>
              <a:t>bày</a:t>
            </a:r>
            <a:r>
              <a:rPr lang="en-US" sz="3600" dirty="0">
                <a:solidFill>
                  <a:srgbClr val="00B0F0"/>
                </a:solidFill>
                <a:latin typeface="iCiel Cadena" pitchFamily="2" charset="0"/>
              </a:rPr>
              <a:t> </a:t>
            </a:r>
          </a:p>
        </p:txBody>
      </p:sp>
      <p:pic>
        <p:nvPicPr>
          <p:cNvPr id="2050" name="Picture 2" descr="D:\chan trời sang tạo lớp 1\hgfhf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984321"/>
            <a:ext cx="4449754" cy="294751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chan trời sang tạo lớp 1\gfhfghgh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005488"/>
            <a:ext cx="3913196" cy="294751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6272" y="825502"/>
            <a:ext cx="8096062" cy="95410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.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Trưng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bày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cá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nhân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trưng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bày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nhóm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 , </a:t>
            </a:r>
          </a:p>
          <a:p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.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Trưng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bày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 ở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chỗ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tất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cả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 HS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có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thể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dễ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quan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sát</a:t>
            </a:r>
            <a:r>
              <a:rPr lang="en-US" sz="28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iCiel Cadena" pitchFamily="2" charset="0"/>
              </a:rPr>
              <a:t>nhất</a:t>
            </a:r>
            <a:endParaRPr lang="en-US" sz="2800" dirty="0">
              <a:solidFill>
                <a:srgbClr val="0070C0"/>
              </a:solidFill>
              <a:latin typeface="iCiel Caden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526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2646"/>
            <a:ext cx="91567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D:\chan trời sang tạo lớp 1\hgkjhvkj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762001"/>
            <a:ext cx="7647782" cy="459795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09800" y="137344"/>
            <a:ext cx="571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70C0"/>
                </a:solidFill>
                <a:latin typeface="iCiel Cadena" pitchFamily="2" charset="0"/>
              </a:rPr>
              <a:t>Cách</a:t>
            </a:r>
            <a:r>
              <a:rPr lang="en-US" sz="32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iCiel Cadena" pitchFamily="2" charset="0"/>
              </a:rPr>
              <a:t>trưng</a:t>
            </a:r>
            <a:r>
              <a:rPr lang="en-US" sz="32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iCiel Cadena" pitchFamily="2" charset="0"/>
              </a:rPr>
              <a:t>bày</a:t>
            </a:r>
            <a:r>
              <a:rPr lang="en-US" sz="32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iCiel Cadena" pitchFamily="2" charset="0"/>
              </a:rPr>
              <a:t>trên</a:t>
            </a:r>
            <a:r>
              <a:rPr lang="en-US" sz="32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iCiel Cadena" pitchFamily="2" charset="0"/>
              </a:rPr>
              <a:t>bảng</a:t>
            </a:r>
            <a:r>
              <a:rPr lang="en-US" sz="3200" dirty="0">
                <a:solidFill>
                  <a:srgbClr val="0070C0"/>
                </a:solidFill>
                <a:latin typeface="iCiel Cadena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41075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6989" y="2476512"/>
            <a:ext cx="1918429" cy="2661739"/>
          </a:xfrm>
          <a:prstGeom prst="rect">
            <a:avLst/>
          </a:prstGeom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361" y="3963506"/>
            <a:ext cx="9143908" cy="175149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641" y="1127796"/>
            <a:ext cx="1269162" cy="591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63737">
            <a:off x="7447124" y="-55838"/>
            <a:ext cx="1174911" cy="1210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529" y="234970"/>
            <a:ext cx="1347858" cy="628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34966"/>
            <a:ext cx="7696342" cy="2942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37"/>
          <p:cNvSpPr txBox="1"/>
          <p:nvPr/>
        </p:nvSpPr>
        <p:spPr>
          <a:xfrm>
            <a:off x="914401" y="1522563"/>
            <a:ext cx="6484244" cy="17543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Phân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54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tích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– </a:t>
            </a:r>
            <a:r>
              <a:rPr lang="en-US" altLang="zh-CN" sz="54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đánh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54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giá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</a:p>
          <a:p>
            <a:pPr algn="ctr"/>
            <a:endParaRPr lang="zh-CN" altLang="en-US" sz="5400" b="1" dirty="0">
              <a:solidFill>
                <a:srgbClr val="FF0000"/>
              </a:solidFill>
              <a:effectLst>
                <a:outerShdw dist="50800" dir="4800000" algn="ctr" rotWithShape="0">
                  <a:srgbClr val="005F60">
                    <a:lumMod val="50000"/>
                  </a:srgbClr>
                </a:outerShdw>
              </a:effectLst>
              <a:latin typeface="iCiel Cadena" pitchFamily="2" charset="0"/>
              <a:cs typeface="+mn-ea"/>
              <a:sym typeface="+mn-lt"/>
            </a:endParaRP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551" y="2933206"/>
            <a:ext cx="3447662" cy="21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56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0.00062 L 0.01875 2.46914E-6 " pathEditMode="relative" rAng="0" ptsTypes="AA">
                                      <p:cBhvr>
                                        <p:cTn id="23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31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25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750"/>
                            </p:stCondLst>
                            <p:childTnLst>
                              <p:par>
                                <p:cTn id="4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250"/>
                            </p:stCondLst>
                            <p:childTnLst>
                              <p:par>
                                <p:cTn id="5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-266700"/>
            <a:ext cx="8940401" cy="59817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244612"/>
            <a:ext cx="1102698" cy="11357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1510248"/>
            <a:ext cx="806833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.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Nhận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xét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hoạt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động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của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nhóm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mình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?</a:t>
            </a:r>
          </a:p>
          <a:p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.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Sản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phẩm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của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em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(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nhóm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)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có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sử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dụng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những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nét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và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hình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cơ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bản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nào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? </a:t>
            </a:r>
          </a:p>
          <a:p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.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Ngoài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hình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ảnh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ngôi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nhà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,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em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(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nhóm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)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em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Và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nhóm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còn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thêm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hình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ảnh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phụ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nào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?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Vì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sao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?</a:t>
            </a:r>
          </a:p>
          <a:p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.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Nhóm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em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tạo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sản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phẩm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bằng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cách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nào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(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vẽ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Hay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cắt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dán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,…)</a:t>
            </a:r>
          </a:p>
          <a:p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.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Em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(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nhóm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)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có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thể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chia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sẻ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thêm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điều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gì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về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sản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phẩm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?</a:t>
            </a:r>
          </a:p>
          <a:p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.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Em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(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nhóm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)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sẽ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lưu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giữ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,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sử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dụng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các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sản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phẩm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</a:p>
          <a:p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Này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để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làm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iCiel Cadena" pitchFamily="2" charset="0"/>
              </a:rPr>
              <a:t>gì</a:t>
            </a:r>
            <a:r>
              <a:rPr lang="en-US" sz="2400" dirty="0">
                <a:solidFill>
                  <a:srgbClr val="0070C0"/>
                </a:solidFill>
                <a:latin typeface="iCiel Cadena" pitchFamily="2" charset="0"/>
              </a:rPr>
              <a:t> ? </a:t>
            </a:r>
          </a:p>
        </p:txBody>
      </p:sp>
    </p:spTree>
    <p:extLst>
      <p:ext uri="{BB962C8B-B14F-4D97-AF65-F5344CB8AC3E}">
        <p14:creationId xmlns:p14="http://schemas.microsoft.com/office/powerpoint/2010/main" val="446285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6989" y="2476512"/>
            <a:ext cx="1918429" cy="2661739"/>
          </a:xfrm>
          <a:prstGeom prst="rect">
            <a:avLst/>
          </a:prstGeom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361" y="3963506"/>
            <a:ext cx="9143908" cy="175149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641" y="1127796"/>
            <a:ext cx="1269162" cy="591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63737">
            <a:off x="7447124" y="-55838"/>
            <a:ext cx="1174911" cy="1210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529" y="234970"/>
            <a:ext cx="1347858" cy="628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34966"/>
            <a:ext cx="7696342" cy="2942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37"/>
          <p:cNvSpPr txBox="1"/>
          <p:nvPr/>
        </p:nvSpPr>
        <p:spPr>
          <a:xfrm>
            <a:off x="685804" y="1407974"/>
            <a:ext cx="6781799" cy="17543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Vận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54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dụng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– </a:t>
            </a:r>
            <a:r>
              <a:rPr lang="en-US" altLang="zh-CN" sz="54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phát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54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triển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</a:p>
          <a:p>
            <a:pPr algn="ctr"/>
            <a:endParaRPr lang="zh-CN" altLang="en-US" sz="5400" b="1" dirty="0">
              <a:solidFill>
                <a:srgbClr val="FF0000"/>
              </a:solidFill>
              <a:effectLst>
                <a:outerShdw dist="50800" dir="4800000" algn="ctr" rotWithShape="0">
                  <a:srgbClr val="005F60">
                    <a:lumMod val="50000"/>
                  </a:srgbClr>
                </a:outerShdw>
              </a:effectLst>
              <a:latin typeface="iCiel Cadena" pitchFamily="2" charset="0"/>
              <a:cs typeface="+mn-ea"/>
              <a:sym typeface="+mn-lt"/>
            </a:endParaRP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551" y="2933206"/>
            <a:ext cx="3447662" cy="21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69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0.00062 L 0.01875 2.46914E-6 " pathEditMode="relative" rAng="0" ptsTypes="AA">
                                      <p:cBhvr>
                                        <p:cTn id="23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31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25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750"/>
                            </p:stCondLst>
                            <p:childTnLst>
                              <p:par>
                                <p:cTn id="4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250"/>
                            </p:stCondLst>
                            <p:childTnLst>
                              <p:par>
                                <p:cTn id="5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25" y="244614"/>
            <a:ext cx="8711800" cy="508000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244612"/>
            <a:ext cx="1102698" cy="113574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914400" y="1968501"/>
            <a:ext cx="74676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4400" dirty="0">
                <a:solidFill>
                  <a:srgbClr val="0070C0"/>
                </a:solidFill>
                <a:latin typeface="iCiel Cadena" pitchFamily="2" charset="0"/>
              </a:rPr>
              <a:t>.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Vẽ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và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cắt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dán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thêm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những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ngôi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nhà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khác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theo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ý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mình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,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cắt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dán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và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trang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trí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thành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1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khu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phố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của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riêng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mình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29849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6989" y="2476512"/>
            <a:ext cx="1918429" cy="2661739"/>
          </a:xfrm>
          <a:prstGeom prst="rect">
            <a:avLst/>
          </a:prstGeom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361" y="3963506"/>
            <a:ext cx="9143908" cy="175149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641" y="1127796"/>
            <a:ext cx="1269162" cy="591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63737">
            <a:off x="7447124" y="-55838"/>
            <a:ext cx="1174911" cy="1210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529" y="234970"/>
            <a:ext cx="1347858" cy="628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34966"/>
            <a:ext cx="7696342" cy="2942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37"/>
          <p:cNvSpPr txBox="1"/>
          <p:nvPr/>
        </p:nvSpPr>
        <p:spPr>
          <a:xfrm>
            <a:off x="685804" y="1320105"/>
            <a:ext cx="6781799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002060"/>
                </a:solidFill>
                <a:latin typeface="iCiel Cadena" pitchFamily="2" charset="0"/>
                <a:cs typeface="+mn-ea"/>
                <a:sym typeface="+mn-lt"/>
              </a:rPr>
              <a:t>Qua </a:t>
            </a:r>
            <a:r>
              <a:rPr lang="en-US" altLang="zh-CN" sz="2800" b="1" dirty="0" err="1">
                <a:solidFill>
                  <a:srgbClr val="002060"/>
                </a:solidFill>
                <a:latin typeface="iCiel Cadena" pitchFamily="2" charset="0"/>
                <a:cs typeface="+mn-ea"/>
                <a:sym typeface="+mn-lt"/>
              </a:rPr>
              <a:t>bài</a:t>
            </a:r>
            <a:r>
              <a:rPr lang="en-US" altLang="zh-CN" sz="2800" b="1" dirty="0">
                <a:solidFill>
                  <a:srgbClr val="002060"/>
                </a:solidFill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latin typeface="iCiel Cadena" pitchFamily="2" charset="0"/>
                <a:cs typeface="+mn-ea"/>
                <a:sym typeface="+mn-lt"/>
              </a:rPr>
              <a:t>học</a:t>
            </a:r>
            <a:r>
              <a:rPr lang="en-US" altLang="zh-CN" sz="2800" b="1" dirty="0">
                <a:solidFill>
                  <a:srgbClr val="002060"/>
                </a:solidFill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latin typeface="iCiel Cadena" pitchFamily="2" charset="0"/>
                <a:cs typeface="+mn-ea"/>
                <a:sym typeface="+mn-lt"/>
              </a:rPr>
              <a:t>em</a:t>
            </a:r>
            <a:r>
              <a:rPr lang="en-US" altLang="zh-CN" sz="2800" b="1" dirty="0">
                <a:solidFill>
                  <a:srgbClr val="002060"/>
                </a:solidFill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latin typeface="iCiel Cadena" pitchFamily="2" charset="0"/>
                <a:cs typeface="+mn-ea"/>
                <a:sym typeface="+mn-lt"/>
              </a:rPr>
              <a:t>cảm</a:t>
            </a:r>
            <a:r>
              <a:rPr lang="en-US" altLang="zh-CN" sz="2800" b="1" dirty="0">
                <a:solidFill>
                  <a:srgbClr val="002060"/>
                </a:solidFill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latin typeface="iCiel Cadena" pitchFamily="2" charset="0"/>
                <a:cs typeface="+mn-ea"/>
                <a:sym typeface="+mn-lt"/>
              </a:rPr>
              <a:t>nhận</a:t>
            </a:r>
            <a:r>
              <a:rPr lang="en-US" altLang="zh-CN" sz="2800" b="1" dirty="0">
                <a:solidFill>
                  <a:srgbClr val="002060"/>
                </a:solidFill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latin typeface="iCiel Cadena" pitchFamily="2" charset="0"/>
                <a:cs typeface="+mn-ea"/>
                <a:sym typeface="+mn-lt"/>
              </a:rPr>
              <a:t>được</a:t>
            </a:r>
            <a:r>
              <a:rPr lang="en-US" altLang="zh-CN" sz="2800" b="1" dirty="0">
                <a:solidFill>
                  <a:srgbClr val="002060"/>
                </a:solidFill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latin typeface="iCiel Cadena" pitchFamily="2" charset="0"/>
                <a:cs typeface="+mn-ea"/>
                <a:sym typeface="+mn-lt"/>
              </a:rPr>
              <a:t>vẻ</a:t>
            </a:r>
            <a:r>
              <a:rPr lang="en-US" altLang="zh-CN" sz="2800" b="1" dirty="0">
                <a:solidFill>
                  <a:srgbClr val="002060"/>
                </a:solidFill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latin typeface="iCiel Cadena" pitchFamily="2" charset="0"/>
                <a:cs typeface="+mn-ea"/>
                <a:sym typeface="+mn-lt"/>
              </a:rPr>
              <a:t>đẹp</a:t>
            </a:r>
            <a:r>
              <a:rPr lang="en-US" altLang="zh-CN" sz="2800" b="1" dirty="0">
                <a:solidFill>
                  <a:srgbClr val="002060"/>
                </a:solidFill>
                <a:latin typeface="iCiel Cadena" pitchFamily="2" charset="0"/>
                <a:cs typeface="+mn-ea"/>
                <a:sym typeface="+mn-lt"/>
              </a:rPr>
              <a:t>, </a:t>
            </a:r>
            <a:r>
              <a:rPr lang="en-US" altLang="zh-CN" sz="2800" b="1" dirty="0" err="1">
                <a:solidFill>
                  <a:srgbClr val="002060"/>
                </a:solidFill>
                <a:latin typeface="iCiel Cadena" pitchFamily="2" charset="0"/>
                <a:cs typeface="+mn-ea"/>
                <a:sym typeface="+mn-lt"/>
              </a:rPr>
              <a:t>tình</a:t>
            </a:r>
            <a:r>
              <a:rPr lang="en-US" altLang="zh-CN" sz="2800" b="1" dirty="0">
                <a:solidFill>
                  <a:srgbClr val="002060"/>
                </a:solidFill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latin typeface="iCiel Cadena" pitchFamily="2" charset="0"/>
                <a:cs typeface="+mn-ea"/>
                <a:sym typeface="+mn-lt"/>
              </a:rPr>
              <a:t>yêu</a:t>
            </a:r>
            <a:r>
              <a:rPr lang="en-US" altLang="zh-CN" sz="2800" b="1" dirty="0">
                <a:solidFill>
                  <a:srgbClr val="002060"/>
                </a:solidFill>
                <a:latin typeface="iCiel Cadena" pitchFamily="2" charset="0"/>
                <a:cs typeface="+mn-ea"/>
                <a:sym typeface="+mn-lt"/>
              </a:rPr>
              <a:t>, </a:t>
            </a:r>
            <a:r>
              <a:rPr lang="en-US" altLang="zh-CN" sz="2800" b="1" dirty="0" err="1">
                <a:solidFill>
                  <a:srgbClr val="002060"/>
                </a:solidFill>
                <a:latin typeface="iCiel Cadena" pitchFamily="2" charset="0"/>
                <a:cs typeface="+mn-ea"/>
                <a:sym typeface="+mn-lt"/>
              </a:rPr>
              <a:t>trách</a:t>
            </a:r>
            <a:r>
              <a:rPr lang="en-US" altLang="zh-CN" sz="2800" b="1" dirty="0">
                <a:solidFill>
                  <a:srgbClr val="002060"/>
                </a:solidFill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latin typeface="iCiel Cadena" pitchFamily="2" charset="0"/>
                <a:cs typeface="+mn-ea"/>
                <a:sym typeface="+mn-lt"/>
              </a:rPr>
              <a:t>nhiệm</a:t>
            </a:r>
            <a:r>
              <a:rPr lang="en-US" altLang="zh-CN" sz="2800" b="1" dirty="0">
                <a:solidFill>
                  <a:srgbClr val="002060"/>
                </a:solidFill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latin typeface="iCiel Cadena" pitchFamily="2" charset="0"/>
                <a:cs typeface="+mn-ea"/>
                <a:sym typeface="+mn-lt"/>
              </a:rPr>
              <a:t>với</a:t>
            </a:r>
            <a:r>
              <a:rPr lang="en-US" altLang="zh-CN" sz="2800" b="1" dirty="0">
                <a:solidFill>
                  <a:srgbClr val="002060"/>
                </a:solidFill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latin typeface="iCiel Cadena" pitchFamily="2" charset="0"/>
                <a:cs typeface="+mn-ea"/>
                <a:sym typeface="+mn-lt"/>
              </a:rPr>
              <a:t>ngôi</a:t>
            </a:r>
            <a:r>
              <a:rPr lang="en-US" altLang="zh-CN" sz="2800" b="1" dirty="0">
                <a:solidFill>
                  <a:srgbClr val="002060"/>
                </a:solidFill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latin typeface="iCiel Cadena" pitchFamily="2" charset="0"/>
                <a:cs typeface="+mn-ea"/>
                <a:sym typeface="+mn-lt"/>
              </a:rPr>
              <a:t>nhà</a:t>
            </a:r>
            <a:r>
              <a:rPr lang="en-US" altLang="zh-CN" sz="2800" b="1" dirty="0">
                <a:solidFill>
                  <a:srgbClr val="002060"/>
                </a:solidFill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latin typeface="iCiel Cadena" pitchFamily="2" charset="0"/>
                <a:cs typeface="+mn-ea"/>
                <a:sym typeface="+mn-lt"/>
              </a:rPr>
              <a:t>của</a:t>
            </a:r>
            <a:r>
              <a:rPr lang="en-US" altLang="zh-CN" sz="2800" b="1" dirty="0">
                <a:solidFill>
                  <a:srgbClr val="002060"/>
                </a:solidFill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latin typeface="iCiel Cadena" pitchFamily="2" charset="0"/>
                <a:cs typeface="+mn-ea"/>
                <a:sym typeface="+mn-lt"/>
              </a:rPr>
              <a:t>mình</a:t>
            </a:r>
            <a:r>
              <a:rPr lang="en-US" altLang="zh-CN" sz="2800" b="1" dirty="0">
                <a:solidFill>
                  <a:srgbClr val="002060"/>
                </a:solidFill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latin typeface="iCiel Cadena" pitchFamily="2" charset="0"/>
                <a:cs typeface="+mn-ea"/>
                <a:sym typeface="+mn-lt"/>
              </a:rPr>
              <a:t>và</a:t>
            </a:r>
            <a:r>
              <a:rPr lang="en-US" altLang="zh-CN" sz="2800" b="1" dirty="0">
                <a:solidFill>
                  <a:srgbClr val="002060"/>
                </a:solidFill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latin typeface="iCiel Cadena" pitchFamily="2" charset="0"/>
                <a:cs typeface="+mn-ea"/>
                <a:sym typeface="+mn-lt"/>
              </a:rPr>
              <a:t>cộng</a:t>
            </a:r>
            <a:r>
              <a:rPr lang="en-US" altLang="zh-CN" sz="2800" b="1" dirty="0">
                <a:solidFill>
                  <a:srgbClr val="002060"/>
                </a:solidFill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latin typeface="iCiel Cadena" pitchFamily="2" charset="0"/>
                <a:cs typeface="+mn-ea"/>
                <a:sym typeface="+mn-lt"/>
              </a:rPr>
              <a:t>đồng</a:t>
            </a:r>
            <a:r>
              <a:rPr lang="en-US" altLang="zh-CN" sz="2800" b="1" dirty="0">
                <a:solidFill>
                  <a:srgbClr val="002060"/>
                </a:solidFill>
                <a:latin typeface="iCiel Cadena" pitchFamily="2" charset="0"/>
                <a:cs typeface="+mn-ea"/>
                <a:sym typeface="+mn-lt"/>
              </a:rPr>
              <a:t> </a:t>
            </a:r>
            <a:endParaRPr lang="zh-CN" altLang="en-US" sz="2800" b="1" dirty="0">
              <a:solidFill>
                <a:srgbClr val="002060"/>
              </a:solidFill>
              <a:latin typeface="iCiel Cadena" pitchFamily="2" charset="0"/>
              <a:cs typeface="+mn-ea"/>
              <a:sym typeface="+mn-lt"/>
            </a:endParaRP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551" y="2933206"/>
            <a:ext cx="3447662" cy="21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917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0.00062 L 0.01875 2.46914E-6 " pathEditMode="relative" rAng="0" ptsTypes="AA">
                                      <p:cBhvr>
                                        <p:cTn id="23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31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25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750"/>
                            </p:stCondLst>
                            <p:childTnLst>
                              <p:par>
                                <p:cTn id="4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250"/>
                            </p:stCondLst>
                            <p:childTnLst>
                              <p:par>
                                <p:cTn id="5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" y="0"/>
            <a:ext cx="9141291" cy="5715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002" y="165158"/>
            <a:ext cx="7198073" cy="518550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999" y="3699010"/>
            <a:ext cx="2054182" cy="174737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439684"/>
            <a:ext cx="1718930" cy="2031833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456446" y="3433747"/>
            <a:ext cx="2793822" cy="2012420"/>
            <a:chOff x="456446" y="3090372"/>
            <a:chExt cx="2793822" cy="1811178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446" y="3658069"/>
              <a:ext cx="1871317" cy="1243481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7180" y="3090372"/>
              <a:ext cx="963088" cy="1725025"/>
            </a:xfrm>
            <a:prstGeom prst="rect">
              <a:avLst/>
            </a:prstGeom>
          </p:spPr>
        </p:pic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89238">
            <a:off x="4495836" y="149258"/>
            <a:ext cx="2846597" cy="224178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0513" y="254020"/>
            <a:ext cx="883847" cy="101591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600" y="1455597"/>
            <a:ext cx="572977" cy="96850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175673" y="1886397"/>
            <a:ext cx="66947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prstClr val="black"/>
                </a:solidFill>
                <a:latin typeface="iCiel Cadena" pitchFamily="2" charset="0"/>
                <a:cs typeface="Times New Roman" pitchFamily="18" charset="0"/>
              </a:rPr>
              <a:t>  </a:t>
            </a:r>
            <a:r>
              <a:rPr lang="en-US" sz="4800" b="1" dirty="0">
                <a:solidFill>
                  <a:srgbClr val="FF0000"/>
                </a:solidFill>
                <a:latin typeface="iCiel Cadena" pitchFamily="2" charset="0"/>
                <a:cs typeface="Times New Roman" pitchFamily="18" charset="0"/>
              </a:rPr>
              <a:t>XIN CHÀO </a:t>
            </a:r>
          </a:p>
          <a:p>
            <a:r>
              <a:rPr lang="en-US" sz="4800" b="1" dirty="0">
                <a:solidFill>
                  <a:srgbClr val="FF0000"/>
                </a:solidFill>
                <a:latin typeface="iCiel Cadena" pitchFamily="2" charset="0"/>
                <a:cs typeface="Times New Roman" pitchFamily="18" charset="0"/>
              </a:rPr>
              <a:t>VÀ HẸN GẶP LẠI CÁC EM! </a:t>
            </a:r>
          </a:p>
          <a:p>
            <a:endParaRPr lang="vi-VN" sz="4800" b="1" dirty="0">
              <a:solidFill>
                <a:srgbClr val="FF0000"/>
              </a:solidFill>
              <a:latin typeface="iCiel Cadena" pitchFamily="2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028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5c95d9be9ffa50fc92ed5552156a00c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365948">
            <a:off x="732599" y="-751234"/>
            <a:ext cx="7696200" cy="439820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54913" y="508000"/>
            <a:ext cx="5073825" cy="286232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en-US" altLang="zh-CN" sz="4800" dirty="0" err="1">
                <a:solidFill>
                  <a:srgbClr val="00B050"/>
                </a:solidFill>
                <a:latin typeface="iCiel Cadena" pitchFamily="2" charset="0"/>
                <a:ea typeface="微软雅黑" panose="020B0503020204020204" pitchFamily="34" charset="-122"/>
              </a:rPr>
              <a:t>Tiết</a:t>
            </a:r>
            <a:r>
              <a:rPr lang="en-US" altLang="zh-CN" sz="4800" dirty="0">
                <a:solidFill>
                  <a:srgbClr val="00B050"/>
                </a:solidFill>
                <a:latin typeface="iCiel Cadena" pitchFamily="2" charset="0"/>
                <a:ea typeface="微软雅黑" panose="020B0503020204020204" pitchFamily="34" charset="-122"/>
              </a:rPr>
              <a:t> 4</a:t>
            </a:r>
            <a:r>
              <a:rPr lang="en-US" altLang="zh-CN" sz="4800" dirty="0"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 </a:t>
            </a:r>
          </a:p>
          <a:p>
            <a:pPr algn="ctr"/>
            <a:r>
              <a:rPr lang="en-US" altLang="zh-CN" sz="66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Góc</a:t>
            </a:r>
            <a:r>
              <a:rPr lang="en-US" altLang="zh-CN" sz="66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66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mĩ</a:t>
            </a:r>
            <a:r>
              <a:rPr lang="en-US" altLang="zh-CN" sz="66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66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thuật</a:t>
            </a:r>
            <a:r>
              <a:rPr lang="en-US" altLang="zh-CN" sz="66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 </a:t>
            </a:r>
          </a:p>
          <a:p>
            <a:pPr algn="ctr"/>
            <a:r>
              <a:rPr lang="en-US" altLang="zh-CN" sz="66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của</a:t>
            </a:r>
            <a:r>
              <a:rPr lang="en-US" altLang="zh-CN" sz="66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66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em</a:t>
            </a:r>
            <a:r>
              <a:rPr lang="en-US" altLang="zh-CN" sz="66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 </a:t>
            </a:r>
            <a:endParaRPr lang="zh-CN" altLang="en-US" sz="6600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iCiel Cadena" pitchFamily="2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79916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4"/>
            <a:ext cx="9073008" cy="5576963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5431" y="282869"/>
            <a:ext cx="1102698" cy="1135745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44" y="671462"/>
            <a:ext cx="4549547" cy="69618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57203" y="1651000"/>
            <a:ext cx="7956129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>
                <a:solidFill>
                  <a:srgbClr val="7030A0"/>
                </a:solidFill>
                <a:latin typeface="iCiel Cadena" pitchFamily="2" charset="0"/>
              </a:rPr>
              <a:t>Khởi</a:t>
            </a:r>
            <a:r>
              <a:rPr lang="en-US" sz="6600" dirty="0">
                <a:solidFill>
                  <a:srgbClr val="7030A0"/>
                </a:solidFill>
                <a:latin typeface="iCiel Cadena" pitchFamily="2" charset="0"/>
              </a:rPr>
              <a:t> </a:t>
            </a:r>
            <a:r>
              <a:rPr lang="en-US" sz="6600" dirty="0" err="1">
                <a:solidFill>
                  <a:srgbClr val="7030A0"/>
                </a:solidFill>
                <a:latin typeface="iCiel Cadena" pitchFamily="2" charset="0"/>
              </a:rPr>
              <a:t>động</a:t>
            </a:r>
            <a:r>
              <a:rPr lang="en-US" sz="6600" dirty="0">
                <a:solidFill>
                  <a:srgbClr val="7030A0"/>
                </a:solidFill>
                <a:latin typeface="iCiel Cadena" pitchFamily="2" charset="0"/>
              </a:rPr>
              <a:t> </a:t>
            </a:r>
          </a:p>
          <a:p>
            <a:pPr algn="ctr"/>
            <a:r>
              <a:rPr lang="en-US" sz="4000" dirty="0" err="1">
                <a:solidFill>
                  <a:srgbClr val="00B050"/>
                </a:solidFill>
                <a:latin typeface="iCiel Cadena" pitchFamily="2" charset="0"/>
              </a:rPr>
              <a:t>Chơi</a:t>
            </a:r>
            <a:r>
              <a:rPr lang="en-US" sz="4000" dirty="0">
                <a:solidFill>
                  <a:srgbClr val="00B05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iCiel Cadena" pitchFamily="2" charset="0"/>
              </a:rPr>
              <a:t>trò</a:t>
            </a:r>
            <a:r>
              <a:rPr lang="en-US" sz="4000" dirty="0">
                <a:solidFill>
                  <a:srgbClr val="00B05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iCiel Cadena" pitchFamily="2" charset="0"/>
              </a:rPr>
              <a:t>chơi</a:t>
            </a:r>
            <a:endParaRPr lang="en-US" sz="4000" dirty="0">
              <a:solidFill>
                <a:srgbClr val="00B050"/>
              </a:solidFill>
              <a:latin typeface="iCiel Cadena" pitchFamily="2" charset="0"/>
            </a:endParaRPr>
          </a:p>
          <a:p>
            <a:pPr algn="ctr"/>
            <a:r>
              <a:rPr lang="en-US" sz="6000" dirty="0">
                <a:solidFill>
                  <a:srgbClr val="C00000"/>
                </a:solidFill>
                <a:latin typeface="iCiel Cadena" pitchFamily="2" charset="0"/>
              </a:rPr>
              <a:t>“</a:t>
            </a:r>
            <a:r>
              <a:rPr lang="en-US" sz="6000" dirty="0">
                <a:solidFill>
                  <a:schemeClr val="accent6">
                    <a:lumMod val="90000"/>
                    <a:lumOff val="10000"/>
                  </a:schemeClr>
                </a:solidFill>
                <a:latin typeface="iCiel Cadena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iCiel Cadena" pitchFamily="2" charset="0"/>
              </a:rPr>
              <a:t>Nghe</a:t>
            </a:r>
            <a:r>
              <a:rPr lang="en-US" sz="60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iCiel Cadena" pitchFamily="2" charset="0"/>
              </a:rPr>
              <a:t>nhạc</a:t>
            </a:r>
            <a:r>
              <a:rPr lang="en-US" sz="6000" dirty="0">
                <a:solidFill>
                  <a:srgbClr val="FF0000"/>
                </a:solidFill>
                <a:latin typeface="iCiel Cadena" pitchFamily="2" charset="0"/>
              </a:rPr>
              <a:t> </a:t>
            </a:r>
          </a:p>
          <a:p>
            <a:pPr algn="ctr"/>
            <a:r>
              <a:rPr lang="en-US" sz="6000" dirty="0">
                <a:solidFill>
                  <a:srgbClr val="FF0000"/>
                </a:solidFill>
                <a:latin typeface="iCiel Cadena" pitchFamily="2" charset="0"/>
              </a:rPr>
              <a:t>   </a:t>
            </a:r>
            <a:r>
              <a:rPr lang="en-US" sz="6000" dirty="0" err="1">
                <a:solidFill>
                  <a:srgbClr val="FF0000"/>
                </a:solidFill>
                <a:latin typeface="iCiel Cadena" pitchFamily="2" charset="0"/>
              </a:rPr>
              <a:t>đoán</a:t>
            </a:r>
            <a:r>
              <a:rPr lang="en-US" sz="60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iCiel Cadena" pitchFamily="2" charset="0"/>
              </a:rPr>
              <a:t>tên</a:t>
            </a:r>
            <a:r>
              <a:rPr lang="en-US" sz="60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iCiel Cadena" pitchFamily="2" charset="0"/>
              </a:rPr>
              <a:t>bài</a:t>
            </a:r>
            <a:r>
              <a:rPr lang="en-US" sz="60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iCiel Cadena" pitchFamily="2" charset="0"/>
              </a:rPr>
              <a:t>hát</a:t>
            </a:r>
            <a:r>
              <a:rPr lang="en-US" sz="60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6000" dirty="0">
                <a:solidFill>
                  <a:srgbClr val="C00000"/>
                </a:solidFill>
                <a:latin typeface="iCiel Cadena" pitchFamily="2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65108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E:\GIAO AN\SGV lop 2\chan trời sang tạo lớp 1\hình ảnh minh họa\hinh-anh-hinh-nen-mam-non-thien-nhien-de-thuon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399" y="14218"/>
            <a:ext cx="9296400" cy="5700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753" y="17559"/>
            <a:ext cx="1740658" cy="1466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417952" y="647191"/>
            <a:ext cx="5244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1F497D">
                    <a:lumMod val="75000"/>
                  </a:srgbClr>
                </a:solidFill>
                <a:latin typeface="iCiel Cadena" pitchFamily="2" charset="-93"/>
              </a:rPr>
              <a:t>MỘT GIA  ĐÌNH NHỎ </a:t>
            </a:r>
          </a:p>
        </p:txBody>
      </p:sp>
      <p:sp>
        <p:nvSpPr>
          <p:cNvPr id="6" name="Rectangle 5"/>
          <p:cNvSpPr/>
          <p:nvPr/>
        </p:nvSpPr>
        <p:spPr>
          <a:xfrm>
            <a:off x="3417952" y="1293751"/>
            <a:ext cx="52440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400" dirty="0">
                <a:solidFill>
                  <a:srgbClr val="1F497D">
                    <a:lumMod val="75000"/>
                  </a:srgbClr>
                </a:solidFill>
                <a:latin typeface="iCiel Cadena" pitchFamily="2" charset="-93"/>
              </a:rPr>
              <a:t>MỘT HẠNH PHÚC TO</a:t>
            </a:r>
          </a:p>
        </p:txBody>
      </p:sp>
      <p:pic>
        <p:nvPicPr>
          <p:cNvPr id="2" name="Gia Đình Nhỏ Hạnh Phúc To - Karaoke - Nhạc Karaoke Thiếu Nhi Beat Chuẩn Dành Cho Bé">
            <a:hlinkClick r:id="" action="ppaction://media"/>
            <a:extLst>
              <a:ext uri="{FF2B5EF4-FFF2-40B4-BE49-F238E27FC236}">
                <a16:creationId xmlns:a16="http://schemas.microsoft.com/office/drawing/2014/main" id="{6888EF4A-5B6F-4901-A489-6DBEF433284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76" end="201439.56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69792" y="-2143703"/>
            <a:ext cx="6096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24DA456-2520-4E8A-A30C-BE7782C4FF9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715" y="1398679"/>
            <a:ext cx="5696652" cy="4747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81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E:\GIAO AN\SGV lop 2\chan trời sang tạo lớp 1\hình ảnh minh họa\hinh-nen-powerpoint-thien-nhien-dep-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258" y="0"/>
            <a:ext cx="9179257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28199" y="990653"/>
            <a:ext cx="642675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err="1">
                <a:solidFill>
                  <a:srgbClr val="0070C0"/>
                </a:solidFill>
                <a:latin typeface="iCiel Cadena" pitchFamily="2" charset="-93"/>
              </a:rPr>
              <a:t>Ngôi</a:t>
            </a:r>
            <a:r>
              <a:rPr lang="en-US" sz="6600" dirty="0">
                <a:solidFill>
                  <a:srgbClr val="0070C0"/>
                </a:solidFill>
                <a:latin typeface="iCiel Cadena" pitchFamily="2" charset="-93"/>
              </a:rPr>
              <a:t> </a:t>
            </a:r>
            <a:r>
              <a:rPr lang="en-US" sz="6600" dirty="0" err="1">
                <a:solidFill>
                  <a:srgbClr val="0070C0"/>
                </a:solidFill>
                <a:latin typeface="iCiel Cadena" pitchFamily="2" charset="-93"/>
              </a:rPr>
              <a:t>nhà</a:t>
            </a:r>
            <a:r>
              <a:rPr lang="en-US" sz="6600" dirty="0">
                <a:solidFill>
                  <a:srgbClr val="0070C0"/>
                </a:solidFill>
                <a:latin typeface="iCiel Cadena" pitchFamily="2" charset="-93"/>
              </a:rPr>
              <a:t> </a:t>
            </a:r>
            <a:r>
              <a:rPr lang="en-US" sz="6600" dirty="0" err="1">
                <a:solidFill>
                  <a:srgbClr val="0070C0"/>
                </a:solidFill>
                <a:latin typeface="iCiel Cadena" pitchFamily="2" charset="-93"/>
              </a:rPr>
              <a:t>của</a:t>
            </a:r>
            <a:r>
              <a:rPr lang="en-US" sz="6600" dirty="0">
                <a:solidFill>
                  <a:srgbClr val="0070C0"/>
                </a:solidFill>
                <a:latin typeface="iCiel Cadena" pitchFamily="2" charset="-93"/>
              </a:rPr>
              <a:t> </a:t>
            </a:r>
            <a:r>
              <a:rPr lang="en-US" sz="6600" dirty="0" err="1">
                <a:solidFill>
                  <a:srgbClr val="0070C0"/>
                </a:solidFill>
                <a:latin typeface="iCiel Cadena" pitchFamily="2" charset="-93"/>
              </a:rPr>
              <a:t>em</a:t>
            </a:r>
            <a:r>
              <a:rPr lang="en-US" sz="6600" dirty="0">
                <a:solidFill>
                  <a:srgbClr val="0070C0"/>
                </a:solidFill>
                <a:latin typeface="iCiel Cadena" pitchFamily="2" charset="-93"/>
              </a:rPr>
              <a:t> </a:t>
            </a:r>
            <a:endParaRPr lang="vi-VN" sz="6600" dirty="0">
              <a:solidFill>
                <a:srgbClr val="0070C0"/>
              </a:solidFill>
              <a:latin typeface="iCiel Cadena" pitchFamily="2" charset="-93"/>
            </a:endParaRPr>
          </a:p>
        </p:txBody>
      </p:sp>
      <p:pic>
        <p:nvPicPr>
          <p:cNvPr id="1030" name="Picture 6" descr="C:\Users\Administrator\Downloads\kisspng-airplane-flight-encapsulated-postscript-computer-i-5aebc7fd669676.747757131525401597420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29000" y="1714500"/>
            <a:ext cx="3200568" cy="1826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90" y="206124"/>
            <a:ext cx="1473046" cy="1246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39215E5-B4DB-432B-AC60-65D8D9E2DD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830" y="2530870"/>
            <a:ext cx="9542630" cy="318413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679B11E-B197-4F92-B811-E9EF09CC82A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8666" y="3937000"/>
            <a:ext cx="2021974" cy="1527012"/>
          </a:xfrm>
          <a:prstGeom prst="rect">
            <a:avLst/>
          </a:prstGeom>
        </p:spPr>
      </p:pic>
      <p:pic>
        <p:nvPicPr>
          <p:cNvPr id="2" name="Karaoke Nhà của tôi - Thu Hiền - Melody F. - Giaoviennhac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52735.9409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441576" y="-2222500"/>
            <a:ext cx="609600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384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9184 0.07223 L -0.09184 0.07223 C -0.10955 0.05232 -0.12847 0.03449 -0.14461 0.0125 C -0.1585 -0.00671 -0.16944 -0.02939 -0.18142 -0.05069 C -0.18402 -0.05532 -0.18593 -0.06088 -0.18923 -0.06481 C -0.19236 -0.06805 -0.19635 -0.06944 -0.19982 -0.07176 C -0.23576 -0.06944 -0.27222 -0.07222 -0.30781 -0.06481 C -0.31718 -0.06273 -0.32361 -0.05092 -0.33142 -0.04375 C -0.33767 -0.03796 -0.34375 -0.03217 -0.34982 -0.02615 C -0.35694 -0.01921 -0.36354 -0.01157 -0.37083 -0.00509 C -0.37361 -0.00277 -0.37656 -0.00092 -0.37882 0.00186 C -0.38645 0.01227 -0.39427 0.03774 -0.40503 0.04051 L -0.41823 0.04399 C -0.42482 0.02848 -0.43645 0.00139 -0.44201 -0.01551 C -0.44635 -0.02939 -0.44895 -0.04722 -0.45243 -0.06111 C -0.45399 -0.06713 -0.45607 -0.07291 -0.45781 -0.0787 C -0.45868 -0.08217 -0.4592 -0.08588 -0.46041 -0.08935 C -0.4651 -0.10185 -0.46857 -0.10231 -0.47621 -0.11389 C -0.48993 -0.13472 -0.4776 -0.12222 -0.49201 -0.13495 C -0.49375 -0.13842 -0.49496 -0.14236 -0.49722 -0.14537 C -0.50364 -0.15393 -0.51961 -0.16527 -0.52621 -0.1699 C -0.5427 -0.18171 -0.53784 -0.17916 -0.55243 -0.18402 C -0.55607 -0.18634 -0.55902 -0.19074 -0.56302 -0.19097 C -0.58142 -0.19189 -0.6 -0.19097 -0.61823 -0.1875 C -0.62569 -0.18611 -0.63229 -0.18009 -0.63941 -0.17708 C -0.6427 -0.17546 -0.64635 -0.17453 -0.64982 -0.17338 C -0.65694 -0.16643 -0.66475 -0.16064 -0.67083 -0.15231 C -0.67448 -0.14768 -0.67743 -0.14213 -0.68142 -0.13842 C -0.68368 -0.13634 -0.68663 -0.13611 -0.68941 -0.13495 C -0.69566 -0.12384 -0.69739 -0.11921 -0.7052 -0.11041 C -0.7085 -0.10648 -0.7118 -0.10231 -0.71562 -0.09976 C -0.71892 -0.09768 -0.72274 -0.09745 -0.72621 -0.09629 C -0.73055 -0.10787 -0.73541 -0.11944 -0.73941 -0.13148 C -0.75121 -0.16736 -0.75538 -0.20902 -0.77361 -0.24004 C -0.78645 -0.26203 -0.79652 -0.28217 -0.81302 -0.29976 C -0.81736 -0.30439 -0.82152 -0.30972 -0.82621 -0.31389 C -0.8559 -0.33958 -0.85764 -0.34004 -0.88142 -0.35578 C -0.90955 -0.35347 -0.93767 -0.35254 -0.96562 -0.34884 C -0.97291 -0.34791 -0.97986 -0.34467 -0.9868 -0.34189 C -0.99288 -0.33935 -1.00451 -0.3324 -1.01041 -0.32777 C -1.01319 -0.32569 -1.01527 -0.32222 -1.01823 -0.32083 C -1.02257 -0.31875 -1.02708 -0.31851 -1.03142 -0.31736 C -1.03958 -0.30648 -1.04288 -0.30069 -1.0526 -0.29282 C -1.0559 -0.29004 -1.05989 -0.28865 -1.06302 -0.28564 C -1.06736 -0.28171 -1.08281 -0.26273 -1.08941 -0.25764 C -1.09184 -0.25578 -1.09479 -0.25578 -1.09722 -0.25416 C -1.10191 -0.25115 -1.10573 -0.24606 -1.11041 -0.24375 C -1.11718 -0.24027 -1.13125 -0.23657 -1.13125 -0.23657 C -1.15503 -0.23773 -1.17864 -0.23796 -1.20243 -0.24004 C -1.21823 -0.24143 -1.23385 -0.24606 -1.24965 -0.24722 C -1.26632 -0.24838 -1.28298 -0.24722 -1.29982 -0.24722 " pathEditMode="relative" ptsTypes="AAAAAAAAAAAAAAAAAAAAAAAAAAAAAAAAAAAAAAAAAAAAAAAAAAA">
                                      <p:cBhvr>
                                        <p:cTn id="21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GIAO AN\SGV lop 2\chan trời sang tạo lớp 1\hình ảnh minh họa\hinh-nen-powerpoint-thien-nhien-dep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2" y="10583"/>
            <a:ext cx="9176982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45000" y="2244825"/>
            <a:ext cx="85660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>
                <a:solidFill>
                  <a:srgbClr val="C00000"/>
                </a:solidFill>
                <a:latin typeface="iCiel Cadena" pitchFamily="2" charset="-93"/>
              </a:rPr>
              <a:t>Mẹ</a:t>
            </a:r>
            <a:r>
              <a:rPr lang="en-US" sz="8000" dirty="0">
                <a:solidFill>
                  <a:srgbClr val="C00000"/>
                </a:solidFill>
                <a:latin typeface="iCiel Cadena" pitchFamily="2" charset="-93"/>
              </a:rPr>
              <a:t> </a:t>
            </a:r>
            <a:r>
              <a:rPr lang="en-US" sz="8000" dirty="0" err="1">
                <a:solidFill>
                  <a:srgbClr val="C00000"/>
                </a:solidFill>
                <a:latin typeface="iCiel Cadena" pitchFamily="2" charset="-93"/>
              </a:rPr>
              <a:t>ơi</a:t>
            </a:r>
            <a:r>
              <a:rPr lang="en-US" sz="8000" dirty="0">
                <a:solidFill>
                  <a:srgbClr val="C00000"/>
                </a:solidFill>
                <a:latin typeface="iCiel Cadena" pitchFamily="2" charset="-93"/>
              </a:rPr>
              <a:t> </a:t>
            </a:r>
            <a:r>
              <a:rPr lang="en-US" sz="8000" dirty="0" err="1">
                <a:solidFill>
                  <a:srgbClr val="C00000"/>
                </a:solidFill>
                <a:latin typeface="iCiel Cadena" pitchFamily="2" charset="-93"/>
              </a:rPr>
              <a:t>tại</a:t>
            </a:r>
            <a:r>
              <a:rPr lang="en-US" sz="8000" dirty="0">
                <a:solidFill>
                  <a:srgbClr val="C00000"/>
                </a:solidFill>
                <a:latin typeface="iCiel Cadena" pitchFamily="2" charset="-93"/>
              </a:rPr>
              <a:t> </a:t>
            </a:r>
            <a:r>
              <a:rPr lang="en-US" sz="8000" dirty="0" err="1">
                <a:solidFill>
                  <a:srgbClr val="C00000"/>
                </a:solidFill>
                <a:latin typeface="iCiel Cadena" pitchFamily="2" charset="-93"/>
              </a:rPr>
              <a:t>sao</a:t>
            </a:r>
            <a:r>
              <a:rPr lang="en-US" sz="8000" dirty="0">
                <a:solidFill>
                  <a:srgbClr val="C00000"/>
                </a:solidFill>
                <a:latin typeface="iCiel Cadena" pitchFamily="2" charset="-93"/>
              </a:rPr>
              <a:t> </a:t>
            </a:r>
            <a:endParaRPr lang="vi-VN" sz="8000" dirty="0">
              <a:solidFill>
                <a:srgbClr val="C00000"/>
              </a:solidFill>
              <a:latin typeface="iCiel Cadena" pitchFamily="2" charset="-93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7AA7CCB-3AF6-47BD-AB46-41783240D0D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73" t="7247" r="-2139" b="57246"/>
          <a:stretch/>
        </p:blipFill>
        <p:spPr>
          <a:xfrm>
            <a:off x="12115800" y="799492"/>
            <a:ext cx="1872018" cy="96805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483C686-59F4-41B8-A8D0-92D41358E61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73" t="7247" r="-2139" b="57246"/>
          <a:stretch/>
        </p:blipFill>
        <p:spPr>
          <a:xfrm>
            <a:off x="16611600" y="1889443"/>
            <a:ext cx="2743200" cy="120176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3E48B22-0253-482D-901C-7F8F32C934A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73" t="7247" r="-2139" b="57246"/>
          <a:stretch/>
        </p:blipFill>
        <p:spPr>
          <a:xfrm>
            <a:off x="9186864" y="164250"/>
            <a:ext cx="1557336" cy="805328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7">
            <a:extLst>
              <a:ext uri="{FF2B5EF4-FFF2-40B4-BE49-F238E27FC236}">
                <a16:creationId xmlns:a16="http://schemas.microsoft.com/office/drawing/2014/main" id="{23E538AB-1C08-4B8F-A59D-1BD0B0BA01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359" y="233222"/>
            <a:ext cx="2482982" cy="2100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Mẹ ơi tại sao - Thiếu nhi Karaoke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8611.5392" end="180122.6334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261100" y="-2286000"/>
            <a:ext cx="609600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620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7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28820" y="338201"/>
            <a:ext cx="47291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endParaRPr lang="vi-VN" sz="3200" b="1" dirty="0">
              <a:solidFill>
                <a:srgbClr val="1F497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7839" y="444504"/>
            <a:ext cx="6272767" cy="49426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7" descr="E:\GIAO AN\SGV lop 2\sgv chân trời sáng tạo lớp 2\hình minh họa giáo án\11\6826466070_157546671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97347">
            <a:off x="6315381" y="1705164"/>
            <a:ext cx="1977214" cy="16476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32" y="825513"/>
            <a:ext cx="3333768" cy="2765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7333" y="3302005"/>
            <a:ext cx="2829607" cy="1865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8495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6989" y="2476512"/>
            <a:ext cx="1918429" cy="2661739"/>
          </a:xfrm>
          <a:prstGeom prst="rect">
            <a:avLst/>
          </a:prstGeom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361" y="3963506"/>
            <a:ext cx="9143908" cy="175149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641" y="1127796"/>
            <a:ext cx="1269162" cy="591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63737">
            <a:off x="7447124" y="-55838"/>
            <a:ext cx="1174911" cy="1210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529" y="234970"/>
            <a:ext cx="1347858" cy="628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81360"/>
            <a:ext cx="7696342" cy="2476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37"/>
          <p:cNvSpPr txBox="1"/>
          <p:nvPr/>
        </p:nvSpPr>
        <p:spPr>
          <a:xfrm>
            <a:off x="685802" y="1412727"/>
            <a:ext cx="69655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 err="1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Kể</a:t>
            </a:r>
            <a:r>
              <a:rPr lang="en-US" altLang="zh-CN" sz="3600" b="1" dirty="0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tên</a:t>
            </a:r>
            <a:r>
              <a:rPr lang="en-US" altLang="zh-CN" sz="3600" b="1" dirty="0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các</a:t>
            </a:r>
            <a:r>
              <a:rPr lang="en-US" altLang="zh-CN" sz="3600" b="1" dirty="0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bài</a:t>
            </a:r>
            <a:r>
              <a:rPr lang="en-US" altLang="zh-CN" sz="3600" b="1" dirty="0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đã</a:t>
            </a:r>
            <a:r>
              <a:rPr lang="en-US" altLang="zh-CN" sz="3600" b="1" dirty="0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học</a:t>
            </a:r>
            <a:r>
              <a:rPr lang="en-US" altLang="zh-CN" sz="3600" b="1" dirty="0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ở </a:t>
            </a:r>
            <a:r>
              <a:rPr lang="en-US" altLang="zh-CN" sz="3600" b="1" dirty="0" err="1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chủ</a:t>
            </a:r>
            <a:r>
              <a:rPr lang="en-US" altLang="zh-CN" sz="3600" b="1" dirty="0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đề</a:t>
            </a:r>
            <a:r>
              <a:rPr lang="en-US" altLang="zh-CN" sz="3600" b="1" dirty="0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2 </a:t>
            </a:r>
            <a:r>
              <a:rPr lang="en-US" altLang="zh-CN" sz="48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“</a:t>
            </a:r>
            <a:r>
              <a:rPr lang="en-US" altLang="zh-CN" sz="48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ngôi</a:t>
            </a:r>
            <a:r>
              <a:rPr lang="en-US" altLang="zh-CN" sz="48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48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nhà</a:t>
            </a:r>
            <a:r>
              <a:rPr lang="en-US" altLang="zh-CN" sz="48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48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của</a:t>
            </a:r>
            <a:r>
              <a:rPr lang="en-US" altLang="zh-CN" sz="48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48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em</a:t>
            </a:r>
            <a:r>
              <a:rPr lang="en-US" altLang="zh-CN" sz="48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”</a:t>
            </a:r>
            <a:endParaRPr lang="zh-CN" altLang="en-US" sz="4800" b="1" dirty="0">
              <a:ln>
                <a:solidFill>
                  <a:srgbClr val="005F60">
                    <a:lumMod val="75000"/>
                  </a:srgbClr>
                </a:solidFill>
              </a:ln>
              <a:solidFill>
                <a:srgbClr val="FF0000"/>
              </a:solidFill>
              <a:effectLst>
                <a:outerShdw dist="50800" dir="4800000" algn="ctr" rotWithShape="0">
                  <a:srgbClr val="005F60">
                    <a:lumMod val="50000"/>
                  </a:srgbClr>
                </a:outerShdw>
              </a:effectLst>
              <a:latin typeface="iCiel Cadena" pitchFamily="2" charset="0"/>
              <a:cs typeface="+mn-ea"/>
              <a:sym typeface="+mn-lt"/>
            </a:endParaRP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4359" y="3177616"/>
            <a:ext cx="3053853" cy="189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03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0.00062 L 0.01875 2.46914E-6 " pathEditMode="relative" rAng="0" ptsTypes="AA">
                                      <p:cBhvr>
                                        <p:cTn id="23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31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25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750"/>
                            </p:stCondLst>
                            <p:childTnLst>
                              <p:par>
                                <p:cTn id="4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250"/>
                            </p:stCondLst>
                            <p:childTnLst>
                              <p:par>
                                <p:cTn id="5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2" y="1"/>
            <a:ext cx="9157812" cy="571499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/>
          <a:extLst/>
        </p:spPr>
      </p:pic>
      <p:sp>
        <p:nvSpPr>
          <p:cNvPr id="13" name="TextBox 12"/>
          <p:cNvSpPr txBox="1"/>
          <p:nvPr/>
        </p:nvSpPr>
        <p:spPr>
          <a:xfrm>
            <a:off x="2017895" y="4064000"/>
            <a:ext cx="54030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00B050"/>
                </a:solidFill>
                <a:latin typeface="iCiel Cadena" pitchFamily="2" charset="0"/>
              </a:rPr>
              <a:t>. </a:t>
            </a:r>
            <a:r>
              <a:rPr lang="en-US" sz="4000" dirty="0" err="1">
                <a:solidFill>
                  <a:srgbClr val="00B050"/>
                </a:solidFill>
                <a:latin typeface="iCiel Cadena" pitchFamily="2" charset="0"/>
              </a:rPr>
              <a:t>Tiết</a:t>
            </a:r>
            <a:r>
              <a:rPr lang="en-US" sz="4000" dirty="0">
                <a:solidFill>
                  <a:srgbClr val="00B050"/>
                </a:solidFill>
                <a:latin typeface="iCiel Cadena" pitchFamily="2" charset="0"/>
              </a:rPr>
              <a:t> 3 : </a:t>
            </a:r>
            <a:r>
              <a:rPr lang="en-US" sz="4000" dirty="0" err="1">
                <a:solidFill>
                  <a:srgbClr val="00B050"/>
                </a:solidFill>
                <a:latin typeface="iCiel Cadena" pitchFamily="2" charset="0"/>
              </a:rPr>
              <a:t>Ghép</a:t>
            </a:r>
            <a:r>
              <a:rPr lang="en-US" sz="4000" dirty="0">
                <a:solidFill>
                  <a:srgbClr val="00B05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iCiel Cadena" pitchFamily="2" charset="0"/>
              </a:rPr>
              <a:t>hình</a:t>
            </a:r>
            <a:r>
              <a:rPr lang="en-US" sz="4000" dirty="0">
                <a:solidFill>
                  <a:srgbClr val="00B05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iCiel Cadena" pitchFamily="2" charset="0"/>
              </a:rPr>
              <a:t>nhà</a:t>
            </a:r>
            <a:r>
              <a:rPr lang="en-US" sz="4000" dirty="0">
                <a:solidFill>
                  <a:srgbClr val="00B050"/>
                </a:solidFill>
                <a:latin typeface="iCiel Cadena" pitchFamily="2" charset="0"/>
              </a:rPr>
              <a:t> </a:t>
            </a:r>
          </a:p>
        </p:txBody>
      </p:sp>
      <p:pic>
        <p:nvPicPr>
          <p:cNvPr id="14" name="图片 2">
            <a:extLst>
              <a:ext uri="{FF2B5EF4-FFF2-40B4-BE49-F238E27FC236}">
                <a16:creationId xmlns:a16="http://schemas.microsoft.com/office/drawing/2014/main" id="{7FE2C1D8-DFB4-4D3F-8484-6713BFFEDD4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04800" y="3315923"/>
            <a:ext cx="2895600" cy="227207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21624" y="190501"/>
            <a:ext cx="9241824" cy="169277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lvl="0" algn="ctr"/>
            <a:r>
              <a:rPr lang="en-US" sz="4400" dirty="0" err="1">
                <a:solidFill>
                  <a:srgbClr val="FF0000"/>
                </a:solidFill>
                <a:latin typeface="iCiel Cadena" pitchFamily="2" charset="0"/>
              </a:rPr>
              <a:t>Chủ</a:t>
            </a:r>
            <a:r>
              <a:rPr lang="en-US" sz="44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iCiel Cadena" pitchFamily="2" charset="0"/>
              </a:rPr>
              <a:t>đề</a:t>
            </a:r>
            <a:r>
              <a:rPr lang="en-US" sz="4400" dirty="0">
                <a:solidFill>
                  <a:srgbClr val="FF0000"/>
                </a:solidFill>
                <a:latin typeface="iCiel Cadena" pitchFamily="2" charset="0"/>
              </a:rPr>
              <a:t> 2</a:t>
            </a:r>
          </a:p>
          <a:p>
            <a:pPr lvl="0" algn="ctr"/>
            <a:r>
              <a:rPr lang="en-US" sz="60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iCiel Cadena" pitchFamily="2" charset="0"/>
              </a:rPr>
              <a:t>ngôi</a:t>
            </a:r>
            <a:r>
              <a:rPr lang="en-US" sz="60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iCiel Cadena" pitchFamily="2" charset="0"/>
              </a:rPr>
              <a:t>nhà</a:t>
            </a:r>
            <a:r>
              <a:rPr lang="en-US" sz="60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iCiel Cadena" pitchFamily="2" charset="0"/>
              </a:rPr>
              <a:t>của</a:t>
            </a:r>
            <a:r>
              <a:rPr lang="en-US" sz="60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iCiel Cadena" pitchFamily="2" charset="0"/>
              </a:rPr>
              <a:t>em</a:t>
            </a:r>
            <a:r>
              <a:rPr lang="en-US" sz="6000" dirty="0">
                <a:solidFill>
                  <a:srgbClr val="FF0000"/>
                </a:solidFill>
                <a:latin typeface="iCiel Cadena" pitchFamily="2" charset="0"/>
              </a:rPr>
              <a:t> 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3" y="1778000"/>
            <a:ext cx="8067273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B050"/>
                </a:solidFill>
                <a:latin typeface="iCiel Cadena" pitchFamily="2" charset="0"/>
              </a:rPr>
              <a:t>. </a:t>
            </a:r>
            <a:r>
              <a:rPr lang="en-US" sz="4000" dirty="0" err="1">
                <a:solidFill>
                  <a:srgbClr val="00B050"/>
                </a:solidFill>
                <a:latin typeface="iCiel Cadena" pitchFamily="2" charset="0"/>
              </a:rPr>
              <a:t>Tiết</a:t>
            </a:r>
            <a:r>
              <a:rPr lang="en-US" sz="4000" dirty="0">
                <a:solidFill>
                  <a:srgbClr val="00B050"/>
                </a:solidFill>
                <a:latin typeface="iCiel Cadena" pitchFamily="2" charset="0"/>
              </a:rPr>
              <a:t> 1 : </a:t>
            </a:r>
            <a:r>
              <a:rPr lang="en-US" sz="4000" dirty="0" err="1">
                <a:solidFill>
                  <a:srgbClr val="00B050"/>
                </a:solidFill>
                <a:latin typeface="iCiel Cadena" pitchFamily="2" charset="0"/>
              </a:rPr>
              <a:t>Vẽ</a:t>
            </a:r>
            <a:r>
              <a:rPr lang="en-US" sz="4000" dirty="0">
                <a:solidFill>
                  <a:srgbClr val="00B05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iCiel Cadena" pitchFamily="2" charset="0"/>
              </a:rPr>
              <a:t>ngôi</a:t>
            </a:r>
            <a:r>
              <a:rPr lang="en-US" sz="4000" dirty="0">
                <a:solidFill>
                  <a:srgbClr val="00B05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iCiel Cadena" pitchFamily="2" charset="0"/>
              </a:rPr>
              <a:t>nhà</a:t>
            </a:r>
            <a:r>
              <a:rPr lang="en-US" sz="4000" dirty="0">
                <a:solidFill>
                  <a:srgbClr val="00B05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iCiel Cadena" pitchFamily="2" charset="0"/>
              </a:rPr>
              <a:t>tù</a:t>
            </a:r>
            <a:r>
              <a:rPr lang="en-US" sz="4000" dirty="0">
                <a:solidFill>
                  <a:srgbClr val="00B05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iCiel Cadena" pitchFamily="2" charset="0"/>
              </a:rPr>
              <a:t>hình</a:t>
            </a:r>
            <a:r>
              <a:rPr lang="en-US" sz="4000" dirty="0">
                <a:solidFill>
                  <a:srgbClr val="00B05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iCiel Cadena" pitchFamily="2" charset="0"/>
              </a:rPr>
              <a:t>cơ</a:t>
            </a:r>
            <a:r>
              <a:rPr lang="en-US" sz="4000" dirty="0">
                <a:solidFill>
                  <a:srgbClr val="00B05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iCiel Cadena" pitchFamily="2" charset="0"/>
              </a:rPr>
              <a:t>bản</a:t>
            </a:r>
            <a:r>
              <a:rPr lang="en-US" sz="4000" dirty="0">
                <a:solidFill>
                  <a:srgbClr val="00B050"/>
                </a:solidFill>
                <a:latin typeface="iCiel Cadena" pitchFamily="2" charset="0"/>
              </a:rPr>
              <a:t> </a:t>
            </a:r>
          </a:p>
        </p:txBody>
      </p:sp>
      <p:sp>
        <p:nvSpPr>
          <p:cNvPr id="9" name="Rectangle 8"/>
          <p:cNvSpPr/>
          <p:nvPr/>
        </p:nvSpPr>
        <p:spPr>
          <a:xfrm>
            <a:off x="757036" y="2643636"/>
            <a:ext cx="7924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000" dirty="0">
                <a:solidFill>
                  <a:srgbClr val="006600"/>
                </a:solidFill>
                <a:latin typeface="iCiel Cadena" pitchFamily="2" charset="0"/>
              </a:rPr>
              <a:t>. </a:t>
            </a:r>
            <a:r>
              <a:rPr lang="en-US" sz="4000" dirty="0" err="1">
                <a:solidFill>
                  <a:srgbClr val="006600"/>
                </a:solidFill>
                <a:latin typeface="iCiel Cadena" pitchFamily="2" charset="0"/>
              </a:rPr>
              <a:t>Tiết</a:t>
            </a:r>
            <a:r>
              <a:rPr lang="en-US" sz="4000" dirty="0">
                <a:solidFill>
                  <a:srgbClr val="006600"/>
                </a:solidFill>
                <a:latin typeface="iCiel Cadena" pitchFamily="2" charset="0"/>
              </a:rPr>
              <a:t> 2 : </a:t>
            </a:r>
            <a:r>
              <a:rPr lang="en-US" sz="4000" dirty="0" err="1">
                <a:solidFill>
                  <a:srgbClr val="006600"/>
                </a:solidFill>
                <a:latin typeface="iCiel Cadena" pitchFamily="2" charset="0"/>
              </a:rPr>
              <a:t>Vẽ</a:t>
            </a:r>
            <a:r>
              <a:rPr lang="en-US" sz="4000" dirty="0">
                <a:solidFill>
                  <a:srgbClr val="0066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6600"/>
                </a:solidFill>
                <a:latin typeface="iCiel Cadena" pitchFamily="2" charset="0"/>
              </a:rPr>
              <a:t>nhà</a:t>
            </a:r>
            <a:r>
              <a:rPr lang="en-US" sz="4000" dirty="0">
                <a:solidFill>
                  <a:srgbClr val="0066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6600"/>
                </a:solidFill>
                <a:latin typeface="iCiel Cadena" pitchFamily="2" charset="0"/>
              </a:rPr>
              <a:t>kết</a:t>
            </a:r>
            <a:r>
              <a:rPr lang="en-US" sz="4000" dirty="0">
                <a:solidFill>
                  <a:srgbClr val="0066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6600"/>
                </a:solidFill>
                <a:latin typeface="iCiel Cadena" pitchFamily="2" charset="0"/>
              </a:rPr>
              <a:t>hợp</a:t>
            </a:r>
            <a:r>
              <a:rPr lang="en-US" sz="4000" dirty="0">
                <a:solidFill>
                  <a:srgbClr val="0066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6600"/>
                </a:solidFill>
                <a:latin typeface="iCiel Cadena" pitchFamily="2" charset="0"/>
              </a:rPr>
              <a:t>với</a:t>
            </a:r>
            <a:r>
              <a:rPr lang="en-US" sz="4000" dirty="0">
                <a:solidFill>
                  <a:srgbClr val="0066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6600"/>
                </a:solidFill>
                <a:latin typeface="iCiel Cadena" pitchFamily="2" charset="0"/>
              </a:rPr>
              <a:t>khung</a:t>
            </a:r>
            <a:endParaRPr lang="en-US" sz="4000" dirty="0">
              <a:solidFill>
                <a:srgbClr val="006600"/>
              </a:solidFill>
              <a:latin typeface="iCiel Cadena" pitchFamily="2" charset="0"/>
            </a:endParaRPr>
          </a:p>
          <a:p>
            <a:pPr lvl="0" algn="ctr"/>
            <a:r>
              <a:rPr lang="en-US" sz="4000" dirty="0">
                <a:solidFill>
                  <a:srgbClr val="0066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6600"/>
                </a:solidFill>
                <a:latin typeface="iCiel Cadena" pitchFamily="2" charset="0"/>
              </a:rPr>
              <a:t>cảnh</a:t>
            </a:r>
            <a:r>
              <a:rPr lang="en-US" sz="4000" dirty="0">
                <a:solidFill>
                  <a:srgbClr val="0066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6600"/>
                </a:solidFill>
                <a:latin typeface="iCiel Cadena" pitchFamily="2" charset="0"/>
              </a:rPr>
              <a:t>thiên</a:t>
            </a:r>
            <a:r>
              <a:rPr lang="en-US" sz="4000" dirty="0">
                <a:solidFill>
                  <a:srgbClr val="0066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6600"/>
                </a:solidFill>
                <a:latin typeface="iCiel Cadena" pitchFamily="2" charset="0"/>
              </a:rPr>
              <a:t>nhiên</a:t>
            </a:r>
            <a:r>
              <a:rPr lang="en-US" sz="4000" dirty="0">
                <a:solidFill>
                  <a:srgbClr val="006600"/>
                </a:solidFill>
                <a:latin typeface="iCiel Cadena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45102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ww.jpppt.com">
  <a:themeElements>
    <a:clrScheme name="自定义 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A3CD39"/>
      </a:accent1>
      <a:accent2>
        <a:srgbClr val="E4BE33"/>
      </a:accent2>
      <a:accent3>
        <a:srgbClr val="E6325C"/>
      </a:accent3>
      <a:accent4>
        <a:srgbClr val="71CDB7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极目远眺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www.jpppt.com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D5901"/>
      </a:accent1>
      <a:accent2>
        <a:srgbClr val="F78104"/>
      </a:accent2>
      <a:accent3>
        <a:srgbClr val="FAAB36"/>
      </a:accent3>
      <a:accent4>
        <a:srgbClr val="249EA0"/>
      </a:accent4>
      <a:accent5>
        <a:srgbClr val="008083"/>
      </a:accent5>
      <a:accent6>
        <a:srgbClr val="005F60"/>
      </a:accent6>
      <a:hlink>
        <a:srgbClr val="393939"/>
      </a:hlink>
      <a:folHlink>
        <a:srgbClr val="BFBFBF"/>
      </a:folHlink>
    </a:clrScheme>
    <a:fontScheme name="xt5mjugk">
      <a:majorFont>
        <a:latin typeface="微软雅黑"/>
        <a:ea typeface="方正卡通简体"/>
        <a:cs typeface=""/>
      </a:majorFont>
      <a:minorFont>
        <a:latin typeface="微软雅黑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www.jpppt.com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D5901"/>
      </a:accent1>
      <a:accent2>
        <a:srgbClr val="F78104"/>
      </a:accent2>
      <a:accent3>
        <a:srgbClr val="FAAB36"/>
      </a:accent3>
      <a:accent4>
        <a:srgbClr val="249EA0"/>
      </a:accent4>
      <a:accent5>
        <a:srgbClr val="008083"/>
      </a:accent5>
      <a:accent6>
        <a:srgbClr val="005F60"/>
      </a:accent6>
      <a:hlink>
        <a:srgbClr val="393939"/>
      </a:hlink>
      <a:folHlink>
        <a:srgbClr val="BFBFBF"/>
      </a:folHlink>
    </a:clrScheme>
    <a:fontScheme name="xt5mjugk">
      <a:majorFont>
        <a:latin typeface="微软雅黑"/>
        <a:ea typeface="方正卡通简体"/>
        <a:cs typeface=""/>
      </a:majorFont>
      <a:minorFont>
        <a:latin typeface="微软雅黑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www.jpppt.com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D5901"/>
      </a:accent1>
      <a:accent2>
        <a:srgbClr val="F78104"/>
      </a:accent2>
      <a:accent3>
        <a:srgbClr val="FAAB36"/>
      </a:accent3>
      <a:accent4>
        <a:srgbClr val="249EA0"/>
      </a:accent4>
      <a:accent5>
        <a:srgbClr val="008083"/>
      </a:accent5>
      <a:accent6>
        <a:srgbClr val="005F60"/>
      </a:accent6>
      <a:hlink>
        <a:srgbClr val="393939"/>
      </a:hlink>
      <a:folHlink>
        <a:srgbClr val="BFBFBF"/>
      </a:folHlink>
    </a:clrScheme>
    <a:fontScheme name="xt5mjugk">
      <a:majorFont>
        <a:latin typeface="微软雅黑"/>
        <a:ea typeface="方正卡通简体"/>
        <a:cs typeface=""/>
      </a:majorFont>
      <a:minorFont>
        <a:latin typeface="微软雅黑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_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6866</TotalTime>
  <Words>356</Words>
  <Application>Microsoft Office PowerPoint</Application>
  <PresentationFormat>On-screen Show (16:10)</PresentationFormat>
  <Paragraphs>56</Paragraphs>
  <Slides>18</Slides>
  <Notes>12</Notes>
  <HiddenSlides>0</HiddenSlides>
  <MMClips>3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18</vt:i4>
      </vt:variant>
    </vt:vector>
  </HeadingPairs>
  <TitlesOfParts>
    <vt:vector size="39" baseType="lpstr">
      <vt:lpstr>等线</vt:lpstr>
      <vt:lpstr>等线 Light</vt:lpstr>
      <vt:lpstr>맑은 고딕</vt:lpstr>
      <vt:lpstr>微软雅黑</vt:lpstr>
      <vt:lpstr>宋体</vt:lpstr>
      <vt:lpstr>Arial</vt:lpstr>
      <vt:lpstr>Calibri</vt:lpstr>
      <vt:lpstr>Calibri Light</vt:lpstr>
      <vt:lpstr>iCiel Cadena</vt:lpstr>
      <vt:lpstr>Times New Roman</vt:lpstr>
      <vt:lpstr>方正卡通简体</vt:lpstr>
      <vt:lpstr>Office Theme</vt:lpstr>
      <vt:lpstr>www.jpppt.com</vt:lpstr>
      <vt:lpstr>1_www.jpppt.com</vt:lpstr>
      <vt:lpstr>2_www.jpppt.com</vt:lpstr>
      <vt:lpstr>https://www.freeppt7.com</vt:lpstr>
      <vt:lpstr>4_www.jpppt.com</vt:lpstr>
      <vt:lpstr>第一PPT，www.1ppt.com</vt:lpstr>
      <vt:lpstr>2_Office 主题​​</vt:lpstr>
      <vt:lpstr>1_第一PPT，www.1ppt.com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Administrator</cp:lastModifiedBy>
  <cp:revision>591</cp:revision>
  <dcterms:created xsi:type="dcterms:W3CDTF">2020-08-13T08:18:23Z</dcterms:created>
  <dcterms:modified xsi:type="dcterms:W3CDTF">2021-09-24T14:21:42Z</dcterms:modified>
</cp:coreProperties>
</file>