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2" r:id="rId2"/>
    <p:sldId id="256" r:id="rId3"/>
    <p:sldId id="257" r:id="rId4"/>
    <p:sldId id="258" r:id="rId5"/>
    <p:sldId id="263" r:id="rId6"/>
    <p:sldId id="259" r:id="rId7"/>
    <p:sldId id="277" r:id="rId8"/>
    <p:sldId id="275" r:id="rId9"/>
    <p:sldId id="261" r:id="rId10"/>
    <p:sldId id="262" r:id="rId11"/>
    <p:sldId id="278" r:id="rId12"/>
    <p:sldId id="264" r:id="rId13"/>
    <p:sldId id="280" r:id="rId14"/>
    <p:sldId id="265" r:id="rId15"/>
    <p:sldId id="266" r:id="rId16"/>
    <p:sldId id="267" r:id="rId17"/>
    <p:sldId id="271" r:id="rId18"/>
    <p:sldId id="269" r:id="rId19"/>
    <p:sldId id="268" r:id="rId20"/>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7EEE"/>
    <a:srgbClr val="FC968E"/>
    <a:srgbClr val="E09E97"/>
    <a:srgbClr val="FA40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011C85-CE26-485C-AD65-B40C8D6BF591}" type="datetimeFigureOut">
              <a:rPr lang="vi-VN" smtClean="0"/>
              <a:t>12/06/2023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9040A5-FEE6-450D-8B89-723A688876A0}" type="slidenum">
              <a:rPr lang="vi-VN" smtClean="0"/>
              <a:t>‹#›</a:t>
            </a:fld>
            <a:endParaRPr lang="vi-VN"/>
          </a:p>
        </p:txBody>
      </p:sp>
    </p:spTree>
    <p:extLst>
      <p:ext uri="{BB962C8B-B14F-4D97-AF65-F5344CB8AC3E}">
        <p14:creationId xmlns:p14="http://schemas.microsoft.com/office/powerpoint/2010/main" val="3702063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9259C2-66DB-4D94-B406-E2DC23AD72B1}" type="slidenum">
              <a:rPr lang="en-US" smtClean="0"/>
              <a:pPr/>
              <a:t>17</a:t>
            </a:fld>
            <a:endParaRPr lang="en-US"/>
          </a:p>
        </p:txBody>
      </p:sp>
    </p:spTree>
    <p:extLst>
      <p:ext uri="{BB962C8B-B14F-4D97-AF65-F5344CB8AC3E}">
        <p14:creationId xmlns:p14="http://schemas.microsoft.com/office/powerpoint/2010/main" val="3445649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F2015D62-7308-4E6A-A0F3-570F59F53007}" type="datetimeFigureOut">
              <a:rPr lang="vi-VN" smtClean="0"/>
              <a:t>12/06/2023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20062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F2015D62-7308-4E6A-A0F3-570F59F53007}" type="datetimeFigureOut">
              <a:rPr lang="vi-VN" smtClean="0"/>
              <a:t>12/06/2023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132574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F2015D62-7308-4E6A-A0F3-570F59F53007}" type="datetimeFigureOut">
              <a:rPr lang="vi-VN" smtClean="0"/>
              <a:t>12/06/2023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320949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F2015D62-7308-4E6A-A0F3-570F59F53007}" type="datetimeFigureOut">
              <a:rPr lang="vi-VN" smtClean="0"/>
              <a:t>12/06/2023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122541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015D62-7308-4E6A-A0F3-570F59F53007}" type="datetimeFigureOut">
              <a:rPr lang="vi-VN" smtClean="0"/>
              <a:t>12/06/2023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994566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F2015D62-7308-4E6A-A0F3-570F59F53007}" type="datetimeFigureOut">
              <a:rPr lang="vi-VN" smtClean="0"/>
              <a:t>12/06/2023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558940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F2015D62-7308-4E6A-A0F3-570F59F53007}" type="datetimeFigureOut">
              <a:rPr lang="vi-VN" smtClean="0"/>
              <a:t>12/06/2023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3160704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F2015D62-7308-4E6A-A0F3-570F59F53007}" type="datetimeFigureOut">
              <a:rPr lang="vi-VN" smtClean="0"/>
              <a:t>12/06/2023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3695281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15D62-7308-4E6A-A0F3-570F59F53007}" type="datetimeFigureOut">
              <a:rPr lang="vi-VN" smtClean="0"/>
              <a:t>12/06/2023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1739817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015D62-7308-4E6A-A0F3-570F59F53007}" type="datetimeFigureOut">
              <a:rPr lang="vi-VN" smtClean="0"/>
              <a:t>12/06/2023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3611163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015D62-7308-4E6A-A0F3-570F59F53007}" type="datetimeFigureOut">
              <a:rPr lang="vi-VN" smtClean="0"/>
              <a:t>12/06/2023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05BDF777-4E14-42C1-8495-C97168D1E597}" type="slidenum">
              <a:rPr lang="vi-VN" smtClean="0"/>
              <a:t>‹#›</a:t>
            </a:fld>
            <a:endParaRPr lang="vi-VN"/>
          </a:p>
        </p:txBody>
      </p:sp>
    </p:spTree>
    <p:extLst>
      <p:ext uri="{BB962C8B-B14F-4D97-AF65-F5344CB8AC3E}">
        <p14:creationId xmlns:p14="http://schemas.microsoft.com/office/powerpoint/2010/main" val="2706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15D62-7308-4E6A-A0F3-570F59F53007}" type="datetimeFigureOut">
              <a:rPr lang="vi-VN" smtClean="0"/>
              <a:t>12/06/2023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BDF777-4E14-42C1-8495-C97168D1E597}" type="slidenum">
              <a:rPr lang="vi-VN" smtClean="0"/>
              <a:t>‹#›</a:t>
            </a:fld>
            <a:endParaRPr lang="vi-VN"/>
          </a:p>
        </p:txBody>
      </p:sp>
    </p:spTree>
    <p:extLst>
      <p:ext uri="{BB962C8B-B14F-4D97-AF65-F5344CB8AC3E}">
        <p14:creationId xmlns:p14="http://schemas.microsoft.com/office/powerpoint/2010/main" val="3005991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9788" y="4535855"/>
            <a:ext cx="9118212" cy="2061796"/>
          </a:xfrm>
          <a:prstGeom prst="rect">
            <a:avLst/>
          </a:prstGeom>
        </p:spPr>
      </p:pic>
      <p:sp>
        <p:nvSpPr>
          <p:cNvPr id="7" name="TextBox 6"/>
          <p:cNvSpPr txBox="1"/>
          <p:nvPr/>
        </p:nvSpPr>
        <p:spPr>
          <a:xfrm>
            <a:off x="633126" y="875595"/>
            <a:ext cx="10951535" cy="1446550"/>
          </a:xfrm>
          <a:prstGeom prst="rect">
            <a:avLst/>
          </a:prstGeom>
          <a:noFill/>
        </p:spPr>
        <p:txBody>
          <a:bodyPr wrap="square" rtlCol="0">
            <a:spAutoFit/>
          </a:bodyPr>
          <a:lstStyle/>
          <a:p>
            <a:pPr algn="ctr"/>
            <a:r>
              <a:rPr lang="en-US" sz="4400" b="1" u="sng" dirty="0" err="1">
                <a:solidFill>
                  <a:srgbClr val="E91E26"/>
                </a:solidFill>
              </a:rPr>
              <a:t>Đạo</a:t>
            </a:r>
            <a:r>
              <a:rPr lang="en-US" sz="4400" b="1" u="sng" dirty="0">
                <a:solidFill>
                  <a:srgbClr val="E91E26"/>
                </a:solidFill>
              </a:rPr>
              <a:t> </a:t>
            </a:r>
            <a:r>
              <a:rPr lang="en-US" sz="4400" b="1" u="sng" dirty="0" err="1">
                <a:solidFill>
                  <a:srgbClr val="E91E26"/>
                </a:solidFill>
              </a:rPr>
              <a:t>đức</a:t>
            </a:r>
            <a:endParaRPr lang="en-US" sz="4400" b="1" u="sng" dirty="0">
              <a:solidFill>
                <a:srgbClr val="E91E26"/>
              </a:solidFill>
            </a:endParaRPr>
          </a:p>
          <a:p>
            <a:pPr algn="ctr"/>
            <a:r>
              <a:rPr lang="en-US" sz="4400" b="1" dirty="0" err="1">
                <a:solidFill>
                  <a:srgbClr val="E91E26"/>
                </a:solidFill>
              </a:rPr>
              <a:t>Tiết</a:t>
            </a:r>
            <a:r>
              <a:rPr lang="en-US" sz="4400" b="1" dirty="0">
                <a:solidFill>
                  <a:srgbClr val="E91E26"/>
                </a:solidFill>
              </a:rPr>
              <a:t> 1: </a:t>
            </a:r>
            <a:r>
              <a:rPr lang="en-US" sz="4400" b="1" dirty="0" err="1">
                <a:solidFill>
                  <a:srgbClr val="E91E26"/>
                </a:solidFill>
              </a:rPr>
              <a:t>Em</a:t>
            </a:r>
            <a:r>
              <a:rPr lang="en-US" sz="4400" b="1" dirty="0">
                <a:solidFill>
                  <a:srgbClr val="E91E26"/>
                </a:solidFill>
              </a:rPr>
              <a:t> </a:t>
            </a:r>
            <a:r>
              <a:rPr lang="en-US" sz="4400" b="1" dirty="0" err="1">
                <a:solidFill>
                  <a:srgbClr val="E91E26"/>
                </a:solidFill>
              </a:rPr>
              <a:t>là</a:t>
            </a:r>
            <a:r>
              <a:rPr lang="en-US" sz="4400" b="1" dirty="0">
                <a:solidFill>
                  <a:srgbClr val="E91E26"/>
                </a:solidFill>
              </a:rPr>
              <a:t> </a:t>
            </a:r>
            <a:r>
              <a:rPr lang="en-US" sz="4400" b="1" dirty="0" err="1">
                <a:solidFill>
                  <a:srgbClr val="E91E26"/>
                </a:solidFill>
              </a:rPr>
              <a:t>học</a:t>
            </a:r>
            <a:r>
              <a:rPr lang="en-US" sz="4400" b="1" dirty="0">
                <a:solidFill>
                  <a:srgbClr val="E91E26"/>
                </a:solidFill>
              </a:rPr>
              <a:t> </a:t>
            </a:r>
            <a:r>
              <a:rPr lang="en-US" sz="4400" b="1" dirty="0" err="1">
                <a:solidFill>
                  <a:srgbClr val="E91E26"/>
                </a:solidFill>
              </a:rPr>
              <a:t>sinh</a:t>
            </a:r>
            <a:r>
              <a:rPr lang="en-US" sz="4400" b="1" dirty="0">
                <a:solidFill>
                  <a:srgbClr val="E91E26"/>
                </a:solidFill>
              </a:rPr>
              <a:t> </a:t>
            </a:r>
            <a:r>
              <a:rPr lang="en-US" sz="4400" b="1" dirty="0" err="1">
                <a:solidFill>
                  <a:srgbClr val="E91E26"/>
                </a:solidFill>
              </a:rPr>
              <a:t>lớp</a:t>
            </a:r>
            <a:r>
              <a:rPr lang="en-US" sz="4400" b="1" dirty="0">
                <a:solidFill>
                  <a:srgbClr val="E91E26"/>
                </a:solidFill>
              </a:rPr>
              <a:t> 5</a:t>
            </a:r>
            <a:endParaRPr lang="vi-VN" sz="4400" b="1" dirty="0">
              <a:solidFill>
                <a:srgbClr val="E91E26"/>
              </a:solidFill>
            </a:endParaRPr>
          </a:p>
        </p:txBody>
      </p:sp>
    </p:spTree>
    <p:extLst>
      <p:ext uri="{BB962C8B-B14F-4D97-AF65-F5344CB8AC3E}">
        <p14:creationId xmlns:p14="http://schemas.microsoft.com/office/powerpoint/2010/main" val="229781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p:cNvSpPr/>
          <p:nvPr/>
        </p:nvSpPr>
        <p:spPr>
          <a:xfrm>
            <a:off x="11277600" y="1287244"/>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1</a:t>
            </a:r>
          </a:p>
        </p:txBody>
      </p:sp>
      <p:sp>
        <p:nvSpPr>
          <p:cNvPr id="37" name="Oval 36"/>
          <p:cNvSpPr/>
          <p:nvPr/>
        </p:nvSpPr>
        <p:spPr>
          <a:xfrm>
            <a:off x="11277600" y="1287244"/>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2</a:t>
            </a:r>
          </a:p>
        </p:txBody>
      </p:sp>
      <p:sp>
        <p:nvSpPr>
          <p:cNvPr id="6" name="TextBox 5"/>
          <p:cNvSpPr txBox="1"/>
          <p:nvPr/>
        </p:nvSpPr>
        <p:spPr>
          <a:xfrm>
            <a:off x="1389172" y="1287244"/>
            <a:ext cx="10087134" cy="5570756"/>
          </a:xfrm>
          <a:prstGeom prst="rect">
            <a:avLst/>
          </a:prstGeom>
          <a:noFill/>
        </p:spPr>
        <p:txBody>
          <a:bodyPr wrap="square" rtlCol="0">
            <a:spAutoFit/>
          </a:bodyPr>
          <a:lstStyle/>
          <a:p>
            <a:pPr marL="342900" indent="-342900">
              <a:lnSpc>
                <a:spcPct val="150000"/>
              </a:lnSpc>
              <a:buAutoNum type="alphaLcParenR"/>
            </a:pPr>
            <a:r>
              <a:rPr lang="en-US" sz="3200"/>
              <a:t>Thực hiện tốt </a:t>
            </a:r>
            <a:r>
              <a:rPr lang="en-US" sz="3200" i="1"/>
              <a:t>Năm điều Bác Hồ dạy thiếu niên, nhi đồng.</a:t>
            </a:r>
          </a:p>
          <a:p>
            <a:pPr marL="342900" indent="-342900">
              <a:lnSpc>
                <a:spcPct val="150000"/>
              </a:lnSpc>
              <a:buAutoNum type="alphaLcParenR"/>
            </a:pPr>
            <a:r>
              <a:rPr lang="en-US" sz="3200"/>
              <a:t>Thực hiện đúng nội quy của trường, lớp.</a:t>
            </a:r>
          </a:p>
          <a:p>
            <a:pPr marL="342900" indent="-342900">
              <a:lnSpc>
                <a:spcPct val="150000"/>
              </a:lnSpc>
              <a:buAutoNum type="alphaLcParenR"/>
            </a:pPr>
            <a:r>
              <a:rPr lang="en-US" sz="3200"/>
              <a:t>Tích cực tham gia các hoạt động tập thể, hoạt động xã hội do lớp, trường, địa phương tổ chức.</a:t>
            </a:r>
          </a:p>
          <a:p>
            <a:pPr marL="342900" indent="-342900">
              <a:lnSpc>
                <a:spcPct val="150000"/>
              </a:lnSpc>
              <a:buAutoNum type="alphaLcParenR"/>
            </a:pPr>
            <a:r>
              <a:rPr lang="en-US" sz="3200"/>
              <a:t>Nhường nhịn, giúp đỡ các em học sinh nhỏ.</a:t>
            </a:r>
          </a:p>
          <a:p>
            <a:pPr marL="342900" indent="-342900">
              <a:lnSpc>
                <a:spcPct val="150000"/>
              </a:lnSpc>
              <a:buAutoNum type="alphaLcParenR"/>
            </a:pPr>
            <a:r>
              <a:rPr lang="en-US" sz="3200"/>
              <a:t>Buộc các em nhỏ phải làm theo mọi ý muốn của mình.</a:t>
            </a:r>
          </a:p>
          <a:p>
            <a:pPr marL="444500" indent="-444500">
              <a:lnSpc>
                <a:spcPct val="150000"/>
              </a:lnSpc>
            </a:pPr>
            <a:r>
              <a:rPr lang="en-US" sz="3200"/>
              <a:t>g) Gương mẫu về mọi mặt cho các em lớp dưới noi theo.</a:t>
            </a:r>
          </a:p>
          <a:p>
            <a:endParaRPr lang="vi-VN" sz="200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79711" y="1178867"/>
            <a:ext cx="1249708" cy="1161853"/>
          </a:xfrm>
          <a:prstGeom prst="ellipse">
            <a:avLst/>
          </a:prstGeom>
          <a:ln>
            <a:noFill/>
          </a:ln>
          <a:effectLst>
            <a:softEdge rad="112500"/>
          </a:effectLst>
        </p:spPr>
      </p:pic>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62507" y="2040696"/>
            <a:ext cx="1249708" cy="1161853"/>
          </a:xfrm>
          <a:prstGeom prst="ellipse">
            <a:avLst/>
          </a:prstGeom>
          <a:ln>
            <a:noFill/>
          </a:ln>
          <a:effectLst>
            <a:softEdge rad="112500"/>
          </a:effectLst>
        </p:spPr>
      </p:pic>
      <p:sp>
        <p:nvSpPr>
          <p:cNvPr id="11" name="Pentagon 10"/>
          <p:cNvSpPr/>
          <p:nvPr/>
        </p:nvSpPr>
        <p:spPr>
          <a:xfrm>
            <a:off x="1416437" y="162513"/>
            <a:ext cx="6992472" cy="1250575"/>
          </a:xfrm>
          <a:prstGeom prst="homePlate">
            <a:avLst>
              <a:gd name="adj" fmla="val 81183"/>
            </a:avLst>
          </a:prstGeom>
          <a:solidFill>
            <a:schemeClr val="accent4">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a:solidFill>
                  <a:srgbClr val="C00000"/>
                </a:solidFill>
              </a:rPr>
              <a:t>Theo em, học sinh lớp 5 phải có những hành động, việc làm nào dưới đây?</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260" y="4886062"/>
            <a:ext cx="1128386" cy="1093844"/>
          </a:xfrm>
          <a:prstGeom prst="rect">
            <a:avLst/>
          </a:prstGeom>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62507" y="2956142"/>
            <a:ext cx="1249708" cy="1161853"/>
          </a:xfrm>
          <a:prstGeom prst="ellipse">
            <a:avLst/>
          </a:prstGeom>
          <a:ln>
            <a:noFill/>
          </a:ln>
          <a:effectLst>
            <a:softEdge rad="112500"/>
          </a:effectLst>
        </p:spPr>
      </p:pic>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62507" y="3936343"/>
            <a:ext cx="1249708" cy="1161853"/>
          </a:xfrm>
          <a:prstGeom prst="ellipse">
            <a:avLst/>
          </a:prstGeom>
          <a:ln>
            <a:noFill/>
          </a:ln>
          <a:effectLst>
            <a:softEdge rad="112500"/>
          </a:effectLst>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68472" y="5679574"/>
            <a:ext cx="1249708" cy="1161853"/>
          </a:xfrm>
          <a:prstGeom prst="ellipse">
            <a:avLst/>
          </a:prstGeom>
          <a:ln>
            <a:noFill/>
          </a:ln>
          <a:effectLst>
            <a:softEdge rad="112500"/>
          </a:effectLst>
        </p:spPr>
      </p:pic>
      <p:sp>
        <p:nvSpPr>
          <p:cNvPr id="30" name="Oval 29"/>
          <p:cNvSpPr/>
          <p:nvPr/>
        </p:nvSpPr>
        <p:spPr>
          <a:xfrm>
            <a:off x="11277600" y="1287244"/>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3</a:t>
            </a:r>
          </a:p>
        </p:txBody>
      </p:sp>
      <p:sp>
        <p:nvSpPr>
          <p:cNvPr id="42" name="Oval 41"/>
          <p:cNvSpPr/>
          <p:nvPr/>
        </p:nvSpPr>
        <p:spPr>
          <a:xfrm>
            <a:off x="11277600" y="2201644"/>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1</a:t>
            </a:r>
          </a:p>
        </p:txBody>
      </p:sp>
      <p:sp>
        <p:nvSpPr>
          <p:cNvPr id="43" name="Oval 42"/>
          <p:cNvSpPr/>
          <p:nvPr/>
        </p:nvSpPr>
        <p:spPr>
          <a:xfrm>
            <a:off x="11277600" y="2201644"/>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2</a:t>
            </a:r>
          </a:p>
        </p:txBody>
      </p:sp>
      <p:sp>
        <p:nvSpPr>
          <p:cNvPr id="44" name="Oval 43"/>
          <p:cNvSpPr/>
          <p:nvPr/>
        </p:nvSpPr>
        <p:spPr>
          <a:xfrm>
            <a:off x="11277600" y="2201644"/>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3</a:t>
            </a:r>
          </a:p>
        </p:txBody>
      </p:sp>
      <p:sp>
        <p:nvSpPr>
          <p:cNvPr id="45" name="Oval 44"/>
          <p:cNvSpPr/>
          <p:nvPr/>
        </p:nvSpPr>
        <p:spPr>
          <a:xfrm>
            <a:off x="11277600" y="3144180"/>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1</a:t>
            </a:r>
          </a:p>
        </p:txBody>
      </p:sp>
      <p:sp>
        <p:nvSpPr>
          <p:cNvPr id="46" name="Oval 45"/>
          <p:cNvSpPr/>
          <p:nvPr/>
        </p:nvSpPr>
        <p:spPr>
          <a:xfrm>
            <a:off x="11277600" y="3144180"/>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2</a:t>
            </a:r>
          </a:p>
        </p:txBody>
      </p:sp>
      <p:sp>
        <p:nvSpPr>
          <p:cNvPr id="47" name="Oval 46"/>
          <p:cNvSpPr/>
          <p:nvPr/>
        </p:nvSpPr>
        <p:spPr>
          <a:xfrm>
            <a:off x="11277600" y="3144180"/>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3</a:t>
            </a:r>
          </a:p>
        </p:txBody>
      </p:sp>
      <p:sp>
        <p:nvSpPr>
          <p:cNvPr id="48" name="Oval 47"/>
          <p:cNvSpPr/>
          <p:nvPr/>
        </p:nvSpPr>
        <p:spPr>
          <a:xfrm>
            <a:off x="11277600" y="4086716"/>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1</a:t>
            </a:r>
          </a:p>
        </p:txBody>
      </p:sp>
      <p:sp>
        <p:nvSpPr>
          <p:cNvPr id="49" name="Oval 48"/>
          <p:cNvSpPr/>
          <p:nvPr/>
        </p:nvSpPr>
        <p:spPr>
          <a:xfrm>
            <a:off x="11277600" y="4086716"/>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2</a:t>
            </a:r>
          </a:p>
        </p:txBody>
      </p:sp>
      <p:sp>
        <p:nvSpPr>
          <p:cNvPr id="50" name="Oval 49"/>
          <p:cNvSpPr/>
          <p:nvPr/>
        </p:nvSpPr>
        <p:spPr>
          <a:xfrm>
            <a:off x="11277600" y="4086716"/>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3</a:t>
            </a:r>
          </a:p>
        </p:txBody>
      </p:sp>
      <p:sp>
        <p:nvSpPr>
          <p:cNvPr id="51" name="Oval 50"/>
          <p:cNvSpPr/>
          <p:nvPr/>
        </p:nvSpPr>
        <p:spPr>
          <a:xfrm>
            <a:off x="11277600" y="5029252"/>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1</a:t>
            </a:r>
          </a:p>
        </p:txBody>
      </p:sp>
      <p:sp>
        <p:nvSpPr>
          <p:cNvPr id="52" name="Oval 51"/>
          <p:cNvSpPr/>
          <p:nvPr/>
        </p:nvSpPr>
        <p:spPr>
          <a:xfrm>
            <a:off x="11277600" y="5029252"/>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2</a:t>
            </a:r>
          </a:p>
        </p:txBody>
      </p:sp>
      <p:sp>
        <p:nvSpPr>
          <p:cNvPr id="53" name="Oval 52"/>
          <p:cNvSpPr/>
          <p:nvPr/>
        </p:nvSpPr>
        <p:spPr>
          <a:xfrm>
            <a:off x="11277600" y="5029252"/>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3</a:t>
            </a:r>
          </a:p>
        </p:txBody>
      </p:sp>
      <p:sp>
        <p:nvSpPr>
          <p:cNvPr id="54" name="Oval 53"/>
          <p:cNvSpPr/>
          <p:nvPr/>
        </p:nvSpPr>
        <p:spPr>
          <a:xfrm>
            <a:off x="11277600" y="5943600"/>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1</a:t>
            </a:r>
          </a:p>
        </p:txBody>
      </p:sp>
      <p:sp>
        <p:nvSpPr>
          <p:cNvPr id="55" name="Oval 54"/>
          <p:cNvSpPr/>
          <p:nvPr/>
        </p:nvSpPr>
        <p:spPr>
          <a:xfrm>
            <a:off x="11277600" y="5943600"/>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2</a:t>
            </a:r>
          </a:p>
        </p:txBody>
      </p:sp>
      <p:sp>
        <p:nvSpPr>
          <p:cNvPr id="56" name="Oval 55"/>
          <p:cNvSpPr/>
          <p:nvPr/>
        </p:nvSpPr>
        <p:spPr>
          <a:xfrm>
            <a:off x="11277600" y="5943600"/>
            <a:ext cx="914400" cy="9144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en-US" sz="3600" b="1" dirty="0">
                <a:solidFill>
                  <a:schemeClr val="tx1"/>
                </a:solidFill>
              </a:rPr>
              <a:t>3</a:t>
            </a:r>
          </a:p>
        </p:txBody>
      </p:sp>
      <p:pic>
        <p:nvPicPr>
          <p:cNvPr id="57" name="Picture 56"/>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8739860" y="208817"/>
            <a:ext cx="1249708" cy="1161853"/>
          </a:xfrm>
          <a:prstGeom prst="ellipse">
            <a:avLst/>
          </a:prstGeom>
          <a:ln>
            <a:noFill/>
          </a:ln>
          <a:effectLst>
            <a:softEdge rad="112500"/>
          </a:effectLst>
        </p:spPr>
      </p:pic>
      <p:pic>
        <p:nvPicPr>
          <p:cNvPr id="58" name="Picture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766" y="193400"/>
            <a:ext cx="1128386" cy="1093844"/>
          </a:xfrm>
          <a:prstGeom prst="rect">
            <a:avLst/>
          </a:prstGeom>
        </p:spPr>
      </p:pic>
    </p:spTree>
    <p:extLst>
      <p:ext uri="{BB962C8B-B14F-4D97-AF65-F5344CB8AC3E}">
        <p14:creationId xmlns:p14="http://schemas.microsoft.com/office/powerpoint/2010/main" val="14166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xit" presetSubtype="32" fill="hold" grpId="0" nodeType="clickEffect">
                                  <p:stCondLst>
                                    <p:cond delay="0"/>
                                  </p:stCondLst>
                                  <p:childTnLst>
                                    <p:animEffect transition="out" filter="circle(out)">
                                      <p:cBhvr>
                                        <p:cTn id="13" dur="1000"/>
                                        <p:tgtEl>
                                          <p:spTgt spid="30"/>
                                        </p:tgtEl>
                                      </p:cBhvr>
                                    </p:animEffect>
                                    <p:set>
                                      <p:cBhvr>
                                        <p:cTn id="14" dur="1" fill="hold">
                                          <p:stCondLst>
                                            <p:cond delay="999"/>
                                          </p:stCondLst>
                                        </p:cTn>
                                        <p:tgtEl>
                                          <p:spTgt spid="30"/>
                                        </p:tgtEl>
                                        <p:attrNameLst>
                                          <p:attrName>style.visibility</p:attrName>
                                        </p:attrNameLst>
                                      </p:cBhvr>
                                      <p:to>
                                        <p:strVal val="hidden"/>
                                      </p:to>
                                    </p:set>
                                  </p:childTnLst>
                                </p:cTn>
                              </p:par>
                            </p:childTnLst>
                          </p:cTn>
                        </p:par>
                        <p:par>
                          <p:cTn id="15" fill="hold">
                            <p:stCondLst>
                              <p:cond delay="1000"/>
                            </p:stCondLst>
                            <p:childTnLst>
                              <p:par>
                                <p:cTn id="16" presetID="6" presetClass="exit" presetSubtype="32" fill="hold" grpId="0" nodeType="afterEffect">
                                  <p:stCondLst>
                                    <p:cond delay="0"/>
                                  </p:stCondLst>
                                  <p:childTnLst>
                                    <p:animEffect transition="out" filter="circle(out)">
                                      <p:cBhvr>
                                        <p:cTn id="17" dur="1000"/>
                                        <p:tgtEl>
                                          <p:spTgt spid="37"/>
                                        </p:tgtEl>
                                      </p:cBhvr>
                                    </p:animEffect>
                                    <p:set>
                                      <p:cBhvr>
                                        <p:cTn id="18" dur="1" fill="hold">
                                          <p:stCondLst>
                                            <p:cond delay="999"/>
                                          </p:stCondLst>
                                        </p:cTn>
                                        <p:tgtEl>
                                          <p:spTgt spid="37"/>
                                        </p:tgtEl>
                                        <p:attrNameLst>
                                          <p:attrName>style.visibility</p:attrName>
                                        </p:attrNameLst>
                                      </p:cBhvr>
                                      <p:to>
                                        <p:strVal val="hidden"/>
                                      </p:to>
                                    </p:set>
                                  </p:childTnLst>
                                </p:cTn>
                              </p:par>
                            </p:childTnLst>
                          </p:cTn>
                        </p:par>
                        <p:par>
                          <p:cTn id="19" fill="hold">
                            <p:stCondLst>
                              <p:cond delay="2000"/>
                            </p:stCondLst>
                            <p:childTnLst>
                              <p:par>
                                <p:cTn id="20" presetID="6" presetClass="exit" presetSubtype="32" fill="hold" grpId="0" nodeType="afterEffect">
                                  <p:stCondLst>
                                    <p:cond delay="0"/>
                                  </p:stCondLst>
                                  <p:childTnLst>
                                    <p:animEffect transition="out" filter="circle(out)">
                                      <p:cBhvr>
                                        <p:cTn id="21" dur="1000"/>
                                        <p:tgtEl>
                                          <p:spTgt spid="38"/>
                                        </p:tgtEl>
                                      </p:cBhvr>
                                    </p:animEffect>
                                    <p:set>
                                      <p:cBhvr>
                                        <p:cTn id="22" dur="1" fill="hold">
                                          <p:stCondLst>
                                            <p:cond delay="999"/>
                                          </p:stCondLst>
                                        </p:cTn>
                                        <p:tgtEl>
                                          <p:spTgt spid="38"/>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fade">
                                      <p:cBhvr>
                                        <p:cTn id="32" dur="1000"/>
                                        <p:tgtEl>
                                          <p:spTgt spid="6">
                                            <p:txEl>
                                              <p:pRg st="1" end="1"/>
                                            </p:txEl>
                                          </p:spTgt>
                                        </p:tgtEl>
                                      </p:cBhvr>
                                    </p:animEffect>
                                    <p:anim calcmode="lin" valueType="num">
                                      <p:cBhvr>
                                        <p:cTn id="3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xit" presetSubtype="32" fill="hold" grpId="0" nodeType="clickEffect">
                                  <p:stCondLst>
                                    <p:cond delay="0"/>
                                  </p:stCondLst>
                                  <p:childTnLst>
                                    <p:animEffect transition="out" filter="circle(out)">
                                      <p:cBhvr>
                                        <p:cTn id="38" dur="1000"/>
                                        <p:tgtEl>
                                          <p:spTgt spid="44"/>
                                        </p:tgtEl>
                                      </p:cBhvr>
                                    </p:animEffect>
                                    <p:set>
                                      <p:cBhvr>
                                        <p:cTn id="39" dur="1" fill="hold">
                                          <p:stCondLst>
                                            <p:cond delay="999"/>
                                          </p:stCondLst>
                                        </p:cTn>
                                        <p:tgtEl>
                                          <p:spTgt spid="44"/>
                                        </p:tgtEl>
                                        <p:attrNameLst>
                                          <p:attrName>style.visibility</p:attrName>
                                        </p:attrNameLst>
                                      </p:cBhvr>
                                      <p:to>
                                        <p:strVal val="hidden"/>
                                      </p:to>
                                    </p:set>
                                  </p:childTnLst>
                                </p:cTn>
                              </p:par>
                            </p:childTnLst>
                          </p:cTn>
                        </p:par>
                        <p:par>
                          <p:cTn id="40" fill="hold">
                            <p:stCondLst>
                              <p:cond delay="1000"/>
                            </p:stCondLst>
                            <p:childTnLst>
                              <p:par>
                                <p:cTn id="41" presetID="6" presetClass="exit" presetSubtype="32" fill="hold" grpId="0" nodeType="afterEffect">
                                  <p:stCondLst>
                                    <p:cond delay="0"/>
                                  </p:stCondLst>
                                  <p:childTnLst>
                                    <p:animEffect transition="out" filter="circle(out)">
                                      <p:cBhvr>
                                        <p:cTn id="42" dur="1000"/>
                                        <p:tgtEl>
                                          <p:spTgt spid="43"/>
                                        </p:tgtEl>
                                      </p:cBhvr>
                                    </p:animEffect>
                                    <p:set>
                                      <p:cBhvr>
                                        <p:cTn id="43" dur="1" fill="hold">
                                          <p:stCondLst>
                                            <p:cond delay="999"/>
                                          </p:stCondLst>
                                        </p:cTn>
                                        <p:tgtEl>
                                          <p:spTgt spid="43"/>
                                        </p:tgtEl>
                                        <p:attrNameLst>
                                          <p:attrName>style.visibility</p:attrName>
                                        </p:attrNameLst>
                                      </p:cBhvr>
                                      <p:to>
                                        <p:strVal val="hidden"/>
                                      </p:to>
                                    </p:set>
                                  </p:childTnLst>
                                </p:cTn>
                              </p:par>
                            </p:childTnLst>
                          </p:cTn>
                        </p:par>
                        <p:par>
                          <p:cTn id="44" fill="hold">
                            <p:stCondLst>
                              <p:cond delay="2000"/>
                            </p:stCondLst>
                            <p:childTnLst>
                              <p:par>
                                <p:cTn id="45" presetID="6" presetClass="exit" presetSubtype="32" fill="hold" grpId="0" nodeType="afterEffect">
                                  <p:stCondLst>
                                    <p:cond delay="0"/>
                                  </p:stCondLst>
                                  <p:childTnLst>
                                    <p:animEffect transition="out" filter="circle(out)">
                                      <p:cBhvr>
                                        <p:cTn id="46" dur="1000"/>
                                        <p:tgtEl>
                                          <p:spTgt spid="42"/>
                                        </p:tgtEl>
                                      </p:cBhvr>
                                    </p:animEffect>
                                    <p:set>
                                      <p:cBhvr>
                                        <p:cTn id="47" dur="1" fill="hold">
                                          <p:stCondLst>
                                            <p:cond delay="999"/>
                                          </p:stCondLst>
                                        </p:cTn>
                                        <p:tgtEl>
                                          <p:spTgt spid="42"/>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chimes.wav"/>
                                        </p:tgtEl>
                                      </p:cMediaNode>
                                    </p:audio>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circle(in)">
                                      <p:cBhvr>
                                        <p:cTn id="52" dur="20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1000"/>
                                        <p:tgtEl>
                                          <p:spTgt spid="6">
                                            <p:txEl>
                                              <p:pRg st="2" end="2"/>
                                            </p:txEl>
                                          </p:spTgt>
                                        </p:tgtEl>
                                      </p:cBhvr>
                                    </p:animEffect>
                                    <p:anim calcmode="lin" valueType="num">
                                      <p:cBhvr>
                                        <p:cTn id="5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6" presetClass="exit" presetSubtype="32" fill="hold" grpId="0" nodeType="clickEffect">
                                  <p:stCondLst>
                                    <p:cond delay="0"/>
                                  </p:stCondLst>
                                  <p:childTnLst>
                                    <p:animEffect transition="out" filter="circle(out)">
                                      <p:cBhvr>
                                        <p:cTn id="63" dur="1000"/>
                                        <p:tgtEl>
                                          <p:spTgt spid="47"/>
                                        </p:tgtEl>
                                      </p:cBhvr>
                                    </p:animEffect>
                                    <p:set>
                                      <p:cBhvr>
                                        <p:cTn id="64" dur="1" fill="hold">
                                          <p:stCondLst>
                                            <p:cond delay="999"/>
                                          </p:stCondLst>
                                        </p:cTn>
                                        <p:tgtEl>
                                          <p:spTgt spid="47"/>
                                        </p:tgtEl>
                                        <p:attrNameLst>
                                          <p:attrName>style.visibility</p:attrName>
                                        </p:attrNameLst>
                                      </p:cBhvr>
                                      <p:to>
                                        <p:strVal val="hidden"/>
                                      </p:to>
                                    </p:set>
                                  </p:childTnLst>
                                </p:cTn>
                              </p:par>
                            </p:childTnLst>
                          </p:cTn>
                        </p:par>
                        <p:par>
                          <p:cTn id="65" fill="hold">
                            <p:stCondLst>
                              <p:cond delay="1000"/>
                            </p:stCondLst>
                            <p:childTnLst>
                              <p:par>
                                <p:cTn id="66" presetID="6" presetClass="exit" presetSubtype="32" fill="hold" grpId="0" nodeType="afterEffect">
                                  <p:stCondLst>
                                    <p:cond delay="0"/>
                                  </p:stCondLst>
                                  <p:childTnLst>
                                    <p:animEffect transition="out" filter="circle(out)">
                                      <p:cBhvr>
                                        <p:cTn id="67" dur="1000"/>
                                        <p:tgtEl>
                                          <p:spTgt spid="46"/>
                                        </p:tgtEl>
                                      </p:cBhvr>
                                    </p:animEffect>
                                    <p:set>
                                      <p:cBhvr>
                                        <p:cTn id="68" dur="1" fill="hold">
                                          <p:stCondLst>
                                            <p:cond delay="999"/>
                                          </p:stCondLst>
                                        </p:cTn>
                                        <p:tgtEl>
                                          <p:spTgt spid="46"/>
                                        </p:tgtEl>
                                        <p:attrNameLst>
                                          <p:attrName>style.visibility</p:attrName>
                                        </p:attrNameLst>
                                      </p:cBhvr>
                                      <p:to>
                                        <p:strVal val="hidden"/>
                                      </p:to>
                                    </p:set>
                                  </p:childTnLst>
                                </p:cTn>
                              </p:par>
                            </p:childTnLst>
                          </p:cTn>
                        </p:par>
                        <p:par>
                          <p:cTn id="69" fill="hold">
                            <p:stCondLst>
                              <p:cond delay="2000"/>
                            </p:stCondLst>
                            <p:childTnLst>
                              <p:par>
                                <p:cTn id="70" presetID="6" presetClass="exit" presetSubtype="32" fill="hold" grpId="0" nodeType="afterEffect">
                                  <p:stCondLst>
                                    <p:cond delay="0"/>
                                  </p:stCondLst>
                                  <p:childTnLst>
                                    <p:animEffect transition="out" filter="circle(out)">
                                      <p:cBhvr>
                                        <p:cTn id="71" dur="1000"/>
                                        <p:tgtEl>
                                          <p:spTgt spid="45"/>
                                        </p:tgtEl>
                                      </p:cBhvr>
                                    </p:animEffect>
                                    <p:set>
                                      <p:cBhvr>
                                        <p:cTn id="72"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2" name="chimes.wav"/>
                                        </p:tgtEl>
                                      </p:cMediaNode>
                                    </p:audio>
                                  </p:sub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circle(in)">
                                      <p:cBhvr>
                                        <p:cTn id="77" dur="20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6">
                                            <p:txEl>
                                              <p:pRg st="3" end="3"/>
                                            </p:txEl>
                                          </p:spTgt>
                                        </p:tgtEl>
                                        <p:attrNameLst>
                                          <p:attrName>style.visibility</p:attrName>
                                        </p:attrNameLst>
                                      </p:cBhvr>
                                      <p:to>
                                        <p:strVal val="visible"/>
                                      </p:to>
                                    </p:set>
                                    <p:animEffect transition="in" filter="fade">
                                      <p:cBhvr>
                                        <p:cTn id="82" dur="1000"/>
                                        <p:tgtEl>
                                          <p:spTgt spid="6">
                                            <p:txEl>
                                              <p:pRg st="3" end="3"/>
                                            </p:txEl>
                                          </p:spTgt>
                                        </p:tgtEl>
                                      </p:cBhvr>
                                    </p:animEffect>
                                    <p:anim calcmode="lin" valueType="num">
                                      <p:cBhvr>
                                        <p:cTn id="8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84"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6" presetClass="exit" presetSubtype="32" fill="hold" grpId="0" nodeType="clickEffect">
                                  <p:stCondLst>
                                    <p:cond delay="0"/>
                                  </p:stCondLst>
                                  <p:childTnLst>
                                    <p:animEffect transition="out" filter="circle(out)">
                                      <p:cBhvr>
                                        <p:cTn id="88" dur="1000"/>
                                        <p:tgtEl>
                                          <p:spTgt spid="50"/>
                                        </p:tgtEl>
                                      </p:cBhvr>
                                    </p:animEffect>
                                    <p:set>
                                      <p:cBhvr>
                                        <p:cTn id="89" dur="1" fill="hold">
                                          <p:stCondLst>
                                            <p:cond delay="999"/>
                                          </p:stCondLst>
                                        </p:cTn>
                                        <p:tgtEl>
                                          <p:spTgt spid="50"/>
                                        </p:tgtEl>
                                        <p:attrNameLst>
                                          <p:attrName>style.visibility</p:attrName>
                                        </p:attrNameLst>
                                      </p:cBhvr>
                                      <p:to>
                                        <p:strVal val="hidden"/>
                                      </p:to>
                                    </p:set>
                                  </p:childTnLst>
                                </p:cTn>
                              </p:par>
                            </p:childTnLst>
                          </p:cTn>
                        </p:par>
                        <p:par>
                          <p:cTn id="90" fill="hold">
                            <p:stCondLst>
                              <p:cond delay="1000"/>
                            </p:stCondLst>
                            <p:childTnLst>
                              <p:par>
                                <p:cTn id="91" presetID="6" presetClass="exit" presetSubtype="32" fill="hold" grpId="0" nodeType="afterEffect">
                                  <p:stCondLst>
                                    <p:cond delay="0"/>
                                  </p:stCondLst>
                                  <p:childTnLst>
                                    <p:animEffect transition="out" filter="circle(out)">
                                      <p:cBhvr>
                                        <p:cTn id="92" dur="1000"/>
                                        <p:tgtEl>
                                          <p:spTgt spid="49"/>
                                        </p:tgtEl>
                                      </p:cBhvr>
                                    </p:animEffect>
                                    <p:set>
                                      <p:cBhvr>
                                        <p:cTn id="93" dur="1" fill="hold">
                                          <p:stCondLst>
                                            <p:cond delay="999"/>
                                          </p:stCondLst>
                                        </p:cTn>
                                        <p:tgtEl>
                                          <p:spTgt spid="49"/>
                                        </p:tgtEl>
                                        <p:attrNameLst>
                                          <p:attrName>style.visibility</p:attrName>
                                        </p:attrNameLst>
                                      </p:cBhvr>
                                      <p:to>
                                        <p:strVal val="hidden"/>
                                      </p:to>
                                    </p:set>
                                  </p:childTnLst>
                                </p:cTn>
                              </p:par>
                            </p:childTnLst>
                          </p:cTn>
                        </p:par>
                        <p:par>
                          <p:cTn id="94" fill="hold">
                            <p:stCondLst>
                              <p:cond delay="2000"/>
                            </p:stCondLst>
                            <p:childTnLst>
                              <p:par>
                                <p:cTn id="95" presetID="6" presetClass="exit" presetSubtype="32" fill="hold" grpId="0" nodeType="afterEffect">
                                  <p:stCondLst>
                                    <p:cond delay="0"/>
                                  </p:stCondLst>
                                  <p:childTnLst>
                                    <p:animEffect transition="out" filter="circle(out)">
                                      <p:cBhvr>
                                        <p:cTn id="96" dur="1000"/>
                                        <p:tgtEl>
                                          <p:spTgt spid="48"/>
                                        </p:tgtEl>
                                      </p:cBhvr>
                                    </p:animEffect>
                                    <p:set>
                                      <p:cBhvr>
                                        <p:cTn id="97" dur="1" fill="hold">
                                          <p:stCondLst>
                                            <p:cond delay="999"/>
                                          </p:stCondLst>
                                        </p:cTn>
                                        <p:tgtEl>
                                          <p:spTgt spid="48"/>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2" name="chimes.wav"/>
                                        </p:tgtEl>
                                      </p:cMediaNode>
                                    </p:audio>
                                  </p:subTnLst>
                                </p:cTn>
                              </p:par>
                            </p:childTnLst>
                          </p:cTn>
                        </p:par>
                      </p:childTnLst>
                    </p:cTn>
                  </p:par>
                  <p:par>
                    <p:cTn id="98" fill="hold">
                      <p:stCondLst>
                        <p:cond delay="indefinite"/>
                      </p:stCondLst>
                      <p:childTnLst>
                        <p:par>
                          <p:cTn id="99" fill="hold">
                            <p:stCondLst>
                              <p:cond delay="0"/>
                            </p:stCondLst>
                            <p:childTnLst>
                              <p:par>
                                <p:cTn id="100" presetID="6" presetClass="entr" presetSubtype="16" fill="hold" nodeType="clickEffect">
                                  <p:stCondLst>
                                    <p:cond delay="0"/>
                                  </p:stCondLst>
                                  <p:childTnLst>
                                    <p:set>
                                      <p:cBhvr>
                                        <p:cTn id="101" dur="1" fill="hold">
                                          <p:stCondLst>
                                            <p:cond delay="0"/>
                                          </p:stCondLst>
                                        </p:cTn>
                                        <p:tgtEl>
                                          <p:spTgt spid="14"/>
                                        </p:tgtEl>
                                        <p:attrNameLst>
                                          <p:attrName>style.visibility</p:attrName>
                                        </p:attrNameLst>
                                      </p:cBhvr>
                                      <p:to>
                                        <p:strVal val="visible"/>
                                      </p:to>
                                    </p:set>
                                    <p:animEffect transition="in" filter="circle(in)">
                                      <p:cBhvr>
                                        <p:cTn id="102" dur="2000"/>
                                        <p:tgtEl>
                                          <p:spTgt spid="14"/>
                                        </p:tgtEl>
                                      </p:cBhvr>
                                    </p:animEffect>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nodeType="clickEffect">
                                  <p:stCondLst>
                                    <p:cond delay="0"/>
                                  </p:stCondLst>
                                  <p:childTnLst>
                                    <p:set>
                                      <p:cBhvr>
                                        <p:cTn id="106" dur="1" fill="hold">
                                          <p:stCondLst>
                                            <p:cond delay="0"/>
                                          </p:stCondLst>
                                        </p:cTn>
                                        <p:tgtEl>
                                          <p:spTgt spid="6">
                                            <p:txEl>
                                              <p:pRg st="4" end="4"/>
                                            </p:txEl>
                                          </p:spTgt>
                                        </p:tgtEl>
                                        <p:attrNameLst>
                                          <p:attrName>style.visibility</p:attrName>
                                        </p:attrNameLst>
                                      </p:cBhvr>
                                      <p:to>
                                        <p:strVal val="visible"/>
                                      </p:to>
                                    </p:set>
                                    <p:animEffect transition="in" filter="fade">
                                      <p:cBhvr>
                                        <p:cTn id="107" dur="1000"/>
                                        <p:tgtEl>
                                          <p:spTgt spid="6">
                                            <p:txEl>
                                              <p:pRg st="4" end="4"/>
                                            </p:txEl>
                                          </p:spTgt>
                                        </p:tgtEl>
                                      </p:cBhvr>
                                    </p:animEffect>
                                    <p:anim calcmode="lin" valueType="num">
                                      <p:cBhvr>
                                        <p:cTn id="10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0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6" presetClass="exit" presetSubtype="32" fill="hold" grpId="0" nodeType="clickEffect">
                                  <p:stCondLst>
                                    <p:cond delay="0"/>
                                  </p:stCondLst>
                                  <p:childTnLst>
                                    <p:animEffect transition="out" filter="circle(out)">
                                      <p:cBhvr>
                                        <p:cTn id="113" dur="1000"/>
                                        <p:tgtEl>
                                          <p:spTgt spid="53"/>
                                        </p:tgtEl>
                                      </p:cBhvr>
                                    </p:animEffect>
                                    <p:set>
                                      <p:cBhvr>
                                        <p:cTn id="114" dur="1" fill="hold">
                                          <p:stCondLst>
                                            <p:cond delay="999"/>
                                          </p:stCondLst>
                                        </p:cTn>
                                        <p:tgtEl>
                                          <p:spTgt spid="53"/>
                                        </p:tgtEl>
                                        <p:attrNameLst>
                                          <p:attrName>style.visibility</p:attrName>
                                        </p:attrNameLst>
                                      </p:cBhvr>
                                      <p:to>
                                        <p:strVal val="hidden"/>
                                      </p:to>
                                    </p:set>
                                  </p:childTnLst>
                                </p:cTn>
                              </p:par>
                            </p:childTnLst>
                          </p:cTn>
                        </p:par>
                        <p:par>
                          <p:cTn id="115" fill="hold">
                            <p:stCondLst>
                              <p:cond delay="1000"/>
                            </p:stCondLst>
                            <p:childTnLst>
                              <p:par>
                                <p:cTn id="116" presetID="6" presetClass="exit" presetSubtype="32" fill="hold" grpId="0" nodeType="afterEffect">
                                  <p:stCondLst>
                                    <p:cond delay="0"/>
                                  </p:stCondLst>
                                  <p:childTnLst>
                                    <p:animEffect transition="out" filter="circle(out)">
                                      <p:cBhvr>
                                        <p:cTn id="117" dur="1000"/>
                                        <p:tgtEl>
                                          <p:spTgt spid="52"/>
                                        </p:tgtEl>
                                      </p:cBhvr>
                                    </p:animEffect>
                                    <p:set>
                                      <p:cBhvr>
                                        <p:cTn id="118" dur="1" fill="hold">
                                          <p:stCondLst>
                                            <p:cond delay="999"/>
                                          </p:stCondLst>
                                        </p:cTn>
                                        <p:tgtEl>
                                          <p:spTgt spid="52"/>
                                        </p:tgtEl>
                                        <p:attrNameLst>
                                          <p:attrName>style.visibility</p:attrName>
                                        </p:attrNameLst>
                                      </p:cBhvr>
                                      <p:to>
                                        <p:strVal val="hidden"/>
                                      </p:to>
                                    </p:set>
                                  </p:childTnLst>
                                </p:cTn>
                              </p:par>
                            </p:childTnLst>
                          </p:cTn>
                        </p:par>
                        <p:par>
                          <p:cTn id="119" fill="hold">
                            <p:stCondLst>
                              <p:cond delay="2000"/>
                            </p:stCondLst>
                            <p:childTnLst>
                              <p:par>
                                <p:cTn id="120" presetID="6" presetClass="exit" presetSubtype="32" fill="hold" grpId="0" nodeType="afterEffect">
                                  <p:stCondLst>
                                    <p:cond delay="0"/>
                                  </p:stCondLst>
                                  <p:childTnLst>
                                    <p:animEffect transition="out" filter="circle(out)">
                                      <p:cBhvr>
                                        <p:cTn id="121" dur="1000"/>
                                        <p:tgtEl>
                                          <p:spTgt spid="51"/>
                                        </p:tgtEl>
                                      </p:cBhvr>
                                    </p:animEffect>
                                    <p:set>
                                      <p:cBhvr>
                                        <p:cTn id="122" dur="1" fill="hold">
                                          <p:stCondLst>
                                            <p:cond delay="999"/>
                                          </p:stCondLst>
                                        </p:cTn>
                                        <p:tgtEl>
                                          <p:spTgt spid="51"/>
                                        </p:tgtEl>
                                        <p:attrNameLst>
                                          <p:attrName>style.visibility</p:attrName>
                                        </p:attrNameLst>
                                      </p:cBhvr>
                                      <p:to>
                                        <p:strVal val="hidden"/>
                                      </p:to>
                                    </p:set>
                                  </p:childTnLst>
                                  <p:subTnLst>
                                    <p:audio>
                                      <p:cMediaNode>
                                        <p:cTn display="0" masterRel="sameClick">
                                          <p:stCondLst>
                                            <p:cond evt="begin" delay="0">
                                              <p:tn val="120"/>
                                            </p:cond>
                                          </p:stCondLst>
                                          <p:endCondLst>
                                            <p:cond evt="onStopAudio" delay="0">
                                              <p:tgtEl>
                                                <p:sldTgt/>
                                              </p:tgtEl>
                                            </p:cond>
                                          </p:endCondLst>
                                        </p:cTn>
                                        <p:tgtEl>
                                          <p:sndTgt r:embed="rId2" name="chimes.wav"/>
                                        </p:tgtEl>
                                      </p:cMediaNode>
                                    </p:audio>
                                  </p:subTnLst>
                                </p:cTn>
                              </p:par>
                            </p:childTnLst>
                          </p:cTn>
                        </p:par>
                      </p:childTnLst>
                    </p:cTn>
                  </p:par>
                  <p:par>
                    <p:cTn id="123" fill="hold">
                      <p:stCondLst>
                        <p:cond delay="indefinite"/>
                      </p:stCondLst>
                      <p:childTnLst>
                        <p:par>
                          <p:cTn id="124" fill="hold">
                            <p:stCondLst>
                              <p:cond delay="0"/>
                            </p:stCondLst>
                            <p:childTnLst>
                              <p:par>
                                <p:cTn id="125" presetID="6" presetClass="entr" presetSubtype="16" fill="hold" nodeType="clickEffect">
                                  <p:stCondLst>
                                    <p:cond delay="0"/>
                                  </p:stCondLst>
                                  <p:childTnLst>
                                    <p:set>
                                      <p:cBhvr>
                                        <p:cTn id="126" dur="1" fill="hold">
                                          <p:stCondLst>
                                            <p:cond delay="0"/>
                                          </p:stCondLst>
                                        </p:cTn>
                                        <p:tgtEl>
                                          <p:spTgt spid="12"/>
                                        </p:tgtEl>
                                        <p:attrNameLst>
                                          <p:attrName>style.visibility</p:attrName>
                                        </p:attrNameLst>
                                      </p:cBhvr>
                                      <p:to>
                                        <p:strVal val="visible"/>
                                      </p:to>
                                    </p:set>
                                    <p:animEffect transition="in" filter="circle(in)">
                                      <p:cBhvr>
                                        <p:cTn id="127" dur="2000"/>
                                        <p:tgtEl>
                                          <p:spTgt spid="12"/>
                                        </p:tgtEl>
                                      </p:cBhvr>
                                    </p:animEffect>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nodeType="clickEffect">
                                  <p:stCondLst>
                                    <p:cond delay="0"/>
                                  </p:stCondLst>
                                  <p:childTnLst>
                                    <p:set>
                                      <p:cBhvr>
                                        <p:cTn id="131" dur="1" fill="hold">
                                          <p:stCondLst>
                                            <p:cond delay="0"/>
                                          </p:stCondLst>
                                        </p:cTn>
                                        <p:tgtEl>
                                          <p:spTgt spid="6">
                                            <p:txEl>
                                              <p:pRg st="5" end="5"/>
                                            </p:txEl>
                                          </p:spTgt>
                                        </p:tgtEl>
                                        <p:attrNameLst>
                                          <p:attrName>style.visibility</p:attrName>
                                        </p:attrNameLst>
                                      </p:cBhvr>
                                      <p:to>
                                        <p:strVal val="visible"/>
                                      </p:to>
                                    </p:set>
                                    <p:animEffect transition="in" filter="fade">
                                      <p:cBhvr>
                                        <p:cTn id="132" dur="1000"/>
                                        <p:tgtEl>
                                          <p:spTgt spid="6">
                                            <p:txEl>
                                              <p:pRg st="5" end="5"/>
                                            </p:txEl>
                                          </p:spTgt>
                                        </p:tgtEl>
                                      </p:cBhvr>
                                    </p:animEffect>
                                    <p:anim calcmode="lin" valueType="num">
                                      <p:cBhvr>
                                        <p:cTn id="1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13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6" presetClass="exit" presetSubtype="32" fill="hold" grpId="0" nodeType="clickEffect">
                                  <p:stCondLst>
                                    <p:cond delay="0"/>
                                  </p:stCondLst>
                                  <p:childTnLst>
                                    <p:animEffect transition="out" filter="circle(out)">
                                      <p:cBhvr>
                                        <p:cTn id="138" dur="1000"/>
                                        <p:tgtEl>
                                          <p:spTgt spid="56"/>
                                        </p:tgtEl>
                                      </p:cBhvr>
                                    </p:animEffect>
                                    <p:set>
                                      <p:cBhvr>
                                        <p:cTn id="139" dur="1" fill="hold">
                                          <p:stCondLst>
                                            <p:cond delay="999"/>
                                          </p:stCondLst>
                                        </p:cTn>
                                        <p:tgtEl>
                                          <p:spTgt spid="56"/>
                                        </p:tgtEl>
                                        <p:attrNameLst>
                                          <p:attrName>style.visibility</p:attrName>
                                        </p:attrNameLst>
                                      </p:cBhvr>
                                      <p:to>
                                        <p:strVal val="hidden"/>
                                      </p:to>
                                    </p:set>
                                  </p:childTnLst>
                                </p:cTn>
                              </p:par>
                            </p:childTnLst>
                          </p:cTn>
                        </p:par>
                      </p:childTnLst>
                    </p:cTn>
                  </p:par>
                  <p:par>
                    <p:cTn id="140" fill="hold">
                      <p:stCondLst>
                        <p:cond delay="indefinite"/>
                      </p:stCondLst>
                      <p:childTnLst>
                        <p:par>
                          <p:cTn id="141" fill="hold">
                            <p:stCondLst>
                              <p:cond delay="0"/>
                            </p:stCondLst>
                            <p:childTnLst>
                              <p:par>
                                <p:cTn id="142" presetID="6" presetClass="exit" presetSubtype="32" fill="hold" grpId="0" nodeType="clickEffect">
                                  <p:stCondLst>
                                    <p:cond delay="0"/>
                                  </p:stCondLst>
                                  <p:childTnLst>
                                    <p:animEffect transition="out" filter="circle(out)">
                                      <p:cBhvr>
                                        <p:cTn id="143" dur="1000"/>
                                        <p:tgtEl>
                                          <p:spTgt spid="55"/>
                                        </p:tgtEl>
                                      </p:cBhvr>
                                    </p:animEffect>
                                    <p:set>
                                      <p:cBhvr>
                                        <p:cTn id="144" dur="1" fill="hold">
                                          <p:stCondLst>
                                            <p:cond delay="999"/>
                                          </p:stCondLst>
                                        </p:cTn>
                                        <p:tgtEl>
                                          <p:spTgt spid="55"/>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6" presetClass="exit" presetSubtype="32" fill="hold" grpId="0" nodeType="clickEffect">
                                  <p:stCondLst>
                                    <p:cond delay="0"/>
                                  </p:stCondLst>
                                  <p:childTnLst>
                                    <p:animEffect transition="out" filter="circle(out)">
                                      <p:cBhvr>
                                        <p:cTn id="148" dur="1000"/>
                                        <p:tgtEl>
                                          <p:spTgt spid="54"/>
                                        </p:tgtEl>
                                      </p:cBhvr>
                                    </p:animEffect>
                                    <p:set>
                                      <p:cBhvr>
                                        <p:cTn id="149" dur="1" fill="hold">
                                          <p:stCondLst>
                                            <p:cond delay="999"/>
                                          </p:stCondLst>
                                        </p:cTn>
                                        <p:tgtEl>
                                          <p:spTgt spid="54"/>
                                        </p:tgtEl>
                                        <p:attrNameLst>
                                          <p:attrName>style.visibility</p:attrName>
                                        </p:attrNameLst>
                                      </p:cBhvr>
                                      <p:to>
                                        <p:strVal val="hidden"/>
                                      </p:to>
                                    </p:set>
                                  </p:childTnLst>
                                  <p:subTnLst>
                                    <p:audio>
                                      <p:cMediaNode>
                                        <p:cTn display="0" masterRel="sameClick">
                                          <p:stCondLst>
                                            <p:cond evt="begin" delay="0">
                                              <p:tn val="147"/>
                                            </p:cond>
                                          </p:stCondLst>
                                          <p:endCondLst>
                                            <p:cond evt="onStopAudio" delay="0">
                                              <p:tgtEl>
                                                <p:sldTgt/>
                                              </p:tgtEl>
                                            </p:cond>
                                          </p:endCondLst>
                                        </p:cTn>
                                        <p:tgtEl>
                                          <p:sndTgt r:embed="rId2" name="chimes.wav"/>
                                        </p:tgtEl>
                                      </p:cMediaNode>
                                    </p:audio>
                                  </p:subTnLst>
                                </p:cTn>
                              </p:par>
                            </p:childTnLst>
                          </p:cTn>
                        </p:par>
                      </p:childTnLst>
                    </p:cTn>
                  </p:par>
                  <p:par>
                    <p:cTn id="150" fill="hold">
                      <p:stCondLst>
                        <p:cond delay="indefinite"/>
                      </p:stCondLst>
                      <p:childTnLst>
                        <p:par>
                          <p:cTn id="151" fill="hold">
                            <p:stCondLst>
                              <p:cond delay="0"/>
                            </p:stCondLst>
                            <p:childTnLst>
                              <p:par>
                                <p:cTn id="152" presetID="6" presetClass="entr" presetSubtype="16" fill="hold" nodeType="clickEffect">
                                  <p:stCondLst>
                                    <p:cond delay="0"/>
                                  </p:stCondLst>
                                  <p:childTnLst>
                                    <p:set>
                                      <p:cBhvr>
                                        <p:cTn id="153" dur="1" fill="hold">
                                          <p:stCondLst>
                                            <p:cond delay="0"/>
                                          </p:stCondLst>
                                        </p:cTn>
                                        <p:tgtEl>
                                          <p:spTgt spid="15"/>
                                        </p:tgtEl>
                                        <p:attrNameLst>
                                          <p:attrName>style.visibility</p:attrName>
                                        </p:attrNameLst>
                                      </p:cBhvr>
                                      <p:to>
                                        <p:strVal val="visible"/>
                                      </p:to>
                                    </p:set>
                                    <p:animEffect transition="in" filter="circle(in)">
                                      <p:cBhvr>
                                        <p:cTn id="15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7" grpId="0" animBg="1"/>
      <p:bldP spid="30"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775" t="28946" r="3465" b="-1"/>
          <a:stretch/>
        </p:blipFill>
        <p:spPr>
          <a:xfrm>
            <a:off x="0" y="95521"/>
            <a:ext cx="6252882" cy="2367107"/>
          </a:xfrm>
          <a:prstGeom prst="rect">
            <a:avLst/>
          </a:prstGeom>
        </p:spPr>
      </p:pic>
      <p:sp>
        <p:nvSpPr>
          <p:cNvPr id="9" name="Flowchart: Alternate Process 8"/>
          <p:cNvSpPr/>
          <p:nvPr/>
        </p:nvSpPr>
        <p:spPr>
          <a:xfrm>
            <a:off x="784411" y="1123612"/>
            <a:ext cx="5468471" cy="1192306"/>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vi-VN" sz="4800">
                <a:solidFill>
                  <a:srgbClr val="CC0066"/>
                </a:solidFill>
              </a:rPr>
              <a:t>Liên hệ bản thân</a:t>
            </a:r>
            <a:endParaRPr lang="en-US" sz="4800" dirty="0">
              <a:solidFill>
                <a:srgbClr val="CC0066"/>
              </a:solidFill>
            </a:endParaRPr>
          </a:p>
        </p:txBody>
      </p:sp>
      <p:sp>
        <p:nvSpPr>
          <p:cNvPr id="4" name="Cloud Callout 3"/>
          <p:cNvSpPr/>
          <p:nvPr/>
        </p:nvSpPr>
        <p:spPr>
          <a:xfrm>
            <a:off x="3886201" y="2315918"/>
            <a:ext cx="8305800" cy="4138670"/>
          </a:xfrm>
          <a:prstGeom prst="cloudCallout">
            <a:avLst>
              <a:gd name="adj1" fmla="val -59204"/>
              <a:gd name="adj2" fmla="val -52225"/>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800">
                <a:solidFill>
                  <a:srgbClr val="002060"/>
                </a:solidFill>
              </a:rPr>
              <a:t>Hãy nêu những điểm em thấy hài lòng về mình ?</a:t>
            </a:r>
          </a:p>
        </p:txBody>
      </p:sp>
    </p:spTree>
    <p:extLst>
      <p:ext uri="{BB962C8B-B14F-4D97-AF65-F5344CB8AC3E}">
        <p14:creationId xmlns:p14="http://schemas.microsoft.com/office/powerpoint/2010/main" val="89575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775" t="28946" r="3465" b="-1"/>
          <a:stretch/>
        </p:blipFill>
        <p:spPr>
          <a:xfrm>
            <a:off x="0" y="95521"/>
            <a:ext cx="6252882" cy="2367107"/>
          </a:xfrm>
          <a:prstGeom prst="rect">
            <a:avLst/>
          </a:prstGeom>
        </p:spPr>
      </p:pic>
      <p:sp>
        <p:nvSpPr>
          <p:cNvPr id="9" name="Flowchart: Alternate Process 8"/>
          <p:cNvSpPr/>
          <p:nvPr/>
        </p:nvSpPr>
        <p:spPr>
          <a:xfrm>
            <a:off x="784411" y="1123612"/>
            <a:ext cx="5468471" cy="1192306"/>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vi-VN" sz="4800">
                <a:solidFill>
                  <a:srgbClr val="CC0066"/>
                </a:solidFill>
              </a:rPr>
              <a:t>Liên hệ bản thân</a:t>
            </a:r>
            <a:endParaRPr lang="en-US" sz="4800" dirty="0">
              <a:solidFill>
                <a:srgbClr val="CC0066"/>
              </a:solidFill>
            </a:endParaRPr>
          </a:p>
        </p:txBody>
      </p:sp>
      <p:sp>
        <p:nvSpPr>
          <p:cNvPr id="4" name="Cloud Callout 3"/>
          <p:cNvSpPr/>
          <p:nvPr/>
        </p:nvSpPr>
        <p:spPr>
          <a:xfrm>
            <a:off x="3886200" y="1993061"/>
            <a:ext cx="8305800" cy="4864939"/>
          </a:xfrm>
          <a:prstGeom prst="cloudCallout">
            <a:avLst>
              <a:gd name="adj1" fmla="val -51244"/>
              <a:gd name="adj2" fmla="val -36899"/>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800">
                <a:solidFill>
                  <a:srgbClr val="002060"/>
                </a:solidFill>
              </a:rPr>
              <a:t>Hãy nêu những điểm em thấy mình còn phải cố gắng để xứng đáng là học sinh lớp 5?</a:t>
            </a:r>
          </a:p>
        </p:txBody>
      </p:sp>
    </p:spTree>
    <p:extLst>
      <p:ext uri="{BB962C8B-B14F-4D97-AF65-F5344CB8AC3E}">
        <p14:creationId xmlns:p14="http://schemas.microsoft.com/office/powerpoint/2010/main" val="97466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ounded Rectangle 5"/>
          <p:cNvSpPr/>
          <p:nvPr/>
        </p:nvSpPr>
        <p:spPr>
          <a:xfrm>
            <a:off x="4149731" y="174761"/>
            <a:ext cx="4156994" cy="899750"/>
          </a:xfrm>
          <a:prstGeom prst="roundRect">
            <a:avLst>
              <a:gd name="adj" fmla="val 50000"/>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vi-VN" sz="3600" b="1" dirty="0">
                <a:solidFill>
                  <a:schemeClr val="tx1"/>
                </a:solidFill>
                <a:latin typeface="+mj-lt"/>
              </a:rPr>
              <a:t>KẾT LUẬN</a:t>
            </a:r>
          </a:p>
        </p:txBody>
      </p:sp>
      <p:sp>
        <p:nvSpPr>
          <p:cNvPr id="4" name="Flowchart: Process 3"/>
          <p:cNvSpPr/>
          <p:nvPr/>
        </p:nvSpPr>
        <p:spPr>
          <a:xfrm>
            <a:off x="3146610" y="1317612"/>
            <a:ext cx="6163235" cy="5297287"/>
          </a:xfrm>
          <a:prstGeom prst="flowChartProcess">
            <a:avLst/>
          </a:prstGeom>
          <a:solidFill>
            <a:srgbClr val="FFFF66"/>
          </a:solidFill>
          <a:ln w="5715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just">
              <a:lnSpc>
                <a:spcPct val="150000"/>
              </a:lnSpc>
            </a:pPr>
            <a:r>
              <a:rPr lang="vi-VN" sz="3600">
                <a:solidFill>
                  <a:schemeClr val="tx1"/>
                </a:solidFill>
              </a:rPr>
              <a:t>Mỗi chúng ta đều có những điểm yếu và điểm mạnh. Tuy nhiên chúng ta cần phải biết phát huy điểm mạnh, khắc phục điểm yếu để xứng đáng là học sinh lớp 5.</a:t>
            </a:r>
            <a:endParaRPr lang="en-US" sz="3600" dirty="0">
              <a:solidFill>
                <a:schemeClr val="tx1"/>
              </a:solidFill>
            </a:endParaRPr>
          </a:p>
        </p:txBody>
      </p:sp>
    </p:spTree>
    <p:extLst>
      <p:ext uri="{BB962C8B-B14F-4D97-AF65-F5344CB8AC3E}">
        <p14:creationId xmlns:p14="http://schemas.microsoft.com/office/powerpoint/2010/main" val="338440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126610"/>
            <a:ext cx="7371471" cy="3742006"/>
            <a:chOff x="138332" y="0"/>
            <a:chExt cx="8229600" cy="4159617"/>
          </a:xfrm>
        </p:grpSpPr>
        <p:pic>
          <p:nvPicPr>
            <p:cNvPr id="4" name="Picture 2" descr="http://i.istockimg.com/file_thumbview_approve/9777757/6/stock-illustration-9777757-happy-children-group-holding-hand-and-blank-banner-cartoon-illustr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32" y="0"/>
              <a:ext cx="8229600" cy="41596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660977" y="937233"/>
              <a:ext cx="5493812" cy="1569660"/>
            </a:xfrm>
            <a:prstGeom prst="rect">
              <a:avLst/>
            </a:prstGeom>
          </p:spPr>
          <p:txBody>
            <a:bodyPr wrap="none">
              <a:spAutoFit/>
            </a:bodyPr>
            <a:lstStyle/>
            <a:p>
              <a:pPr algn="ctr"/>
              <a:r>
                <a:rPr lang="vi-VN" sz="4800">
                  <a:solidFill>
                    <a:srgbClr val="CC0066"/>
                  </a:solidFill>
                </a:rPr>
                <a:t>Trò chơi:</a:t>
              </a:r>
            </a:p>
            <a:p>
              <a:pPr algn="ctr"/>
              <a:r>
                <a:rPr lang="vi-VN" sz="4800">
                  <a:solidFill>
                    <a:srgbClr val="CC0066"/>
                  </a:solidFill>
                </a:rPr>
                <a:t> “</a:t>
              </a:r>
              <a:r>
                <a:rPr lang="vi-VN" sz="4800" b="1">
                  <a:solidFill>
                    <a:srgbClr val="CC0066"/>
                  </a:solidFill>
                </a:rPr>
                <a:t>Làm phóng viên</a:t>
              </a:r>
              <a:r>
                <a:rPr lang="vi-VN" sz="4800">
                  <a:solidFill>
                    <a:srgbClr val="CC0066"/>
                  </a:solidFill>
                </a:rPr>
                <a:t>”</a:t>
              </a:r>
              <a:endParaRPr lang="en-US" sz="4800" dirty="0">
                <a:solidFill>
                  <a:srgbClr val="CC0066"/>
                </a:solidFill>
              </a:endParaRPr>
            </a:p>
          </p:txBody>
        </p:sp>
      </p:grpSp>
      <p:sp>
        <p:nvSpPr>
          <p:cNvPr id="9" name="Oval Callout 8"/>
          <p:cNvSpPr/>
          <p:nvPr/>
        </p:nvSpPr>
        <p:spPr>
          <a:xfrm>
            <a:off x="5880296" y="2636166"/>
            <a:ext cx="6198407" cy="4072169"/>
          </a:xfrm>
          <a:prstGeom prst="wedgeEllipseCallout">
            <a:avLst>
              <a:gd name="adj1" fmla="val -36250"/>
              <a:gd name="adj2" fmla="val -55115"/>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400">
                <a:solidFill>
                  <a:schemeClr val="tx1"/>
                </a:solidFill>
              </a:rPr>
              <a:t>Trong lễ khai giảng chào mừng năm học mới có một chương trình dành cho các bạn mới lên lớp 5: “</a:t>
            </a:r>
            <a:r>
              <a:rPr lang="vi-VN" sz="3400" i="1">
                <a:solidFill>
                  <a:srgbClr val="C00000"/>
                </a:solidFill>
              </a:rPr>
              <a:t>Gặp gỡ và giao lưu</a:t>
            </a:r>
            <a:r>
              <a:rPr lang="vi-VN" sz="3400">
                <a:solidFill>
                  <a:schemeClr val="tx1"/>
                </a:solidFill>
              </a:rPr>
              <a:t>”</a:t>
            </a:r>
          </a:p>
        </p:txBody>
      </p:sp>
    </p:spTree>
    <p:extLst>
      <p:ext uri="{BB962C8B-B14F-4D97-AF65-F5344CB8AC3E}">
        <p14:creationId xmlns:p14="http://schemas.microsoft.com/office/powerpoint/2010/main" val="320318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1045" t="32548" r="33278" b="39375"/>
          <a:stretch/>
        </p:blipFill>
        <p:spPr>
          <a:xfrm>
            <a:off x="4176488" y="1080211"/>
            <a:ext cx="3212401" cy="3234558"/>
          </a:xfrm>
          <a:prstGeom prst="rect">
            <a:avLst/>
          </a:prstGeom>
        </p:spPr>
      </p:pic>
      <p:sp>
        <p:nvSpPr>
          <p:cNvPr id="5" name="Cloud Callout 4"/>
          <p:cNvSpPr/>
          <p:nvPr/>
        </p:nvSpPr>
        <p:spPr>
          <a:xfrm>
            <a:off x="372671" y="98706"/>
            <a:ext cx="3907300" cy="2328318"/>
          </a:xfrm>
          <a:prstGeom prst="cloudCallout">
            <a:avLst>
              <a:gd name="adj1" fmla="val 48412"/>
              <a:gd name="adj2" fmla="val 46597"/>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C00000"/>
                </a:solidFill>
              </a:rPr>
              <a:t>Bạn nghĩ gì về lễ khai giảng năm nay?</a:t>
            </a:r>
          </a:p>
        </p:txBody>
      </p:sp>
      <p:sp>
        <p:nvSpPr>
          <p:cNvPr id="6" name="Cloud Callout 5"/>
          <p:cNvSpPr/>
          <p:nvPr/>
        </p:nvSpPr>
        <p:spPr>
          <a:xfrm>
            <a:off x="13944" y="2851778"/>
            <a:ext cx="4624755" cy="3345628"/>
          </a:xfrm>
          <a:prstGeom prst="cloudCallout">
            <a:avLst>
              <a:gd name="adj1" fmla="val 48501"/>
              <a:gd name="adj2" fmla="val -60634"/>
            </a:avLst>
          </a:prstGeom>
          <a:solidFill>
            <a:srgbClr val="DB7EEE"/>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tx1"/>
                </a:solidFill>
              </a:rPr>
              <a:t>Bạn có thể hát một bài hát hay đọc một bài thơ về chủ đề “Trường em” để dành tặng mọi người không ?</a:t>
            </a:r>
          </a:p>
        </p:txBody>
      </p:sp>
      <p:sp>
        <p:nvSpPr>
          <p:cNvPr id="7" name="Cloud Callout 6"/>
          <p:cNvSpPr/>
          <p:nvPr/>
        </p:nvSpPr>
        <p:spPr>
          <a:xfrm>
            <a:off x="6567950" y="70340"/>
            <a:ext cx="4629933" cy="2185938"/>
          </a:xfrm>
          <a:prstGeom prst="cloudCallout">
            <a:avLst>
              <a:gd name="adj1" fmla="val -54073"/>
              <a:gd name="adj2" fmla="val 4599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a:solidFill>
                  <a:srgbClr val="002060"/>
                </a:solidFill>
              </a:rPr>
              <a:t>Bạn hãy nêu cảm nghĩ của mình khi là học sinh lớp 5?</a:t>
            </a:r>
          </a:p>
        </p:txBody>
      </p:sp>
      <p:sp>
        <p:nvSpPr>
          <p:cNvPr id="8" name="Cloud Callout 7"/>
          <p:cNvSpPr/>
          <p:nvPr/>
        </p:nvSpPr>
        <p:spPr>
          <a:xfrm>
            <a:off x="7326755" y="2374212"/>
            <a:ext cx="4865245" cy="2464454"/>
          </a:xfrm>
          <a:prstGeom prst="cloudCallout">
            <a:avLst>
              <a:gd name="adj1" fmla="val -58126"/>
              <a:gd name="adj2" fmla="val -35574"/>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a:solidFill>
                  <a:srgbClr val="002060"/>
                </a:solidFill>
              </a:rPr>
              <a:t>Bạn cảm thấy hài lòng về những điểm mạnh nào của mình?</a:t>
            </a:r>
          </a:p>
        </p:txBody>
      </p:sp>
      <p:sp>
        <p:nvSpPr>
          <p:cNvPr id="9" name="Cloud Callout 8"/>
          <p:cNvSpPr/>
          <p:nvPr/>
        </p:nvSpPr>
        <p:spPr>
          <a:xfrm>
            <a:off x="4109791" y="4586991"/>
            <a:ext cx="4627688" cy="2151346"/>
          </a:xfrm>
          <a:prstGeom prst="cloudCallout">
            <a:avLst>
              <a:gd name="adj1" fmla="val -7968"/>
              <a:gd name="adj2" fmla="val -87886"/>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2060"/>
                </a:solidFill>
              </a:rPr>
              <a:t>Bạn nghĩ điều mà bạn cần cố gắng hơn trong năm học này là gì?</a:t>
            </a:r>
          </a:p>
        </p:txBody>
      </p:sp>
    </p:spTree>
    <p:extLst>
      <p:ext uri="{BB962C8B-B14F-4D97-AF65-F5344CB8AC3E}">
        <p14:creationId xmlns:p14="http://schemas.microsoft.com/office/powerpoint/2010/main" val="123874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ppt_w</p:attrName>
                                        </p:attrNameLst>
                                      </p:cBhvr>
                                      <p:tavLst>
                                        <p:tav tm="0">
                                          <p:val>
                                            <p:fltVal val="0"/>
                                          </p:val>
                                        </p:tav>
                                        <p:tav tm="100000">
                                          <p:val>
                                            <p:strVal val="#ppt_w"/>
                                          </p:val>
                                        </p:tav>
                                      </p:tavLst>
                                    </p:anim>
                                    <p:anim calcmode="lin" valueType="num">
                                      <p:cBhvr>
                                        <p:cTn id="30" dur="1000" fill="hold"/>
                                        <p:tgtEl>
                                          <p:spTgt spid="6"/>
                                        </p:tgtEl>
                                        <p:attrNameLst>
                                          <p:attrName>ppt_h</p:attrName>
                                        </p:attrNameLst>
                                      </p:cBhvr>
                                      <p:tavLst>
                                        <p:tav tm="0">
                                          <p:val>
                                            <p:fltVal val="0"/>
                                          </p:val>
                                        </p:tav>
                                        <p:tav tm="100000">
                                          <p:val>
                                            <p:strVal val="#ppt_h"/>
                                          </p:val>
                                        </p:tav>
                                      </p:tavLst>
                                    </p:anim>
                                    <p:anim calcmode="lin" valueType="num">
                                      <p:cBhvr>
                                        <p:cTn id="31" dur="1000" fill="hold"/>
                                        <p:tgtEl>
                                          <p:spTgt spid="6"/>
                                        </p:tgtEl>
                                        <p:attrNameLst>
                                          <p:attrName>style.rotation</p:attrName>
                                        </p:attrNameLst>
                                      </p:cBhvr>
                                      <p:tavLst>
                                        <p:tav tm="0">
                                          <p:val>
                                            <p:fltVal val="90"/>
                                          </p:val>
                                        </p:tav>
                                        <p:tav tm="100000">
                                          <p:val>
                                            <p:fltVal val="0"/>
                                          </p:val>
                                        </p:tav>
                                      </p:tavLst>
                                    </p:anim>
                                    <p:animEffect transition="in" filter="fade">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775" t="28946" r="3465" b="-1"/>
          <a:stretch/>
        </p:blipFill>
        <p:spPr>
          <a:xfrm>
            <a:off x="-1" y="95521"/>
            <a:ext cx="9101797" cy="3445600"/>
          </a:xfrm>
          <a:prstGeom prst="rect">
            <a:avLst/>
          </a:prstGeom>
        </p:spPr>
      </p:pic>
      <p:sp>
        <p:nvSpPr>
          <p:cNvPr id="5" name="Flowchart: Alternate Process 4"/>
          <p:cNvSpPr/>
          <p:nvPr/>
        </p:nvSpPr>
        <p:spPr>
          <a:xfrm>
            <a:off x="474922" y="1958998"/>
            <a:ext cx="8964500" cy="1192306"/>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vi-VN" sz="4800">
                <a:solidFill>
                  <a:srgbClr val="CC0066"/>
                </a:solidFill>
              </a:rPr>
              <a:t>Lập kế hoạch phấn đấu cho năm học này</a:t>
            </a:r>
            <a:endParaRPr lang="en-US" sz="4800" dirty="0">
              <a:solidFill>
                <a:srgbClr val="CC0066"/>
              </a:solidFill>
            </a:endParaRPr>
          </a:p>
        </p:txBody>
      </p:sp>
      <p:sp>
        <p:nvSpPr>
          <p:cNvPr id="6" name="Rounded Rectangle 5"/>
          <p:cNvSpPr/>
          <p:nvPr/>
        </p:nvSpPr>
        <p:spPr>
          <a:xfrm>
            <a:off x="1111351" y="3770143"/>
            <a:ext cx="1589649" cy="2841674"/>
          </a:xfrm>
          <a:prstGeom prst="roundRect">
            <a:avLst/>
          </a:prstGeom>
          <a:solidFill>
            <a:srgbClr val="FC96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rPr>
              <a:t>Mục tiêu phấn đấu của em ?</a:t>
            </a:r>
          </a:p>
        </p:txBody>
      </p:sp>
      <p:sp>
        <p:nvSpPr>
          <p:cNvPr id="7" name="Rounded Rectangle 6"/>
          <p:cNvSpPr/>
          <p:nvPr/>
        </p:nvSpPr>
        <p:spPr>
          <a:xfrm>
            <a:off x="3249638" y="3770143"/>
            <a:ext cx="1617785" cy="2841674"/>
          </a:xfrm>
          <a:prstGeom prst="roundRect">
            <a:avLst/>
          </a:prstGeom>
          <a:solidFill>
            <a:srgbClr val="FC96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rPr>
              <a:t>Những thuận lợi của em ?</a:t>
            </a:r>
          </a:p>
        </p:txBody>
      </p:sp>
      <p:sp>
        <p:nvSpPr>
          <p:cNvPr id="8" name="Rounded Rectangle 7"/>
          <p:cNvSpPr/>
          <p:nvPr/>
        </p:nvSpPr>
        <p:spPr>
          <a:xfrm>
            <a:off x="5387928" y="3770143"/>
            <a:ext cx="1617785" cy="2841674"/>
          </a:xfrm>
          <a:prstGeom prst="roundRect">
            <a:avLst/>
          </a:prstGeom>
          <a:solidFill>
            <a:srgbClr val="FC96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rPr>
              <a:t>Những khó khăn mà em gặp ?</a:t>
            </a:r>
          </a:p>
        </p:txBody>
      </p:sp>
      <p:sp>
        <p:nvSpPr>
          <p:cNvPr id="9" name="Rounded Rectangle 8"/>
          <p:cNvSpPr/>
          <p:nvPr/>
        </p:nvSpPr>
        <p:spPr>
          <a:xfrm>
            <a:off x="7455879" y="3770143"/>
            <a:ext cx="1617785" cy="2841674"/>
          </a:xfrm>
          <a:prstGeom prst="roundRect">
            <a:avLst/>
          </a:prstGeom>
          <a:solidFill>
            <a:srgbClr val="FC96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rPr>
              <a:t>Biện pháp khắc phục ?</a:t>
            </a:r>
          </a:p>
        </p:txBody>
      </p:sp>
      <p:sp>
        <p:nvSpPr>
          <p:cNvPr id="10" name="Rounded Rectangle 9"/>
          <p:cNvSpPr/>
          <p:nvPr/>
        </p:nvSpPr>
        <p:spPr>
          <a:xfrm>
            <a:off x="9594169" y="3751997"/>
            <a:ext cx="1617785" cy="2841674"/>
          </a:xfrm>
          <a:prstGeom prst="roundRect">
            <a:avLst/>
          </a:prstGeom>
          <a:solidFill>
            <a:srgbClr val="FC96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rPr>
              <a:t>Người luôn hỗ trợ, giúp đỡ em ?</a:t>
            </a:r>
          </a:p>
        </p:txBody>
      </p:sp>
    </p:spTree>
    <p:extLst>
      <p:ext uri="{BB962C8B-B14F-4D97-AF65-F5344CB8AC3E}">
        <p14:creationId xmlns:p14="http://schemas.microsoft.com/office/powerpoint/2010/main" val="230636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39934994"/>
      </p:ext>
    </p:extLst>
  </p:cSld>
  <p:clrMapOvr>
    <a:masterClrMapping/>
  </p:clrMapOvr>
  <p:transition>
    <p:cut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hinh bai 1410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65" y="1264695"/>
            <a:ext cx="4977422" cy="45856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Flowchart: Alternate Process 5"/>
          <p:cNvSpPr/>
          <p:nvPr/>
        </p:nvSpPr>
        <p:spPr>
          <a:xfrm>
            <a:off x="5254387" y="436731"/>
            <a:ext cx="6141492" cy="1228299"/>
          </a:xfrm>
          <a:prstGeom prst="flowChartAlternateProcess">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t>Học sinh lớp 5 là học sinh như thế nào?</a:t>
            </a:r>
          </a:p>
        </p:txBody>
      </p:sp>
      <p:sp>
        <p:nvSpPr>
          <p:cNvPr id="10" name="Pentagon 9"/>
          <p:cNvSpPr/>
          <p:nvPr/>
        </p:nvSpPr>
        <p:spPr>
          <a:xfrm>
            <a:off x="5786650" y="2238237"/>
            <a:ext cx="5923129" cy="968991"/>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a:solidFill>
                  <a:schemeClr val="tx1"/>
                </a:solidFill>
              </a:rPr>
              <a:t>A. Là học sinh lớp lớn nhất trường</a:t>
            </a:r>
          </a:p>
        </p:txBody>
      </p:sp>
      <p:sp>
        <p:nvSpPr>
          <p:cNvPr id="11" name="Pentagon 10"/>
          <p:cNvSpPr/>
          <p:nvPr/>
        </p:nvSpPr>
        <p:spPr>
          <a:xfrm>
            <a:off x="5786651" y="3557520"/>
            <a:ext cx="5923128" cy="968991"/>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a:solidFill>
                  <a:schemeClr val="tx1"/>
                </a:solidFill>
              </a:rPr>
              <a:t>B. Là học sinh bé nhất trường</a:t>
            </a:r>
          </a:p>
        </p:txBody>
      </p:sp>
      <p:sp>
        <p:nvSpPr>
          <p:cNvPr id="12" name="Pentagon 11"/>
          <p:cNvSpPr/>
          <p:nvPr/>
        </p:nvSpPr>
        <p:spPr>
          <a:xfrm>
            <a:off x="5786651" y="4876803"/>
            <a:ext cx="5923128" cy="968991"/>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a:solidFill>
                  <a:schemeClr val="tx1"/>
                </a:solidFill>
              </a:rPr>
              <a:t>C. Là học sinh nghịch nhất trường</a:t>
            </a:r>
          </a:p>
        </p:txBody>
      </p:sp>
    </p:spTree>
    <p:extLst>
      <p:ext uri="{BB962C8B-B14F-4D97-AF65-F5344CB8AC3E}">
        <p14:creationId xmlns:p14="http://schemas.microsoft.com/office/powerpoint/2010/main" val="372426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hinh bai 1410003"/>
          <p:cNvPicPr>
            <a:picLocks noChangeAspect="1" noChangeArrowheads="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16519" y="1600200"/>
            <a:ext cx="5737207" cy="44196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16" descr="hinh bai 1410004"/>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6350388" y="1596095"/>
            <a:ext cx="5564945" cy="445604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11986"/>
          <a:stretch/>
        </p:blipFill>
        <p:spPr>
          <a:xfrm>
            <a:off x="121024" y="147918"/>
            <a:ext cx="7413373" cy="6602506"/>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7951696" y="1556345"/>
            <a:ext cx="4240304" cy="3785652"/>
          </a:xfrm>
          <a:prstGeom prst="rect">
            <a:avLst/>
          </a:prstGeom>
          <a:noFill/>
        </p:spPr>
        <p:txBody>
          <a:bodyPr wrap="square" rtlCol="0">
            <a:spAutoFit/>
          </a:bodyPr>
          <a:lstStyle/>
          <a:p>
            <a:pPr algn="ctr"/>
            <a:r>
              <a:rPr lang="en-US" sz="4800"/>
              <a:t>Học sinh khối lớp 5 đón các em học sinh lớp 1 trong ngày khai giảng.</a:t>
            </a:r>
            <a:endParaRPr lang="vi-VN" sz="4800"/>
          </a:p>
        </p:txBody>
      </p:sp>
    </p:spTree>
    <p:extLst>
      <p:ext uri="{BB962C8B-B14F-4D97-AF65-F5344CB8AC3E}">
        <p14:creationId xmlns:p14="http://schemas.microsoft.com/office/powerpoint/2010/main" val="6775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8906" y="0"/>
            <a:ext cx="10919012" cy="5964510"/>
          </a:xfrm>
          <a:prstGeom prst="roundRect">
            <a:avLst>
              <a:gd name="adj" fmla="val 8594"/>
            </a:avLst>
          </a:prstGeom>
          <a:solidFill>
            <a:srgbClr val="FFFFFF">
              <a:shade val="85000"/>
            </a:srgbClr>
          </a:solidFill>
          <a:ln w="38100">
            <a:solidFill>
              <a:schemeClr val="tx1"/>
            </a:solidFill>
          </a:ln>
          <a:effectLst>
            <a:reflection blurRad="12700" stA="38000" endPos="28000" dist="5000" dir="5400000" sy="-100000" algn="bl" rotWithShape="0"/>
          </a:effectLst>
        </p:spPr>
      </p:pic>
      <p:sp>
        <p:nvSpPr>
          <p:cNvPr id="5" name="TextBox 4"/>
          <p:cNvSpPr txBox="1"/>
          <p:nvPr/>
        </p:nvSpPr>
        <p:spPr>
          <a:xfrm>
            <a:off x="1519518" y="6088559"/>
            <a:ext cx="10058400" cy="769441"/>
          </a:xfrm>
          <a:prstGeom prst="rect">
            <a:avLst/>
          </a:prstGeom>
          <a:noFill/>
        </p:spPr>
        <p:txBody>
          <a:bodyPr wrap="square" rtlCol="0">
            <a:spAutoFit/>
          </a:bodyPr>
          <a:lstStyle/>
          <a:p>
            <a:r>
              <a:rPr lang="en-US" sz="4400" b="1"/>
              <a:t>Em rất vui và tự hào khi được lên lớp 5</a:t>
            </a:r>
            <a:endParaRPr lang="vi-VN" sz="4400" b="1"/>
          </a:p>
        </p:txBody>
      </p:sp>
    </p:spTree>
    <p:extLst>
      <p:ext uri="{BB962C8B-B14F-4D97-AF65-F5344CB8AC3E}">
        <p14:creationId xmlns:p14="http://schemas.microsoft.com/office/powerpoint/2010/main" val="372697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7811" y="115040"/>
            <a:ext cx="9924795" cy="57687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1317811" y="5977957"/>
            <a:ext cx="10058400" cy="769441"/>
          </a:xfrm>
          <a:prstGeom prst="rect">
            <a:avLst/>
          </a:prstGeom>
          <a:noFill/>
        </p:spPr>
        <p:txBody>
          <a:bodyPr wrap="square" rtlCol="0">
            <a:spAutoFit/>
          </a:bodyPr>
          <a:lstStyle/>
          <a:p>
            <a:r>
              <a:rPr lang="en-US" sz="4400" b="1"/>
              <a:t>Em rất tự hào. Em sẽ cố gắng chăm ngoan</a:t>
            </a:r>
            <a:endParaRPr lang="vi-VN" sz="4400" b="1"/>
          </a:p>
        </p:txBody>
      </p:sp>
    </p:spTree>
    <p:extLst>
      <p:ext uri="{BB962C8B-B14F-4D97-AF65-F5344CB8AC3E}">
        <p14:creationId xmlns:p14="http://schemas.microsoft.com/office/powerpoint/2010/main" val="10920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scan0012"/>
          <p:cNvPicPr>
            <a:picLocks noChangeAspect="1" noChangeArrowheads="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564776" y="2514600"/>
            <a:ext cx="5186083" cy="4343400"/>
          </a:xfrm>
          <a:prstGeom prst="rect">
            <a:avLst/>
          </a:prstGeom>
          <a:noFill/>
          <a:ln w="57150" cmpd="thinThick">
            <a:solidFill>
              <a:srgbClr val="000099"/>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5" descr="scan0013"/>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6469343" y="2514600"/>
            <a:ext cx="5243046" cy="4343400"/>
          </a:xfrm>
          <a:prstGeom prst="rect">
            <a:avLst/>
          </a:prstGeom>
          <a:noFill/>
          <a:ln w="57150" cmpd="thinThick">
            <a:solidFill>
              <a:srgbClr val="99CC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7775" t="28946" r="3465" b="-1"/>
          <a:stretch/>
        </p:blipFill>
        <p:spPr>
          <a:xfrm>
            <a:off x="1617785" y="0"/>
            <a:ext cx="8918917" cy="2367107"/>
          </a:xfrm>
          <a:prstGeom prst="rect">
            <a:avLst/>
          </a:prstGeom>
        </p:spPr>
      </p:pic>
      <p:sp>
        <p:nvSpPr>
          <p:cNvPr id="11" name="Flowchart: Alternate Process 10"/>
          <p:cNvSpPr/>
          <p:nvPr/>
        </p:nvSpPr>
        <p:spPr>
          <a:xfrm>
            <a:off x="2869809" y="986118"/>
            <a:ext cx="6682154" cy="1192306"/>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vi-VN" sz="3600">
                <a:solidFill>
                  <a:srgbClr val="CC0066"/>
                </a:solidFill>
              </a:rPr>
              <a:t>Các bạn học sinh trong tranh đang làm gì?</a:t>
            </a:r>
            <a:endParaRPr lang="en-US" sz="3600" dirty="0">
              <a:solidFill>
                <a:srgbClr val="CC0066"/>
              </a:solidFill>
            </a:endParaRPr>
          </a:p>
        </p:txBody>
      </p:sp>
    </p:spTree>
    <p:extLst>
      <p:ext uri="{BB962C8B-B14F-4D97-AF65-F5344CB8AC3E}">
        <p14:creationId xmlns:p14="http://schemas.microsoft.com/office/powerpoint/2010/main" val="246229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nh bai 141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728" y="134470"/>
            <a:ext cx="5634319" cy="5165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5" descr="hinh bai 141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6670" y="134470"/>
            <a:ext cx="5566791" cy="5165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65729" y="5311588"/>
            <a:ext cx="10058400" cy="1446550"/>
          </a:xfrm>
          <a:prstGeom prst="rect">
            <a:avLst/>
          </a:prstGeom>
          <a:noFill/>
        </p:spPr>
        <p:txBody>
          <a:bodyPr wrap="square" rtlCol="0">
            <a:spAutoFit/>
          </a:bodyPr>
          <a:lstStyle/>
          <a:p>
            <a:r>
              <a:rPr lang="en-US" sz="4400" b="1">
                <a:solidFill>
                  <a:srgbClr val="0070C0"/>
                </a:solidFill>
              </a:rPr>
              <a:t>Theo em học sinh lớp 5 có gì khác so với học sinh các khối lớp khác trong trường?</a:t>
            </a:r>
            <a:endParaRPr lang="vi-VN" sz="4400" b="1">
              <a:solidFill>
                <a:srgbClr val="0070C0"/>
              </a:solidFill>
            </a:endParaRPr>
          </a:p>
        </p:txBody>
      </p:sp>
    </p:spTree>
    <p:extLst>
      <p:ext uri="{BB962C8B-B14F-4D97-AF65-F5344CB8AC3E}">
        <p14:creationId xmlns:p14="http://schemas.microsoft.com/office/powerpoint/2010/main" val="96075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nh bai 141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728" y="0"/>
            <a:ext cx="5634319" cy="5165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5" descr="hinh bai 141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6670" y="0"/>
            <a:ext cx="5566791" cy="5165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02258" y="5438197"/>
            <a:ext cx="12515557" cy="923330"/>
          </a:xfrm>
          <a:prstGeom prst="rect">
            <a:avLst/>
          </a:prstGeom>
          <a:noFill/>
        </p:spPr>
        <p:txBody>
          <a:bodyPr wrap="square" rtlCol="0">
            <a:spAutoFit/>
          </a:bodyPr>
          <a:lstStyle/>
          <a:p>
            <a:pPr algn="ctr"/>
            <a:r>
              <a:rPr lang="en-US" sz="5400" b="1">
                <a:solidFill>
                  <a:srgbClr val="0070C0"/>
                </a:solidFill>
              </a:rPr>
              <a:t>Học sinh lớp 5 là học sinh lớn nhất trường</a:t>
            </a:r>
            <a:endParaRPr lang="vi-VN" sz="5400" b="1">
              <a:solidFill>
                <a:srgbClr val="0070C0"/>
              </a:solidFill>
            </a:endParaRPr>
          </a:p>
        </p:txBody>
      </p:sp>
    </p:spTree>
    <p:extLst>
      <p:ext uri="{BB962C8B-B14F-4D97-AF65-F5344CB8AC3E}">
        <p14:creationId xmlns:p14="http://schemas.microsoft.com/office/powerpoint/2010/main" val="106855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sp>
        <p:nvSpPr>
          <p:cNvPr id="4" name="Cloud Callout 3"/>
          <p:cNvSpPr/>
          <p:nvPr/>
        </p:nvSpPr>
        <p:spPr>
          <a:xfrm>
            <a:off x="1415458" y="156399"/>
            <a:ext cx="9740221" cy="6553889"/>
          </a:xfrm>
          <a:prstGeom prst="cloudCallout">
            <a:avLst>
              <a:gd name="adj1" fmla="val -49198"/>
              <a:gd name="adj2" fmla="val 4520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000">
                <a:solidFill>
                  <a:srgbClr val="002060"/>
                </a:solidFill>
              </a:rPr>
              <a:t>Chúng ta cần phải làm gì để xứng đáng là học sinh lớp 5 ?</a:t>
            </a:r>
          </a:p>
        </p:txBody>
      </p:sp>
    </p:spTree>
    <p:extLst>
      <p:ext uri="{BB962C8B-B14F-4D97-AF65-F5344CB8AC3E}">
        <p14:creationId xmlns:p14="http://schemas.microsoft.com/office/powerpoint/2010/main" val="1127469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ounded Rectangle 5"/>
          <p:cNvSpPr/>
          <p:nvPr/>
        </p:nvSpPr>
        <p:spPr>
          <a:xfrm>
            <a:off x="4149731" y="447716"/>
            <a:ext cx="4156994" cy="899750"/>
          </a:xfrm>
          <a:prstGeom prst="roundRect">
            <a:avLst>
              <a:gd name="adj" fmla="val 50000"/>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r>
              <a:rPr lang="vi-VN" sz="3600" b="1" dirty="0">
                <a:solidFill>
                  <a:schemeClr val="tx1"/>
                </a:solidFill>
                <a:latin typeface="+mj-lt"/>
              </a:rPr>
              <a:t>KẾT LUẬN</a:t>
            </a:r>
          </a:p>
        </p:txBody>
      </p:sp>
      <p:sp>
        <p:nvSpPr>
          <p:cNvPr id="4" name="Flowchart: Process 3"/>
          <p:cNvSpPr/>
          <p:nvPr/>
        </p:nvSpPr>
        <p:spPr>
          <a:xfrm>
            <a:off x="3146611" y="1795181"/>
            <a:ext cx="6163235" cy="4719919"/>
          </a:xfrm>
          <a:prstGeom prst="flowChartProcess">
            <a:avLst/>
          </a:prstGeom>
          <a:solidFill>
            <a:srgbClr val="FFFF66"/>
          </a:solidFill>
          <a:ln w="5715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just">
              <a:lnSpc>
                <a:spcPct val="150000"/>
              </a:lnSpc>
            </a:pPr>
            <a:r>
              <a:rPr lang="vi-VN" sz="3600">
                <a:solidFill>
                  <a:schemeClr val="tx1"/>
                </a:solidFill>
              </a:rPr>
              <a:t>Năm nay em đã lên lớp 5, lớp lớn nhất trường. Em rất vui và tự hào. Em sẽ cố gắng chăm ngoan, học giỏi để xứng đáng là học sinh lớp 5.</a:t>
            </a:r>
            <a:endParaRPr lang="en-US" sz="3600" dirty="0">
              <a:solidFill>
                <a:schemeClr val="tx1"/>
              </a:solidFill>
            </a:endParaRPr>
          </a:p>
        </p:txBody>
      </p:sp>
    </p:spTree>
    <p:extLst>
      <p:ext uri="{BB962C8B-B14F-4D97-AF65-F5344CB8AC3E}">
        <p14:creationId xmlns:p14="http://schemas.microsoft.com/office/powerpoint/2010/main" val="173316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544</Words>
  <Application>Microsoft Office PowerPoint</Application>
  <PresentationFormat>Widescreen</PresentationFormat>
  <Paragraphs>61</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Tuan Phong</dc:creator>
  <cp:lastModifiedBy>GD Team</cp:lastModifiedBy>
  <cp:revision>26</cp:revision>
  <dcterms:created xsi:type="dcterms:W3CDTF">2015-09-07T13:48:26Z</dcterms:created>
  <dcterms:modified xsi:type="dcterms:W3CDTF">2023-06-12T02:18:08Z</dcterms:modified>
</cp:coreProperties>
</file>