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</p:sldMasterIdLst>
  <p:notesMasterIdLst>
    <p:notesMasterId r:id="rId13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8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147" name="文本占位符 81922"/>
          <p:cNvSpPr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/>
            <a:endParaRPr dirty="0">
              <a:ea typeface="等线" charset="-122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lvl="0" algn="r" defTabSz="990600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SimSun" panose="02010600030101010101" pitchFamily="2" charset="-122"/>
              </a:rPr>
              <a:t>2</a:t>
            </a:fld>
            <a:endParaRPr lang="en-US" altLang="zh-CN" sz="13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8035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062E484-0924-4E6D-A4E6-CBA5956EBD93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SimSun" panose="02010600030101010101" pitchFamily="2" charset="-122"/>
                <a:cs typeface="Arial" panose="020B0604020202020204" pitchFamily="34" charset="0"/>
              </a:rPr>
              <a:t>6/15/2023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B19C908-EBFD-4801-9AEE-5D20B0983C13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SimSun" panose="02010600030101010101" pitchFamily="2" charset="-122"/>
                <a:cs typeface="Arial" panose="020B0604020202020204" pitchFamily="34" charset="0"/>
              </a:r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81DB1F8-DFF6-40BD-ABA8-76130196DA82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SimSun" panose="02010600030101010101" pitchFamily="2" charset="-122"/>
                <a:cs typeface="Arial" panose="020B0604020202020204" pitchFamily="34" charset="0"/>
              </a:rPr>
              <a:t>6/15/2023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5BABA22-0082-4CB7-89FC-E587E1DE3747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SimSun" panose="02010600030101010101" pitchFamily="2" charset="-122"/>
                <a:cs typeface="Arial" panose="020B0604020202020204" pitchFamily="34" charset="0"/>
              </a:r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80-hoa-135b04f1e8067e0_74f5c76253c1eb10ba36d359f9c90a0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3175"/>
            <a:ext cx="12192000" cy="685482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 idx="4294967295"/>
          </p:nvPr>
        </p:nvSpPr>
        <p:spPr>
          <a:xfrm>
            <a:off x="1192213" y="3236913"/>
            <a:ext cx="9144000" cy="2387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lIns="75365" tIns="37682" rIns="75365" bIns="37682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eaLnBrk="1" hangingPunct="1"/>
            <a:endParaRPr sz="6000" dirty="0"/>
          </a:p>
        </p:txBody>
      </p:sp>
      <p:pic>
        <p:nvPicPr>
          <p:cNvPr id="4099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037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Subtitle 2"/>
          <p:cNvSpPr>
            <a:spLocks noGrp="1"/>
          </p:cNvSpPr>
          <p:nvPr>
            <p:ph type="subTitle" idx="4294967295"/>
          </p:nvPr>
        </p:nvSpPr>
        <p:spPr>
          <a:xfrm>
            <a:off x="2798956" y="2241395"/>
            <a:ext cx="7902382" cy="1278093"/>
          </a:xfrm>
          <a:prstGeom prst="rect">
            <a:avLst/>
          </a:prstGeom>
          <a:noFill/>
          <a:ln w="9525">
            <a:noFill/>
          </a:ln>
        </p:spPr>
        <p:txBody>
          <a:bodyPr lIns="75365" tIns="37682" rIns="75365" bIns="37682"/>
          <a:lstStyle>
            <a:lvl1pPr marL="0" lvl="0" indent="0" algn="ctr">
              <a:buClrTx/>
              <a:buSzTx/>
              <a:buFont typeface="Arial" panose="020B0604020202020204" pitchFamily="34" charset="0"/>
              <a:buNone/>
              <a:defRPr/>
            </a:lvl1pPr>
            <a:lvl2pPr marL="457200" lvl="1" indent="0" algn="ctr">
              <a:buClrTx/>
              <a:buSzTx/>
              <a:buFont typeface="Arial" panose="020B0604020202020204" pitchFamily="34" charset="0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eaLnBrk="1" hangingPunct="1"/>
            <a:r>
              <a:rPr sz="4400" b="1" dirty="0">
                <a:solidFill>
                  <a:srgbClr val="FF0000"/>
                </a:solidFill>
                <a:latin typeface="UTM Avo" panose="02040603050506020204"/>
              </a:rPr>
              <a:t>Chào mừng các con đến với tiết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/>
              </a:rPr>
              <a:t>tiếng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/>
              </a:rPr>
              <a:t>việt</a:t>
            </a:r>
            <a:endParaRPr lang="en-US" sz="4400" b="1" dirty="0" smtClean="0">
              <a:solidFill>
                <a:srgbClr val="FF0000"/>
              </a:solidFill>
              <a:latin typeface="UTM Avo" panose="02040603050506020204"/>
            </a:endParaRPr>
          </a:p>
          <a:p>
            <a:pPr eaLnBrk="1" hangingPunct="1"/>
            <a:r>
              <a:rPr lang="en-US" sz="4400" dirty="0" err="1">
                <a:latin typeface="UTM Avo" panose="02040603050506020204" charset="0"/>
                <a:cs typeface="UTM Avo" panose="02040603050506020204" charset="0"/>
              </a:rPr>
              <a:t>Chuột</a:t>
            </a:r>
            <a:r>
              <a:rPr lang="en-US" sz="4400" dirty="0">
                <a:latin typeface="UTM Avo" panose="02040603050506020204" charset="0"/>
                <a:cs typeface="UTM Avo" panose="02040603050506020204" charset="0"/>
              </a:rPr>
              <a:t> con </a:t>
            </a:r>
            <a:r>
              <a:rPr lang="en-US" sz="4400" dirty="0" err="1">
                <a:latin typeface="UTM Avo" panose="02040603050506020204" charset="0"/>
                <a:cs typeface="UTM Avo" panose="02040603050506020204" charset="0"/>
              </a:rPr>
              <a:t>đáng</a:t>
            </a:r>
            <a:r>
              <a:rPr lang="en-US" sz="4400" dirty="0"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4400" dirty="0" err="1">
                <a:latin typeface="UTM Avo" panose="02040603050506020204" charset="0"/>
                <a:cs typeface="UTM Avo" panose="02040603050506020204" charset="0"/>
              </a:rPr>
              <a:t>yêu</a:t>
            </a:r>
            <a:endParaRPr lang="en-US" sz="4400" dirty="0">
              <a:latin typeface="UTM Avo" panose="02040603050506020204" charset="0"/>
              <a:cs typeface="UTM Avo" panose="02040603050506020204" charset="0"/>
            </a:endParaRPr>
          </a:p>
          <a:p>
            <a:pPr lvl="0" eaLnBrk="1" hangingPunct="1"/>
            <a:endParaRPr lang="en-US" sz="4400" b="1" dirty="0">
              <a:solidFill>
                <a:srgbClr val="FF0000"/>
              </a:solidFill>
              <a:latin typeface="UTM Avo" panose="02040603050506020204"/>
            </a:endParaRP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4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Text Box 4"/>
          <p:cNvSpPr txBox="1"/>
          <p:nvPr/>
        </p:nvSpPr>
        <p:spPr>
          <a:xfrm>
            <a:off x="2743200" y="2921000"/>
            <a:ext cx="6604000" cy="1107992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1219200" eaLnBrk="1" hangingPunct="1">
              <a:spcBef>
                <a:spcPct val="50000"/>
              </a:spcBef>
            </a:pPr>
            <a:r>
              <a:rPr sz="6400" dirty="0" smtClean="0">
                <a:solidFill>
                  <a:srgbClr val="000000"/>
                </a:solidFill>
                <a:latin typeface="VNI-Avo" pitchFamily="2" charset="0"/>
                <a:ea typeface="SimSun" panose="02010600030101010101" pitchFamily="2" charset="-122"/>
              </a:rPr>
              <a:t>K</a:t>
            </a:r>
            <a:r>
              <a:rPr lang="en-US" sz="6400" dirty="0" smtClean="0">
                <a:solidFill>
                  <a:srgbClr val="000000"/>
                </a:solidFill>
                <a:latin typeface="VNI-Avo" pitchFamily="2" charset="0"/>
                <a:ea typeface="SimSun" panose="02010600030101010101" pitchFamily="2" charset="-122"/>
              </a:rPr>
              <a:t>HỞI</a:t>
            </a:r>
            <a:r>
              <a:rPr sz="6400" dirty="0" smtClean="0">
                <a:solidFill>
                  <a:srgbClr val="000000"/>
                </a:solidFill>
                <a:latin typeface="VNI-Avo" pitchFamily="2" charset="0"/>
                <a:ea typeface="SimSun" panose="02010600030101010101" pitchFamily="2" charset="-122"/>
              </a:rPr>
              <a:t> </a:t>
            </a:r>
            <a:r>
              <a:rPr lang="en-US" sz="6400" dirty="0" smtClean="0">
                <a:solidFill>
                  <a:srgbClr val="000000"/>
                </a:solidFill>
                <a:latin typeface="VNI-Avo" pitchFamily="2" charset="0"/>
                <a:ea typeface="SimSun" panose="02010600030101010101" pitchFamily="2" charset="-122"/>
              </a:rPr>
              <a:t>ĐỘ</a:t>
            </a:r>
            <a:r>
              <a:rPr sz="6400" dirty="0" smtClean="0">
                <a:solidFill>
                  <a:srgbClr val="000000"/>
                </a:solidFill>
                <a:latin typeface="VNI-Avo" pitchFamily="2" charset="0"/>
                <a:ea typeface="SimSun" panose="02010600030101010101" pitchFamily="2" charset="-122"/>
              </a:rPr>
              <a:t>NG</a:t>
            </a:r>
            <a:endParaRPr sz="6400" dirty="0">
              <a:solidFill>
                <a:srgbClr val="000000"/>
              </a:solidFill>
              <a:latin typeface="VNI-Avo" pitchFamily="2" charset="0"/>
              <a:ea typeface="SimSun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1"/>
          <p:cNvSpPr txBox="1"/>
          <p:nvPr/>
        </p:nvSpPr>
        <p:spPr>
          <a:xfrm>
            <a:off x="0" y="0"/>
            <a:ext cx="2466975" cy="771525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 defTabSz="457200" eaLnBrk="1" hangingPunct="1">
              <a:buNone/>
            </a:pPr>
            <a:r>
              <a:rPr sz="4000" dirty="0">
                <a:solidFill>
                  <a:srgbClr val="FF0000"/>
                </a:solidFill>
                <a:latin typeface=".VnAvant" panose="020B7200000000000000" pitchFamily="34" charset="0"/>
              </a:rPr>
              <a:t>TËp ®äc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123565" y="602615"/>
            <a:ext cx="6921500" cy="598360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Rectangle 6"/>
          <p:cNvSpPr/>
          <p:nvPr/>
        </p:nvSpPr>
        <p:spPr>
          <a:xfrm>
            <a:off x="2135188" y="2205038"/>
            <a:ext cx="5249863" cy="1579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endParaRPr lang="en-US" sz="2100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1605" y="2099310"/>
            <a:ext cx="70453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latin typeface="UTM Avo" panose="02040603050506020204" charset="0"/>
                <a:cs typeface="UTM Avo" panose="02040603050506020204" charset="0"/>
              </a:rPr>
              <a:t>Chuột</a:t>
            </a:r>
            <a:r>
              <a:rPr lang="en-US" sz="7200" dirty="0">
                <a:latin typeface="UTM Avo" panose="02040603050506020204" charset="0"/>
                <a:cs typeface="UTM Avo" panose="02040603050506020204" charset="0"/>
              </a:rPr>
              <a:t> con </a:t>
            </a:r>
            <a:r>
              <a:rPr lang="en-US" sz="7200" dirty="0" err="1">
                <a:latin typeface="UTM Avo" panose="02040603050506020204" charset="0"/>
                <a:cs typeface="UTM Avo" panose="02040603050506020204" charset="0"/>
              </a:rPr>
              <a:t>đáng</a:t>
            </a:r>
            <a:r>
              <a:rPr lang="en-US" sz="7200" dirty="0"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7200" dirty="0" err="1">
                <a:latin typeface="UTM Avo" panose="02040603050506020204" charset="0"/>
                <a:cs typeface="UTM Avo" panose="02040603050506020204" charset="0"/>
              </a:rPr>
              <a:t>yêu</a:t>
            </a:r>
            <a:endParaRPr lang="en-US" sz="7200" dirty="0">
              <a:latin typeface="UTM Avo" panose="02040603050506020204" charset="0"/>
              <a:cs typeface="UTM Avo" panose="020406030505060202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170" y="0"/>
            <a:ext cx="6447155" cy="2625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875" y="2457450"/>
            <a:ext cx="7611745" cy="44005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25" y="996315"/>
            <a:ext cx="9805035" cy="46469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80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76275" y="1826260"/>
            <a:ext cx="4371340" cy="1360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UTM Avo" panose="02040603050506020204" charset="0"/>
                <a:cs typeface="UTM Avo" panose="02040603050506020204" charset="0"/>
              </a:rPr>
              <a:t>1. Chuột con bé tí teo thường bị bạn trêu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36155" y="1826260"/>
            <a:ext cx="4371340" cy="1360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UTM Avo" panose="02040603050506020204" charset="0"/>
                <a:cs typeface="UTM Avo" panose="02040603050506020204" charset="0"/>
              </a:rPr>
              <a:t>2. Nó ước nó to như bạn voi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287260" y="4060190"/>
            <a:ext cx="4371340" cy="1360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UTM Avo" panose="02040603050506020204" charset="0"/>
                <a:cs typeface="UTM Avo" panose="02040603050506020204" charset="0"/>
              </a:rPr>
              <a:t>3. Mẹ nó bảo “Nếu con to như voi thì làm sao mẹ bế được con”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2275" y="4194175"/>
            <a:ext cx="4625340" cy="1360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UTM Avo" panose="02040603050506020204" charset="0"/>
                <a:cs typeface="UTM Avo" panose="02040603050506020204" charset="0"/>
              </a:rPr>
              <a:t>4. Nó hiểu ra, vui vẻ làm chuột con để làm chuột con bé nhỏ của mẹ.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088255" y="2350770"/>
            <a:ext cx="2258695" cy="558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9411335" y="3188970"/>
            <a:ext cx="413385" cy="86233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5100955" y="4512945"/>
            <a:ext cx="2185670" cy="50927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470660" y="429895"/>
            <a:ext cx="6289675" cy="1031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TM Avo" panose="02040603050506020204" charset="0"/>
                <a:cs typeface="UTM Avo" panose="02040603050506020204" charset="0"/>
              </a:rPr>
              <a:t>Chuột con có gì đáng yêu?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3181985" y="2421255"/>
            <a:ext cx="5052060" cy="2732405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TM Avo" panose="02040603050506020204" charset="0"/>
                <a:cs typeface="UTM Avo" panose="02040603050506020204" charset="0"/>
              </a:rPr>
              <a:t>Chuột con muốn làm con bé nhỏ của mẹ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623888" y="260350"/>
            <a:ext cx="10972800" cy="1143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anchor="ctr" anchorCtr="0"/>
          <a:lstStyle/>
          <a:p>
            <a:pPr eaLnBrk="1" hangingPunct="1"/>
            <a:endParaRPr lang="en-US" altLang="zh-CN" dirty="0">
              <a:ea typeface="SimSun" panose="02010600030101010101" pitchFamily="2" charset="-122"/>
            </a:endParaRPr>
          </a:p>
        </p:txBody>
      </p:sp>
      <p:pic>
        <p:nvPicPr>
          <p:cNvPr id="20483" name="Content Placeholder 5" descr="slide-ket-thuc-trong-powerpoint-dep-62_103209562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-25400" y="14288"/>
            <a:ext cx="12268200" cy="68849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 spd="slow">
    <p:wipe/>
    <p:sndAc>
      <p:stSnd>
        <p:snd r:embed="rId3" name="applause.wav"/>
      </p:stSnd>
    </p:sndAc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154D7DA-4BB5-4ECE-A5B9-63464E9F8C1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KẾ HOẠCH BÀI DẠY  PP MÔN TIẾNG VIỆT - BÀI Chuột con đáng yêu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9437AC-03D5-4FCD-91F1-074683A627D9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8A1E89-6858-4427-9148-550473BED312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80B2C0-C084-451D-9AD4-96491A6C6F82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6947F0-36DF-44A4-84E7-48AE86F20A8E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32E662-2071-4A75-935F-99ECD4C2783A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908177-A844-4D89-95C5-A46630AD5CB7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A7C1C4-C368-47ED-A7B4-1F6ED29A276C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77F66E-C2A7-4E87-BB01-027C4E1FF7AB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7632E9-6995-485B-836A-834025A35B3F}:26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Widescreen</PresentationFormat>
  <Paragraphs>13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SimSun</vt:lpstr>
      <vt:lpstr>等线</vt:lpstr>
      <vt:lpstr>.VnAvant</vt:lpstr>
      <vt:lpstr>Arial</vt:lpstr>
      <vt:lpstr>Calibri</vt:lpstr>
      <vt:lpstr>Calibri Light</vt:lpstr>
      <vt:lpstr>UTM Avo</vt:lpstr>
      <vt:lpstr>VNI-Avo</vt:lpstr>
      <vt:lpstr>Office 主题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KẾ HOẠCH BÀI DẠY  PP MÔN TIẾNG VIỆT - BÀI Chuột con đáng yêu (1)</dc:title>
  <dc:creator/>
  <cp:lastModifiedBy>Admin</cp:lastModifiedBy>
  <cp:revision>5</cp:revision>
  <dcterms:created xsi:type="dcterms:W3CDTF">2021-01-17T13:41:27Z</dcterms:created>
  <dcterms:modified xsi:type="dcterms:W3CDTF">2023-06-15T03:42:05Z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1033-11.2.0.9937</vt:lpwstr>
  </property>
</Properties>
</file>