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78" r:id="rId2"/>
    <p:sldId id="256" r:id="rId3"/>
    <p:sldId id="281" r:id="rId4"/>
    <p:sldId id="277" r:id="rId5"/>
    <p:sldId id="279" r:id="rId6"/>
    <p:sldId id="280" r:id="rId7"/>
    <p:sldId id="276" r:id="rId8"/>
    <p:sldId id="272" r:id="rId9"/>
  </p:sldIdLst>
  <p:sldSz cx="12192000" cy="6858000"/>
  <p:notesSz cx="6858000" cy="9144000"/>
  <p:defaultTextStyle>
    <a:defPPr>
      <a:defRPr lang="en-US"/>
    </a:defPPr>
    <a:lvl1pPr algn="l"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00"/>
    <a:srgbClr val="FF66CC"/>
    <a:srgbClr val="00FFFF"/>
    <a:srgbClr val="FF0066"/>
    <a:srgbClr val="0000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312" y="96"/>
      </p:cViewPr>
      <p:guideLst>
        <p:guide orient="horz" pos="2160"/>
        <p:guide pos="3840"/>
      </p:guideLst>
    </p:cSldViewPr>
  </p:slideViewPr>
  <p:notesTextViewPr>
    <p:cViewPr>
      <p:scale>
        <a:sx n="100" d="100"/>
        <a:sy n="100" d="100"/>
      </p:scale>
      <p:origin x="0" y="0"/>
    </p:cViewPr>
  </p:notesTextViewPr>
  <p:notesViewPr>
    <p:cSldViewPr>
      <p:cViewPr varScale="1">
        <p:scale>
          <a:sx n="56" d="100"/>
          <a:sy n="56" d="100"/>
        </p:scale>
        <p:origin x="199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a:defRPr/>
            </a:pPr>
            <a:fld id="{BE746FDC-8AA9-43F4-B3EB-84596A0AB8C3}" type="datetimeFigureOut">
              <a:rPr lang="en-US"/>
              <a:pPr>
                <a:defRPr/>
              </a:pPr>
              <a:t>6/12/2023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DE92556-47C3-41F0-BD91-92132B205067}" type="slidenum">
              <a:rPr lang="en-US" altLang="vi-VN"/>
              <a:pPr/>
              <a:t>‹#›</a:t>
            </a:fld>
            <a:endParaRPr lang="en-US" altLang="vi-VN"/>
          </a:p>
        </p:txBody>
      </p:sp>
    </p:spTree>
    <p:extLst>
      <p:ext uri="{BB962C8B-B14F-4D97-AF65-F5344CB8AC3E}">
        <p14:creationId xmlns:p14="http://schemas.microsoft.com/office/powerpoint/2010/main" val="1683516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2052" name="Rectangle 4"/>
          <p:cNvSpPr>
            <a:spLocks noRo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20D29027-4496-4BB0-ADC7-0D597BE23F56}" type="slidenum">
              <a:rPr lang="en-US" altLang="en-US"/>
              <a:pPr/>
              <a:t>‹#›</a:t>
            </a:fld>
            <a:endParaRPr lang="en-US" altLang="en-US"/>
          </a:p>
        </p:txBody>
      </p:sp>
    </p:spTree>
    <p:extLst>
      <p:ext uri="{BB962C8B-B14F-4D97-AF65-F5344CB8AC3E}">
        <p14:creationId xmlns:p14="http://schemas.microsoft.com/office/powerpoint/2010/main" val="42775879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7F106716-C980-4EF9-AD7E-2413800B3C51}" type="slidenum">
              <a:rPr lang="en-US" altLang="en-US"/>
              <a:pPr/>
              <a:t>‹#›</a:t>
            </a:fld>
            <a:endParaRPr lang="en-US" altLang="en-US"/>
          </a:p>
        </p:txBody>
      </p:sp>
    </p:spTree>
    <p:extLst>
      <p:ext uri="{BB962C8B-B14F-4D97-AF65-F5344CB8AC3E}">
        <p14:creationId xmlns:p14="http://schemas.microsoft.com/office/powerpoint/2010/main" val="1642696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AA120E23-00B5-4FE4-B183-4165C08A176D}" type="slidenum">
              <a:rPr lang="en-US" altLang="en-US"/>
              <a:pPr/>
              <a:t>‹#›</a:t>
            </a:fld>
            <a:endParaRPr lang="en-US" altLang="en-US"/>
          </a:p>
        </p:txBody>
      </p:sp>
    </p:spTree>
    <p:extLst>
      <p:ext uri="{BB962C8B-B14F-4D97-AF65-F5344CB8AC3E}">
        <p14:creationId xmlns:p14="http://schemas.microsoft.com/office/powerpoint/2010/main" val="412638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E3ACD353-5241-4808-BE0C-4352F7AC6827}" type="slidenum">
              <a:rPr lang="en-US" altLang="en-US"/>
              <a:pPr/>
              <a:t>‹#›</a:t>
            </a:fld>
            <a:endParaRPr lang="en-US" altLang="en-US"/>
          </a:p>
        </p:txBody>
      </p:sp>
    </p:spTree>
    <p:extLst>
      <p:ext uri="{BB962C8B-B14F-4D97-AF65-F5344CB8AC3E}">
        <p14:creationId xmlns:p14="http://schemas.microsoft.com/office/powerpoint/2010/main" val="2758835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BC622728-8E8A-4414-9BC2-2001FC09985F}" type="slidenum">
              <a:rPr lang="en-US" altLang="en-US"/>
              <a:pPr/>
              <a:t>‹#›</a:t>
            </a:fld>
            <a:endParaRPr lang="en-US" altLang="en-US"/>
          </a:p>
        </p:txBody>
      </p:sp>
    </p:spTree>
    <p:extLst>
      <p:ext uri="{BB962C8B-B14F-4D97-AF65-F5344CB8AC3E}">
        <p14:creationId xmlns:p14="http://schemas.microsoft.com/office/powerpoint/2010/main" val="161197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fld id="{60514200-D354-4190-B6D6-9CA18E8247A4}" type="slidenum">
              <a:rPr lang="en-US" altLang="en-US"/>
              <a:pPr/>
              <a:t>‹#›</a:t>
            </a:fld>
            <a:endParaRPr lang="en-US" altLang="en-US"/>
          </a:p>
        </p:txBody>
      </p:sp>
    </p:spTree>
    <p:extLst>
      <p:ext uri="{BB962C8B-B14F-4D97-AF65-F5344CB8AC3E}">
        <p14:creationId xmlns:p14="http://schemas.microsoft.com/office/powerpoint/2010/main" val="124125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012FC158-AC61-4D85-B7E7-4C5F241E10EB}" type="slidenum">
              <a:rPr lang="en-US" altLang="en-US"/>
              <a:pPr/>
              <a:t>‹#›</a:t>
            </a:fld>
            <a:endParaRPr lang="en-US" altLang="en-US"/>
          </a:p>
        </p:txBody>
      </p:sp>
    </p:spTree>
    <p:extLst>
      <p:ext uri="{BB962C8B-B14F-4D97-AF65-F5344CB8AC3E}">
        <p14:creationId xmlns:p14="http://schemas.microsoft.com/office/powerpoint/2010/main" val="2170065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fld id="{DD193CF2-A70D-4633-A7E3-87F6AF2055FA}" type="slidenum">
              <a:rPr lang="en-US" altLang="en-US"/>
              <a:pPr/>
              <a:t>‹#›</a:t>
            </a:fld>
            <a:endParaRPr lang="en-US" altLang="en-US"/>
          </a:p>
        </p:txBody>
      </p:sp>
    </p:spTree>
    <p:extLst>
      <p:ext uri="{BB962C8B-B14F-4D97-AF65-F5344CB8AC3E}">
        <p14:creationId xmlns:p14="http://schemas.microsoft.com/office/powerpoint/2010/main" val="294026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fld id="{2988179A-D00F-4966-A04C-B8CC879CF21E}" type="slidenum">
              <a:rPr lang="en-US" altLang="en-US"/>
              <a:pPr/>
              <a:t>‹#›</a:t>
            </a:fld>
            <a:endParaRPr lang="en-US" altLang="en-US"/>
          </a:p>
        </p:txBody>
      </p:sp>
    </p:spTree>
    <p:extLst>
      <p:ext uri="{BB962C8B-B14F-4D97-AF65-F5344CB8AC3E}">
        <p14:creationId xmlns:p14="http://schemas.microsoft.com/office/powerpoint/2010/main" val="2025219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fld id="{D28A956A-CD05-42BB-8B53-6443E091AA58}" type="slidenum">
              <a:rPr lang="en-US" altLang="en-US"/>
              <a:pPr/>
              <a:t>‹#›</a:t>
            </a:fld>
            <a:endParaRPr lang="en-US" altLang="en-US"/>
          </a:p>
        </p:txBody>
      </p:sp>
    </p:spTree>
    <p:extLst>
      <p:ext uri="{BB962C8B-B14F-4D97-AF65-F5344CB8AC3E}">
        <p14:creationId xmlns:p14="http://schemas.microsoft.com/office/powerpoint/2010/main" val="1762544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089F7533-D2D2-4719-B5EE-2C301F95A947}" type="slidenum">
              <a:rPr lang="en-US" altLang="en-US"/>
              <a:pPr/>
              <a:t>‹#›</a:t>
            </a:fld>
            <a:endParaRPr lang="en-US" altLang="en-US"/>
          </a:p>
        </p:txBody>
      </p:sp>
    </p:spTree>
    <p:extLst>
      <p:ext uri="{BB962C8B-B14F-4D97-AF65-F5344CB8AC3E}">
        <p14:creationId xmlns:p14="http://schemas.microsoft.com/office/powerpoint/2010/main" val="947121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fld id="{390086D9-9C72-4B80-BC9F-214F8C8AAF31}" type="slidenum">
              <a:rPr lang="en-US" altLang="en-US"/>
              <a:pPr/>
              <a:t>‹#›</a:t>
            </a:fld>
            <a:endParaRPr lang="en-US" altLang="en-US"/>
          </a:p>
        </p:txBody>
      </p:sp>
    </p:spTree>
    <p:extLst>
      <p:ext uri="{BB962C8B-B14F-4D97-AF65-F5344CB8AC3E}">
        <p14:creationId xmlns:p14="http://schemas.microsoft.com/office/powerpoint/2010/main" val="344959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smtClean="0"/>
              <a:t>Edit Master text styles</a:t>
            </a:r>
          </a:p>
          <a:p>
            <a:pPr lvl="1"/>
            <a:r>
              <a:rPr lang="en-US" altLang="vi-VN" smtClean="0"/>
              <a:t>Second level</a:t>
            </a:r>
          </a:p>
          <a:p>
            <a:pPr lvl="2"/>
            <a:r>
              <a:rPr lang="en-US" altLang="vi-VN" smtClean="0"/>
              <a:t>Third level</a:t>
            </a:r>
          </a:p>
          <a:p>
            <a:pPr lvl="3"/>
            <a:r>
              <a:rPr lang="en-US" altLang="vi-VN" smtClean="0"/>
              <a:t>Fourth level</a:t>
            </a:r>
          </a:p>
          <a:p>
            <a:pPr lvl="4"/>
            <a:r>
              <a:rPr lang="en-US" altLang="vi-VN"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CC573BAE-D9CD-4525-9707-B64EFEC8ACA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4962525"/>
            <a:ext cx="1878013"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0" descr="Dove-02-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79088" y="533400"/>
            <a:ext cx="1676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11" descr="Dove-02-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68275"/>
            <a:ext cx="1676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4" descr="MCj043580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404278">
            <a:off x="8786813" y="4754562"/>
            <a:ext cx="14287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7" name="WordArt 15"/>
          <p:cNvSpPr>
            <a:spLocks noChangeArrowheads="1" noChangeShapeType="1" noTextEdit="1"/>
          </p:cNvSpPr>
          <p:nvPr/>
        </p:nvSpPr>
        <p:spPr bwMode="auto">
          <a:xfrm>
            <a:off x="1541488" y="3567162"/>
            <a:ext cx="8991600" cy="2329848"/>
          </a:xfrm>
          <a:prstGeom prst="rect">
            <a:avLst/>
          </a:prstGeom>
        </p:spPr>
        <p:txBody>
          <a:bodyPr wrap="none" fromWordArt="1">
            <a:prstTxWarp prst="textPlain">
              <a:avLst>
                <a:gd name="adj" fmla="val 50000"/>
              </a:avLst>
            </a:prstTxWarp>
          </a:bodyPr>
          <a:lstStyle/>
          <a:p>
            <a:pPr algn="ctr" eaLnBrk="1" hangingPunct="1">
              <a:lnSpc>
                <a:spcPct val="150000"/>
              </a:lnSpc>
              <a:defRPr/>
            </a:pPr>
            <a:r>
              <a:rPr lang="en-US" sz="3600" b="1" kern="10" dirty="0">
                <a:ln w="9525">
                  <a:solidFill>
                    <a:srgbClr val="FF00FF"/>
                  </a:solidFill>
                  <a:round/>
                  <a:headEnd/>
                  <a:tailEnd/>
                </a:ln>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KỂ CHUYỆN ĐÃ NGHE, ĐÃ ĐỌC </a:t>
            </a:r>
          </a:p>
          <a:p>
            <a:pPr algn="ctr" eaLnBrk="1" hangingPunct="1">
              <a:lnSpc>
                <a:spcPct val="150000"/>
              </a:lnSpc>
              <a:defRPr/>
            </a:pPr>
            <a:r>
              <a:rPr lang="en-US" sz="3600" b="1" kern="10" dirty="0">
                <a:ln w="9525">
                  <a:solidFill>
                    <a:srgbClr val="FF00FF"/>
                  </a:solidFill>
                  <a:round/>
                  <a:headEnd/>
                  <a:tailEnd/>
                </a:ln>
                <a:solidFill>
                  <a:srgbClr val="0000FF"/>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NÀNG TIÊN ỐC</a:t>
            </a:r>
          </a:p>
          <a:p>
            <a:pPr algn="ctr" eaLnBrk="1" hangingPunct="1">
              <a:lnSpc>
                <a:spcPct val="150000"/>
              </a:lnSpc>
              <a:defRPr/>
            </a:pPr>
            <a:endParaRPr lang="en-US" sz="3600" b="1" kern="10" dirty="0">
              <a:ln w="9525">
                <a:solidFill>
                  <a:srgbClr val="FF00FF"/>
                </a:solidFill>
                <a:round/>
                <a:headEnd/>
                <a:tailEnd/>
              </a:ln>
              <a:solidFill>
                <a:srgbClr val="FF000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endParaRPr>
          </a:p>
        </p:txBody>
      </p:sp>
      <p:sp>
        <p:nvSpPr>
          <p:cNvPr id="4103" name="TextBox 3"/>
          <p:cNvSpPr txBox="1">
            <a:spLocks noChangeArrowheads="1"/>
          </p:cNvSpPr>
          <p:nvPr/>
        </p:nvSpPr>
        <p:spPr bwMode="auto">
          <a:xfrm>
            <a:off x="1827213" y="2278063"/>
            <a:ext cx="84216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vi-VN" sz="4800">
                <a:solidFill>
                  <a:srgbClr val="FF0000"/>
                </a:solidFill>
                <a:latin typeface="Times New Roman" panose="02020603050405020304" pitchFamily="18" charset="0"/>
                <a:cs typeface="Times New Roman" panose="02020603050405020304" pitchFamily="18" charset="0"/>
              </a:rPr>
              <a:t>KỂ CHUYỆN LỚP 4 – TUẦN 2</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2"/>
          <p:cNvSpPr txBox="1">
            <a:spLocks noChangeArrowheads="1"/>
          </p:cNvSpPr>
          <p:nvPr/>
        </p:nvSpPr>
        <p:spPr bwMode="auto">
          <a:xfrm>
            <a:off x="1524000" y="35560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200" b="1">
                <a:solidFill>
                  <a:srgbClr val="0000FF"/>
                </a:solidFill>
                <a:latin typeface="Times New Roman" panose="02020603050405020304" pitchFamily="18" charset="0"/>
                <a:cs typeface="Times New Roman" panose="02020603050405020304" pitchFamily="18" charset="0"/>
              </a:rPr>
              <a:t>Kể chuyện</a:t>
            </a:r>
          </a:p>
        </p:txBody>
      </p:sp>
      <p:pic>
        <p:nvPicPr>
          <p:cNvPr id="2061" name="Picture 13" descr="Christmas deco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540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15"/>
          <p:cNvSpPr txBox="1">
            <a:spLocks noChangeArrowheads="1"/>
          </p:cNvSpPr>
          <p:nvPr/>
        </p:nvSpPr>
        <p:spPr bwMode="auto">
          <a:xfrm>
            <a:off x="1524000" y="965200"/>
            <a:ext cx="8763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endParaRPr lang="en-US" altLang="en-US" sz="4800">
              <a:latin typeface="Arial" panose="020B0604020202020204" pitchFamily="34" charset="0"/>
            </a:endParaRPr>
          </a:p>
        </p:txBody>
      </p:sp>
      <p:sp>
        <p:nvSpPr>
          <p:cNvPr id="2064" name="Text Box 16"/>
          <p:cNvSpPr txBox="1">
            <a:spLocks noChangeArrowheads="1"/>
          </p:cNvSpPr>
          <p:nvPr/>
        </p:nvSpPr>
        <p:spPr bwMode="auto">
          <a:xfrm>
            <a:off x="1512888" y="903288"/>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600" b="1">
                <a:solidFill>
                  <a:srgbClr val="FF0000"/>
                </a:solidFill>
                <a:latin typeface="Times New Roman" panose="02020603050405020304" pitchFamily="18" charset="0"/>
                <a:cs typeface="Times New Roman" panose="02020603050405020304" pitchFamily="18" charset="0"/>
              </a:rPr>
              <a:t>Kể chuyện đã nghe, đã đọc.</a:t>
            </a:r>
          </a:p>
        </p:txBody>
      </p:sp>
      <p:sp>
        <p:nvSpPr>
          <p:cNvPr id="2065" name="Text Box 17"/>
          <p:cNvSpPr txBox="1">
            <a:spLocks noChangeArrowheads="1"/>
          </p:cNvSpPr>
          <p:nvPr/>
        </p:nvSpPr>
        <p:spPr bwMode="auto">
          <a:xfrm>
            <a:off x="1524000" y="17272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 Đọc bài thơ Nàng Tiên Ốc rồi kể lại bằng lời của em.</a:t>
            </a:r>
          </a:p>
        </p:txBody>
      </p:sp>
      <p:sp>
        <p:nvSpPr>
          <p:cNvPr id="2" name="Rectangle 1"/>
          <p:cNvSpPr/>
          <p:nvPr/>
        </p:nvSpPr>
        <p:spPr>
          <a:xfrm>
            <a:off x="453683" y="2337579"/>
            <a:ext cx="11738317" cy="8405992"/>
          </a:xfrm>
          <a:prstGeom prst="rect">
            <a:avLst/>
          </a:prstGeom>
        </p:spPr>
        <p:txBody>
          <a:bodyPr numCol="3">
            <a:spAutoFit/>
          </a:bodyPr>
          <a:lstStyle/>
          <a:p>
            <a:pPr eaLnBrk="1" hangingPunct="1">
              <a:defRPr/>
            </a:pPr>
            <a:r>
              <a:rPr lang="vi-VN" sz="2400">
                <a:solidFill>
                  <a:srgbClr val="00264D"/>
                </a:solidFill>
                <a:latin typeface="Open Sans"/>
              </a:rPr>
              <a:t> “Xưa có bà già nghèo</a:t>
            </a:r>
            <a:r>
              <a:rPr lang="vi-VN" sz="2400"/>
              <a:t/>
            </a:r>
            <a:br>
              <a:rPr lang="vi-VN" sz="2400"/>
            </a:br>
            <a:r>
              <a:rPr lang="vi-VN" sz="2400">
                <a:solidFill>
                  <a:srgbClr val="00264D"/>
                </a:solidFill>
                <a:latin typeface="Open Sans"/>
              </a:rPr>
              <a:t>Chuyên mò cua bắt ốc</a:t>
            </a:r>
            <a:r>
              <a:rPr lang="vi-VN" sz="2400"/>
              <a:t/>
            </a:r>
            <a:br>
              <a:rPr lang="vi-VN" sz="2400"/>
            </a:br>
            <a:r>
              <a:rPr lang="vi-VN" sz="2400">
                <a:solidFill>
                  <a:srgbClr val="00264D"/>
                </a:solidFill>
                <a:latin typeface="Open Sans"/>
              </a:rPr>
              <a:t>Một hôm bà bắt được</a:t>
            </a:r>
            <a:r>
              <a:rPr lang="vi-VN" sz="2400"/>
              <a:t/>
            </a:r>
            <a:br>
              <a:rPr lang="vi-VN" sz="2400"/>
            </a:br>
            <a:r>
              <a:rPr lang="vi-VN" sz="2400">
                <a:solidFill>
                  <a:srgbClr val="00264D"/>
                </a:solidFill>
                <a:latin typeface="Open Sans"/>
              </a:rPr>
              <a:t>Một con ốc xinh xinh</a:t>
            </a:r>
            <a:r>
              <a:rPr lang="vi-VN" sz="2400"/>
              <a:t/>
            </a:r>
            <a:br>
              <a:rPr lang="vi-VN" sz="2400"/>
            </a:br>
            <a:r>
              <a:rPr lang="vi-VN" sz="2400">
                <a:solidFill>
                  <a:srgbClr val="00264D"/>
                </a:solidFill>
                <a:latin typeface="Open Sans"/>
              </a:rPr>
              <a:t>Vỏ nó biêng biếc xanh</a:t>
            </a:r>
            <a:r>
              <a:rPr lang="vi-VN" sz="2400"/>
              <a:t/>
            </a:r>
            <a:br>
              <a:rPr lang="vi-VN" sz="2400"/>
            </a:br>
            <a:r>
              <a:rPr lang="vi-VN" sz="2400">
                <a:solidFill>
                  <a:srgbClr val="00264D"/>
                </a:solidFill>
                <a:latin typeface="Open Sans"/>
              </a:rPr>
              <a:t>Không giống như ốc khác</a:t>
            </a:r>
            <a:r>
              <a:rPr lang="vi-VN" sz="2400"/>
              <a:t/>
            </a:r>
            <a:br>
              <a:rPr lang="vi-VN" sz="2400"/>
            </a:br>
            <a:r>
              <a:rPr lang="vi-VN" sz="2400">
                <a:solidFill>
                  <a:srgbClr val="00264D"/>
                </a:solidFill>
                <a:latin typeface="Open Sans"/>
              </a:rPr>
              <a:t>Bà thương không muốn bán</a:t>
            </a:r>
            <a:r>
              <a:rPr lang="vi-VN" sz="2400"/>
              <a:t/>
            </a:r>
            <a:br>
              <a:rPr lang="vi-VN" sz="2400"/>
            </a:br>
            <a:r>
              <a:rPr lang="vi-VN" sz="2400">
                <a:solidFill>
                  <a:srgbClr val="00264D"/>
                </a:solidFill>
                <a:latin typeface="Open Sans"/>
              </a:rPr>
              <a:t>Bèn thả vào trong chum</a:t>
            </a:r>
            <a:endParaRPr lang="en-US" sz="2400"/>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r>
              <a:rPr lang="vi-VN" sz="2400">
                <a:solidFill>
                  <a:srgbClr val="00264D"/>
                </a:solidFill>
                <a:latin typeface="Open Sans"/>
              </a:rPr>
              <a:t>Rồi bà lại đi làm</a:t>
            </a:r>
            <a:r>
              <a:rPr lang="vi-VN" sz="2400"/>
              <a:t/>
            </a:r>
            <a:br>
              <a:rPr lang="vi-VN" sz="2400"/>
            </a:br>
            <a:r>
              <a:rPr lang="vi-VN" sz="2400">
                <a:solidFill>
                  <a:srgbClr val="00264D"/>
                </a:solidFill>
                <a:latin typeface="Open Sans"/>
              </a:rPr>
              <a:t>Đến khi về thấy lạ:</a:t>
            </a:r>
            <a:r>
              <a:rPr lang="vi-VN" sz="2400"/>
              <a:t/>
            </a:r>
            <a:br>
              <a:rPr lang="vi-VN" sz="2400"/>
            </a:br>
            <a:r>
              <a:rPr lang="vi-VN" sz="2400">
                <a:solidFill>
                  <a:srgbClr val="00264D"/>
                </a:solidFill>
                <a:latin typeface="Open Sans"/>
              </a:rPr>
              <a:t>Sân nhà sao sạch quá!</a:t>
            </a:r>
            <a:r>
              <a:rPr lang="vi-VN" sz="2400"/>
              <a:t/>
            </a:r>
            <a:br>
              <a:rPr lang="vi-VN" sz="2400"/>
            </a:br>
            <a:r>
              <a:rPr lang="vi-VN" sz="2400">
                <a:solidFill>
                  <a:srgbClr val="00264D"/>
                </a:solidFill>
                <a:latin typeface="Open Sans"/>
              </a:rPr>
              <a:t>Đàn lợn đã được ăn</a:t>
            </a:r>
            <a:r>
              <a:rPr lang="vi-VN" sz="2400"/>
              <a:t/>
            </a:r>
            <a:br>
              <a:rPr lang="vi-VN" sz="2400"/>
            </a:br>
            <a:r>
              <a:rPr lang="vi-VN" sz="2400">
                <a:solidFill>
                  <a:srgbClr val="00264D"/>
                </a:solidFill>
                <a:latin typeface="Open Sans"/>
              </a:rPr>
              <a:t>Cơm nước nấu tinh tươm</a:t>
            </a:r>
            <a:r>
              <a:rPr lang="vi-VN" sz="2400"/>
              <a:t/>
            </a:r>
            <a:br>
              <a:rPr lang="vi-VN" sz="2400"/>
            </a:br>
            <a:r>
              <a:rPr lang="vi-VN" sz="2400">
                <a:solidFill>
                  <a:srgbClr val="00264D"/>
                </a:solidFill>
                <a:latin typeface="Open Sans"/>
              </a:rPr>
              <a:t>Vườn rau tươi sạch cỏ</a:t>
            </a: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endParaRPr lang="en-US" sz="2400">
              <a:solidFill>
                <a:srgbClr val="00264D"/>
              </a:solidFill>
              <a:latin typeface="Open Sans"/>
            </a:endParaRPr>
          </a:p>
          <a:p>
            <a:pPr eaLnBrk="1" hangingPunct="1">
              <a:defRPr/>
            </a:pPr>
            <a:r>
              <a:rPr lang="en-US" sz="2400">
                <a:solidFill>
                  <a:srgbClr val="00264D"/>
                </a:solidFill>
                <a:latin typeface="Open Sans"/>
              </a:rPr>
              <a:t>B</a:t>
            </a:r>
            <a:r>
              <a:rPr lang="vi-VN" sz="2400">
                <a:solidFill>
                  <a:srgbClr val="00264D"/>
                </a:solidFill>
                <a:latin typeface="Open Sans"/>
              </a:rPr>
              <a:t>à già thấy chuyện lạ</a:t>
            </a:r>
            <a:r>
              <a:rPr lang="vi-VN" sz="2400"/>
              <a:t/>
            </a:r>
            <a:br>
              <a:rPr lang="vi-VN" sz="2400"/>
            </a:br>
            <a:r>
              <a:rPr lang="vi-VN" sz="2400">
                <a:solidFill>
                  <a:srgbClr val="00264D"/>
                </a:solidFill>
                <a:latin typeface="Open Sans"/>
              </a:rPr>
              <a:t>Bèn cố ý rình xem</a:t>
            </a:r>
            <a:r>
              <a:rPr lang="vi-VN" sz="2400"/>
              <a:t/>
            </a:r>
            <a:br>
              <a:rPr lang="vi-VN" sz="2400"/>
            </a:br>
            <a:r>
              <a:rPr lang="vi-VN" sz="2400">
                <a:solidFill>
                  <a:srgbClr val="00264D"/>
                </a:solidFill>
                <a:latin typeface="Open Sans"/>
              </a:rPr>
              <a:t>Thì thấy một nàng tiên</a:t>
            </a:r>
            <a:r>
              <a:rPr lang="vi-VN" sz="2400"/>
              <a:t/>
            </a:r>
            <a:br>
              <a:rPr lang="vi-VN" sz="2400"/>
            </a:br>
            <a:r>
              <a:rPr lang="vi-VN" sz="2400">
                <a:solidFill>
                  <a:srgbClr val="00264D"/>
                </a:solidFill>
                <a:latin typeface="Open Sans"/>
              </a:rPr>
              <a:t>Bước ra từ chum nước</a:t>
            </a:r>
            <a:r>
              <a:rPr lang="vi-VN" sz="2400"/>
              <a:t/>
            </a:r>
            <a:br>
              <a:rPr lang="vi-VN" sz="2400"/>
            </a:br>
            <a:r>
              <a:rPr lang="vi-VN" sz="2400">
                <a:solidFill>
                  <a:srgbClr val="00264D"/>
                </a:solidFill>
                <a:latin typeface="Open Sans"/>
              </a:rPr>
              <a:t>Bà già bèn bí mật</a:t>
            </a:r>
            <a:r>
              <a:rPr lang="vi-VN" sz="2400"/>
              <a:t/>
            </a:r>
            <a:br>
              <a:rPr lang="vi-VN" sz="2400"/>
            </a:br>
            <a:r>
              <a:rPr lang="vi-VN" sz="2400">
                <a:solidFill>
                  <a:srgbClr val="00264D"/>
                </a:solidFill>
                <a:latin typeface="Open Sans"/>
              </a:rPr>
              <a:t>Đập vỡ vỏ ốc xanh</a:t>
            </a:r>
            <a:r>
              <a:rPr lang="vi-VN" sz="2400"/>
              <a:t/>
            </a:r>
            <a:br>
              <a:rPr lang="vi-VN" sz="2400"/>
            </a:br>
            <a:r>
              <a:rPr lang="vi-VN" sz="2400">
                <a:solidFill>
                  <a:srgbClr val="00264D"/>
                </a:solidFill>
                <a:latin typeface="Open Sans"/>
              </a:rPr>
              <a:t>Rồi ôm lấy nàng tiên</a:t>
            </a:r>
            <a:r>
              <a:rPr lang="vi-VN" sz="2400"/>
              <a:t/>
            </a:r>
            <a:br>
              <a:rPr lang="vi-VN" sz="2400"/>
            </a:br>
            <a:r>
              <a:rPr lang="vi-VN" sz="2400">
                <a:solidFill>
                  <a:srgbClr val="00264D"/>
                </a:solidFill>
                <a:latin typeface="Open Sans"/>
              </a:rPr>
              <a:t>Không cho chui vào nữa</a:t>
            </a:r>
            <a:r>
              <a:rPr lang="vi-VN" sz="2400"/>
              <a:t/>
            </a:r>
            <a:br>
              <a:rPr lang="vi-VN" sz="2400"/>
            </a:br>
            <a:r>
              <a:rPr lang="vi-VN" sz="2400">
                <a:solidFill>
                  <a:srgbClr val="00264D"/>
                </a:solidFill>
                <a:latin typeface="Open Sans"/>
              </a:rPr>
              <a:t>Hai mẹ con từ đó</a:t>
            </a:r>
            <a:r>
              <a:rPr lang="vi-VN" sz="2400"/>
              <a:t/>
            </a:r>
            <a:br>
              <a:rPr lang="vi-VN" sz="2400"/>
            </a:br>
            <a:r>
              <a:rPr lang="vi-VN" sz="2400">
                <a:solidFill>
                  <a:srgbClr val="00264D"/>
                </a:solidFill>
                <a:latin typeface="Open Sans"/>
              </a:rPr>
              <a:t>Rất là yêu thương nhau</a:t>
            </a:r>
            <a:endParaRPr lang="en-US"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061"/>
                                        </p:tgtEl>
                                        <p:attrNameLst>
                                          <p:attrName>style.visibility</p:attrName>
                                        </p:attrNameLst>
                                      </p:cBhvr>
                                      <p:to>
                                        <p:strVal val="visible"/>
                                      </p:to>
                                    </p:set>
                                    <p:anim calcmode="lin" valueType="num">
                                      <p:cBhvr>
                                        <p:cTn id="7" dur="500" fill="hold"/>
                                        <p:tgtEl>
                                          <p:spTgt spid="2061"/>
                                        </p:tgtEl>
                                        <p:attrNameLst>
                                          <p:attrName>ppt_w</p:attrName>
                                        </p:attrNameLst>
                                      </p:cBhvr>
                                      <p:tavLst>
                                        <p:tav tm="0">
                                          <p:val>
                                            <p:fltVal val="0"/>
                                          </p:val>
                                        </p:tav>
                                        <p:tav tm="100000">
                                          <p:val>
                                            <p:strVal val="#ppt_w"/>
                                          </p:val>
                                        </p:tav>
                                      </p:tavLst>
                                    </p:anim>
                                    <p:anim calcmode="lin" valueType="num">
                                      <p:cBhvr>
                                        <p:cTn id="8" dur="500" fill="hold"/>
                                        <p:tgtEl>
                                          <p:spTgt spid="2061"/>
                                        </p:tgtEl>
                                        <p:attrNameLst>
                                          <p:attrName>ppt_h</p:attrName>
                                        </p:attrNameLst>
                                      </p:cBhvr>
                                      <p:tavLst>
                                        <p:tav tm="0">
                                          <p:val>
                                            <p:fltVal val="0"/>
                                          </p:val>
                                        </p:tav>
                                        <p:tav tm="100000">
                                          <p:val>
                                            <p:strVal val="#ppt_h"/>
                                          </p:val>
                                        </p:tav>
                                      </p:tavLst>
                                    </p:anim>
                                    <p:anim calcmode="lin" valueType="num">
                                      <p:cBhvr>
                                        <p:cTn id="9" dur="500" fill="hold"/>
                                        <p:tgtEl>
                                          <p:spTgt spid="2061"/>
                                        </p:tgtEl>
                                        <p:attrNameLst>
                                          <p:attrName>style.rotation</p:attrName>
                                        </p:attrNameLst>
                                      </p:cBhvr>
                                      <p:tavLst>
                                        <p:tav tm="0">
                                          <p:val>
                                            <p:fltVal val="360"/>
                                          </p:val>
                                        </p:tav>
                                        <p:tav tm="100000">
                                          <p:val>
                                            <p:fltVal val="0"/>
                                          </p:val>
                                        </p:tav>
                                      </p:tavLst>
                                    </p:anim>
                                    <p:animEffect transition="in" filter="fade">
                                      <p:cBhvr>
                                        <p:cTn id="10" dur="500"/>
                                        <p:tgtEl>
                                          <p:spTgt spid="206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2064"/>
                                        </p:tgtEl>
                                        <p:attrNameLst>
                                          <p:attrName>style.visibility</p:attrName>
                                        </p:attrNameLst>
                                      </p:cBhvr>
                                      <p:to>
                                        <p:strVal val="visible"/>
                                      </p:to>
                                    </p:set>
                                    <p:anim calcmode="discrete" valueType="clr">
                                      <p:cBhvr override="childStyle">
                                        <p:cTn id="15" dur="80"/>
                                        <p:tgtEl>
                                          <p:spTgt spid="2064"/>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064"/>
                                        </p:tgtEl>
                                        <p:attrNameLst>
                                          <p:attrName>fillcolor</p:attrName>
                                        </p:attrNameLst>
                                      </p:cBhvr>
                                      <p:tavLst>
                                        <p:tav tm="0">
                                          <p:val>
                                            <p:clrVal>
                                              <a:schemeClr val="accent2"/>
                                            </p:clrVal>
                                          </p:val>
                                        </p:tav>
                                        <p:tav tm="50000">
                                          <p:val>
                                            <p:clrVal>
                                              <a:schemeClr val="hlink"/>
                                            </p:clrVal>
                                          </p:val>
                                        </p:tav>
                                      </p:tavLst>
                                    </p:anim>
                                    <p:set>
                                      <p:cBhvr>
                                        <p:cTn id="17" dur="80"/>
                                        <p:tgtEl>
                                          <p:spTgt spid="2064"/>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2065"/>
                                        </p:tgtEl>
                                        <p:attrNameLst>
                                          <p:attrName>style.visibility</p:attrName>
                                        </p:attrNameLst>
                                      </p:cBhvr>
                                      <p:to>
                                        <p:strVal val="visible"/>
                                      </p:to>
                                    </p:set>
                                    <p:anim calcmode="discrete" valueType="clr">
                                      <p:cBhvr override="childStyle">
                                        <p:cTn id="22" dur="80"/>
                                        <p:tgtEl>
                                          <p:spTgt spid="2065"/>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065"/>
                                        </p:tgtEl>
                                        <p:attrNameLst>
                                          <p:attrName>fillcolor</p:attrName>
                                        </p:attrNameLst>
                                      </p:cBhvr>
                                      <p:tavLst>
                                        <p:tav tm="0">
                                          <p:val>
                                            <p:clrVal>
                                              <a:schemeClr val="accent2"/>
                                            </p:clrVal>
                                          </p:val>
                                        </p:tav>
                                        <p:tav tm="50000">
                                          <p:val>
                                            <p:clrVal>
                                              <a:schemeClr val="hlink"/>
                                            </p:clrVal>
                                          </p:val>
                                        </p:tav>
                                      </p:tavLst>
                                    </p:anim>
                                    <p:set>
                                      <p:cBhvr>
                                        <p:cTn id="24" dur="80"/>
                                        <p:tgtEl>
                                          <p:spTgt spid="2065"/>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circle(in)">
                                      <p:cBhvr>
                                        <p:cTn id="2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4" grpId="0"/>
      <p:bldP spid="206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9"/>
          <p:cNvSpPr txBox="1">
            <a:spLocks noChangeArrowheads="1"/>
          </p:cNvSpPr>
          <p:nvPr/>
        </p:nvSpPr>
        <p:spPr bwMode="auto">
          <a:xfrm>
            <a:off x="1557338" y="12954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FF0066"/>
                </a:solidFill>
                <a:latin typeface="Times New Roman" panose="02020603050405020304" pitchFamily="18" charset="0"/>
                <a:cs typeface="Times New Roman" panose="02020603050405020304" pitchFamily="18" charset="0"/>
              </a:rPr>
              <a:t>1. Bà lão nghèo làm nghề gì để sinh sống ?</a:t>
            </a:r>
          </a:p>
        </p:txBody>
      </p:sp>
      <p:sp>
        <p:nvSpPr>
          <p:cNvPr id="5" name="Text Box 20"/>
          <p:cNvSpPr txBox="1">
            <a:spLocks noChangeArrowheads="1"/>
          </p:cNvSpPr>
          <p:nvPr/>
        </p:nvSpPr>
        <p:spPr bwMode="auto">
          <a:xfrm>
            <a:off x="1524000" y="1752600"/>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6600"/>
                </a:solidFill>
                <a:latin typeface="Times New Roman" panose="02020603050405020304" pitchFamily="18" charset="0"/>
                <a:cs typeface="Times New Roman" panose="02020603050405020304" pitchFamily="18" charset="0"/>
              </a:rPr>
              <a:t>* Bà lão kiếm sống bằng nghề mò cua bắt ốc. Thấy ốc đẹp, bà thương không muốn bán, thả vào chum nước để nuôi.</a:t>
            </a:r>
          </a:p>
        </p:txBody>
      </p:sp>
      <p:sp>
        <p:nvSpPr>
          <p:cNvPr id="6" name="Text Box 21"/>
          <p:cNvSpPr txBox="1">
            <a:spLocks noChangeArrowheads="1"/>
          </p:cNvSpPr>
          <p:nvPr/>
        </p:nvSpPr>
        <p:spPr bwMode="auto">
          <a:xfrm>
            <a:off x="1524000" y="2698750"/>
            <a:ext cx="8686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FF0066"/>
                </a:solidFill>
                <a:latin typeface="Times New Roman" panose="02020603050405020304" pitchFamily="18" charset="0"/>
                <a:cs typeface="Times New Roman" panose="02020603050405020304" pitchFamily="18" charset="0"/>
              </a:rPr>
              <a:t> 2. Từ khi có ốc, bà lão thấy trong nhà có gì lạ ?</a:t>
            </a:r>
          </a:p>
        </p:txBody>
      </p:sp>
      <p:sp>
        <p:nvSpPr>
          <p:cNvPr id="7" name="Text Box 22"/>
          <p:cNvSpPr txBox="1">
            <a:spLocks noChangeArrowheads="1"/>
          </p:cNvSpPr>
          <p:nvPr/>
        </p:nvSpPr>
        <p:spPr bwMode="auto">
          <a:xfrm>
            <a:off x="1524000" y="3308350"/>
            <a:ext cx="91440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Đi làm về, bà thấy nhà cửa đã được quét sạch sẽ, đàn lợn đã được cho ăn, cơm nước đã nấu sẵn, vườn rau được nhặt sạch cỏ.</a:t>
            </a:r>
            <a:endParaRPr lang="en-US" altLang="en-US" sz="2400">
              <a:solidFill>
                <a:srgbClr val="006600"/>
              </a:solidFill>
              <a:latin typeface="Times New Roman" panose="02020603050405020304" pitchFamily="18" charset="0"/>
              <a:cs typeface="Times New Roman" panose="02020603050405020304" pitchFamily="18" charset="0"/>
            </a:endParaRPr>
          </a:p>
        </p:txBody>
      </p:sp>
      <p:sp>
        <p:nvSpPr>
          <p:cNvPr id="8" name="Text Box 23"/>
          <p:cNvSpPr txBox="1">
            <a:spLocks noChangeArrowheads="1"/>
          </p:cNvSpPr>
          <p:nvPr/>
        </p:nvSpPr>
        <p:spPr bwMode="auto">
          <a:xfrm>
            <a:off x="1524000" y="414655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FF0066"/>
                </a:solidFill>
                <a:latin typeface="Times New Roman" panose="02020603050405020304" pitchFamily="18" charset="0"/>
                <a:cs typeface="Times New Roman" panose="02020603050405020304" pitchFamily="18" charset="0"/>
              </a:rPr>
              <a:t>  3. Khi rình xem, bà lão đã nhìn thấy gì ?</a:t>
            </a:r>
          </a:p>
        </p:txBody>
      </p:sp>
      <p:sp>
        <p:nvSpPr>
          <p:cNvPr id="9" name="Text Box 24"/>
          <p:cNvSpPr txBox="1">
            <a:spLocks noChangeArrowheads="1"/>
          </p:cNvSpPr>
          <p:nvPr/>
        </p:nvSpPr>
        <p:spPr bwMode="auto">
          <a:xfrm>
            <a:off x="1524000" y="475615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6600"/>
                </a:solidFill>
                <a:latin typeface="Times New Roman" panose="02020603050405020304" pitchFamily="18" charset="0"/>
                <a:cs typeface="Times New Roman" panose="02020603050405020304" pitchFamily="18" charset="0"/>
              </a:rPr>
              <a:t>* Bà thấy một nàng tiên từ trong chum nước bước 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
                                        </p:tgtEl>
                                        <p:attrNameLst>
                                          <p:attrName>style.visibility</p:attrName>
                                        </p:attrNameLst>
                                      </p:cBhvr>
                                      <p:to>
                                        <p:strVal val="visible"/>
                                      </p:to>
                                    </p:set>
                                    <p:anim calcmode="discrete" valueType="clr">
                                      <p:cBhvr override="childStyle">
                                        <p:cTn id="14"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gtEl>
                                        <p:attrNameLst>
                                          <p:attrName>fillcolor</p:attrName>
                                        </p:attrNameLst>
                                      </p:cBhvr>
                                      <p:tavLst>
                                        <p:tav tm="0">
                                          <p:val>
                                            <p:clrVal>
                                              <a:schemeClr val="accent2"/>
                                            </p:clrVal>
                                          </p:val>
                                        </p:tav>
                                        <p:tav tm="50000">
                                          <p:val>
                                            <p:clrVal>
                                              <a:schemeClr val="hlink"/>
                                            </p:clrVal>
                                          </p:val>
                                        </p:tav>
                                      </p:tavLst>
                                    </p:anim>
                                    <p:set>
                                      <p:cBhvr>
                                        <p:cTn id="16" dur="80"/>
                                        <p:tgtEl>
                                          <p:spTgt spid="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7"/>
                                        </p:tgtEl>
                                        <p:attrNameLst>
                                          <p:attrName>style.visibility</p:attrName>
                                        </p:attrNameLst>
                                      </p:cBhvr>
                                      <p:to>
                                        <p:strVal val="visible"/>
                                      </p:to>
                                    </p:set>
                                    <p:anim calcmode="discrete" valueType="clr">
                                      <p:cBhvr override="childStyle">
                                        <p:cTn id="29"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7"/>
                                        </p:tgtEl>
                                        <p:attrNameLst>
                                          <p:attrName>fillcolor</p:attrName>
                                        </p:attrNameLst>
                                      </p:cBhvr>
                                      <p:tavLst>
                                        <p:tav tm="0">
                                          <p:val>
                                            <p:clrVal>
                                              <a:schemeClr val="accent2"/>
                                            </p:clrVal>
                                          </p:val>
                                        </p:tav>
                                        <p:tav tm="50000">
                                          <p:val>
                                            <p:clrVal>
                                              <a:schemeClr val="hlink"/>
                                            </p:clrVal>
                                          </p:val>
                                        </p:tav>
                                      </p:tavLst>
                                    </p:anim>
                                    <p:set>
                                      <p:cBhvr>
                                        <p:cTn id="31" dur="80"/>
                                        <p:tgtEl>
                                          <p:spTgt spid="7"/>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7" presetClass="entr" presetSubtype="0" fill="hold" grpId="0" nodeType="clickEffect">
                                  <p:stCondLst>
                                    <p:cond delay="0"/>
                                  </p:stCondLst>
                                  <p:iterate type="lt">
                                    <p:tmPct val="50000"/>
                                  </p:iterate>
                                  <p:childTnLst>
                                    <p:set>
                                      <p:cBhvr>
                                        <p:cTn id="35" dur="1" fill="hold">
                                          <p:stCondLst>
                                            <p:cond delay="0"/>
                                          </p:stCondLst>
                                        </p:cTn>
                                        <p:tgtEl>
                                          <p:spTgt spid="8"/>
                                        </p:tgtEl>
                                        <p:attrNameLst>
                                          <p:attrName>style.visibility</p:attrName>
                                        </p:attrNameLst>
                                      </p:cBhvr>
                                      <p:to>
                                        <p:strVal val="visible"/>
                                      </p:to>
                                    </p:set>
                                    <p:anim calcmode="discrete" valueType="clr">
                                      <p:cBhvr override="childStyle">
                                        <p:cTn id="36"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8"/>
                                        </p:tgtEl>
                                        <p:attrNameLst>
                                          <p:attrName>fillcolor</p:attrName>
                                        </p:attrNameLst>
                                      </p:cBhvr>
                                      <p:tavLst>
                                        <p:tav tm="0">
                                          <p:val>
                                            <p:clrVal>
                                              <a:schemeClr val="accent2"/>
                                            </p:clrVal>
                                          </p:val>
                                        </p:tav>
                                        <p:tav tm="50000">
                                          <p:val>
                                            <p:clrVal>
                                              <a:schemeClr val="hlink"/>
                                            </p:clrVal>
                                          </p:val>
                                        </p:tav>
                                      </p:tavLst>
                                    </p:anim>
                                    <p:set>
                                      <p:cBhvr>
                                        <p:cTn id="38" dur="80"/>
                                        <p:tgtEl>
                                          <p:spTgt spid="8"/>
                                        </p:tgtEl>
                                        <p:attrNameLst>
                                          <p:attrName>fill.type</p:attrName>
                                        </p:attrNameLst>
                                      </p:cBhvr>
                                      <p:to>
                                        <p:strVal val="solid"/>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9"/>
                                        </p:tgtEl>
                                        <p:attrNameLst>
                                          <p:attrName>style.visibility</p:attrName>
                                        </p:attrNameLst>
                                      </p:cBhvr>
                                      <p:to>
                                        <p:strVal val="visible"/>
                                      </p:to>
                                    </p:set>
                                    <p:anim calcmode="discrete" valueType="clr">
                                      <p:cBhvr override="childStyle">
                                        <p:cTn id="43"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9"/>
                                        </p:tgtEl>
                                        <p:attrNameLst>
                                          <p:attrName>fillcolor</p:attrName>
                                        </p:attrNameLst>
                                      </p:cBhvr>
                                      <p:tavLst>
                                        <p:tav tm="0">
                                          <p:val>
                                            <p:clrVal>
                                              <a:schemeClr val="accent2"/>
                                            </p:clrVal>
                                          </p:val>
                                        </p:tav>
                                        <p:tav tm="50000">
                                          <p:val>
                                            <p:clrVal>
                                              <a:schemeClr val="hlink"/>
                                            </p:clrVal>
                                          </p:val>
                                        </p:tav>
                                      </p:tavLst>
                                    </p:anim>
                                    <p:set>
                                      <p:cBhvr>
                                        <p:cTn id="45"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7" name="Text Box 9"/>
          <p:cNvSpPr txBox="1">
            <a:spLocks noChangeArrowheads="1"/>
          </p:cNvSpPr>
          <p:nvPr/>
        </p:nvSpPr>
        <p:spPr bwMode="auto">
          <a:xfrm>
            <a:off x="1524000" y="1154113"/>
            <a:ext cx="8991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   4. Sau đó bà lão làm gì ?</a:t>
            </a:r>
          </a:p>
        </p:txBody>
      </p:sp>
      <p:sp>
        <p:nvSpPr>
          <p:cNvPr id="27658" name="Text Box 10"/>
          <p:cNvSpPr txBox="1">
            <a:spLocks noChangeArrowheads="1"/>
          </p:cNvSpPr>
          <p:nvPr/>
        </p:nvSpPr>
        <p:spPr bwMode="auto">
          <a:xfrm>
            <a:off x="1524000" y="1687513"/>
            <a:ext cx="9144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6600"/>
                </a:solidFill>
                <a:latin typeface="Times New Roman" panose="02020603050405020304" pitchFamily="18" charset="0"/>
                <a:cs typeface="Times New Roman" panose="02020603050405020304" pitchFamily="18" charset="0"/>
              </a:rPr>
              <a:t>* Bà bí mật đập vỡ vỏ ốc, rồi ôm lấy nàng tiên.</a:t>
            </a:r>
          </a:p>
        </p:txBody>
      </p:sp>
      <p:pic>
        <p:nvPicPr>
          <p:cNvPr id="7172" name="Picture 11" descr="scan00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0200" y="20638"/>
            <a:ext cx="3048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Text Box 12"/>
          <p:cNvSpPr txBox="1">
            <a:spLocks noChangeArrowheads="1"/>
          </p:cNvSpPr>
          <p:nvPr/>
        </p:nvSpPr>
        <p:spPr bwMode="auto">
          <a:xfrm>
            <a:off x="1524000" y="2144713"/>
            <a:ext cx="8991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   5. Câu chuyện kết thúc như thế nào ?</a:t>
            </a:r>
          </a:p>
        </p:txBody>
      </p:sp>
      <p:sp>
        <p:nvSpPr>
          <p:cNvPr id="27661" name="Text Box 13"/>
          <p:cNvSpPr txBox="1">
            <a:spLocks noChangeArrowheads="1"/>
          </p:cNvSpPr>
          <p:nvPr/>
        </p:nvSpPr>
        <p:spPr bwMode="auto">
          <a:xfrm>
            <a:off x="1524000" y="2678113"/>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6600"/>
                </a:solidFill>
                <a:latin typeface="Times New Roman" panose="02020603050405020304" pitchFamily="18" charset="0"/>
                <a:cs typeface="Times New Roman" panose="02020603050405020304" pitchFamily="18" charset="0"/>
              </a:rPr>
              <a:t>* Bà lão và nàng tiên sống hạnh phúc bên nhau, họ thương yêu nhau như hai mẹ con.</a:t>
            </a:r>
          </a:p>
        </p:txBody>
      </p:sp>
      <p:sp>
        <p:nvSpPr>
          <p:cNvPr id="27662" name="Text Box 14"/>
          <p:cNvSpPr txBox="1">
            <a:spLocks noChangeArrowheads="1"/>
          </p:cNvSpPr>
          <p:nvPr/>
        </p:nvSpPr>
        <p:spPr bwMode="auto">
          <a:xfrm>
            <a:off x="1524000" y="3668713"/>
            <a:ext cx="8686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  6. Thế nào là kể lại câu chuyện bằng lời của em ?</a:t>
            </a:r>
          </a:p>
        </p:txBody>
      </p:sp>
      <p:sp>
        <p:nvSpPr>
          <p:cNvPr id="27663" name="Text Box 15"/>
          <p:cNvSpPr txBox="1">
            <a:spLocks noChangeArrowheads="1"/>
          </p:cNvSpPr>
          <p:nvPr/>
        </p:nvSpPr>
        <p:spPr bwMode="auto">
          <a:xfrm>
            <a:off x="1524000" y="4202113"/>
            <a:ext cx="91440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6600"/>
                </a:solidFill>
                <a:latin typeface="Times New Roman" panose="02020603050405020304" pitchFamily="18" charset="0"/>
                <a:cs typeface="Times New Roman" panose="02020603050405020304" pitchFamily="18" charset="0"/>
              </a:rPr>
              <a:t>*Em đóng vai người kể, kể lại câu chuyện cho người khác nghe. Kể bằng lời của em là dựa vào nội dung truyện thơ, không đọc lại từng câu thơ.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7657"/>
                                        </p:tgtEl>
                                        <p:attrNameLst>
                                          <p:attrName>style.visibility</p:attrName>
                                        </p:attrNameLst>
                                      </p:cBhvr>
                                      <p:to>
                                        <p:strVal val="visible"/>
                                      </p:to>
                                    </p:set>
                                    <p:anim calcmode="discrete" valueType="clr">
                                      <p:cBhvr override="childStyle">
                                        <p:cTn id="7" dur="80"/>
                                        <p:tgtEl>
                                          <p:spTgt spid="2765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7657"/>
                                        </p:tgtEl>
                                        <p:attrNameLst>
                                          <p:attrName>fillcolor</p:attrName>
                                        </p:attrNameLst>
                                      </p:cBhvr>
                                      <p:tavLst>
                                        <p:tav tm="0">
                                          <p:val>
                                            <p:clrVal>
                                              <a:schemeClr val="accent2"/>
                                            </p:clrVal>
                                          </p:val>
                                        </p:tav>
                                        <p:tav tm="50000">
                                          <p:val>
                                            <p:clrVal>
                                              <a:schemeClr val="hlink"/>
                                            </p:clrVal>
                                          </p:val>
                                        </p:tav>
                                      </p:tavLst>
                                    </p:anim>
                                    <p:set>
                                      <p:cBhvr>
                                        <p:cTn id="9" dur="80"/>
                                        <p:tgtEl>
                                          <p:spTgt spid="2765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7658">
                                            <p:txEl>
                                              <p:pRg st="0" end="0"/>
                                            </p:txEl>
                                          </p:spTgt>
                                        </p:tgtEl>
                                        <p:attrNameLst>
                                          <p:attrName>style.visibility</p:attrName>
                                        </p:attrNameLst>
                                      </p:cBhvr>
                                      <p:to>
                                        <p:strVal val="visible"/>
                                      </p:to>
                                    </p:set>
                                    <p:anim calcmode="discrete" valueType="clr">
                                      <p:cBhvr override="childStyle">
                                        <p:cTn id="14" dur="80"/>
                                        <p:tgtEl>
                                          <p:spTgt spid="2765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765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27658">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7660"/>
                                        </p:tgtEl>
                                        <p:attrNameLst>
                                          <p:attrName>style.visibility</p:attrName>
                                        </p:attrNameLst>
                                      </p:cBhvr>
                                      <p:to>
                                        <p:strVal val="visible"/>
                                      </p:to>
                                    </p:set>
                                    <p:anim calcmode="discrete" valueType="clr">
                                      <p:cBhvr override="childStyle">
                                        <p:cTn id="21" dur="80"/>
                                        <p:tgtEl>
                                          <p:spTgt spid="27660"/>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7660"/>
                                        </p:tgtEl>
                                        <p:attrNameLst>
                                          <p:attrName>fillcolor</p:attrName>
                                        </p:attrNameLst>
                                      </p:cBhvr>
                                      <p:tavLst>
                                        <p:tav tm="0">
                                          <p:val>
                                            <p:clrVal>
                                              <a:schemeClr val="accent2"/>
                                            </p:clrVal>
                                          </p:val>
                                        </p:tav>
                                        <p:tav tm="50000">
                                          <p:val>
                                            <p:clrVal>
                                              <a:schemeClr val="hlink"/>
                                            </p:clrVal>
                                          </p:val>
                                        </p:tav>
                                      </p:tavLst>
                                    </p:anim>
                                    <p:set>
                                      <p:cBhvr>
                                        <p:cTn id="23" dur="80"/>
                                        <p:tgtEl>
                                          <p:spTgt spid="27660"/>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27661">
                                            <p:txEl>
                                              <p:pRg st="0" end="0"/>
                                            </p:txEl>
                                          </p:spTgt>
                                        </p:tgtEl>
                                        <p:attrNameLst>
                                          <p:attrName>style.visibility</p:attrName>
                                        </p:attrNameLst>
                                      </p:cBhvr>
                                      <p:to>
                                        <p:strVal val="visible"/>
                                      </p:to>
                                    </p:set>
                                    <p:anim calcmode="discrete" valueType="clr">
                                      <p:cBhvr override="childStyle">
                                        <p:cTn id="28" dur="80"/>
                                        <p:tgtEl>
                                          <p:spTgt spid="2766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7661">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27661">
                                            <p:txEl>
                                              <p:pRg st="0" end="0"/>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27662"/>
                                        </p:tgtEl>
                                        <p:attrNameLst>
                                          <p:attrName>style.visibility</p:attrName>
                                        </p:attrNameLst>
                                      </p:cBhvr>
                                      <p:to>
                                        <p:strVal val="visible"/>
                                      </p:to>
                                    </p:set>
                                    <p:anim calcmode="discrete" valueType="clr">
                                      <p:cBhvr override="childStyle">
                                        <p:cTn id="35" dur="80"/>
                                        <p:tgtEl>
                                          <p:spTgt spid="27662"/>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7662"/>
                                        </p:tgtEl>
                                        <p:attrNameLst>
                                          <p:attrName>fillcolor</p:attrName>
                                        </p:attrNameLst>
                                      </p:cBhvr>
                                      <p:tavLst>
                                        <p:tav tm="0">
                                          <p:val>
                                            <p:clrVal>
                                              <a:schemeClr val="accent2"/>
                                            </p:clrVal>
                                          </p:val>
                                        </p:tav>
                                        <p:tav tm="50000">
                                          <p:val>
                                            <p:clrVal>
                                              <a:schemeClr val="hlink"/>
                                            </p:clrVal>
                                          </p:val>
                                        </p:tav>
                                      </p:tavLst>
                                    </p:anim>
                                    <p:set>
                                      <p:cBhvr>
                                        <p:cTn id="37" dur="80"/>
                                        <p:tgtEl>
                                          <p:spTgt spid="27662"/>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7663"/>
                                        </p:tgtEl>
                                        <p:attrNameLst>
                                          <p:attrName>style.visibility</p:attrName>
                                        </p:attrNameLst>
                                      </p:cBhvr>
                                      <p:to>
                                        <p:strVal val="visible"/>
                                      </p:to>
                                    </p:set>
                                    <p:anim calcmode="discrete" valueType="clr">
                                      <p:cBhvr override="childStyle">
                                        <p:cTn id="42" dur="80"/>
                                        <p:tgtEl>
                                          <p:spTgt spid="27663"/>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7663"/>
                                        </p:tgtEl>
                                        <p:attrNameLst>
                                          <p:attrName>fillcolor</p:attrName>
                                        </p:attrNameLst>
                                      </p:cBhvr>
                                      <p:tavLst>
                                        <p:tav tm="0">
                                          <p:val>
                                            <p:clrVal>
                                              <a:schemeClr val="accent2"/>
                                            </p:clrVal>
                                          </p:val>
                                        </p:tav>
                                        <p:tav tm="50000">
                                          <p:val>
                                            <p:clrVal>
                                              <a:schemeClr val="hlink"/>
                                            </p:clrVal>
                                          </p:val>
                                        </p:tav>
                                      </p:tavLst>
                                    </p:anim>
                                    <p:set>
                                      <p:cBhvr>
                                        <p:cTn id="44" dur="80"/>
                                        <p:tgtEl>
                                          <p:spTgt spid="2766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p:bldP spid="27660" grpId="0"/>
      <p:bldP spid="27662" grpId="0"/>
      <p:bldP spid="276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1524000" y="457200"/>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b="1">
                <a:solidFill>
                  <a:srgbClr val="FF0000"/>
                </a:solidFill>
                <a:latin typeface="Times New Roman" panose="02020603050405020304" pitchFamily="18" charset="0"/>
                <a:cs typeface="Times New Roman" panose="02020603050405020304" pitchFamily="18" charset="0"/>
              </a:rPr>
              <a:t>Kể chuyện đã nghe, đã đọc.</a:t>
            </a:r>
          </a:p>
        </p:txBody>
      </p:sp>
      <p:pic>
        <p:nvPicPr>
          <p:cNvPr id="8195" name="Picture 7" descr="scan00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0"/>
            <a:ext cx="3048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8"/>
          <p:cNvSpPr txBox="1">
            <a:spLocks noChangeArrowheads="1"/>
          </p:cNvSpPr>
          <p:nvPr/>
        </p:nvSpPr>
        <p:spPr bwMode="auto">
          <a:xfrm>
            <a:off x="1066800" y="1425575"/>
            <a:ext cx="9144000" cy="489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Ngày xưa có một bà lão nhà rất nghèo, không có con cái để nương tựa. Hằng ngày, bà phải mò cua, bắt ốc kiếm sống.</a:t>
            </a:r>
          </a:p>
          <a:p>
            <a:pPr eaLnBrk="1" hangingPunct="1">
              <a:lnSpc>
                <a:spcPct val="100000"/>
              </a:lnSpc>
              <a:spcBef>
                <a:spcPct val="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Một hôm, bà bắt được một con ốc rất xinh. Bà ngắm ốc trên tay. Vỏ ốc biêng biếc xanh, với những đường vân mềm mại. Bà </a:t>
            </a:r>
            <a:r>
              <a:rPr lang="en-US" altLang="en-US" sz="2400" b="1">
                <a:latin typeface="Times New Roman" panose="02020603050405020304" pitchFamily="18" charset="0"/>
                <a:cs typeface="Times New Roman" panose="02020603050405020304" pitchFamily="18" charset="0"/>
              </a:rPr>
              <a:t>lão động lòng thương ốc. Về nhà, bà thả ốc vào chum nước, không nỡ bán đi. Từ đó, bà nhận thấy trong nhà có nhiều điều khác lạ. Đi làm về, nhà cửa đã có ai quét sạch bong,đàn lợn trong chuồng đã được ăn no. Trong bếp, cơm nước đã nấu tinh tươm. Vườn rau đã dọn sạch cỏ. Mấy ngày liền như vậy, bà lão lấy làm lạ, quyết định rình xem người tốt bụng nào đã giúp mình. Một hôm, bà lão vẫn đi làm như mọi khi. Nhưng giữa đường, bà quay về, nhẹ nhàng nấp sau cánh cửa. Bà bỗng thấy một chuyện kỳ lạ : từ trong chum nước một nàng tiên bước ra. </a:t>
            </a:r>
          </a:p>
        </p:txBody>
      </p:sp>
      <p:sp>
        <p:nvSpPr>
          <p:cNvPr id="8197" name="Text Box 9"/>
          <p:cNvSpPr txBox="1">
            <a:spLocks noChangeArrowheads="1"/>
          </p:cNvSpPr>
          <p:nvPr/>
        </p:nvSpPr>
        <p:spPr bwMode="auto">
          <a:xfrm>
            <a:off x="3352800" y="914400"/>
            <a:ext cx="548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Nàng Tiên Ốc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p:cNvSpPr txBox="1">
            <a:spLocks noChangeArrowheads="1"/>
          </p:cNvSpPr>
          <p:nvPr/>
        </p:nvSpPr>
        <p:spPr bwMode="auto">
          <a:xfrm>
            <a:off x="1676400" y="473075"/>
            <a:ext cx="9144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b="1">
                <a:solidFill>
                  <a:srgbClr val="FF0000"/>
                </a:solidFill>
                <a:latin typeface="Times New Roman" panose="02020603050405020304" pitchFamily="18" charset="0"/>
                <a:cs typeface="Times New Roman" panose="02020603050405020304" pitchFamily="18" charset="0"/>
              </a:rPr>
              <a:t>Kể chuyện đã nghe, đã đọc.</a:t>
            </a:r>
          </a:p>
        </p:txBody>
      </p:sp>
      <p:pic>
        <p:nvPicPr>
          <p:cNvPr id="9219" name="Picture 7" descr="scan00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0" y="0"/>
            <a:ext cx="3048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8"/>
          <p:cNvSpPr txBox="1">
            <a:spLocks noChangeArrowheads="1"/>
          </p:cNvSpPr>
          <p:nvPr/>
        </p:nvSpPr>
        <p:spPr bwMode="auto">
          <a:xfrm>
            <a:off x="841375" y="1752600"/>
            <a:ext cx="9144000"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Nàng tiên đi lại, quét sân, quét nhà, rồi ra vườn nhặt cỏ , tưới rau. Bà hiểu ra mọi chuyện. Bà rón rén đến bên chum nước nhặt vỏ ốc lên, đập vỡ vỏ ốc để nàng tiên không thể trở lại vỏ ốc được nữa. Nghe tiếng động, nàng tiên giật mình chạy lại. Nàng tìm vỏ ốc nhưng vỏ ốc đã vỡ tan. Bà già ôm lấy nàng tiên và dịu dàng bảo :</a:t>
            </a:r>
          </a:p>
          <a:p>
            <a:pPr eaLnBrk="1" hangingPunct="1">
              <a:lnSpc>
                <a:spcPct val="100000"/>
              </a:lnSpc>
              <a:spcBef>
                <a:spcPct val="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 Con ở lại đây với mẹ !</a:t>
            </a:r>
          </a:p>
          <a:p>
            <a:pPr eaLnBrk="1" hangingPunct="1">
              <a:lnSpc>
                <a:spcPct val="100000"/>
              </a:lnSpc>
              <a:spcBef>
                <a:spcPct val="0"/>
              </a:spcBef>
              <a:buFontTx/>
              <a:buNone/>
            </a:pPr>
            <a:r>
              <a:rPr lang="en-US" altLang="en-US" sz="2400" b="1">
                <a:solidFill>
                  <a:srgbClr val="006600"/>
                </a:solidFill>
                <a:latin typeface="Times New Roman" panose="02020603050405020304" pitchFamily="18" charset="0"/>
                <a:cs typeface="Times New Roman" panose="02020603050405020304" pitchFamily="18" charset="0"/>
              </a:rPr>
              <a:t>   Từ đó , bà lão và nàng tiên ốc sống hạnh phúc bên nhau. Họ thương yêu nhau như hai mẹ con.</a:t>
            </a:r>
          </a:p>
        </p:txBody>
      </p:sp>
      <p:sp>
        <p:nvSpPr>
          <p:cNvPr id="9221" name="Text Box 9"/>
          <p:cNvSpPr txBox="1">
            <a:spLocks noChangeArrowheads="1"/>
          </p:cNvSpPr>
          <p:nvPr/>
        </p:nvSpPr>
        <p:spPr bwMode="auto">
          <a:xfrm>
            <a:off x="3505200" y="1042988"/>
            <a:ext cx="5486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Nàng Tiên Ốc</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7"/>
          <p:cNvSpPr txBox="1">
            <a:spLocks noChangeArrowheads="1"/>
          </p:cNvSpPr>
          <p:nvPr/>
        </p:nvSpPr>
        <p:spPr bwMode="auto">
          <a:xfrm>
            <a:off x="1676400" y="4270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2400" b="1">
                <a:solidFill>
                  <a:srgbClr val="FF0000"/>
                </a:solidFill>
                <a:latin typeface="Times New Roman" panose="02020603050405020304" pitchFamily="18" charset="0"/>
                <a:cs typeface="Times New Roman" panose="02020603050405020304" pitchFamily="18" charset="0"/>
              </a:rPr>
              <a:t>Kể chuyện đã nghe, đã đọc.</a:t>
            </a:r>
          </a:p>
        </p:txBody>
      </p:sp>
      <p:sp>
        <p:nvSpPr>
          <p:cNvPr id="10243" name="Text Box 8"/>
          <p:cNvSpPr txBox="1">
            <a:spLocks noChangeArrowheads="1"/>
          </p:cNvSpPr>
          <p:nvPr/>
        </p:nvSpPr>
        <p:spPr bwMode="auto">
          <a:xfrm>
            <a:off x="3352800" y="998538"/>
            <a:ext cx="5486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Nàng Tiên Ốc</a:t>
            </a:r>
          </a:p>
        </p:txBody>
      </p:sp>
      <p:pic>
        <p:nvPicPr>
          <p:cNvPr id="10244" name="Picture 10" descr="scan008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5750" y="0"/>
            <a:ext cx="3048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Text Box 12"/>
          <p:cNvSpPr txBox="1">
            <a:spLocks noChangeArrowheads="1"/>
          </p:cNvSpPr>
          <p:nvPr/>
        </p:nvSpPr>
        <p:spPr bwMode="auto">
          <a:xfrm>
            <a:off x="-1524000" y="1831975"/>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200" b="1">
                <a:solidFill>
                  <a:srgbClr val="FF0000"/>
                </a:solidFill>
                <a:latin typeface="Times New Roman" panose="02020603050405020304" pitchFamily="18" charset="0"/>
                <a:cs typeface="Times New Roman" panose="02020603050405020304" pitchFamily="18" charset="0"/>
              </a:rPr>
              <a:t>Ý nghĩa câu chuyện</a:t>
            </a:r>
          </a:p>
        </p:txBody>
      </p:sp>
      <p:sp>
        <p:nvSpPr>
          <p:cNvPr id="26637" name="Text Box 13"/>
          <p:cNvSpPr txBox="1">
            <a:spLocks noChangeArrowheads="1"/>
          </p:cNvSpPr>
          <p:nvPr/>
        </p:nvSpPr>
        <p:spPr bwMode="auto">
          <a:xfrm>
            <a:off x="533400" y="2552700"/>
            <a:ext cx="9144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b="1">
                <a:solidFill>
                  <a:srgbClr val="000099"/>
                </a:solidFill>
                <a:latin typeface="Times New Roman" panose="02020603050405020304" pitchFamily="18" charset="0"/>
                <a:cs typeface="Times New Roman" panose="02020603050405020304" pitchFamily="18" charset="0"/>
              </a:rPr>
              <a:t>  * Câu chuyện nói về tình thương yêu lẫn nhau giữa bà lão và nàng tiên Ốc. Câu chuyện giúp ta hiểu rằng: con người phải thương yêu nhau. Ai sống nhân hậu thương yêu mọi người sẽ có cuộc sống hạnh phúc.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36"/>
                                        </p:tgtEl>
                                        <p:attrNameLst>
                                          <p:attrName>style.visibility</p:attrName>
                                        </p:attrNameLst>
                                      </p:cBhvr>
                                      <p:to>
                                        <p:strVal val="visible"/>
                                      </p:to>
                                    </p:set>
                                    <p:anim calcmode="lin" valueType="num">
                                      <p:cBhvr additive="base">
                                        <p:cTn id="7" dur="500" fill="hold"/>
                                        <p:tgtEl>
                                          <p:spTgt spid="26636"/>
                                        </p:tgtEl>
                                        <p:attrNameLst>
                                          <p:attrName>ppt_x</p:attrName>
                                        </p:attrNameLst>
                                      </p:cBhvr>
                                      <p:tavLst>
                                        <p:tav tm="0">
                                          <p:val>
                                            <p:strVal val="#ppt_x"/>
                                          </p:val>
                                        </p:tav>
                                        <p:tav tm="100000">
                                          <p:val>
                                            <p:strVal val="#ppt_x"/>
                                          </p:val>
                                        </p:tav>
                                      </p:tavLst>
                                    </p:anim>
                                    <p:anim calcmode="lin" valueType="num">
                                      <p:cBhvr additive="base">
                                        <p:cTn id="8" dur="500" fill="hold"/>
                                        <p:tgtEl>
                                          <p:spTgt spid="2663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26637"/>
                                        </p:tgtEl>
                                        <p:attrNameLst>
                                          <p:attrName>style.visibility</p:attrName>
                                        </p:attrNameLst>
                                      </p:cBhvr>
                                      <p:to>
                                        <p:strVal val="visible"/>
                                      </p:to>
                                    </p:set>
                                    <p:anim calcmode="discrete" valueType="clr">
                                      <p:cBhvr override="childStyle">
                                        <p:cTn id="13" dur="80"/>
                                        <p:tgtEl>
                                          <p:spTgt spid="26637"/>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26637"/>
                                        </p:tgtEl>
                                        <p:attrNameLst>
                                          <p:attrName>fillcolor</p:attrName>
                                        </p:attrNameLst>
                                      </p:cBhvr>
                                      <p:tavLst>
                                        <p:tav tm="0">
                                          <p:val>
                                            <p:clrVal>
                                              <a:schemeClr val="accent2"/>
                                            </p:clrVal>
                                          </p:val>
                                        </p:tav>
                                        <p:tav tm="50000">
                                          <p:val>
                                            <p:clrVal>
                                              <a:schemeClr val="hlink"/>
                                            </p:clrVal>
                                          </p:val>
                                        </p:tav>
                                      </p:tavLst>
                                    </p:anim>
                                    <p:set>
                                      <p:cBhvr>
                                        <p:cTn id="15" dur="80"/>
                                        <p:tgtEl>
                                          <p:spTgt spid="266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6" grpId="0"/>
      <p:bldP spid="266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7"/>
          <p:cNvSpPr txBox="1">
            <a:spLocks noChangeArrowheads="1"/>
          </p:cNvSpPr>
          <p:nvPr/>
        </p:nvSpPr>
        <p:spPr bwMode="auto">
          <a:xfrm>
            <a:off x="3641725" y="5380038"/>
            <a:ext cx="1841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4800">
              <a:latin typeface="Arial" panose="020B0604020202020204" pitchFamily="34" charset="0"/>
            </a:endParaRPr>
          </a:p>
        </p:txBody>
      </p:sp>
      <p:sp>
        <p:nvSpPr>
          <p:cNvPr id="11267" name="WordArt 8"/>
          <p:cNvSpPr>
            <a:spLocks noChangeArrowheads="1" noChangeShapeType="1" noTextEdit="1"/>
          </p:cNvSpPr>
          <p:nvPr/>
        </p:nvSpPr>
        <p:spPr bwMode="auto">
          <a:xfrm>
            <a:off x="838200" y="762000"/>
            <a:ext cx="9982200" cy="4648200"/>
          </a:xfrm>
          <a:prstGeom prst="rect">
            <a:avLst/>
          </a:prstGeom>
        </p:spPr>
        <p:txBody>
          <a:bodyPr wrap="none" fromWordArt="1">
            <a:prstTxWarp prst="textCascadeUp">
              <a:avLst>
                <a:gd name="adj" fmla="val 44444"/>
              </a:avLst>
            </a:prstTxWarp>
            <a:scene3d>
              <a:camera prst="legacyPerspectiveFront">
                <a:rot lat="20519994" lon="1080000" rev="0"/>
              </a:camera>
              <a:lightRig rig="legacyHarsh2" dir="b"/>
            </a:scene3d>
            <a:sp3d extrusionH="430200" prstMaterial="legacyMatte">
              <a:extrusionClr>
                <a:srgbClr val="FF6600"/>
              </a:extrusionClr>
              <a:contourClr>
                <a:srgbClr val="FFE701"/>
              </a:contourClr>
            </a:sp3d>
          </a:bodyPr>
          <a:lstStyle/>
          <a:p>
            <a:pPr algn="ctr"/>
            <a:r>
              <a:rPr lang="pt-BR" sz="3600" b="1" kern="10">
                <a:ln w="9525">
                  <a:round/>
                  <a:headEnd/>
                  <a:tailEnd/>
                </a:ln>
                <a:gradFill rotWithShape="1">
                  <a:gsLst>
                    <a:gs pos="0">
                      <a:srgbClr val="FFE701"/>
                    </a:gs>
                    <a:gs pos="100000">
                      <a:srgbClr val="FE3E02"/>
                    </a:gs>
                  </a:gsLst>
                  <a:lin ang="5400000" scaled="1"/>
                </a:gradFill>
                <a:latin typeface="Impact" panose="020B0806030902050204" pitchFamily="34" charset="0"/>
              </a:rPr>
              <a:t>CHÀO CÁC EM THÂN YÊU !</a:t>
            </a:r>
            <a:endParaRPr lang="en-US" sz="3600" b="1" kern="10">
              <a:ln w="9525">
                <a:round/>
                <a:headEnd/>
                <a:tailEnd/>
              </a:ln>
              <a:gradFill rotWithShape="1">
                <a:gsLst>
                  <a:gs pos="0">
                    <a:srgbClr val="FFE701"/>
                  </a:gs>
                  <a:gs pos="100000">
                    <a:srgbClr val="FE3E02"/>
                  </a:gs>
                </a:gsLst>
                <a:lin ang="5400000" scaled="1"/>
              </a:gradFill>
              <a:latin typeface="Impact" panose="020B080603090205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lgn="ctr">
          <a:spcBef>
            <a:spcPct val="50000"/>
          </a:spcBef>
          <a:defRPr sz="3200" b="1">
            <a:solidFill>
              <a:srgbClr val="0000FF"/>
            </a:solidFill>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3203</TotalTime>
  <Words>689</Words>
  <Application>Microsoft Office PowerPoint</Application>
  <PresentationFormat>Widescreen</PresentationFormat>
  <Paragraphs>65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 Light</vt:lpstr>
      <vt:lpstr>Calibri</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THC</dc:creator>
  <cp:lastModifiedBy>Admin</cp:lastModifiedBy>
  <cp:revision>37</cp:revision>
  <dcterms:created xsi:type="dcterms:W3CDTF">2009-07-14T05:12:42Z</dcterms:created>
  <dcterms:modified xsi:type="dcterms:W3CDTF">2023-06-12T13:30:09Z</dcterms:modified>
</cp:coreProperties>
</file>