
<file path=[Content_Types].xml><?xml version="1.0" encoding="utf-8"?>
<Types xmlns="http://schemas.openxmlformats.org/package/2006/content-types">
  <Default Extension="jpeg" ContentType="image/jpe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2DCE72-3883-49F6-8269-D8FF998F20E8}" type="datetimeFigureOut">
              <a:rPr lang="en-US" smtClean="0"/>
              <a:t>6/12/2023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A0A236-F078-480A-9AC6-CD6ECBF8F0E7}" type="slidenum">
              <a:rPr lang="en-US" smtClean="0"/>
              <a:t>‹#›</a:t>
            </a:fld>
            <a:endParaRPr lang="en-US"/>
          </a:p>
        </p:txBody>
      </p:sp>
    </p:spTree>
    <p:extLst>
      <p:ext uri="{BB962C8B-B14F-4D97-AF65-F5344CB8AC3E}">
        <p14:creationId xmlns:p14="http://schemas.microsoft.com/office/powerpoint/2010/main" val="3854563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a:t>
            </a:fld>
            <a:endParaRPr lang="en-US"/>
          </a:p>
        </p:txBody>
      </p:sp>
    </p:spTree>
    <p:extLst>
      <p:ext uri="{BB962C8B-B14F-4D97-AF65-F5344CB8AC3E}">
        <p14:creationId xmlns:p14="http://schemas.microsoft.com/office/powerpoint/2010/main" val="2939986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10</a:t>
            </a:fld>
            <a:endParaRPr lang="en-US"/>
          </a:p>
        </p:txBody>
      </p:sp>
    </p:spTree>
    <p:extLst>
      <p:ext uri="{BB962C8B-B14F-4D97-AF65-F5344CB8AC3E}">
        <p14:creationId xmlns:p14="http://schemas.microsoft.com/office/powerpoint/2010/main" val="27623896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11</a:t>
            </a:fld>
            <a:endParaRPr lang="en-US"/>
          </a:p>
        </p:txBody>
      </p:sp>
    </p:spTree>
    <p:extLst>
      <p:ext uri="{BB962C8B-B14F-4D97-AF65-F5344CB8AC3E}">
        <p14:creationId xmlns:p14="http://schemas.microsoft.com/office/powerpoint/2010/main" val="4129221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12</a:t>
            </a:fld>
            <a:endParaRPr lang="en-US"/>
          </a:p>
        </p:txBody>
      </p:sp>
    </p:spTree>
    <p:extLst>
      <p:ext uri="{BB962C8B-B14F-4D97-AF65-F5344CB8AC3E}">
        <p14:creationId xmlns:p14="http://schemas.microsoft.com/office/powerpoint/2010/main" val="4187857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13</a:t>
            </a:fld>
            <a:endParaRPr lang="en-US"/>
          </a:p>
        </p:txBody>
      </p:sp>
    </p:spTree>
    <p:extLst>
      <p:ext uri="{BB962C8B-B14F-4D97-AF65-F5344CB8AC3E}">
        <p14:creationId xmlns:p14="http://schemas.microsoft.com/office/powerpoint/2010/main" val="1206500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14</a:t>
            </a:fld>
            <a:endParaRPr lang="en-US"/>
          </a:p>
        </p:txBody>
      </p:sp>
    </p:spTree>
    <p:extLst>
      <p:ext uri="{BB962C8B-B14F-4D97-AF65-F5344CB8AC3E}">
        <p14:creationId xmlns:p14="http://schemas.microsoft.com/office/powerpoint/2010/main" val="3774957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15</a:t>
            </a:fld>
            <a:endParaRPr lang="en-US"/>
          </a:p>
        </p:txBody>
      </p:sp>
    </p:spTree>
    <p:extLst>
      <p:ext uri="{BB962C8B-B14F-4D97-AF65-F5344CB8AC3E}">
        <p14:creationId xmlns:p14="http://schemas.microsoft.com/office/powerpoint/2010/main" val="1856875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16</a:t>
            </a:fld>
            <a:endParaRPr lang="en-US"/>
          </a:p>
        </p:txBody>
      </p:sp>
    </p:spTree>
    <p:extLst>
      <p:ext uri="{BB962C8B-B14F-4D97-AF65-F5344CB8AC3E}">
        <p14:creationId xmlns:p14="http://schemas.microsoft.com/office/powerpoint/2010/main" val="2993808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17</a:t>
            </a:fld>
            <a:endParaRPr lang="en-US"/>
          </a:p>
        </p:txBody>
      </p:sp>
    </p:spTree>
    <p:extLst>
      <p:ext uri="{BB962C8B-B14F-4D97-AF65-F5344CB8AC3E}">
        <p14:creationId xmlns:p14="http://schemas.microsoft.com/office/powerpoint/2010/main" val="4175611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18</a:t>
            </a:fld>
            <a:endParaRPr lang="en-US"/>
          </a:p>
        </p:txBody>
      </p:sp>
    </p:spTree>
    <p:extLst>
      <p:ext uri="{BB962C8B-B14F-4D97-AF65-F5344CB8AC3E}">
        <p14:creationId xmlns:p14="http://schemas.microsoft.com/office/powerpoint/2010/main" val="836665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19</a:t>
            </a:fld>
            <a:endParaRPr lang="en-US"/>
          </a:p>
        </p:txBody>
      </p:sp>
    </p:spTree>
    <p:extLst>
      <p:ext uri="{BB962C8B-B14F-4D97-AF65-F5344CB8AC3E}">
        <p14:creationId xmlns:p14="http://schemas.microsoft.com/office/powerpoint/2010/main" val="2740517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2</a:t>
            </a:fld>
            <a:endParaRPr lang="en-US"/>
          </a:p>
        </p:txBody>
      </p:sp>
    </p:spTree>
    <p:extLst>
      <p:ext uri="{BB962C8B-B14F-4D97-AF65-F5344CB8AC3E}">
        <p14:creationId xmlns:p14="http://schemas.microsoft.com/office/powerpoint/2010/main" val="2038154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20</a:t>
            </a:fld>
            <a:endParaRPr lang="en-US"/>
          </a:p>
        </p:txBody>
      </p:sp>
    </p:spTree>
    <p:extLst>
      <p:ext uri="{BB962C8B-B14F-4D97-AF65-F5344CB8AC3E}">
        <p14:creationId xmlns:p14="http://schemas.microsoft.com/office/powerpoint/2010/main" val="32219659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21</a:t>
            </a:fld>
            <a:endParaRPr lang="en-US"/>
          </a:p>
        </p:txBody>
      </p:sp>
    </p:spTree>
    <p:extLst>
      <p:ext uri="{BB962C8B-B14F-4D97-AF65-F5344CB8AC3E}">
        <p14:creationId xmlns:p14="http://schemas.microsoft.com/office/powerpoint/2010/main" val="4201650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3</a:t>
            </a:fld>
            <a:endParaRPr lang="en-US"/>
          </a:p>
        </p:txBody>
      </p:sp>
    </p:spTree>
    <p:extLst>
      <p:ext uri="{BB962C8B-B14F-4D97-AF65-F5344CB8AC3E}">
        <p14:creationId xmlns:p14="http://schemas.microsoft.com/office/powerpoint/2010/main" val="2182939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4</a:t>
            </a:fld>
            <a:endParaRPr lang="en-US"/>
          </a:p>
        </p:txBody>
      </p:sp>
    </p:spTree>
    <p:extLst>
      <p:ext uri="{BB962C8B-B14F-4D97-AF65-F5344CB8AC3E}">
        <p14:creationId xmlns:p14="http://schemas.microsoft.com/office/powerpoint/2010/main" val="497977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5</a:t>
            </a:fld>
            <a:endParaRPr lang="en-US"/>
          </a:p>
        </p:txBody>
      </p:sp>
    </p:spTree>
    <p:extLst>
      <p:ext uri="{BB962C8B-B14F-4D97-AF65-F5344CB8AC3E}">
        <p14:creationId xmlns:p14="http://schemas.microsoft.com/office/powerpoint/2010/main" val="1213776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6</a:t>
            </a:fld>
            <a:endParaRPr lang="en-US"/>
          </a:p>
        </p:txBody>
      </p:sp>
    </p:spTree>
    <p:extLst>
      <p:ext uri="{BB962C8B-B14F-4D97-AF65-F5344CB8AC3E}">
        <p14:creationId xmlns:p14="http://schemas.microsoft.com/office/powerpoint/2010/main" val="2885107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7</a:t>
            </a:fld>
            <a:endParaRPr lang="en-US"/>
          </a:p>
        </p:txBody>
      </p:sp>
    </p:spTree>
    <p:extLst>
      <p:ext uri="{BB962C8B-B14F-4D97-AF65-F5344CB8AC3E}">
        <p14:creationId xmlns:p14="http://schemas.microsoft.com/office/powerpoint/2010/main" val="282223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8</a:t>
            </a:fld>
            <a:endParaRPr lang="en-US"/>
          </a:p>
        </p:txBody>
      </p:sp>
    </p:spTree>
    <p:extLst>
      <p:ext uri="{BB962C8B-B14F-4D97-AF65-F5344CB8AC3E}">
        <p14:creationId xmlns:p14="http://schemas.microsoft.com/office/powerpoint/2010/main" val="4074824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A0A236-F078-480A-9AC6-CD6ECBF8F0E7}" type="slidenum">
              <a:rPr lang="en-US" smtClean="0"/>
              <a:t>9</a:t>
            </a:fld>
            <a:endParaRPr lang="en-US"/>
          </a:p>
        </p:txBody>
      </p:sp>
    </p:spTree>
    <p:extLst>
      <p:ext uri="{BB962C8B-B14F-4D97-AF65-F5344CB8AC3E}">
        <p14:creationId xmlns:p14="http://schemas.microsoft.com/office/powerpoint/2010/main" val="3371428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1D8BD707-D9CF-40AE-B4C6-C98DA3205C09}" type="datetimeFigureOut">
              <a:rPr lang="en-US" smtClean="0"/>
              <a:pPr/>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6/12/2023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D8BD707-D9CF-40AE-B4C6-C98DA3205C09}" type="datetimeFigureOut">
              <a:rPr lang="en-US" smtClean="0"/>
              <a:pPr/>
              <a:t>6/12/2023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D8BD707-D9CF-40AE-B4C6-C98DA3205C09}" type="datetimeFigureOut">
              <a:rPr lang="en-US" smtClean="0"/>
              <a:pPr/>
              <a:t>6/12/2023</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6F15528-21DE-4FAA-801E-634DDDAF4B2B}"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5" Type="http://schemas.microsoft.com/office/2007/relationships/hdphoto" Target="../media/hdphoto1.wdp"/><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9.wmf"/><Relationship Id="rId5" Type="http://schemas.openxmlformats.org/officeDocument/2006/relationships/image" Target="../media/image4.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9.wmf"/><Relationship Id="rId5" Type="http://schemas.openxmlformats.org/officeDocument/2006/relationships/image" Target="../media/image4.jpeg"/><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9.wmf"/><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 Id="rId5" Type="http://schemas.microsoft.com/office/2007/relationships/hdphoto" Target="../media/hdphoto2.wdp"/><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 Id="rId5" Type="http://schemas.microsoft.com/office/2007/relationships/hdphoto" Target="../media/hdphoto3.wdp"/><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4.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838200"/>
            <a:ext cx="8534400" cy="1752600"/>
          </a:xfrm>
        </p:spPr>
        <p:txBody>
          <a:bodyPr>
            <a:normAutofit/>
          </a:bodyPr>
          <a:lstStyle/>
          <a:p>
            <a:r>
              <a:rPr lang="en-US" sz="3200" b="1" u="sng" dirty="0">
                <a:ln>
                  <a:solidFill>
                    <a:sysClr val="windowText" lastClr="000000"/>
                  </a:solidFill>
                </a:ln>
                <a:solidFill>
                  <a:srgbClr val="00CC00"/>
                </a:solidFill>
                <a:latin typeface="Arial" pitchFamily="34" charset="0"/>
                <a:cs typeface="Arial" pitchFamily="34" charset="0"/>
              </a:rPr>
              <a:t>LỊCH SỬ</a:t>
            </a:r>
          </a:p>
          <a:p>
            <a:r>
              <a:rPr lang="en-US" sz="3200" b="1">
                <a:ln>
                  <a:solidFill>
                    <a:sysClr val="windowText" lastClr="000000"/>
                  </a:solidFill>
                </a:ln>
                <a:solidFill>
                  <a:srgbClr val="C00000"/>
                </a:solidFill>
                <a:latin typeface="Arial" pitchFamily="34" charset="0"/>
                <a:cs typeface="Arial" pitchFamily="34" charset="0"/>
              </a:rPr>
              <a:t>Tiết 1: “BÌNH </a:t>
            </a:r>
            <a:r>
              <a:rPr lang="en-US" sz="3200" b="1" dirty="0">
                <a:ln>
                  <a:solidFill>
                    <a:sysClr val="windowText" lastClr="000000"/>
                  </a:solidFill>
                </a:ln>
                <a:solidFill>
                  <a:srgbClr val="C00000"/>
                </a:solidFill>
                <a:latin typeface="Arial" pitchFamily="34" charset="0"/>
                <a:cs typeface="Arial" pitchFamily="34" charset="0"/>
              </a:rPr>
              <a:t>TÂY ĐẠI NGUYÊN SOÁI”</a:t>
            </a:r>
          </a:p>
          <a:p>
            <a:r>
              <a:rPr lang="en-US" sz="3200" b="1" dirty="0">
                <a:ln>
                  <a:solidFill>
                    <a:sysClr val="windowText" lastClr="000000"/>
                  </a:solidFill>
                </a:ln>
                <a:solidFill>
                  <a:srgbClr val="C00000"/>
                </a:solidFill>
                <a:latin typeface="Arial" pitchFamily="34" charset="0"/>
                <a:cs typeface="Arial" pitchFamily="34" charset="0"/>
              </a:rPr>
              <a:t> TRƯƠNG ĐỊNH </a:t>
            </a:r>
            <a:endParaRPr lang="en-US" sz="3200" dirty="0">
              <a:solidFill>
                <a:srgbClr val="C00000"/>
              </a:solidFill>
            </a:endParaRPr>
          </a:p>
          <a:p>
            <a:endParaRPr lang="en-US" dirty="0"/>
          </a:p>
        </p:txBody>
      </p:sp>
      <p:pic>
        <p:nvPicPr>
          <p:cNvPr id="4"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7313" y="3429000"/>
            <a:ext cx="3657600" cy="2823043"/>
          </a:xfrm>
          <a:prstGeom prst="rect">
            <a:avLst/>
          </a:prstGeom>
        </p:spPr>
      </p:pic>
    </p:spTree>
    <p:custDataLst>
      <p:tags r:id="rId1"/>
    </p:custDataLst>
    <p:extLst>
      <p:ext uri="{BB962C8B-B14F-4D97-AF65-F5344CB8AC3E}">
        <p14:creationId xmlns:p14="http://schemas.microsoft.com/office/powerpoint/2010/main" val="42703373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31561" y="1295400"/>
            <a:ext cx="7543800"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800" dirty="0">
                <a:latin typeface="UTM Avo" pitchFamily="18" charset="0"/>
                <a:sym typeface="Wingdings"/>
              </a:rPr>
              <a:t></a:t>
            </a:r>
            <a:r>
              <a:rPr lang="en-US" sz="2800" dirty="0">
                <a:latin typeface="UTM Avo" pitchFamily="18" charset="0"/>
              </a:rPr>
              <a:t> Triều đình nhà Nguyễn có thái độ như thế nào trước cuộc xâm lược của thực dân Pháp ? </a:t>
            </a:r>
          </a:p>
        </p:txBody>
      </p:sp>
      <p:sp>
        <p:nvSpPr>
          <p:cNvPr id="7" name="Rectangle 6"/>
          <p:cNvSpPr/>
          <p:nvPr/>
        </p:nvSpPr>
        <p:spPr>
          <a:xfrm>
            <a:off x="631561" y="3178629"/>
            <a:ext cx="7543800"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3200" b="1" dirty="0">
                <a:solidFill>
                  <a:srgbClr val="00B050"/>
                </a:solidFill>
                <a:latin typeface="Times New Roman" panose="02020603050405020304" pitchFamily="18" charset="0"/>
                <a:cs typeface="Times New Roman" panose="02020603050405020304" pitchFamily="18" charset="0"/>
                <a:sym typeface="Wingdings"/>
              </a:rPr>
              <a:t></a:t>
            </a:r>
            <a:r>
              <a:rPr lang="en-US" sz="3200" b="1" dirty="0">
                <a:solidFill>
                  <a:srgbClr val="00B050"/>
                </a:solidFill>
                <a:latin typeface="Times New Roman" panose="02020603050405020304" pitchFamily="18" charset="0"/>
                <a:cs typeface="Times New Roman" panose="02020603050405020304" pitchFamily="18" charset="0"/>
              </a:rPr>
              <a:t> Triều đình nhà Nguyễn nhượng bộ, nhường 3 tỉnh miền Đông Nam Kì cho Pháp, không kiên quyết chiến đấu bảo vệ đất nước.</a:t>
            </a:r>
          </a:p>
        </p:txBody>
      </p:sp>
    </p:spTree>
    <p:custDataLst>
      <p:tags r:id="rId1"/>
    </p:custDataLst>
    <p:extLst>
      <p:ext uri="{BB962C8B-B14F-4D97-AF65-F5344CB8AC3E}">
        <p14:creationId xmlns:p14="http://schemas.microsoft.com/office/powerpoint/2010/main" val="418533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90600" y="533400"/>
            <a:ext cx="7543800" cy="1156727"/>
          </a:xfrm>
          <a:prstGeom prst="rect">
            <a:avLst/>
          </a:prstGeom>
          <a:solidFill>
            <a:sysClr val="window" lastClr="FFFFFF"/>
          </a:solidFill>
          <a:ln w="11429" cap="flat" cmpd="sng" algn="ctr">
            <a:solidFill>
              <a:srgbClr val="4F81BD"/>
            </a:solidFill>
            <a:prstDash val="sysDash"/>
          </a:ln>
          <a:effectLst/>
        </p:spPr>
        <p:txBody>
          <a:bodyPr wrap="square">
            <a:spAutoFit/>
          </a:bodyPr>
          <a:lstStyle/>
          <a:p>
            <a:pPr marL="0" marR="0" lvl="0" indent="0" algn="just" defTabSz="914400" eaLnBrk="1" fontAlgn="auto" latinLnBrk="0" hangingPunct="1">
              <a:lnSpc>
                <a:spcPct val="13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UTM Avo" pitchFamily="18" charset="0"/>
                <a:ea typeface="+mn-ea"/>
                <a:cs typeface="+mn-cs"/>
                <a:sym typeface="Wingdings"/>
              </a:rPr>
              <a:t></a:t>
            </a:r>
            <a:r>
              <a:rPr kumimoji="0" lang="en-US" sz="2800" b="0" i="0" u="none" strike="noStrike" kern="0" cap="none" spc="0" normalizeH="0" baseline="0" noProof="0" dirty="0">
                <a:ln>
                  <a:noFill/>
                </a:ln>
                <a:solidFill>
                  <a:sysClr val="windowText" lastClr="000000"/>
                </a:solidFill>
                <a:effectLst/>
                <a:uLnTx/>
                <a:uFillTx/>
                <a:latin typeface="UTM Avo" pitchFamily="18" charset="0"/>
                <a:ea typeface="+mn-ea"/>
                <a:cs typeface="+mn-cs"/>
              </a:rPr>
              <a:t> Điều gì khiến Trương Định lại băn khoăn, lo nghĩ ? </a:t>
            </a:r>
          </a:p>
        </p:txBody>
      </p:sp>
      <p:sp>
        <p:nvSpPr>
          <p:cNvPr id="9" name="TextBox 8"/>
          <p:cNvSpPr txBox="1"/>
          <p:nvPr/>
        </p:nvSpPr>
        <p:spPr>
          <a:xfrm>
            <a:off x="870857" y="2286000"/>
            <a:ext cx="7696200" cy="322934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lnSpc>
                <a:spcPct val="130000"/>
              </a:lnSpc>
            </a:pPr>
            <a:r>
              <a:rPr lang="en-US" sz="3200" dirty="0">
                <a:solidFill>
                  <a:srgbClr val="009900"/>
                </a:solidFill>
                <a:latin typeface="UTM Avo" pitchFamily="18" charset="0"/>
                <a:sym typeface="Wingdings"/>
              </a:rPr>
              <a:t></a:t>
            </a:r>
            <a:r>
              <a:rPr lang="en-US" sz="3200" dirty="0">
                <a:solidFill>
                  <a:srgbClr val="009900"/>
                </a:solidFill>
                <a:latin typeface="UTM Avo" pitchFamily="18" charset="0"/>
              </a:rPr>
              <a:t> Điều khiến Trương Định lại băn khoăn, lo nghĩ là làm quan thì phải tuân lệnh vua, nếu không sẽ chịu tội phản nghịch; nhưng dân chúng và nghĩa quân không muốn giải tán lực lượng, một lòng, một dạ tiếp tục kháng chiến.</a:t>
            </a:r>
          </a:p>
        </p:txBody>
      </p:sp>
    </p:spTree>
    <p:custDataLst>
      <p:tags r:id="rId1"/>
    </p:custDataLst>
    <p:extLst>
      <p:ext uri="{BB962C8B-B14F-4D97-AF65-F5344CB8AC3E}">
        <p14:creationId xmlns:p14="http://schemas.microsoft.com/office/powerpoint/2010/main" val="3348968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7314" y="990600"/>
            <a:ext cx="7543800" cy="115672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30000"/>
              </a:lnSpc>
            </a:pPr>
            <a:r>
              <a:rPr lang="en-US" sz="2800">
                <a:latin typeface="UTM Avo" pitchFamily="18" charset="0"/>
                <a:sym typeface="Wingdings"/>
              </a:rPr>
              <a:t></a:t>
            </a:r>
            <a:r>
              <a:rPr lang="en-US" sz="2800">
                <a:latin typeface="UTM Avo" pitchFamily="18" charset="0"/>
              </a:rPr>
              <a:t> Trước những băn khoăn đó, nghĩa quân và dân chúng đã làm gì ? </a:t>
            </a:r>
          </a:p>
        </p:txBody>
      </p:sp>
      <p:sp>
        <p:nvSpPr>
          <p:cNvPr id="5" name="Rectangle 4"/>
          <p:cNvSpPr/>
          <p:nvPr/>
        </p:nvSpPr>
        <p:spPr>
          <a:xfrm>
            <a:off x="838200" y="2725638"/>
            <a:ext cx="7543800" cy="206210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3200" dirty="0">
                <a:solidFill>
                  <a:srgbClr val="0000CC"/>
                </a:solidFill>
                <a:latin typeface="Times New Roman" panose="02020603050405020304" pitchFamily="18" charset="0"/>
                <a:cs typeface="Times New Roman" panose="02020603050405020304" pitchFamily="18" charset="0"/>
                <a:sym typeface="Wingdings"/>
              </a:rPr>
              <a:t> </a:t>
            </a:r>
            <a:r>
              <a:rPr lang="en-US" sz="3200" dirty="0">
                <a:solidFill>
                  <a:srgbClr val="0000CC"/>
                </a:solidFill>
                <a:latin typeface="Times New Roman" panose="02020603050405020304" pitchFamily="18" charset="0"/>
                <a:cs typeface="Times New Roman" panose="02020603050405020304" pitchFamily="18" charset="0"/>
              </a:rPr>
              <a:t>Trước những băn khoăn đó, nghĩa quân và dân chúng đã suy tôn  Trương Định là “Bình Tây Đại Nguyên Soái”. Điều đó đã cổ vũ, động viên ông quyết tâm đánh giặc.</a:t>
            </a:r>
          </a:p>
        </p:txBody>
      </p:sp>
    </p:spTree>
    <p:custDataLst>
      <p:tags r:id="rId1"/>
    </p:custDataLst>
    <p:extLst>
      <p:ext uri="{BB962C8B-B14F-4D97-AF65-F5344CB8AC3E}">
        <p14:creationId xmlns:p14="http://schemas.microsoft.com/office/powerpoint/2010/main" val="370114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l="1299" t="2540" r="2338" b="3261"/>
          <a:stretch/>
        </p:blipFill>
        <p:spPr>
          <a:xfrm>
            <a:off x="-29687" y="2721"/>
            <a:ext cx="9173688" cy="68552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360702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93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3733800" y="609600"/>
            <a:ext cx="2209800" cy="805670"/>
          </a:xfrm>
          <a:prstGeom prst="rect">
            <a:avLst/>
          </a:prstGeom>
          <a:noFill/>
        </p:spPr>
        <p:txBody>
          <a:bodyPr wrap="square" rtlCol="0">
            <a:spAutoFit/>
          </a:bodyPr>
          <a:lstStyle/>
          <a:p>
            <a:pPr algn="just">
              <a:lnSpc>
                <a:spcPct val="150000"/>
              </a:lnSpc>
            </a:pPr>
            <a:r>
              <a:rPr lang="en-US" sz="3600" dirty="0">
                <a:solidFill>
                  <a:srgbClr val="FFFF00"/>
                </a:solidFill>
                <a:latin typeface="UTM Avo" pitchFamily="18" charset="0"/>
                <a:sym typeface="Wingdings"/>
              </a:rPr>
              <a:t>Kết luận</a:t>
            </a:r>
            <a:endParaRPr lang="en-US" sz="3400" dirty="0">
              <a:solidFill>
                <a:srgbClr val="FFFF00"/>
              </a:solidFill>
              <a:latin typeface="UTM Avo" pitchFamily="18" charset="0"/>
            </a:endParaRPr>
          </a:p>
        </p:txBody>
      </p:sp>
      <p:sp>
        <p:nvSpPr>
          <p:cNvPr id="9" name="TextBox 8"/>
          <p:cNvSpPr txBox="1"/>
          <p:nvPr/>
        </p:nvSpPr>
        <p:spPr>
          <a:xfrm>
            <a:off x="203201" y="1676400"/>
            <a:ext cx="8763000" cy="322934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lnSpc>
                <a:spcPct val="130000"/>
              </a:lnSpc>
            </a:pPr>
            <a:r>
              <a:rPr lang="en-US" sz="3200" dirty="0">
                <a:latin typeface="UTM Avo" pitchFamily="18" charset="0"/>
              </a:rPr>
              <a:t>Năm 1862, triều đình nhà Nguyễn kí hòa ước nhường 3 tỉnh miền Đông Nam Kì cho thực dân Pháp. Vua ra lệnh cho Trương Định phải giải tán lực lượng nhưng ông kiên quyết cùng nhân dân chống quân xâm lược.</a:t>
            </a:r>
          </a:p>
        </p:txBody>
      </p:sp>
      <p:sp>
        <p:nvSpPr>
          <p:cNvPr id="10" name="Rectangle 9"/>
          <p:cNvSpPr/>
          <p:nvPr/>
        </p:nvSpPr>
        <p:spPr>
          <a:xfrm>
            <a:off x="203201" y="5108643"/>
            <a:ext cx="8915399" cy="146924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lnSpc>
                <a:spcPct val="150000"/>
              </a:lnSpc>
            </a:pPr>
            <a:r>
              <a:rPr lang="en-US" sz="3200" b="1" dirty="0">
                <a:solidFill>
                  <a:srgbClr val="009900"/>
                </a:solidFill>
                <a:latin typeface="Tahoma" pitchFamily="34" charset="0"/>
                <a:ea typeface="Tahoma" pitchFamily="34" charset="0"/>
                <a:cs typeface="Tahoma" pitchFamily="34" charset="0"/>
              </a:rPr>
              <a:t>Lòng biết ơn, tự hào của nhân dân ta với Bình Tây đại nguyên soái .</a:t>
            </a:r>
          </a:p>
        </p:txBody>
      </p:sp>
    </p:spTree>
    <p:custDataLst>
      <p:tags r:id="rId1"/>
    </p:custDataLst>
    <p:extLst>
      <p:ext uri="{BB962C8B-B14F-4D97-AF65-F5344CB8AC3E}">
        <p14:creationId xmlns:p14="http://schemas.microsoft.com/office/powerpoint/2010/main" val="260524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9800" y="1828800"/>
            <a:ext cx="5257800" cy="304698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sz="3200" dirty="0">
                <a:solidFill>
                  <a:srgbClr val="009900"/>
                </a:solidFill>
                <a:latin typeface="Times New Roman" panose="02020603050405020304" pitchFamily="18" charset="0"/>
                <a:cs typeface="Times New Roman" panose="02020603050405020304" pitchFamily="18" charset="0"/>
                <a:sym typeface="Wingdings"/>
              </a:rPr>
              <a:t> </a:t>
            </a:r>
            <a:r>
              <a:rPr lang="en-US" sz="3200" dirty="0">
                <a:solidFill>
                  <a:srgbClr val="009900"/>
                </a:solidFill>
                <a:latin typeface="Times New Roman" panose="02020603050405020304" pitchFamily="18" charset="0"/>
                <a:cs typeface="Times New Roman" panose="02020603050405020304" pitchFamily="18" charset="0"/>
              </a:rPr>
              <a:t>Ông là người yêu nước, dũng cảm, sẵn sàng hi sinh bản thân mình cho dân tộc, cho đất nước.                                                                                                                    </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7523" y="0"/>
            <a:ext cx="1886477" cy="16573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21771" y="5363936"/>
            <a:ext cx="1713008" cy="1504950"/>
          </a:xfrm>
          <a:prstGeom prst="rect">
            <a:avLst/>
          </a:prstGeom>
        </p:spPr>
      </p:pic>
      <p:pic>
        <p:nvPicPr>
          <p:cNvPr id="7" name="Picture 21" descr="j023213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96613" y="4653643"/>
            <a:ext cx="2398879"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1" descr="j023213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28600"/>
            <a:ext cx="2398879"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75866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371600"/>
            <a:ext cx="8077200" cy="294657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sz="3200" b="1" dirty="0">
                <a:solidFill>
                  <a:schemeClr val="tx1"/>
                </a:solidFill>
                <a:latin typeface="Tahoma" pitchFamily="34" charset="0"/>
                <a:ea typeface="Tahoma" pitchFamily="34" charset="0"/>
                <a:cs typeface="Tahoma" pitchFamily="34" charset="0"/>
              </a:rPr>
              <a:t>Nhân dân ta đã lập đền thờ ông, ghi lại những chiến công của ông, lấy tên ông đặt tên cho đường phố, trường học,…</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7523" y="0"/>
            <a:ext cx="1886477" cy="16573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21772" y="5353050"/>
            <a:ext cx="1713008" cy="1504950"/>
          </a:xfrm>
          <a:prstGeom prst="rect">
            <a:avLst/>
          </a:prstGeom>
        </p:spPr>
      </p:pic>
      <p:pic>
        <p:nvPicPr>
          <p:cNvPr id="7" name="Picture 21" descr="j023213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04709" y="4686300"/>
            <a:ext cx="2398879"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3770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1474713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ustDataLst>
      <p:tags r:id="rId1"/>
    </p:custDataLst>
    <p:extLst>
      <p:ext uri="{BB962C8B-B14F-4D97-AF65-F5344CB8AC3E}">
        <p14:creationId xmlns:p14="http://schemas.microsoft.com/office/powerpoint/2010/main" val="508260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82686" y="2743200"/>
            <a:ext cx="2854061"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4800" b="1">
                <a:ln>
                  <a:solidFill>
                    <a:sysClr val="windowText" lastClr="000000"/>
                  </a:solidFill>
                </a:ln>
                <a:solidFill>
                  <a:srgbClr val="FF0000"/>
                </a:solidFill>
                <a:ea typeface="HP001 5Ha" pitchFamily="34" charset="-127"/>
                <a:cs typeface="Arial" pitchFamily="34" charset="0"/>
              </a:rPr>
              <a:t>BÀI HỌC</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7523" y="0"/>
            <a:ext cx="1886477" cy="16573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0" y="5353050"/>
            <a:ext cx="1713008" cy="1504950"/>
          </a:xfrm>
          <a:prstGeom prst="rect">
            <a:avLst/>
          </a:prstGeom>
        </p:spPr>
      </p:pic>
      <p:pic>
        <p:nvPicPr>
          <p:cNvPr id="7" name="Picture 21" descr="j023213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04709" y="4686300"/>
            <a:ext cx="2398879"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1" descr="j023213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8600" y="381000"/>
            <a:ext cx="2398879"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65708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7257011" y="0"/>
            <a:ext cx="1886989" cy="1658389"/>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0" y="5353050"/>
            <a:ext cx="1713008" cy="1504950"/>
          </a:xfrm>
          <a:prstGeom prst="rect">
            <a:avLst/>
          </a:prstGeom>
        </p:spPr>
      </p:pic>
      <p:sp>
        <p:nvSpPr>
          <p:cNvPr id="7" name="Rectangle 6"/>
          <p:cNvSpPr/>
          <p:nvPr/>
        </p:nvSpPr>
        <p:spPr>
          <a:xfrm>
            <a:off x="1905000" y="2514600"/>
            <a:ext cx="6001497" cy="138499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pPr>
            <a:r>
              <a:rPr lang="en-US" sz="2800" b="1" dirty="0">
                <a:solidFill>
                  <a:srgbClr val="FF0000"/>
                </a:solidFill>
                <a:latin typeface="Times New Roman" panose="02020603050405020304" pitchFamily="18" charset="0"/>
                <a:ea typeface="HP001 5H" pitchFamily="34" charset="-127"/>
                <a:cs typeface="Times New Roman" panose="02020603050405020304" pitchFamily="18" charset="0"/>
              </a:rPr>
              <a:t>Tình hình nước ta sau khi bị thực dân Pháp xâm lược. </a:t>
            </a:r>
          </a:p>
        </p:txBody>
      </p:sp>
    </p:spTree>
    <p:custDataLst>
      <p:tags r:id="rId1"/>
    </p:custDataLst>
    <p:extLst>
      <p:ext uri="{BB962C8B-B14F-4D97-AF65-F5344CB8AC3E}">
        <p14:creationId xmlns:p14="http://schemas.microsoft.com/office/powerpoint/2010/main" val="301367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extLst>
              <a:ext uri="{BEBA8EAE-BF5A-486C-A8C5-ECC9F3942E4B}">
                <a14:imgProps xmlns:a14="http://schemas.microsoft.com/office/drawing/2010/main">
                  <a14:imgLayer r:embed="rId5">
                    <a14:imgEffect>
                      <a14:artisticLineDrawing/>
                    </a14:imgEffect>
                  </a14:imgLayer>
                </a14:imgProps>
              </a:ext>
              <a:ext uri="{28A0092B-C50C-407E-A947-70E740481C1C}">
                <a14:useLocalDpi xmlns:a14="http://schemas.microsoft.com/office/drawing/2010/main" val="0"/>
              </a:ext>
            </a:extLst>
          </a:blip>
          <a:srcRect r="11620"/>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195943" y="381000"/>
            <a:ext cx="4343400" cy="2010146"/>
          </a:xfrm>
          <a:prstGeom prst="rect">
            <a:avLst/>
          </a:prstGeom>
          <a:solidFill>
            <a:srgbClr val="FF33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800" dirty="0">
                <a:solidFill>
                  <a:schemeClr val="tx1"/>
                </a:solidFill>
                <a:latin typeface="UTM Avo" pitchFamily="18" charset="0"/>
              </a:rPr>
              <a:t>Triều đình kí hòa ước với Pháp và lệnh cho ông giải tán lực lượng.</a:t>
            </a:r>
          </a:p>
        </p:txBody>
      </p:sp>
      <p:sp>
        <p:nvSpPr>
          <p:cNvPr id="7" name="Rectangle 6"/>
          <p:cNvSpPr/>
          <p:nvPr/>
        </p:nvSpPr>
        <p:spPr>
          <a:xfrm>
            <a:off x="4702629" y="381000"/>
            <a:ext cx="4343400" cy="2010146"/>
          </a:xfrm>
          <a:prstGeom prst="rect">
            <a:avLst/>
          </a:prstGeom>
          <a:solidFill>
            <a:srgbClr val="00CC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800" dirty="0">
                <a:solidFill>
                  <a:schemeClr val="tx1"/>
                </a:solidFill>
                <a:latin typeface="UTM Avo" pitchFamily="18" charset="0"/>
              </a:rPr>
              <a:t>Nhân dân suy tôn ông là “Bình Tây Đại Nguyên Soái”</a:t>
            </a:r>
          </a:p>
        </p:txBody>
      </p:sp>
      <p:cxnSp>
        <p:nvCxnSpPr>
          <p:cNvPr id="8" name="Straight Arrow Connector 7"/>
          <p:cNvCxnSpPr/>
          <p:nvPr/>
        </p:nvCxnSpPr>
        <p:spPr>
          <a:xfrm>
            <a:off x="2514600" y="2423803"/>
            <a:ext cx="1066800" cy="8673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flipH="1">
            <a:off x="4953000" y="2461408"/>
            <a:ext cx="1524000" cy="82607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3" name="Rectangle 12"/>
          <p:cNvSpPr/>
          <p:nvPr/>
        </p:nvSpPr>
        <p:spPr>
          <a:xfrm>
            <a:off x="2400300" y="3352800"/>
            <a:ext cx="4343400" cy="914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3200" b="1" dirty="0">
                <a:solidFill>
                  <a:schemeClr val="tx1"/>
                </a:solidFill>
                <a:latin typeface="Tahoma" pitchFamily="34" charset="0"/>
                <a:ea typeface="Tahoma" pitchFamily="34" charset="0"/>
                <a:cs typeface="Tahoma" pitchFamily="34" charset="0"/>
              </a:rPr>
              <a:t>TRƯƠNG ĐỊNH</a:t>
            </a:r>
          </a:p>
        </p:txBody>
      </p:sp>
      <p:cxnSp>
        <p:nvCxnSpPr>
          <p:cNvPr id="16" name="Straight Arrow Connector 15"/>
          <p:cNvCxnSpPr/>
          <p:nvPr/>
        </p:nvCxnSpPr>
        <p:spPr>
          <a:xfrm>
            <a:off x="4642757" y="4267200"/>
            <a:ext cx="0" cy="3810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7" name="Rectangle 16"/>
          <p:cNvSpPr/>
          <p:nvPr/>
        </p:nvSpPr>
        <p:spPr>
          <a:xfrm>
            <a:off x="133598" y="4876800"/>
            <a:ext cx="8912431" cy="10668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30000"/>
              </a:lnSpc>
              <a:spcBef>
                <a:spcPct val="20000"/>
              </a:spcBef>
            </a:pPr>
            <a:r>
              <a:rPr lang="en-US" sz="2800">
                <a:solidFill>
                  <a:schemeClr val="tx1"/>
                </a:solidFill>
                <a:latin typeface="UTM Avo" pitchFamily="18" charset="0"/>
              </a:rPr>
              <a:t>Quyết tâm chống lệnh vua để ở lại cùng nhân dân đánh giặc</a:t>
            </a:r>
          </a:p>
        </p:txBody>
      </p:sp>
    </p:spTree>
    <p:custDataLst>
      <p:tags r:id="rId1"/>
    </p:custDataLst>
    <p:extLst>
      <p:ext uri="{BB962C8B-B14F-4D97-AF65-F5344CB8AC3E}">
        <p14:creationId xmlns:p14="http://schemas.microsoft.com/office/powerpoint/2010/main" val="2783395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936171" y="152400"/>
            <a:ext cx="3547753" cy="1043427"/>
          </a:xfrm>
          <a:prstGeom prst="rect">
            <a:avLst/>
          </a:prstGeom>
          <a:noFill/>
        </p:spPr>
        <p:txBody>
          <a:bodyPr wrap="square" rtlCol="0">
            <a:spAutoFit/>
          </a:bodyPr>
          <a:lstStyle/>
          <a:p>
            <a:pPr>
              <a:lnSpc>
                <a:spcPct val="150000"/>
              </a:lnSpc>
            </a:pPr>
            <a:r>
              <a:rPr lang="en-US" sz="4800" b="1" dirty="0">
                <a:ln>
                  <a:solidFill>
                    <a:sysClr val="windowText" lastClr="000000"/>
                  </a:solidFill>
                </a:ln>
                <a:solidFill>
                  <a:srgbClr val="00B0F0"/>
                </a:solidFill>
                <a:latin typeface="UTM Avo" pitchFamily="18" charset="0"/>
                <a:ea typeface="HP001 5Ha" pitchFamily="34" charset="-127"/>
                <a:cs typeface="Arial" pitchFamily="34" charset="0"/>
              </a:rPr>
              <a:t>Dặn dò</a:t>
            </a:r>
          </a:p>
        </p:txBody>
      </p:sp>
      <p:sp>
        <p:nvSpPr>
          <p:cNvPr id="6" name="Rectangle 5"/>
          <p:cNvSpPr/>
          <p:nvPr/>
        </p:nvSpPr>
        <p:spPr>
          <a:xfrm>
            <a:off x="102424" y="2667000"/>
            <a:ext cx="8763000" cy="218521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n-US" sz="3400" dirty="0">
                <a:latin typeface="UTM Avo" pitchFamily="18" charset="0"/>
                <a:sym typeface="Wingdings"/>
              </a:rPr>
              <a:t> </a:t>
            </a:r>
            <a:r>
              <a:rPr lang="en-US" sz="3400" dirty="0">
                <a:latin typeface="UTM Avo" pitchFamily="18" charset="0"/>
              </a:rPr>
              <a:t>Học thuộc ghi nhớ (SGK/5).</a:t>
            </a:r>
          </a:p>
          <a:p>
            <a:pPr algn="just"/>
            <a:r>
              <a:rPr lang="en-US" sz="3400" dirty="0">
                <a:latin typeface="UTM Avo" pitchFamily="18" charset="0"/>
                <a:sym typeface="Wingdings"/>
              </a:rPr>
              <a:t> </a:t>
            </a:r>
            <a:r>
              <a:rPr lang="en-US" sz="3400" dirty="0">
                <a:latin typeface="UTM Avo" pitchFamily="18" charset="0"/>
              </a:rPr>
              <a:t>Tìm hiểu thêm về Trương Định.</a:t>
            </a:r>
          </a:p>
          <a:p>
            <a:pPr algn="just"/>
            <a:r>
              <a:rPr lang="en-US" sz="3400" dirty="0">
                <a:latin typeface="UTM Avo" pitchFamily="18" charset="0"/>
                <a:sym typeface="Wingdings"/>
              </a:rPr>
              <a:t> </a:t>
            </a:r>
            <a:r>
              <a:rPr lang="en-US" sz="3400" dirty="0">
                <a:latin typeface="UTM Avo" pitchFamily="18" charset="0"/>
              </a:rPr>
              <a:t>Chuẩn bị : Nguyễn Trường Tộ mong muốn canh tân đất nước.</a:t>
            </a:r>
          </a:p>
        </p:txBody>
      </p:sp>
    </p:spTree>
    <p:custDataLst>
      <p:tags r:id="rId1"/>
    </p:custDataLst>
    <p:extLst>
      <p:ext uri="{BB962C8B-B14F-4D97-AF65-F5344CB8AC3E}">
        <p14:creationId xmlns:p14="http://schemas.microsoft.com/office/powerpoint/2010/main" val="408515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solidFill>
                  <a:srgbClr val="FF0000"/>
                </a:solidFill>
              </a:rPr>
              <a:t>Bán đảo Sơn Trà- Đà Nẵng</a:t>
            </a: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57200" y="1828800"/>
            <a:ext cx="8001000" cy="4343400"/>
          </a:xfrm>
          <a:prstGeom prst="rect">
            <a:avLst/>
          </a:prstGeom>
        </p:spPr>
      </p:pic>
    </p:spTree>
    <p:custDataLst>
      <p:tags r:id="rId1"/>
    </p:custDataLst>
    <p:extLst>
      <p:ext uri="{BB962C8B-B14F-4D97-AF65-F5344CB8AC3E}">
        <p14:creationId xmlns:p14="http://schemas.microsoft.com/office/powerpoint/2010/main" val="243703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18993" y="533400"/>
            <a:ext cx="8153400" cy="163121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000" b="1" dirty="0">
                <a:solidFill>
                  <a:srgbClr val="002060"/>
                </a:solidFill>
                <a:latin typeface="Times New Roman" panose="02020603050405020304" pitchFamily="18" charset="0"/>
                <a:ea typeface="HP001 5H" pitchFamily="34" charset="-127"/>
                <a:cs typeface="Times New Roman" panose="02020603050405020304" pitchFamily="18" charset="0"/>
              </a:rPr>
              <a:t>Ngày 1- 9 – 1858, thực dân Pháp nổ sung mở đầu cuộc xâm lược nước ta và từng bước xâm chiếm, biến nước ta thành thuộc địa của chúng. Từ đó,  đến Cách mạng thánh Tám năm 1945, nhân dân ta đã kiên cường đấu tranh chống thực dân Pháp xâm lược và đô hộ, quyết giành lại độc lập dân tộc.</a:t>
            </a:r>
          </a:p>
        </p:txBody>
      </p:sp>
      <p:sp>
        <p:nvSpPr>
          <p:cNvPr id="7" name="TextBox 6"/>
          <p:cNvSpPr txBox="1"/>
          <p:nvPr/>
        </p:nvSpPr>
        <p:spPr>
          <a:xfrm>
            <a:off x="1952493" y="2790230"/>
            <a:ext cx="548640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en-US" sz="2400" b="1" dirty="0">
                <a:latin typeface="Times New Roman" panose="02020603050405020304" pitchFamily="18" charset="0"/>
                <a:cs typeface="Times New Roman" panose="02020603050405020304" pitchFamily="18" charset="0"/>
                <a:sym typeface="Wingdings"/>
              </a:rPr>
              <a:t></a:t>
            </a:r>
            <a:r>
              <a:rPr lang="en-US" sz="2400" b="1" dirty="0">
                <a:latin typeface="Times New Roman" panose="02020603050405020304" pitchFamily="18" charset="0"/>
                <a:cs typeface="Times New Roman" panose="02020603050405020304" pitchFamily="18" charset="0"/>
              </a:rPr>
              <a:t> Sự kiện gì xảy ra vào ngày </a:t>
            </a:r>
            <a:r>
              <a:rPr lang="en-US" sz="2400" b="1" dirty="0">
                <a:solidFill>
                  <a:srgbClr val="0000CC"/>
                </a:solidFill>
                <a:latin typeface="Times New Roman" panose="02020603050405020304" pitchFamily="18" charset="0"/>
                <a:cs typeface="Times New Roman" panose="02020603050405020304" pitchFamily="18" charset="0"/>
              </a:rPr>
              <a:t>1/9/1858</a:t>
            </a:r>
            <a:r>
              <a:rPr lang="en-US" sz="2400" b="1" dirty="0">
                <a:latin typeface="Times New Roman" panose="02020603050405020304" pitchFamily="18" charset="0"/>
                <a:cs typeface="Times New Roman" panose="02020603050405020304" pitchFamily="18" charset="0"/>
              </a:rPr>
              <a:t> ?</a:t>
            </a:r>
          </a:p>
        </p:txBody>
      </p:sp>
      <p:sp>
        <p:nvSpPr>
          <p:cNvPr id="8" name="Rectangle 7"/>
          <p:cNvSpPr/>
          <p:nvPr/>
        </p:nvSpPr>
        <p:spPr>
          <a:xfrm>
            <a:off x="533400" y="3657600"/>
            <a:ext cx="8610600" cy="1384995"/>
          </a:xfrm>
          <a:prstGeom prst="rect">
            <a:avLst/>
          </a:prstGeom>
        </p:spPr>
        <p:txBody>
          <a:bodyPr wrap="square">
            <a:spAutoFit/>
          </a:bodyPr>
          <a:lstStyle/>
          <a:p>
            <a:pPr algn="just"/>
            <a:r>
              <a:rPr lang="en-US" sz="2800" b="1" dirty="0">
                <a:solidFill>
                  <a:srgbClr val="008000"/>
                </a:solidFill>
                <a:latin typeface="Times New Roman" panose="02020603050405020304" pitchFamily="18" charset="0"/>
                <a:cs typeface="Times New Roman" panose="02020603050405020304" pitchFamily="18" charset="0"/>
                <a:sym typeface="Wingdings"/>
              </a:rPr>
              <a:t> </a:t>
            </a:r>
            <a:r>
              <a:rPr lang="en-US" sz="2800" b="1" dirty="0">
                <a:solidFill>
                  <a:srgbClr val="008000"/>
                </a:solidFill>
                <a:latin typeface="Times New Roman" panose="02020603050405020304" pitchFamily="18" charset="0"/>
                <a:cs typeface="Times New Roman" panose="02020603050405020304" pitchFamily="18" charset="0"/>
              </a:rPr>
              <a:t>Ngày 1 – 9 – 1858, thực dân Pháp nổ súng mở đầu cuộc xâm lược nước ta, và từng bước xâm chiếm, biến nước ta thành thuộc địa của chúng.  </a:t>
            </a:r>
          </a:p>
        </p:txBody>
      </p:sp>
    </p:spTree>
    <p:custDataLst>
      <p:tags r:id="rId1"/>
    </p:custDataLst>
    <p:extLst>
      <p:ext uri="{BB962C8B-B14F-4D97-AF65-F5344CB8AC3E}">
        <p14:creationId xmlns:p14="http://schemas.microsoft.com/office/powerpoint/2010/main" val="309115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609600"/>
            <a:ext cx="8686800"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000" b="1" dirty="0">
                <a:solidFill>
                  <a:srgbClr val="002060"/>
                </a:solidFill>
                <a:latin typeface="Times New Roman" panose="02020603050405020304" pitchFamily="18" charset="0"/>
                <a:ea typeface="HP001 5H" pitchFamily="34" charset="-127"/>
                <a:cs typeface="Times New Roman" panose="02020603050405020304" pitchFamily="18" charset="0"/>
              </a:rPr>
              <a:t>Ngày 1- 9 – 1858, thực dân Pháp nổ sung mở đầu cuộc xâm lược nước ta và từng bước xâm chiếm, biến nước ta thành thuộc địa của chúng. Từ đó,  đến Cách mạng thánh Tám năm 1945, nhân dân ta đã kiên cường đấu tranh chống thực dân Pháp xâm lược và đô hộ, quyết giành lại độc lập dân tộc.</a:t>
            </a:r>
          </a:p>
        </p:txBody>
      </p:sp>
      <p:sp>
        <p:nvSpPr>
          <p:cNvPr id="9" name="TextBox 8"/>
          <p:cNvSpPr txBox="1"/>
          <p:nvPr/>
        </p:nvSpPr>
        <p:spPr>
          <a:xfrm>
            <a:off x="560614" y="2364921"/>
            <a:ext cx="8305800"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en-US" sz="2400" b="1" dirty="0">
                <a:latin typeface="Times New Roman" panose="02020603050405020304" pitchFamily="18" charset="0"/>
                <a:cs typeface="Times New Roman" panose="02020603050405020304" pitchFamily="18" charset="0"/>
                <a:sym typeface="Wingdings"/>
              </a:rPr>
              <a:t></a:t>
            </a:r>
            <a:r>
              <a:rPr lang="en-US" sz="2400" b="1" dirty="0">
                <a:latin typeface="Times New Roman" panose="02020603050405020304" pitchFamily="18" charset="0"/>
                <a:cs typeface="Times New Roman" panose="02020603050405020304" pitchFamily="18" charset="0"/>
              </a:rPr>
              <a:t> Từ đó cho đến năm 1945, nhân dân đã phản ứng như thế nào ?</a:t>
            </a:r>
          </a:p>
        </p:txBody>
      </p:sp>
      <p:sp>
        <p:nvSpPr>
          <p:cNvPr id="10" name="TextBox 9"/>
          <p:cNvSpPr txBox="1"/>
          <p:nvPr/>
        </p:nvSpPr>
        <p:spPr>
          <a:xfrm>
            <a:off x="560614" y="3700768"/>
            <a:ext cx="8305800" cy="203132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just">
              <a:lnSpc>
                <a:spcPct val="150000"/>
              </a:lnSpc>
            </a:pPr>
            <a:r>
              <a:rPr lang="en-US" sz="2800" b="1" dirty="0">
                <a:solidFill>
                  <a:srgbClr val="008000"/>
                </a:solidFill>
                <a:latin typeface="Times New Roman" panose="02020603050405020304" pitchFamily="18" charset="0"/>
                <a:cs typeface="Times New Roman" panose="02020603050405020304" pitchFamily="18" charset="0"/>
                <a:sym typeface="Wingdings"/>
              </a:rPr>
              <a:t></a:t>
            </a:r>
            <a:r>
              <a:rPr lang="en-US" sz="2800" b="1" dirty="0">
                <a:solidFill>
                  <a:srgbClr val="008000"/>
                </a:solidFill>
                <a:latin typeface="Times New Roman" panose="02020603050405020304" pitchFamily="18" charset="0"/>
                <a:cs typeface="Times New Roman" panose="02020603050405020304" pitchFamily="18" charset="0"/>
              </a:rPr>
              <a:t> Từ đó cho đến năm 1945, nhân dân đã kiên cường đấu tranh, dũng cảm đứng lên chống thực dân Pháp xâm lược và đô hộ, quyết giành lại độc lập dân tộc.</a:t>
            </a:r>
          </a:p>
        </p:txBody>
      </p:sp>
    </p:spTree>
    <p:custDataLst>
      <p:tags r:id="rId1"/>
    </p:custDataLst>
    <p:extLst>
      <p:ext uri="{BB962C8B-B14F-4D97-AF65-F5344CB8AC3E}">
        <p14:creationId xmlns:p14="http://schemas.microsoft.com/office/powerpoint/2010/main" val="370502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6" name="Rectangle 5"/>
          <p:cNvSpPr/>
          <p:nvPr/>
        </p:nvSpPr>
        <p:spPr>
          <a:xfrm>
            <a:off x="4495800" y="304800"/>
            <a:ext cx="3886199" cy="304698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pPr>
            <a:r>
              <a:rPr lang="en-US" sz="3200" b="1" dirty="0">
                <a:solidFill>
                  <a:srgbClr val="FF0000"/>
                </a:solidFill>
                <a:latin typeface="Times New Roman" panose="02020603050405020304" pitchFamily="18" charset="0"/>
                <a:ea typeface="HP001 5H" pitchFamily="34" charset="-127"/>
                <a:cs typeface="Times New Roman" panose="02020603050405020304" pitchFamily="18" charset="0"/>
              </a:rPr>
              <a:t>Trương Định kiên quyết cùng nhân dân chống quân xâm lược.</a:t>
            </a:r>
          </a:p>
        </p:txBody>
      </p:sp>
      <p:sp>
        <p:nvSpPr>
          <p:cNvPr id="7" name="Rectangle 6"/>
          <p:cNvSpPr/>
          <p:nvPr/>
        </p:nvSpPr>
        <p:spPr>
          <a:xfrm>
            <a:off x="228600" y="76200"/>
            <a:ext cx="3962400" cy="461664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US" sz="2800" b="1">
                <a:solidFill>
                  <a:srgbClr val="FF0000"/>
                </a:solidFill>
                <a:latin typeface="Times New Roman" panose="02020603050405020304" pitchFamily="18" charset="0"/>
                <a:cs typeface="Times New Roman" panose="02020603050405020304" pitchFamily="18" charset="0"/>
              </a:rPr>
              <a:t>- Trương Công Định</a:t>
            </a:r>
          </a:p>
          <a:p>
            <a:pPr algn="just">
              <a:lnSpc>
                <a:spcPct val="150000"/>
              </a:lnSpc>
            </a:pPr>
            <a:r>
              <a:rPr lang="en-US" sz="2800" b="1">
                <a:latin typeface="Times New Roman" panose="02020603050405020304" pitchFamily="18" charset="0"/>
                <a:cs typeface="Times New Roman" panose="02020603050405020304" pitchFamily="18" charset="0"/>
              </a:rPr>
              <a:t>- Trương Đăng Định</a:t>
            </a:r>
          </a:p>
          <a:p>
            <a:pPr algn="just">
              <a:lnSpc>
                <a:spcPct val="150000"/>
              </a:lnSpc>
            </a:pPr>
            <a:r>
              <a:rPr lang="en-US" sz="2800" b="1">
                <a:solidFill>
                  <a:srgbClr val="00CC00"/>
                </a:solidFill>
                <a:latin typeface="Times New Roman" panose="02020603050405020304" pitchFamily="18" charset="0"/>
                <a:cs typeface="Times New Roman" panose="02020603050405020304" pitchFamily="18" charset="0"/>
              </a:rPr>
              <a:t>- Sinh tại Quảng Ngãi</a:t>
            </a:r>
          </a:p>
          <a:p>
            <a:pPr algn="just">
              <a:lnSpc>
                <a:spcPct val="150000"/>
              </a:lnSpc>
            </a:pPr>
            <a:r>
              <a:rPr lang="en-US" sz="2800" b="1">
                <a:solidFill>
                  <a:srgbClr val="0000CC"/>
                </a:solidFill>
                <a:latin typeface="Times New Roman" panose="02020603050405020304" pitchFamily="18" charset="0"/>
                <a:cs typeface="Times New Roman" panose="02020603050405020304" pitchFamily="18" charset="0"/>
              </a:rPr>
              <a:t>- Là một lãnh tụ nghĩa quân chống Pháp giai đoạn 1859 – 1864, thời vua Tự Đức. </a:t>
            </a:r>
          </a:p>
        </p:txBody>
      </p:sp>
      <p:pic>
        <p:nvPicPr>
          <p:cNvPr id="8" name="Picture 4" descr="Tập tin:Trương Định.jpg"/>
          <p:cNvPicPr>
            <a:picLocks noGrp="1"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4571999" y="3351788"/>
            <a:ext cx="3733800" cy="35170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36040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2667000"/>
            <a:ext cx="7391400" cy="130753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pPr>
            <a:r>
              <a:rPr lang="en-US" sz="2800" b="1" dirty="0">
                <a:solidFill>
                  <a:srgbClr val="0000CC"/>
                </a:solidFill>
                <a:latin typeface="UTM Avo" pitchFamily="18" charset="0"/>
                <a:ea typeface="HP001 5H" pitchFamily="34" charset="-127"/>
                <a:cs typeface="Times New Roman" pitchFamily="18" charset="0"/>
              </a:rPr>
              <a:t>II. Trương Định kiên quyết cùng nhân dân chống quân xâm lược.</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7523" y="0"/>
            <a:ext cx="1886477" cy="16573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0" y="5353050"/>
            <a:ext cx="1713008" cy="1504950"/>
          </a:xfrm>
          <a:prstGeom prst="rect">
            <a:avLst/>
          </a:prstGeom>
        </p:spPr>
      </p:pic>
    </p:spTree>
    <p:custDataLst>
      <p:tags r:id="rId1"/>
    </p:custDataLst>
    <p:extLst>
      <p:ext uri="{BB962C8B-B14F-4D97-AF65-F5344CB8AC3E}">
        <p14:creationId xmlns:p14="http://schemas.microsoft.com/office/powerpoint/2010/main" val="989993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8686800" cy="22898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70000"/>
              </a:lnSpc>
            </a:pPr>
            <a:r>
              <a:rPr lang="en-US" sz="2800" dirty="0">
                <a:latin typeface="UTM Avo" pitchFamily="18" charset="0"/>
                <a:sym typeface="Wingdings"/>
              </a:rPr>
              <a:t></a:t>
            </a:r>
            <a:r>
              <a:rPr lang="en-US" sz="2800" dirty="0">
                <a:latin typeface="UTM Avo" pitchFamily="18" charset="0"/>
              </a:rPr>
              <a:t> Năm 1862, sự kiện gì xảy ra ? </a:t>
            </a:r>
          </a:p>
          <a:p>
            <a:pPr algn="just">
              <a:lnSpc>
                <a:spcPct val="170000"/>
              </a:lnSpc>
            </a:pPr>
            <a:r>
              <a:rPr lang="en-US" sz="2800" dirty="0">
                <a:latin typeface="UTM Avo" pitchFamily="18" charset="0"/>
                <a:sym typeface="Wingdings"/>
              </a:rPr>
              <a:t></a:t>
            </a:r>
            <a:r>
              <a:rPr lang="en-US" sz="2800" dirty="0">
                <a:latin typeface="UTM Avo" pitchFamily="18" charset="0"/>
              </a:rPr>
              <a:t> Triều đình nhà Nguyễn có thái độ như thế nào trước cuộc xâm lược của thực dân Pháp ? </a:t>
            </a:r>
          </a:p>
        </p:txBody>
      </p:sp>
      <p:sp>
        <p:nvSpPr>
          <p:cNvPr id="5" name="TextBox 4"/>
          <p:cNvSpPr txBox="1"/>
          <p:nvPr/>
        </p:nvSpPr>
        <p:spPr>
          <a:xfrm>
            <a:off x="353434" y="2971800"/>
            <a:ext cx="8437131" cy="304698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sym typeface="Wingdings"/>
              </a:rPr>
              <a:t></a:t>
            </a:r>
            <a:r>
              <a:rPr lang="en-US" sz="3200" dirty="0">
                <a:latin typeface="Times New Roman" panose="02020603050405020304" pitchFamily="18" charset="0"/>
                <a:cs typeface="Times New Roman" panose="02020603050405020304" pitchFamily="18" charset="0"/>
              </a:rPr>
              <a:t> Năm 1862, thực dân Pháp hoang mang lo sợ nghĩa quân Trương Định thì triều đình ban lệnh xuống buộc Trương Định phải </a:t>
            </a:r>
            <a:r>
              <a:rPr lang="en-US" sz="3200" b="1" dirty="0">
                <a:solidFill>
                  <a:srgbClr val="FF0000"/>
                </a:solidFill>
                <a:latin typeface="Times New Roman" panose="02020603050405020304" pitchFamily="18" charset="0"/>
                <a:cs typeface="Times New Roman" panose="02020603050405020304" pitchFamily="18" charset="0"/>
              </a:rPr>
              <a:t>giải tán nghĩa quân </a:t>
            </a:r>
            <a:r>
              <a:rPr lang="en-US" sz="3200" dirty="0">
                <a:latin typeface="Times New Roman" panose="02020603050405020304" pitchFamily="18" charset="0"/>
                <a:cs typeface="Times New Roman" panose="02020603050405020304" pitchFamily="18" charset="0"/>
              </a:rPr>
              <a:t>và đi nhận chức ở An Giang.</a:t>
            </a:r>
          </a:p>
        </p:txBody>
      </p:sp>
    </p:spTree>
    <p:custDataLst>
      <p:tags r:id="rId1"/>
    </p:custDataLst>
    <p:extLst>
      <p:ext uri="{BB962C8B-B14F-4D97-AF65-F5344CB8AC3E}">
        <p14:creationId xmlns:p14="http://schemas.microsoft.com/office/powerpoint/2010/main" val="1882510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4" name="Rectangle 3"/>
          <p:cNvSpPr/>
          <p:nvPr/>
        </p:nvSpPr>
        <p:spPr>
          <a:xfrm>
            <a:off x="304800" y="220884"/>
            <a:ext cx="8458200" cy="228985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70000"/>
              </a:lnSpc>
            </a:pPr>
            <a:r>
              <a:rPr lang="en-US" sz="2800" dirty="0">
                <a:latin typeface="UTM Avo" pitchFamily="18" charset="0"/>
                <a:sym typeface="Wingdings"/>
              </a:rPr>
              <a:t></a:t>
            </a:r>
            <a:r>
              <a:rPr lang="en-US" sz="2800" dirty="0">
                <a:latin typeface="UTM Avo" pitchFamily="18" charset="0"/>
              </a:rPr>
              <a:t> Năm 1862, sự kiện gì xảy ra ? </a:t>
            </a:r>
          </a:p>
          <a:p>
            <a:pPr algn="just">
              <a:lnSpc>
                <a:spcPct val="170000"/>
              </a:lnSpc>
            </a:pPr>
            <a:r>
              <a:rPr lang="en-US" sz="2800" dirty="0">
                <a:latin typeface="UTM Avo" pitchFamily="18" charset="0"/>
                <a:sym typeface="Wingdings"/>
              </a:rPr>
              <a:t></a:t>
            </a:r>
            <a:r>
              <a:rPr lang="en-US" sz="2800" dirty="0">
                <a:latin typeface="UTM Avo" pitchFamily="18" charset="0"/>
              </a:rPr>
              <a:t> Triều đình nhà Nguyễn có thái độ như thế nào trước cuộc xâm lược của thực dân Pháp ? </a:t>
            </a:r>
          </a:p>
        </p:txBody>
      </p:sp>
      <p:sp>
        <p:nvSpPr>
          <p:cNvPr id="5" name="Content Placeholder 4"/>
          <p:cNvSpPr txBox="1">
            <a:spLocks noGrp="1"/>
          </p:cNvSpPr>
          <p:nvPr>
            <p:ph idx="1"/>
          </p:nvPr>
        </p:nvSpPr>
        <p:spPr>
          <a:xfrm>
            <a:off x="829733" y="2743200"/>
            <a:ext cx="7408333" cy="345069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lnSpc>
                <a:spcPct val="150000"/>
              </a:lnSpc>
            </a:pPr>
            <a:r>
              <a:rPr lang="en-US" sz="3200" dirty="0">
                <a:latin typeface="Times New Roman" panose="02020603050405020304" pitchFamily="18" charset="0"/>
                <a:cs typeface="Times New Roman" panose="02020603050405020304" pitchFamily="18" charset="0"/>
                <a:sym typeface="Wingdings"/>
              </a:rPr>
              <a:t></a:t>
            </a:r>
            <a:r>
              <a:rPr lang="en-US" sz="3200" dirty="0">
                <a:latin typeface="Times New Roman" panose="02020603050405020304" pitchFamily="18" charset="0"/>
                <a:cs typeface="Times New Roman" panose="02020603050405020304" pitchFamily="18" charset="0"/>
              </a:rPr>
              <a:t> Năm 1862, thực dân Pháp hoang mang lo sợ nghĩa quân Trương Định thì triều đình ban lệnh xuống buộc Trương Định phải </a:t>
            </a:r>
            <a:r>
              <a:rPr lang="en-US" sz="3200" b="1" dirty="0">
                <a:solidFill>
                  <a:srgbClr val="FF0000"/>
                </a:solidFill>
                <a:latin typeface="Times New Roman" panose="02020603050405020304" pitchFamily="18" charset="0"/>
                <a:cs typeface="Times New Roman" panose="02020603050405020304" pitchFamily="18" charset="0"/>
              </a:rPr>
              <a:t>giải tán nghĩa quân </a:t>
            </a:r>
            <a:r>
              <a:rPr lang="en-US" sz="3200" dirty="0">
                <a:latin typeface="Times New Roman" panose="02020603050405020304" pitchFamily="18" charset="0"/>
                <a:cs typeface="Times New Roman" panose="02020603050405020304" pitchFamily="18" charset="0"/>
              </a:rPr>
              <a:t>và đi nhận chức ở An Giang.</a:t>
            </a:r>
          </a:p>
        </p:txBody>
      </p:sp>
    </p:spTree>
    <p:custDataLst>
      <p:tags r:id="rId1"/>
    </p:custDataLst>
    <p:extLst>
      <p:ext uri="{BB962C8B-B14F-4D97-AF65-F5344CB8AC3E}">
        <p14:creationId xmlns:p14="http://schemas.microsoft.com/office/powerpoint/2010/main" val="186560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fade">
                                      <p:cBhvr>
                                        <p:cTn id="12" dur="5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EC3ECFBD-36F5-4573-8824-4FC8885ADFEC"/>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0010\f#\uFFFD{21870F7A-592B-4424-ABAD-5898BF9863A5}&quot;,&quot;E:\\THU VIEN SO\\Bài giảng điện tử\\Đổi đuôi&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QUIZZES" val="0"/>
  <p:tag name="ISPRING_SCORM_PASSING_SCORE" val="100.000000"/>
  <p:tag name="ISPRING_PRESENTATION_TITLE" val="Bai 1 Binh Tay Dai nguyen soai Truong Dinh"/>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5F969F8D-5114-4817-820F-FD99C1B7128D}:264"/>
</p:tagLst>
</file>

<file path=ppt/tags/tag11.xml><?xml version="1.0" encoding="utf-8"?>
<p:tagLst xmlns:a="http://schemas.openxmlformats.org/drawingml/2006/main" xmlns:r="http://schemas.openxmlformats.org/officeDocument/2006/relationships" xmlns:p="http://schemas.openxmlformats.org/presentationml/2006/main">
  <p:tag name="GENSWF_SLIDE_UID" val="{12062A31-934B-45D6-A148-6E91167733E8}:265"/>
</p:tagLst>
</file>

<file path=ppt/tags/tag12.xml><?xml version="1.0" encoding="utf-8"?>
<p:tagLst xmlns:a="http://schemas.openxmlformats.org/drawingml/2006/main" xmlns:r="http://schemas.openxmlformats.org/officeDocument/2006/relationships" xmlns:p="http://schemas.openxmlformats.org/presentationml/2006/main">
  <p:tag name="GENSWF_SLIDE_UID" val="{432215AD-7F70-48C2-B533-2B0773056E7C}:266"/>
</p:tagLst>
</file>

<file path=ppt/tags/tag13.xml><?xml version="1.0" encoding="utf-8"?>
<p:tagLst xmlns:a="http://schemas.openxmlformats.org/drawingml/2006/main" xmlns:r="http://schemas.openxmlformats.org/officeDocument/2006/relationships" xmlns:p="http://schemas.openxmlformats.org/presentationml/2006/main">
  <p:tag name="GENSWF_SLIDE_UID" val="{010D83AB-9381-4A54-953B-6F9143254F5F}:267"/>
</p:tagLst>
</file>

<file path=ppt/tags/tag14.xml><?xml version="1.0" encoding="utf-8"?>
<p:tagLst xmlns:a="http://schemas.openxmlformats.org/drawingml/2006/main" xmlns:r="http://schemas.openxmlformats.org/officeDocument/2006/relationships" xmlns:p="http://schemas.openxmlformats.org/presentationml/2006/main">
  <p:tag name="GENSWF_SLIDE_UID" val="{F8D34959-02AF-4746-A602-37CF0EE7B240}:268"/>
</p:tagLst>
</file>

<file path=ppt/tags/tag15.xml><?xml version="1.0" encoding="utf-8"?>
<p:tagLst xmlns:a="http://schemas.openxmlformats.org/drawingml/2006/main" xmlns:r="http://schemas.openxmlformats.org/officeDocument/2006/relationships" xmlns:p="http://schemas.openxmlformats.org/presentationml/2006/main">
  <p:tag name="GENSWF_SLIDE_UID" val="{90DAADBC-F74E-4F46-9E6A-E1F602A3F0D6}:269"/>
</p:tagLst>
</file>

<file path=ppt/tags/tag16.xml><?xml version="1.0" encoding="utf-8"?>
<p:tagLst xmlns:a="http://schemas.openxmlformats.org/drawingml/2006/main" xmlns:r="http://schemas.openxmlformats.org/officeDocument/2006/relationships" xmlns:p="http://schemas.openxmlformats.org/presentationml/2006/main">
  <p:tag name="GENSWF_SLIDE_UID" val="{F9835990-D877-4CEA-BF8A-BDDF3CC58032}:270"/>
</p:tagLst>
</file>

<file path=ppt/tags/tag17.xml><?xml version="1.0" encoding="utf-8"?>
<p:tagLst xmlns:a="http://schemas.openxmlformats.org/drawingml/2006/main" xmlns:r="http://schemas.openxmlformats.org/officeDocument/2006/relationships" xmlns:p="http://schemas.openxmlformats.org/presentationml/2006/main">
  <p:tag name="GENSWF_SLIDE_UID" val="{125D0BB8-CBB0-431D-8114-51C86645629C}:271"/>
</p:tagLst>
</file>

<file path=ppt/tags/tag18.xml><?xml version="1.0" encoding="utf-8"?>
<p:tagLst xmlns:a="http://schemas.openxmlformats.org/drawingml/2006/main" xmlns:r="http://schemas.openxmlformats.org/officeDocument/2006/relationships" xmlns:p="http://schemas.openxmlformats.org/presentationml/2006/main">
  <p:tag name="GENSWF_SLIDE_UID" val="{B4EF4598-6565-4EE9-A323-4B8731441DC3}:272"/>
</p:tagLst>
</file>

<file path=ppt/tags/tag19.xml><?xml version="1.0" encoding="utf-8"?>
<p:tagLst xmlns:a="http://schemas.openxmlformats.org/drawingml/2006/main" xmlns:r="http://schemas.openxmlformats.org/officeDocument/2006/relationships" xmlns:p="http://schemas.openxmlformats.org/presentationml/2006/main">
  <p:tag name="GENSWF_SLIDE_UID" val="{5DFADC5D-3D4C-43FE-8182-B7FDC532A8C5}:273"/>
</p:tagLst>
</file>

<file path=ppt/tags/tag2.xml><?xml version="1.0" encoding="utf-8"?>
<p:tagLst xmlns:a="http://schemas.openxmlformats.org/drawingml/2006/main" xmlns:r="http://schemas.openxmlformats.org/officeDocument/2006/relationships" xmlns:p="http://schemas.openxmlformats.org/presentationml/2006/main">
  <p:tag name="GENSWF_SLIDE_UID" val="{AF210947-FAF3-4438-B114-09A5C758008A}:256"/>
</p:tagLst>
</file>

<file path=ppt/tags/tag20.xml><?xml version="1.0" encoding="utf-8"?>
<p:tagLst xmlns:a="http://schemas.openxmlformats.org/drawingml/2006/main" xmlns:r="http://schemas.openxmlformats.org/officeDocument/2006/relationships" xmlns:p="http://schemas.openxmlformats.org/presentationml/2006/main">
  <p:tag name="GENSWF_SLIDE_UID" val="{349E394E-C1CE-4012-BD66-3F0193D370C8}:274"/>
</p:tagLst>
</file>

<file path=ppt/tags/tag21.xml><?xml version="1.0" encoding="utf-8"?>
<p:tagLst xmlns:a="http://schemas.openxmlformats.org/drawingml/2006/main" xmlns:r="http://schemas.openxmlformats.org/officeDocument/2006/relationships" xmlns:p="http://schemas.openxmlformats.org/presentationml/2006/main">
  <p:tag name="GENSWF_SLIDE_UID" val="{CB32AEAD-49D2-4472-8936-7B8D65C6884D}:275"/>
</p:tagLst>
</file>

<file path=ppt/tags/tag22.xml><?xml version="1.0" encoding="utf-8"?>
<p:tagLst xmlns:a="http://schemas.openxmlformats.org/drawingml/2006/main" xmlns:r="http://schemas.openxmlformats.org/officeDocument/2006/relationships" xmlns:p="http://schemas.openxmlformats.org/presentationml/2006/main">
  <p:tag name="GENSWF_SLIDE_UID" val="{4CC0CF9C-0D52-48EF-BCA2-9E2D552585A5}:276"/>
</p:tagLst>
</file>

<file path=ppt/tags/tag3.xml><?xml version="1.0" encoding="utf-8"?>
<p:tagLst xmlns:a="http://schemas.openxmlformats.org/drawingml/2006/main" xmlns:r="http://schemas.openxmlformats.org/officeDocument/2006/relationships" xmlns:p="http://schemas.openxmlformats.org/presentationml/2006/main">
  <p:tag name="GENSWF_SLIDE_UID" val="{43CA8495-9492-4616-AC28-BAA0A72B76CB}:257"/>
</p:tagLst>
</file>

<file path=ppt/tags/tag4.xml><?xml version="1.0" encoding="utf-8"?>
<p:tagLst xmlns:a="http://schemas.openxmlformats.org/drawingml/2006/main" xmlns:r="http://schemas.openxmlformats.org/officeDocument/2006/relationships" xmlns:p="http://schemas.openxmlformats.org/presentationml/2006/main">
  <p:tag name="GENSWF_SLIDE_UID" val="{6E2B82A1-AC22-43C7-8D8D-E9902F48B933}:258"/>
</p:tagLst>
</file>

<file path=ppt/tags/tag5.xml><?xml version="1.0" encoding="utf-8"?>
<p:tagLst xmlns:a="http://schemas.openxmlformats.org/drawingml/2006/main" xmlns:r="http://schemas.openxmlformats.org/officeDocument/2006/relationships" xmlns:p="http://schemas.openxmlformats.org/presentationml/2006/main">
  <p:tag name="GENSWF_SLIDE_UID" val="{45D75DBB-9793-429E-AF8A-24B83020B293}:259"/>
</p:tagLst>
</file>

<file path=ppt/tags/tag6.xml><?xml version="1.0" encoding="utf-8"?>
<p:tagLst xmlns:a="http://schemas.openxmlformats.org/drawingml/2006/main" xmlns:r="http://schemas.openxmlformats.org/officeDocument/2006/relationships" xmlns:p="http://schemas.openxmlformats.org/presentationml/2006/main">
  <p:tag name="GENSWF_SLIDE_UID" val="{E23CBE22-3191-4553-9563-42A242F3DA76}:260"/>
</p:tagLst>
</file>

<file path=ppt/tags/tag7.xml><?xml version="1.0" encoding="utf-8"?>
<p:tagLst xmlns:a="http://schemas.openxmlformats.org/drawingml/2006/main" xmlns:r="http://schemas.openxmlformats.org/officeDocument/2006/relationships" xmlns:p="http://schemas.openxmlformats.org/presentationml/2006/main">
  <p:tag name="GENSWF_SLIDE_UID" val="{1420907D-8A2F-4924-9F08-0DB985E2B618}:261"/>
</p:tagLst>
</file>

<file path=ppt/tags/tag8.xml><?xml version="1.0" encoding="utf-8"?>
<p:tagLst xmlns:a="http://schemas.openxmlformats.org/drawingml/2006/main" xmlns:r="http://schemas.openxmlformats.org/officeDocument/2006/relationships" xmlns:p="http://schemas.openxmlformats.org/presentationml/2006/main">
  <p:tag name="GENSWF_SLIDE_UID" val="{87B2239D-5559-4C4B-84CD-0C5AB77FCE83}:262"/>
</p:tagLst>
</file>

<file path=ppt/tags/tag9.xml><?xml version="1.0" encoding="utf-8"?>
<p:tagLst xmlns:a="http://schemas.openxmlformats.org/drawingml/2006/main" xmlns:r="http://schemas.openxmlformats.org/officeDocument/2006/relationships" xmlns:p="http://schemas.openxmlformats.org/presentationml/2006/main">
  <p:tag name="GENSWF_SLIDE_UID" val="{FE33328F-1BE8-4F83-851E-BA5BA593AC44}:26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81</TotalTime>
  <Words>854</Words>
  <Application>Microsoft Office PowerPoint</Application>
  <PresentationFormat>On-screen Show (4:3)</PresentationFormat>
  <Paragraphs>64</Paragraphs>
  <Slides>21</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Candara</vt:lpstr>
      <vt:lpstr>Symbol</vt:lpstr>
      <vt:lpstr>Tahoma</vt:lpstr>
      <vt:lpstr>Times New Roman</vt:lpstr>
      <vt:lpstr>UTM Avo</vt:lpstr>
      <vt:lpstr>Waveform</vt:lpstr>
      <vt:lpstr>PowerPoint Presentation</vt:lpstr>
      <vt:lpstr>PowerPoint Presentation</vt:lpstr>
      <vt:lpstr>Bán đảo Sơn Trà- Đà Nẵng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1 Binh Tay Dai nguyen soai Truong Dinh</dc:title>
  <dc:creator>MY</dc:creator>
  <cp:lastModifiedBy>GD Team</cp:lastModifiedBy>
  <cp:revision>15</cp:revision>
  <dcterms:created xsi:type="dcterms:W3CDTF">2006-08-16T00:00:00Z</dcterms:created>
  <dcterms:modified xsi:type="dcterms:W3CDTF">2023-06-12T01:37:49Z</dcterms:modified>
</cp:coreProperties>
</file>