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22" r:id="rId2"/>
    <p:sldId id="299" r:id="rId3"/>
    <p:sldId id="323" r:id="rId4"/>
    <p:sldId id="332" r:id="rId5"/>
    <p:sldId id="268" r:id="rId6"/>
    <p:sldId id="296" r:id="rId7"/>
    <p:sldId id="333" r:id="rId8"/>
    <p:sldId id="334" r:id="rId9"/>
    <p:sldId id="314" r:id="rId10"/>
    <p:sldId id="331" r:id="rId11"/>
    <p:sldId id="28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784" autoAdjust="0"/>
  </p:normalViewPr>
  <p:slideViewPr>
    <p:cSldViewPr snapToGrid="0">
      <p:cViewPr varScale="1">
        <p:scale>
          <a:sx n="67" d="100"/>
          <a:sy n="67" d="100"/>
        </p:scale>
        <p:origin x="8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6AA89-03B8-4CAB-877D-59BBEE3E3125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68766-A772-486F-A4DE-52EA3E91E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07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38487-C24C-4966-9DA1-EB22F36449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748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295CC-E057-4A62-B462-0FC7E02321B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204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645031-57A2-0D4C-950E-71E505AB7C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663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645031-57A2-0D4C-950E-71E505AB7C9F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697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E28D9-0566-493D-9BAF-46187316E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8A927-ADD3-4EE5-A9B1-C496C4EA3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F791D-C173-44F4-8BD1-DFD679E2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20EB7-B3B6-436A-9206-88B2E7EB3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B1C40-30C2-40B8-959D-68EE5DFBE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19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787F5-B51C-4CD9-AB22-84FDDC468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E381F3-C07B-43B3-AEBF-A6D3E93B5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2BA9D-11A4-4D3F-BF9D-03AD19671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89734-D5BD-4F3B-BA6A-DD986A272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D3C94-30DA-40E0-97FF-9CA47C34D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8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A72A5E-55AB-477B-840E-0ADB8965AB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064B07-3F01-4D4A-94F6-629331C93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D8F5C-1969-4909-8C34-0862192CF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7B281-EE3E-4012-BC53-38E0F51DE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06BD3-71E8-4379-B9FD-81EA01667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679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54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9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35617-0244-4FAB-BAE0-11FDFE25A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9F003-776F-442B-B9BC-686093FD7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EDAF8-DA1E-449E-9069-99C3948D9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10B87-E7D6-42FC-83E2-2234A05B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6D53E-D66A-428F-80BC-5E3600A0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0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D68C7-4CDD-49D7-8044-80CFADFA5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4A8067-59C9-4A02-8CF7-5158E1337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A8EC2-10C8-445E-BF80-D49A05D25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8E4CC-8D38-46C7-B740-EF77E0E0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A37FC-A3FA-4D90-B2B5-1EAA02CCC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67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66566-6566-4CA7-9093-7F8AB5C88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6D279-4E0C-444E-B3AA-68D77420D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7AE906-5174-4CC3-936F-7FE956DE91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7C62F-B91F-488E-965A-C334FBA9F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37AA0-FB99-4D84-ABC1-8432AFF93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B3F64D-635F-4741-A90F-70B0CE6C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71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4283F-6646-4580-AFF6-B4B86B9DF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CD598-7735-4B39-90FC-08469A6A5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49A446-E7ED-4E35-9919-7078D8E0E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C5773E-1E38-42CB-8A29-BAC7C6D04B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912422-B206-42B6-9C97-406A02AA3F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FC06D6-D544-4BAA-BD07-8F1A233E2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01DE82-4B0F-447C-8F3E-967F86664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8FFDF-8B0E-45F8-8DFF-BB6FC5905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6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E1B7C-0206-4CBA-90F6-75219588B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BC6BA5-CFE2-4FB7-A581-CEEC7696A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1D89E6-656F-466F-82DF-08100BC82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966C2D-B411-4C9A-9489-0C653DC22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300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AAC359-291D-4503-865E-263FDEC94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2AA5B-C8F5-4AF1-9C42-E2E2DE6C2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B07E1-4D29-4CC8-BA8E-CC20C66C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0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7E37A-F51B-4714-9C8E-A5B09A53B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677F6-BCAD-4399-86BE-4F14F928B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614C3-D529-46F1-A1FD-25BA35E83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8D0849-AC13-4CFF-A348-5D330129F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EE824-7243-4E4D-9699-16BDEBF40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C161CA-11F9-4338-9BD5-613C2F07C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76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A08AC-B274-4D12-A32A-8732AA1AD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78107D-8F57-4BAD-84FD-BE16E61450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046358-3330-4F27-A8DB-5F1DE920F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45B7D-9C72-41BB-BA5D-13C26CD62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41641-0E72-44D7-9EC9-3666BA25D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9F0C2-1628-4589-9D16-0C59CF96B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58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E00501-309A-4318-84C8-D01038B59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14F32B-7DB5-4CC3-91E5-66C77A93C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06107-5E84-4D85-B974-AA3AD23920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96685-9AC0-478B-95AF-7279E6ACABD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71688-461A-4803-8B79-7B32D008E0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FBF3B-09DA-439D-8A29-6AD4915B5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04774-7EA0-4350-8742-7AED34935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2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70B60-785C-4FEA-A7AC-D6322C53C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>
                <a:solidFill>
                  <a:srgbClr val="FF0000"/>
                </a:solidFill>
              </a:rPr>
              <a:t>SỬ DỤNG CNTT (Classkick và quizizz)</a:t>
            </a:r>
            <a:br>
              <a:rPr lang="vi-VN">
                <a:solidFill>
                  <a:srgbClr val="FF0000"/>
                </a:solidFill>
              </a:rPr>
            </a:br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2F8BD-4774-4199-AFF0-6FF74FED8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5920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vi-VN"/>
              <a:t>Câu 1- Classkick (add audio) - HS ghi âm phần đọc.</a:t>
            </a:r>
          </a:p>
          <a:p>
            <a:r>
              <a:rPr lang="vi-VN"/>
              <a:t>Câu 2 – Classkick (add text + fill) – HS điền số tiết và gõ tên các tiết.</a:t>
            </a:r>
          </a:p>
          <a:p>
            <a:r>
              <a:rPr lang="vi-VN"/>
              <a:t>Câu 3– Classkick (pen)– HS khoanh tròn đáp án đúng.</a:t>
            </a:r>
          </a:p>
          <a:p>
            <a:r>
              <a:rPr lang="vi-VN"/>
              <a:t>Câu 4,5- Classkick (add text) – HS gõ câu trả lời.</a:t>
            </a:r>
          </a:p>
          <a:p>
            <a:r>
              <a:rPr lang="vi-VN"/>
              <a:t>Đọc TKB của lớp mình – ghi âm</a:t>
            </a:r>
          </a:p>
          <a:p>
            <a:r>
              <a:rPr lang="vi-VN"/>
              <a:t>Giới thiệu môn học – add text</a:t>
            </a:r>
          </a:p>
          <a:p>
            <a:r>
              <a:rPr lang="vi-VN"/>
              <a:t>Link Classkick: </a:t>
            </a:r>
            <a:r>
              <a:rPr lang="en-US" b="0" i="0">
                <a:solidFill>
                  <a:srgbClr val="001A33"/>
                </a:solidFill>
                <a:effectLst/>
                <a:latin typeface="Segoe UI" panose="020B0502040204020203" pitchFamily="34" charset="0"/>
              </a:rPr>
              <a:t>app.classkick.com/#/assignments/AXvX66HHQAyF8dEX9njjPw</a:t>
            </a:r>
            <a:endParaRPr lang="vi-VN" b="0" i="0">
              <a:solidFill>
                <a:srgbClr val="001A33"/>
              </a:solidFill>
              <a:effectLst/>
              <a:latin typeface="Segoe UI" panose="020B0502040204020203" pitchFamily="34" charset="0"/>
            </a:endParaRPr>
          </a:p>
          <a:p>
            <a:r>
              <a:rPr lang="vi-VN">
                <a:solidFill>
                  <a:srgbClr val="001A33"/>
                </a:solidFill>
                <a:latin typeface="Segoe UI" panose="020B0502040204020203" pitchFamily="34" charset="0"/>
              </a:rPr>
              <a:t>Quizizz ôn tập</a:t>
            </a:r>
            <a:endParaRPr lang="vi-VN" b="0" i="0">
              <a:solidFill>
                <a:srgbClr val="001A33"/>
              </a:solidFill>
              <a:effectLst/>
              <a:latin typeface="Segoe UI" panose="020B0502040204020203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3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499864" y="425182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19"/>
          </a:p>
        </p:txBody>
      </p:sp>
      <p:pic>
        <p:nvPicPr>
          <p:cNvPr id="15" name="图片 73732" descr="PPT素材-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013" y="113323"/>
            <a:ext cx="12172950" cy="674467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0126" y="3590547"/>
            <a:ext cx="10682860" cy="117698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39">
              <a:lnSpc>
                <a:spcPct val="150000"/>
              </a:lnSpc>
              <a:defRPr/>
            </a:pPr>
            <a:r>
              <a:rPr lang="vi-VN" altLang="zh-CN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Cùng chơi quizizz thôi!</a:t>
            </a:r>
            <a:endParaRPr lang="zh-CN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637196" y="39447"/>
            <a:ext cx="1285680" cy="1909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814" y="245541"/>
            <a:ext cx="3261485" cy="2424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123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2376742" y="2727900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6" y="3283631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2639" y="-15038"/>
            <a:ext cx="17811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2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50800" dir="5400000" algn="ctr" rotWithShape="0">
              <a:srgbClr val="000000">
                <a:alpha val="26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2400" dirty="0"/>
          </a:p>
        </p:txBody>
      </p:sp>
      <p:sp>
        <p:nvSpPr>
          <p:cNvPr id="18" name="Flowchart: Document 17"/>
          <p:cNvSpPr/>
          <p:nvPr/>
        </p:nvSpPr>
        <p:spPr>
          <a:xfrm>
            <a:off x="-72429" y="28901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3718128" y="2927060"/>
            <a:ext cx="7937956" cy="1923909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21486" y="3270402"/>
            <a:ext cx="1323109" cy="1323109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463579" y="49493"/>
            <a:ext cx="2286000" cy="1995906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553501" y="889669"/>
            <a:ext cx="2382188" cy="67704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Tuần</a:t>
            </a:r>
            <a:r>
              <a:rPr lang="en-US" sz="36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43158" y="502717"/>
            <a:ext cx="6445517" cy="135415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vi-VN" sz="8000" b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ea typeface="Arial-Rounded" pitchFamily="34" charset="0"/>
                <a:cs typeface="Arial-Rounded" pitchFamily="34" charset="0"/>
              </a:rPr>
              <a:t>Chủ đề </a:t>
            </a:r>
            <a:r>
              <a:rPr lang="en-US" sz="8000" b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2</a:t>
            </a:r>
            <a:endParaRPr lang="en-US" sz="8000" b="1" dirty="0">
              <a:ln w="3175">
                <a:solidFill>
                  <a:schemeClr val="bg1"/>
                </a:solidFill>
              </a:ln>
              <a:solidFill>
                <a:schemeClr val="bg1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97818" y="3295884"/>
            <a:ext cx="1320800" cy="12721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iCiel Cadena" panose="02000503000000020004" pitchFamily="2" charset="0"/>
                <a:ea typeface="Arial-Rounded" pitchFamily="34" charset="0"/>
                <a:cs typeface="Arial-Rounded" pitchFamily="34" charset="0"/>
              </a:rPr>
              <a:t>Bài</a:t>
            </a:r>
            <a:endParaRPr lang="en-US" sz="3200" b="1" dirty="0">
              <a:solidFill>
                <a:schemeClr val="bg1"/>
              </a:solidFill>
              <a:latin typeface="iCiel Cadena" panose="02000503000000020004" pitchFamily="2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4267" b="1" dirty="0">
                <a:solidFill>
                  <a:schemeClr val="bg1"/>
                </a:solidFill>
                <a:latin typeface="iCiel Cadena" panose="02000503000000020004" pitchFamily="2" charset="0"/>
                <a:ea typeface="Arial-Rounded" pitchFamily="34" charset="0"/>
                <a:cs typeface="Times New Roman" pitchFamily="18" charset="0"/>
              </a:rPr>
              <a:t>10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94950" y="3151429"/>
            <a:ext cx="6741935" cy="147726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 </a:t>
            </a:r>
            <a:r>
              <a:rPr lang="en-US" sz="4400" b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 BIỂU</a:t>
            </a:r>
            <a:endParaRPr lang="vi-VN" sz="4400" b="1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ctr"/>
            <a:r>
              <a:rPr lang="vi-VN" sz="4400" b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 2</a:t>
            </a:r>
            <a:endParaRPr lang="en-US" sz="44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93" y="37933"/>
            <a:ext cx="17811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8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/>
        </p:blipFill>
        <p:spPr>
          <a:xfrm>
            <a:off x="0" y="3337009"/>
            <a:ext cx="2632559" cy="3520991"/>
          </a:xfrm>
          <a:prstGeom prst="rect">
            <a:avLst/>
          </a:prstGeom>
        </p:spPr>
      </p:pic>
      <p:pic>
        <p:nvPicPr>
          <p:cNvPr id="6" name="图片 1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7" y="5124338"/>
            <a:ext cx="1858791" cy="1858791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15" y="-969078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/>
        </p:blipFill>
        <p:spPr>
          <a:xfrm>
            <a:off x="9837020" y="1357163"/>
            <a:ext cx="2108205" cy="5321249"/>
          </a:xfrm>
          <a:prstGeom prst="rect">
            <a:avLst/>
          </a:prstGeom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 rot="21292743">
            <a:off x="2632444" y="2438299"/>
            <a:ext cx="718457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Luyện</a:t>
            </a:r>
            <a:r>
              <a:rPr lang="en-US" altLang="zh-CN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đọc</a:t>
            </a:r>
            <a:r>
              <a:rPr lang="en-US" altLang="zh-CN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lại</a:t>
            </a:r>
            <a:endParaRPr lang="zh-CN" altLang="en-US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VN-Gretoon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0" name="图片 12">
            <a:extLst>
              <a:ext uri="{FF2B5EF4-FFF2-40B4-BE49-F238E27FC236}">
                <a16:creationId xmlns:a16="http://schemas.microsoft.com/office/drawing/2014/main" id="{37A7A021-B942-4826-8E86-0E1DA4522F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261850" y="271066"/>
            <a:ext cx="1101764" cy="110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0" y="1600374"/>
            <a:ext cx="10993821" cy="5257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-89940"/>
            <a:ext cx="12192000" cy="184659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 KHÓA BIỂU</a:t>
            </a:r>
          </a:p>
          <a:p>
            <a:pPr algn="just"/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tuần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gồm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hàng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trình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270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buổi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420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51" y="1382233"/>
            <a:ext cx="10668592" cy="3657321"/>
          </a:xfrm>
          <a:prstGeom prst="rect">
            <a:avLst/>
          </a:prstGeom>
        </p:spPr>
      </p:pic>
      <p:sp>
        <p:nvSpPr>
          <p:cNvPr id="5" name="Rectangle 33"/>
          <p:cNvSpPr/>
          <p:nvPr/>
        </p:nvSpPr>
        <p:spPr>
          <a:xfrm>
            <a:off x="3926766" y="1599327"/>
            <a:ext cx="6065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>
                <a:solidFill>
                  <a:srgbClr val="FF0000"/>
                </a:solidFill>
                <a:cs typeface="+mn-ea"/>
                <a:sym typeface="+mn-lt"/>
              </a:rPr>
              <a:t>Luyện</a:t>
            </a:r>
            <a:r>
              <a:rPr lang="en-US" altLang="zh-CN" sz="4000" b="1" dirty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cs typeface="+mn-ea"/>
                <a:sym typeface="+mn-lt"/>
              </a:rPr>
              <a:t>tập</a:t>
            </a:r>
            <a:r>
              <a:rPr lang="en-US" altLang="zh-CN" sz="4000" b="1" dirty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cs typeface="+mn-ea"/>
                <a:sym typeface="+mn-lt"/>
              </a:rPr>
              <a:t>theo</a:t>
            </a:r>
            <a:r>
              <a:rPr lang="en-US" altLang="zh-CN" sz="4000" b="1" dirty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cs typeface="+mn-ea"/>
                <a:sym typeface="+mn-lt"/>
              </a:rPr>
              <a:t>văn</a:t>
            </a:r>
            <a:r>
              <a:rPr lang="en-US" altLang="zh-CN" sz="4000" b="1" dirty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cs typeface="+mn-ea"/>
                <a:sym typeface="+mn-lt"/>
              </a:rPr>
              <a:t>bản</a:t>
            </a:r>
            <a:r>
              <a:rPr lang="en-US" altLang="zh-CN" sz="4000" b="1" dirty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cs typeface="+mn-ea"/>
                <a:sym typeface="+mn-lt"/>
              </a:rPr>
              <a:t>đọc</a:t>
            </a:r>
            <a:endParaRPr lang="en-US" sz="4000" b="1" dirty="0">
              <a:solidFill>
                <a:srgbClr val="FF0000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891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4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0" y="439967"/>
            <a:ext cx="11855669" cy="6300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khóa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biểu</a:t>
            </a:r>
            <a:r>
              <a:rPr lang="en-US" sz="36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6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 em</a:t>
            </a:r>
            <a:r>
              <a:rPr lang="en-US" sz="36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3454399" y="2375210"/>
            <a:ext cx="4764097" cy="4128884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7691861" y="1141647"/>
            <a:ext cx="4500139" cy="1557779"/>
          </a:xfrm>
          <a:prstGeom prst="cloudCallout">
            <a:avLst>
              <a:gd name="adj1" fmla="val -55768"/>
              <a:gd name="adj2" fmla="val 10196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Tin học 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 </a:t>
            </a:r>
            <a:r>
              <a:rPr lang="en-US" sz="280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279825" y="1409606"/>
            <a:ext cx="3957637" cy="1570657"/>
          </a:xfrm>
          <a:prstGeom prst="cloudCallout">
            <a:avLst>
              <a:gd name="adj1" fmla="val 43184"/>
              <a:gd name="adj2" fmla="val 919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Tin học 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 </a:t>
            </a:r>
            <a:r>
              <a:rPr lang="en-US" sz="280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mấy?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22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DEF3F1A-53BC-4870-A06F-678103211A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25"/>
          <a:stretch/>
        </p:blipFill>
        <p:spPr>
          <a:xfrm>
            <a:off x="1143000" y="85984"/>
            <a:ext cx="9930362" cy="6430437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F67720C-945C-F743-B1DA-ABCAFD0257B4}"/>
              </a:ext>
            </a:extLst>
          </p:cNvPr>
          <p:cNvSpPr/>
          <p:nvPr/>
        </p:nvSpPr>
        <p:spPr>
          <a:xfrm>
            <a:off x="4621085" y="87677"/>
            <a:ext cx="3718583" cy="372436"/>
          </a:xfrm>
          <a:prstGeom prst="roundRect">
            <a:avLst/>
          </a:prstGeom>
          <a:solidFill>
            <a:srgbClr val="B7E3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KHOÁ BIỂU - NHÓM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38B2B8-0D37-3648-A449-31D593DEB041}"/>
              </a:ext>
            </a:extLst>
          </p:cNvPr>
          <p:cNvSpPr txBox="1"/>
          <p:nvPr/>
        </p:nvSpPr>
        <p:spPr>
          <a:xfrm>
            <a:off x="4977077" y="460114"/>
            <a:ext cx="2486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Cambria" panose="02040503050406030204" pitchFamily="18" charset="0"/>
              </a:rPr>
              <a:t>Áp</a:t>
            </a:r>
            <a:r>
              <a:rPr lang="en-US" sz="1400" b="1" dirty="0">
                <a:latin typeface="Cambria" panose="02040503050406030204" pitchFamily="18" charset="0"/>
              </a:rPr>
              <a:t> </a:t>
            </a:r>
            <a:r>
              <a:rPr lang="en-US" sz="1400" b="1" dirty="0" err="1">
                <a:latin typeface="Cambria" panose="02040503050406030204" pitchFamily="18" charset="0"/>
              </a:rPr>
              <a:t>dụng</a:t>
            </a:r>
            <a:r>
              <a:rPr lang="en-US" sz="1400" b="1" dirty="0">
                <a:latin typeface="Cambria" panose="02040503050406030204" pitchFamily="18" charset="0"/>
              </a:rPr>
              <a:t> </a:t>
            </a:r>
            <a:r>
              <a:rPr lang="en-US" sz="1400" b="1" dirty="0" err="1">
                <a:latin typeface="Cambria" panose="02040503050406030204" pitchFamily="18" charset="0"/>
              </a:rPr>
              <a:t>từ</a:t>
            </a:r>
            <a:r>
              <a:rPr lang="en-US" sz="1400" b="1" dirty="0">
                <a:latin typeface="Cambria" panose="02040503050406030204" pitchFamily="18" charset="0"/>
              </a:rPr>
              <a:t> </a:t>
            </a:r>
            <a:r>
              <a:rPr lang="en-US" sz="1400" b="1" dirty="0" err="1">
                <a:latin typeface="Cambria" panose="02040503050406030204" pitchFamily="18" charset="0"/>
              </a:rPr>
              <a:t>ngày</a:t>
            </a:r>
            <a:r>
              <a:rPr lang="en-US" sz="1400" b="1" dirty="0">
                <a:latin typeface="Cambria" panose="02040503050406030204" pitchFamily="18" charset="0"/>
              </a:rPr>
              <a:t> 16/8/2021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F5C3FC-2DA8-4E46-9D9C-63C6542D0331}"/>
              </a:ext>
            </a:extLst>
          </p:cNvPr>
          <p:cNvSpPr txBox="1"/>
          <p:nvPr/>
        </p:nvSpPr>
        <p:spPr>
          <a:xfrm>
            <a:off x="8901296" y="355399"/>
            <a:ext cx="2486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latin typeface="Cambria" panose="02040503050406030204" pitchFamily="18" charset="0"/>
              </a:rPr>
              <a:t>GVCN1: </a:t>
            </a:r>
            <a:r>
              <a:rPr lang="en-US" sz="1400" b="1" i="1" dirty="0" err="1">
                <a:latin typeface="Cambria" panose="02040503050406030204" pitchFamily="18" charset="0"/>
              </a:rPr>
              <a:t>PhươngThảo</a:t>
            </a:r>
            <a:endParaRPr lang="en-US" sz="1400" b="1" i="1" dirty="0">
              <a:latin typeface="Cambria" panose="02040503050406030204" pitchFamily="18" charset="0"/>
            </a:endParaRPr>
          </a:p>
          <a:p>
            <a:r>
              <a:rPr lang="en-US" sz="1400" b="1" i="1" dirty="0">
                <a:latin typeface="Cambria" panose="02040503050406030204" pitchFamily="18" charset="0"/>
              </a:rPr>
              <a:t>GVCN2: </a:t>
            </a:r>
            <a:r>
              <a:rPr lang="en-US" sz="1400" b="1" i="1" dirty="0" err="1">
                <a:latin typeface="Cambria" panose="02040503050406030204" pitchFamily="18" charset="0"/>
              </a:rPr>
              <a:t>Lê</a:t>
            </a:r>
            <a:r>
              <a:rPr lang="en-US" sz="1400" b="1" i="1" dirty="0">
                <a:latin typeface="Cambria" panose="02040503050406030204" pitchFamily="18" charset="0"/>
              </a:rPr>
              <a:t> </a:t>
            </a:r>
            <a:r>
              <a:rPr lang="en-US" sz="1400" b="1" i="1" dirty="0" err="1">
                <a:latin typeface="Cambria" panose="02040503050406030204" pitchFamily="18" charset="0"/>
              </a:rPr>
              <a:t>Phúc</a:t>
            </a:r>
            <a:endParaRPr lang="en-US" sz="1400" b="1" i="1" dirty="0">
              <a:latin typeface="Cambria" panose="02040503050406030204" pitchFamily="18" charset="0"/>
            </a:endParaRPr>
          </a:p>
          <a:p>
            <a:endParaRPr lang="en-US" sz="1400" dirty="0">
              <a:latin typeface="Cambria" panose="020405030504060302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789490"/>
              </p:ext>
            </p:extLst>
          </p:nvPr>
        </p:nvGraphicFramePr>
        <p:xfrm>
          <a:off x="1545963" y="850172"/>
          <a:ext cx="9192903" cy="6017311"/>
        </p:xfrm>
        <a:graphic>
          <a:graphicData uri="http://schemas.openxmlformats.org/drawingml/2006/table">
            <a:tbl>
              <a:tblPr/>
              <a:tblGrid>
                <a:gridCol w="759597">
                  <a:extLst>
                    <a:ext uri="{9D8B030D-6E8A-4147-A177-3AD203B41FA5}">
                      <a16:colId xmlns:a16="http://schemas.microsoft.com/office/drawing/2014/main" val="1556835527"/>
                    </a:ext>
                  </a:extLst>
                </a:gridCol>
                <a:gridCol w="1140725">
                  <a:extLst>
                    <a:ext uri="{9D8B030D-6E8A-4147-A177-3AD203B41FA5}">
                      <a16:colId xmlns:a16="http://schemas.microsoft.com/office/drawing/2014/main" val="1965830726"/>
                    </a:ext>
                  </a:extLst>
                </a:gridCol>
                <a:gridCol w="1234253">
                  <a:extLst>
                    <a:ext uri="{9D8B030D-6E8A-4147-A177-3AD203B41FA5}">
                      <a16:colId xmlns:a16="http://schemas.microsoft.com/office/drawing/2014/main" val="4141357844"/>
                    </a:ext>
                  </a:extLst>
                </a:gridCol>
                <a:gridCol w="1181775">
                  <a:extLst>
                    <a:ext uri="{9D8B030D-6E8A-4147-A177-3AD203B41FA5}">
                      <a16:colId xmlns:a16="http://schemas.microsoft.com/office/drawing/2014/main" val="1020831479"/>
                    </a:ext>
                  </a:extLst>
                </a:gridCol>
                <a:gridCol w="1307328">
                  <a:extLst>
                    <a:ext uri="{9D8B030D-6E8A-4147-A177-3AD203B41FA5}">
                      <a16:colId xmlns:a16="http://schemas.microsoft.com/office/drawing/2014/main" val="1656752439"/>
                    </a:ext>
                  </a:extLst>
                </a:gridCol>
                <a:gridCol w="1335290">
                  <a:extLst>
                    <a:ext uri="{9D8B030D-6E8A-4147-A177-3AD203B41FA5}">
                      <a16:colId xmlns:a16="http://schemas.microsoft.com/office/drawing/2014/main" val="2584995760"/>
                    </a:ext>
                  </a:extLst>
                </a:gridCol>
                <a:gridCol w="1186700">
                  <a:extLst>
                    <a:ext uri="{9D8B030D-6E8A-4147-A177-3AD203B41FA5}">
                      <a16:colId xmlns:a16="http://schemas.microsoft.com/office/drawing/2014/main" val="3950391489"/>
                    </a:ext>
                  </a:extLst>
                </a:gridCol>
                <a:gridCol w="1047235">
                  <a:extLst>
                    <a:ext uri="{9D8B030D-6E8A-4147-A177-3AD203B41FA5}">
                      <a16:colId xmlns:a16="http://schemas.microsoft.com/office/drawing/2014/main" val="1626387852"/>
                    </a:ext>
                  </a:extLst>
                </a:gridCol>
              </a:tblGrid>
              <a:tr h="4014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Period/</a:t>
                      </a:r>
                      <a:b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Time/Thời gian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Monday/ Thứ 2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Tuesday/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Thứ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3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Wednesday/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Thứ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4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Thursday/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Thứ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Friday/ Thứ 6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Saturday/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Thứ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7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760810"/>
                  </a:ext>
                </a:extLst>
              </a:tr>
              <a:tr h="18436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Từ 7h45' - 8h00'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Sắp xếp sách vở, chuẩn bị vào lớp học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92256159"/>
                  </a:ext>
                </a:extLst>
              </a:tr>
              <a:tr h="7189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1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8h10 - 8h45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Toán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Cam.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Engish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Mr.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Mike</a:t>
                      </a:r>
                    </a:p>
                    <a:p>
                      <a:pPr algn="ctr" fontAlgn="ctr"/>
                      <a:r>
                        <a:rPr lang="en-US" sz="1200" b="0" i="0" u="none" strike="noStrike" baseline="0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Ms. </a:t>
                      </a:r>
                      <a:r>
                        <a:rPr lang="en-US" sz="1200" b="0" i="0" u="none" strike="noStrike" baseline="0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Nga</a:t>
                      </a:r>
                      <a:endParaRPr lang="en-US" sz="1200" b="0" i="0" u="none" strike="noStrike" dirty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Mỹ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thuật</a:t>
                      </a:r>
                      <a:endParaRPr lang="en-US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Cô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Lan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Tin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học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Thầy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Tâm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Science</a:t>
                      </a:r>
                      <a:b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Mylene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Ms.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Thuỳ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Kiểm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tra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Toán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446560"/>
                  </a:ext>
                </a:extLst>
              </a:tr>
              <a:tr h="7189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2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8h55 - 9h30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Tập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đọc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Cam.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Engish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Mr.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Mike</a:t>
                      </a:r>
                    </a:p>
                    <a:p>
                      <a:pPr algn="ctr" fontAlgn="ctr"/>
                      <a:r>
                        <a:rPr lang="en-US" sz="1200" b="0" i="0" u="none" strike="noStrike" baseline="0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Ms. </a:t>
                      </a:r>
                      <a:r>
                        <a:rPr lang="en-US" sz="1200" b="0" i="0" u="none" strike="noStrike" baseline="0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Nga</a:t>
                      </a:r>
                      <a:endParaRPr lang="en-US" sz="1200" b="0" i="0" u="none" strike="noStrike" dirty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Toán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Science</a:t>
                      </a:r>
                      <a:b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Mylene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Ms.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Thuỳ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Kiểm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tra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Anh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08257"/>
                  </a:ext>
                </a:extLst>
              </a:tr>
              <a:tr h="18436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15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phút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Nghỉ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giải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lao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giữa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giờ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sáng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052316558"/>
                  </a:ext>
                </a:extLst>
              </a:tr>
              <a:tr h="544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3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9h45 - 10h20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TNXH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Toán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Maths</a:t>
                      </a:r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/>
                      </a:r>
                      <a:b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Mr. Max</a:t>
                      </a: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Mr.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Hoàng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Anh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Toán</a:t>
                      </a:r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Thể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dục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Thầy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Linh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399570"/>
                  </a:ext>
                </a:extLst>
              </a:tr>
              <a:tr h="7189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4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10h30 – 11h05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Maths</a:t>
                      </a:r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/>
                      </a:r>
                      <a:b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Mr. Max</a:t>
                      </a: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Mr.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Hoàng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Anh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Kiểm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tra</a:t>
                      </a:r>
                      <a:endParaRPr lang="en-US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Tiếng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Việt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384506"/>
                  </a:ext>
                </a:extLst>
              </a:tr>
              <a:tr h="2055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Từ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11h10 - 14h30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vi-V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Ăn trưa và ngủ nghỉ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2847387"/>
                  </a:ext>
                </a:extLst>
              </a:tr>
              <a:tr h="7189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14h30 - 15h05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Phonics </a:t>
                      </a: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Mr.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Jame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TG. Mr. Long</a:t>
                      </a:r>
                    </a:p>
                    <a:p>
                      <a:pPr algn="ctr" fontAlgn="ctr"/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Chính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tả</a:t>
                      </a:r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Kỹ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năng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sống</a:t>
                      </a:r>
                      <a:endParaRPr lang="en-US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Cô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Vân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27705"/>
                  </a:ext>
                </a:extLst>
              </a:tr>
              <a:tr h="6484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6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15h15 - 15h50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Tập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đọc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Luyện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từ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và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câu</a:t>
                      </a:r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Toán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Khám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phá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khoa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học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832813"/>
                  </a:ext>
                </a:extLst>
              </a:tr>
              <a:tr h="511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7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16h00 - 16h35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Tập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đọc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Tập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đọc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Tập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làm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văn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685823"/>
                  </a:ext>
                </a:extLst>
              </a:tr>
              <a:tr h="37614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vi-VN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Hướng dẫn tự học qua video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215477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2A19B193-4F0E-0149-9AE7-741F5E5CC6D1}"/>
              </a:ext>
            </a:extLst>
          </p:cNvPr>
          <p:cNvSpPr txBox="1"/>
          <p:nvPr/>
        </p:nvSpPr>
        <p:spPr>
          <a:xfrm>
            <a:off x="2031631" y="6457890"/>
            <a:ext cx="9041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UTM A&amp;S Signwriter" panose="02040603050506020204" pitchFamily="18" charset="0"/>
              </a:rPr>
              <a:t>“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</a:p>
        </p:txBody>
      </p:sp>
      <p:pic>
        <p:nvPicPr>
          <p:cNvPr id="25" name="image1.png" descr="clip_image001"/>
          <p:cNvPicPr preferRelativeResize="0"/>
          <p:nvPr/>
        </p:nvPicPr>
        <p:blipFill>
          <a:blip r:embed="rId4" cstate="print"/>
          <a:stretch>
            <a:fillRect/>
          </a:stretch>
        </p:blipFill>
        <p:spPr>
          <a:xfrm>
            <a:off x="3510317" y="51118"/>
            <a:ext cx="977840" cy="833921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988" l="3598" r="97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64" y="-178980"/>
            <a:ext cx="1207330" cy="12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8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DEF3F1A-53BC-4870-A06F-678103211A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25"/>
          <a:stretch/>
        </p:blipFill>
        <p:spPr>
          <a:xfrm>
            <a:off x="1143000" y="242888"/>
            <a:ext cx="9930362" cy="6399720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F67720C-945C-F743-B1DA-ABCAFD0257B4}"/>
              </a:ext>
            </a:extLst>
          </p:cNvPr>
          <p:cNvSpPr/>
          <p:nvPr/>
        </p:nvSpPr>
        <p:spPr>
          <a:xfrm>
            <a:off x="4621085" y="87677"/>
            <a:ext cx="3718583" cy="372436"/>
          </a:xfrm>
          <a:prstGeom prst="roundRect">
            <a:avLst/>
          </a:prstGeom>
          <a:solidFill>
            <a:srgbClr val="B7E3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0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KHOÁ BIỂU - NHÓM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38B2B8-0D37-3648-A449-31D593DEB041}"/>
              </a:ext>
            </a:extLst>
          </p:cNvPr>
          <p:cNvSpPr txBox="1"/>
          <p:nvPr/>
        </p:nvSpPr>
        <p:spPr>
          <a:xfrm>
            <a:off x="4977077" y="460114"/>
            <a:ext cx="2486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Áp</a:t>
            </a:r>
            <a:r>
              <a:rPr lang="en-US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dụng</a:t>
            </a:r>
            <a:r>
              <a:rPr lang="en-US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từ</a:t>
            </a:r>
            <a:r>
              <a:rPr lang="en-US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ngày</a:t>
            </a:r>
            <a:r>
              <a:rPr lang="en-US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 16/8/2021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F5C3FC-2DA8-4E46-9D9C-63C6542D0331}"/>
              </a:ext>
            </a:extLst>
          </p:cNvPr>
          <p:cNvSpPr txBox="1"/>
          <p:nvPr/>
        </p:nvSpPr>
        <p:spPr>
          <a:xfrm>
            <a:off x="8901296" y="355399"/>
            <a:ext cx="2486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b="1" i="1" dirty="0">
                <a:solidFill>
                  <a:prstClr val="black"/>
                </a:solidFill>
                <a:latin typeface="Cambria" panose="02040503050406030204" pitchFamily="18" charset="0"/>
              </a:rPr>
              <a:t>GVCN1: </a:t>
            </a:r>
            <a:r>
              <a:rPr lang="en-US" sz="1400" b="1" i="1" dirty="0" err="1">
                <a:solidFill>
                  <a:prstClr val="black"/>
                </a:solidFill>
                <a:latin typeface="Cambria" panose="02040503050406030204" pitchFamily="18" charset="0"/>
              </a:rPr>
              <a:t>Phương</a:t>
            </a:r>
            <a:r>
              <a:rPr lang="en-US" sz="1400" b="1" i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1400" b="1" i="1" dirty="0" err="1">
                <a:solidFill>
                  <a:prstClr val="black"/>
                </a:solidFill>
                <a:latin typeface="Cambria" panose="02040503050406030204" pitchFamily="18" charset="0"/>
              </a:rPr>
              <a:t>Thảo</a:t>
            </a:r>
            <a:endParaRPr lang="en-US" sz="1400" b="1" i="1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>
              <a:defRPr/>
            </a:pPr>
            <a:r>
              <a:rPr lang="en-US" sz="1400" b="1" i="1" dirty="0">
                <a:solidFill>
                  <a:prstClr val="black"/>
                </a:solidFill>
                <a:latin typeface="Cambria" panose="02040503050406030204" pitchFamily="18" charset="0"/>
              </a:rPr>
              <a:t>GVCN2: </a:t>
            </a:r>
            <a:r>
              <a:rPr lang="en-US" sz="1400" b="1" i="1" dirty="0" err="1">
                <a:solidFill>
                  <a:prstClr val="black"/>
                </a:solidFill>
                <a:latin typeface="Cambria" panose="02040503050406030204" pitchFamily="18" charset="0"/>
              </a:rPr>
              <a:t>Lê</a:t>
            </a:r>
            <a:r>
              <a:rPr lang="en-US" sz="1400" b="1" i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1400" b="1" i="1" dirty="0" err="1">
                <a:solidFill>
                  <a:prstClr val="black"/>
                </a:solidFill>
                <a:latin typeface="Cambria" panose="02040503050406030204" pitchFamily="18" charset="0"/>
              </a:rPr>
              <a:t>Phúc</a:t>
            </a:r>
            <a:endParaRPr lang="en-US" sz="1400" b="1" i="1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>
              <a:defRPr/>
            </a:pPr>
            <a:endParaRPr lang="en-US" sz="14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317204"/>
              </p:ext>
            </p:extLst>
          </p:nvPr>
        </p:nvGraphicFramePr>
        <p:xfrm>
          <a:off x="1517431" y="1231716"/>
          <a:ext cx="9192903" cy="5528385"/>
        </p:xfrm>
        <a:graphic>
          <a:graphicData uri="http://schemas.openxmlformats.org/drawingml/2006/table">
            <a:tbl>
              <a:tblPr/>
              <a:tblGrid>
                <a:gridCol w="759597">
                  <a:extLst>
                    <a:ext uri="{9D8B030D-6E8A-4147-A177-3AD203B41FA5}">
                      <a16:colId xmlns:a16="http://schemas.microsoft.com/office/drawing/2014/main" val="1556835527"/>
                    </a:ext>
                  </a:extLst>
                </a:gridCol>
                <a:gridCol w="1140725">
                  <a:extLst>
                    <a:ext uri="{9D8B030D-6E8A-4147-A177-3AD203B41FA5}">
                      <a16:colId xmlns:a16="http://schemas.microsoft.com/office/drawing/2014/main" val="1965830726"/>
                    </a:ext>
                  </a:extLst>
                </a:gridCol>
                <a:gridCol w="1234253">
                  <a:extLst>
                    <a:ext uri="{9D8B030D-6E8A-4147-A177-3AD203B41FA5}">
                      <a16:colId xmlns:a16="http://schemas.microsoft.com/office/drawing/2014/main" val="4141357844"/>
                    </a:ext>
                  </a:extLst>
                </a:gridCol>
                <a:gridCol w="1181775">
                  <a:extLst>
                    <a:ext uri="{9D8B030D-6E8A-4147-A177-3AD203B41FA5}">
                      <a16:colId xmlns:a16="http://schemas.microsoft.com/office/drawing/2014/main" val="1020831479"/>
                    </a:ext>
                  </a:extLst>
                </a:gridCol>
                <a:gridCol w="1307328">
                  <a:extLst>
                    <a:ext uri="{9D8B030D-6E8A-4147-A177-3AD203B41FA5}">
                      <a16:colId xmlns:a16="http://schemas.microsoft.com/office/drawing/2014/main" val="1656752439"/>
                    </a:ext>
                  </a:extLst>
                </a:gridCol>
                <a:gridCol w="1335290">
                  <a:extLst>
                    <a:ext uri="{9D8B030D-6E8A-4147-A177-3AD203B41FA5}">
                      <a16:colId xmlns:a16="http://schemas.microsoft.com/office/drawing/2014/main" val="2584995760"/>
                    </a:ext>
                  </a:extLst>
                </a:gridCol>
                <a:gridCol w="1186700">
                  <a:extLst>
                    <a:ext uri="{9D8B030D-6E8A-4147-A177-3AD203B41FA5}">
                      <a16:colId xmlns:a16="http://schemas.microsoft.com/office/drawing/2014/main" val="3950391489"/>
                    </a:ext>
                  </a:extLst>
                </a:gridCol>
                <a:gridCol w="1047235">
                  <a:extLst>
                    <a:ext uri="{9D8B030D-6E8A-4147-A177-3AD203B41FA5}">
                      <a16:colId xmlns:a16="http://schemas.microsoft.com/office/drawing/2014/main" val="1626387852"/>
                    </a:ext>
                  </a:extLst>
                </a:gridCol>
              </a:tblGrid>
              <a:tr h="3919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Period/</a:t>
                      </a:r>
                      <a:b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Time/Thời gian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Monday/ Thứ 2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Tuesday/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Thứ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3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Wednesday/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Thứ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4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Thursday/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Thứ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Friday/ Thứ 6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Saturday/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Thứ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7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760810"/>
                  </a:ext>
                </a:extLst>
              </a:tr>
              <a:tr h="18058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Từ 7h45' - 8h00'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Sắp xếp sách vở, chuẩn bị vào lớp học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92256159"/>
                  </a:ext>
                </a:extLst>
              </a:tr>
              <a:tr h="5323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1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8h10 - 8h45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Cam.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Engish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Mr.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Mike</a:t>
                      </a:r>
                    </a:p>
                    <a:p>
                      <a:pPr algn="ctr" fontAlgn="ctr"/>
                      <a:r>
                        <a:rPr lang="en-US" sz="1200" b="0" i="0" u="none" strike="noStrike" baseline="0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Ms. </a:t>
                      </a:r>
                      <a:r>
                        <a:rPr lang="en-US" sz="1200" b="0" i="0" u="none" strike="noStrike" baseline="0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Nga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Toán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Toán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Science</a:t>
                      </a:r>
                      <a:b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</a:t>
                      </a:r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Mylene</a:t>
                      </a:r>
                      <a:endParaRPr lang="en-US" sz="12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Ms. </a:t>
                      </a:r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Thủy</a:t>
                      </a:r>
                      <a:endParaRPr lang="en-US" sz="12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Kiểm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tra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Toán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446560"/>
                  </a:ext>
                </a:extLst>
              </a:tr>
              <a:tr h="5323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2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8h55 - 9h30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Cam.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Engish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Mr.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Mike</a:t>
                      </a:r>
                    </a:p>
                    <a:p>
                      <a:pPr algn="ctr" fontAlgn="ctr"/>
                      <a:r>
                        <a:rPr lang="en-US" sz="1200" b="0" i="0" u="none" strike="noStrike" baseline="0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Ms. </a:t>
                      </a:r>
                      <a:r>
                        <a:rPr lang="en-US" sz="1200" b="0" i="0" u="none" strike="noStrike" baseline="0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Nga</a:t>
                      </a:r>
                      <a:endParaRPr lang="en-US" sz="1200" b="0" i="0" u="none" strike="noStrike" dirty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Kỹ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năng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sống</a:t>
                      </a:r>
                      <a:endParaRPr lang="en-US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Cô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Vân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Luyện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từ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và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câu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Science</a:t>
                      </a:r>
                      <a:b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</a:t>
                      </a:r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Mylene</a:t>
                      </a:r>
                      <a:endParaRPr lang="en-US" sz="12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Ms. </a:t>
                      </a:r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Thủy</a:t>
                      </a:r>
                      <a:endParaRPr lang="en-US" sz="12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Kiểm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tra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Tiếng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Anh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08257"/>
                  </a:ext>
                </a:extLst>
              </a:tr>
              <a:tr h="18058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15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phút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Nghỉ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giải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lao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giữa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giờ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sáng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052316558"/>
                  </a:ext>
                </a:extLst>
              </a:tr>
              <a:tr h="7082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3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9h45 - 10h20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Times" panose="02020603050405020304" pitchFamily="18" charset="0"/>
                        </a:rPr>
                        <a:t>Toán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" panose="02020603050405020304" pitchFamily="18" charset="0"/>
                        <a:ea typeface="+mn-ea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TNXH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Tập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đọc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Maths</a:t>
                      </a:r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/>
                      </a:r>
                      <a:b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Mr. Max</a:t>
                      </a: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Mr. </a:t>
                      </a:r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Hoàng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Anh</a:t>
                      </a:r>
                      <a:endParaRPr lang="en-US" sz="12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Thể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dục</a:t>
                      </a:r>
                      <a:endParaRPr lang="en-US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Thầy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Linh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399570"/>
                  </a:ext>
                </a:extLst>
              </a:tr>
              <a:tr h="6638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4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10h30 – 11h05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Times" panose="02020603050405020304" pitchFamily="18" charset="0"/>
                        </a:rPr>
                        <a:t>Tập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Times" panose="02020603050405020304" pitchFamily="18" charset="0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Times" panose="02020603050405020304" pitchFamily="18" charset="0"/>
                        </a:rPr>
                        <a:t>đọc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" panose="02020603050405020304" pitchFamily="18" charset="0"/>
                        <a:ea typeface="+mn-ea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Tin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học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Thầy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Tâm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Tập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đọc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Maths</a:t>
                      </a:r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/>
                      </a:r>
                      <a:b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Mr. Max</a:t>
                      </a: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TG: Mr. </a:t>
                      </a:r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Hoàng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Anh</a:t>
                      </a:r>
                      <a:endParaRPr lang="en-US" sz="12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Toán</a:t>
                      </a:r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Kiểm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tra</a:t>
                      </a:r>
                      <a:endParaRPr lang="en-US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Tiếng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Việt</a:t>
                      </a:r>
                      <a:endParaRPr lang="en-US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384506"/>
                  </a:ext>
                </a:extLst>
              </a:tr>
              <a:tr h="20070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Từ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11h10 - 14h30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vi-VN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Ăn trưa và ngủ nghỉ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2847387"/>
                  </a:ext>
                </a:extLst>
              </a:tr>
              <a:tr h="5323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14h30 - 15h05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Tập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đọc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Phonics </a:t>
                      </a: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Mr. </a:t>
                      </a:r>
                      <a:r>
                        <a:rPr lang="en-US" sz="1200" b="0" i="0" u="none" strike="noStrike" dirty="0" err="1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Jame</a:t>
                      </a:r>
                      <a:endParaRPr lang="en-US" sz="1200" b="0" i="0" u="none" strike="noStrike" dirty="0" smtClean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TG. Mr. Long</a:t>
                      </a:r>
                      <a:endParaRPr lang="en-US" sz="1200" b="0" i="0" u="none" strike="noStrike" dirty="0">
                        <a:solidFill>
                          <a:schemeClr val="accent1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Toán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27705"/>
                  </a:ext>
                </a:extLst>
              </a:tr>
              <a:tr h="6331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6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15h15 - 15h50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Chính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tả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Mỹ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thuật</a:t>
                      </a:r>
                      <a:endParaRPr lang="en-US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Cô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Lan</a:t>
                      </a:r>
                    </a:p>
                    <a:p>
                      <a:pPr algn="ctr" fontAlgn="ctr"/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English</a:t>
                      </a:r>
                      <a:b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</a:b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Ms. Thu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Hằng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Tập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làm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văn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Khám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phá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khoa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học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832813"/>
                  </a:ext>
                </a:extLst>
              </a:tr>
              <a:tr h="4989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Tiết 7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16h00 - 16h35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685823"/>
                  </a:ext>
                </a:extLst>
              </a:tr>
              <a:tr h="3672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vi-VN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Hướng dẫn tự học qua video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 </a:t>
                      </a: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888" marR="4888" marT="4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215477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2A19B193-4F0E-0149-9AE7-741F5E5CC6D1}"/>
              </a:ext>
            </a:extLst>
          </p:cNvPr>
          <p:cNvSpPr txBox="1"/>
          <p:nvPr/>
        </p:nvSpPr>
        <p:spPr>
          <a:xfrm>
            <a:off x="2559825" y="6397709"/>
            <a:ext cx="7841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prstClr val="black"/>
                </a:solidFill>
                <a:latin typeface="UTM A&amp;S Signwriter" panose="02040603050506020204" pitchFamily="18" charset="0"/>
              </a:rPr>
              <a:t>“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</a:p>
        </p:txBody>
      </p:sp>
      <p:pic>
        <p:nvPicPr>
          <p:cNvPr id="25" name="image1.png" descr="clip_image001"/>
          <p:cNvPicPr preferRelativeResize="0"/>
          <p:nvPr/>
        </p:nvPicPr>
        <p:blipFill>
          <a:blip r:embed="rId4" cstate="print"/>
          <a:stretch>
            <a:fillRect/>
          </a:stretch>
        </p:blipFill>
        <p:spPr>
          <a:xfrm>
            <a:off x="3534953" y="-66032"/>
            <a:ext cx="977840" cy="833921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988" l="3598" r="97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817" y="-273242"/>
            <a:ext cx="1207330" cy="12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11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4938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3" b="100000" l="556" r="99444">
                        <a14:foregroundMark x1="23222" y1="41556" x2="31667" y2="41556"/>
                        <a14:foregroundMark x1="29111" y1="39444" x2="31667" y2="41556"/>
                        <a14:foregroundMark x1="26111" y1="39111" x2="22111" y2="43444"/>
                        <a14:foregroundMark x1="10111" y1="60111" x2="6667" y2="65222"/>
                        <a14:foregroundMark x1="12000" y1="60667" x2="16333" y2="60667"/>
                        <a14:foregroundMark x1="7778" y1="61556" x2="6667" y2="64111"/>
                        <a14:foregroundMark x1="45111" y1="63111" x2="54889" y2="63111"/>
                        <a14:foregroundMark x1="53111" y1="65556" x2="55222" y2="65556"/>
                        <a14:foregroundMark x1="58222" y1="42556" x2="69667" y2="38889"/>
                        <a14:foregroundMark x1="65667" y1="40111" x2="65333" y2="42889"/>
                        <a14:foregroundMark x1="69667" y1="42222" x2="76333" y2="43778"/>
                        <a14:foregroundMark x1="34667" y1="43111" x2="41333" y2="45000"/>
                        <a14:foregroundMark x1="18444" y1="63111" x2="25222" y2="66222"/>
                        <a14:foregroundMark x1="18111" y1="66556" x2="24000" y2="66222"/>
                        <a14:foregroundMark x1="57556" y1="64556" x2="64444" y2="67333"/>
                        <a14:foregroundMark x1="79667" y1="61889" x2="89556" y2="63667"/>
                        <a14:foregroundMark x1="79667" y1="62556" x2="79667" y2="65000"/>
                        <a14:foregroundMark x1="91778" y1="67111" x2="98667" y2="67000"/>
                        <a14:foregroundMark x1="81222" y1="76889" x2="82778" y2="77111"/>
                        <a14:foregroundMark x1="87000" y1="76222" x2="88000" y2="77889"/>
                        <a14:foregroundMark x1="53111" y1="75444" x2="53333" y2="81111"/>
                        <a14:foregroundMark x1="47444" y1="76556" x2="47778" y2="80667"/>
                        <a14:foregroundMark x1="31000" y1="54778" x2="31000" y2="57000"/>
                        <a14:foregroundMark x1="25111" y1="54222" x2="25444" y2="57889"/>
                        <a14:foregroundMark x1="14333" y1="76000" x2="15556" y2="80333"/>
                        <a14:foregroundMark x1="8000" y1="76333" x2="9556" y2="81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145" y="2944965"/>
            <a:ext cx="5015347" cy="50153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186">
                        <a14:foregroundMark x1="2442" y1="36980" x2="61512" y2="61796"/>
                        <a14:foregroundMark x1="94419" y1="36000" x2="61047" y2="51918"/>
                        <a14:foregroundMark x1="49419" y1="47184" x2="46512" y2="53959"/>
                        <a14:foregroundMark x1="39186" y1="56327" x2="44070" y2="74694"/>
                        <a14:foregroundMark x1="50814" y1="86286" x2="46977" y2="95429"/>
                        <a14:foregroundMark x1="46977" y1="95429" x2="35349" y2="96408"/>
                        <a14:foregroundMark x1="69186" y1="83184" x2="83721" y2="92735"/>
                        <a14:foregroundMark x1="36279" y1="22449" x2="32907" y2="31265"/>
                        <a14:foregroundMark x1="55233" y1="26449" x2="59070" y2="319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1597" y="3746938"/>
            <a:ext cx="2104156" cy="299720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3509819" y="1884218"/>
            <a:ext cx="7564582" cy="1526408"/>
          </a:xfrm>
          <a:prstGeom prst="cloudCallout">
            <a:avLst>
              <a:gd name="adj1" fmla="val -51673"/>
              <a:gd name="adj2" fmla="val 93662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 </a:t>
            </a:r>
            <a:r>
              <a:rPr lang="en-US" sz="2400" b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môn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4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3812583" y="3746938"/>
            <a:ext cx="3905573" cy="1155209"/>
          </a:xfrm>
          <a:prstGeom prst="cloudCallout">
            <a:avLst>
              <a:gd name="adj1" fmla="val 57438"/>
              <a:gd name="adj2" fmla="val 5599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000" b="1" dirty="0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2000" b="1" dirty="0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000" b="1" dirty="0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môn</a:t>
            </a:r>
            <a:r>
              <a:rPr lang="en-US" sz="2000" b="1" dirty="0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000" b="1" dirty="0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000" b="1" dirty="0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000" b="1" dirty="0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000" b="1" dirty="0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000" b="1" dirty="0">
                <a:solidFill>
                  <a:srgbClr val="00B05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735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698</Words>
  <Application>Microsoft Office PowerPoint</Application>
  <PresentationFormat>Widescreen</PresentationFormat>
  <Paragraphs>213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7" baseType="lpstr">
      <vt:lpstr>微软雅黑</vt:lpstr>
      <vt:lpstr>Arial</vt:lpstr>
      <vt:lpstr>Arial-Rounded</vt:lpstr>
      <vt:lpstr>Calibri</vt:lpstr>
      <vt:lpstr>Calibri Light</vt:lpstr>
      <vt:lpstr>Cambria</vt:lpstr>
      <vt:lpstr>等线</vt:lpstr>
      <vt:lpstr>iCiel Cadena</vt:lpstr>
      <vt:lpstr>iCiel Crocante</vt:lpstr>
      <vt:lpstr>Segoe UI</vt:lpstr>
      <vt:lpstr>SVN-Gretoon</vt:lpstr>
      <vt:lpstr>Times</vt:lpstr>
      <vt:lpstr>Times New Roman</vt:lpstr>
      <vt:lpstr>UTM A&amp;S Signwriter</vt:lpstr>
      <vt:lpstr>UTM Avo</vt:lpstr>
      <vt:lpstr>Office Theme</vt:lpstr>
      <vt:lpstr>SỬ DỤNG CNTT (Classkick và quizizz)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Thảo</dc:creator>
  <cp:lastModifiedBy>PC</cp:lastModifiedBy>
  <cp:revision>4</cp:revision>
  <dcterms:created xsi:type="dcterms:W3CDTF">2021-09-12T02:49:21Z</dcterms:created>
  <dcterms:modified xsi:type="dcterms:W3CDTF">2021-09-13T18:29:58Z</dcterms:modified>
</cp:coreProperties>
</file>