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4" r:id="rId2"/>
    <p:sldMasterId id="2147483688" r:id="rId3"/>
  </p:sldMasterIdLst>
  <p:notesMasterIdLst>
    <p:notesMasterId r:id="rId23"/>
  </p:notesMasterIdLst>
  <p:sldIdLst>
    <p:sldId id="280" r:id="rId4"/>
    <p:sldId id="270" r:id="rId5"/>
    <p:sldId id="27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</p:sldIdLst>
  <p:sldSz cx="12192000" cy="6858000"/>
  <p:notesSz cx="6858000" cy="9144000"/>
  <p:embeddedFontLst>
    <p:embeddedFont>
      <p:font typeface="Cambria Math" panose="02040503050406030204" pitchFamily="18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Arima Madurai" panose="020B0604020202020204" charset="0"/>
      <p:regular r:id="rId29"/>
      <p:bold r:id="rId30"/>
    </p:embeddedFont>
    <p:embeddedFont>
      <p:font typeface="Impact" panose="020B0806030902050204" pitchFamily="34" charset="0"/>
      <p:regular r:id="rId31"/>
    </p:embeddedFont>
    <p:embeddedFont>
      <p:font typeface="Verdana" panose="020B060403050404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8" roundtripDataSignature="AMtx7miQ0ZuzA01TfE+8DcWoKW4usaY34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F094831-EEE5-4673-BFF2-2557D801A2AA}">
  <a:tblStyle styleId="{6F094831-EEE5-4673-BFF2-2557D801A2A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3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3.fntdata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11.fntdata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customschemas.google.com/relationships/presentationmetadata" Target="meta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6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8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734412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4430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7606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33475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459643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41900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9065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163836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73908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982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2ED2024F-3A14-441A-86D1-B0D7D53F0370}" type="slidenum">
              <a:rPr lang="en-US" altLang="en-US" kern="1200" smtClean="0">
                <a:latin typeface="Arial" panose="020B0604020202020204" pitchFamily="34" charset="0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11880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50DE1330-58A9-46A6-9EAB-5029D5D40FBC}" type="slidenum">
              <a:rPr lang="en-US" altLang="en-US" kern="1200" smtClean="0">
                <a:latin typeface="Arial" panose="020B0604020202020204" pitchFamily="34" charset="0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217147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4C222CEA-D509-43AC-8C19-CF60C2FB5D11}" type="slidenum">
              <a:rPr lang="en-US" altLang="en-US" kern="1200" smtClean="0">
                <a:latin typeface="Arial" panose="020B0604020202020204" pitchFamily="34" charset="0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42613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1811CD2A-041F-4DB6-84D4-29166216BE5A}" type="slidenum">
              <a:rPr lang="en-US" altLang="en-US" kern="1200" smtClean="0">
                <a:latin typeface="Arial" panose="020B0604020202020204" pitchFamily="34" charset="0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85595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790B5BE6-3602-40B3-AD8A-BEA809459DC0}" type="slidenum">
              <a:rPr lang="en-US" altLang="en-US" kern="1200" smtClean="0">
                <a:latin typeface="Arial" panose="020B0604020202020204" pitchFamily="34" charset="0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97077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EF4EB08A-5D52-43B3-99AD-4AEFC6B2AB16}" type="slidenum">
              <a:rPr lang="en-US" altLang="en-US" kern="1200" smtClean="0">
                <a:latin typeface="Arial" panose="020B0604020202020204" pitchFamily="34" charset="0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45954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CA20FB96-4FE9-4278-B9D0-2103F3B321F9}" type="slidenum">
              <a:rPr lang="en-US" altLang="en-US" kern="1200" smtClean="0">
                <a:latin typeface="Arial" panose="020B0604020202020204" pitchFamily="34" charset="0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586536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5B730AFA-69F2-4C54-97A9-5BFBB043B483}" type="slidenum">
              <a:rPr lang="en-US" altLang="en-US" kern="1200" smtClean="0">
                <a:latin typeface="Arial" panose="020B0604020202020204" pitchFamily="34" charset="0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210185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9C075404-4EE6-4572-978E-702864765B19}" type="slidenum">
              <a:rPr lang="en-US" altLang="en-US" kern="1200" smtClean="0">
                <a:latin typeface="Arial" panose="020B0604020202020204" pitchFamily="34" charset="0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63003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565D0F43-11BE-49FE-920D-39DA89D21A03}" type="slidenum">
              <a:rPr lang="en-US" altLang="en-US" kern="1200" smtClean="0">
                <a:latin typeface="Arial" panose="020B0604020202020204" pitchFamily="34" charset="0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197880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1F990443-97A8-49BA-96BF-374B313368BE}" type="slidenum">
              <a:rPr lang="en-US" altLang="en-US" kern="1200" smtClean="0">
                <a:latin typeface="Arial" panose="020B0604020202020204" pitchFamily="34" charset="0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198641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97512885-F119-4AC9-A595-62A0D896119A}" type="slidenum">
              <a:rPr lang="en-US" altLang="en-US" kern="1200" smtClean="0">
                <a:latin typeface="Arial" panose="020B0604020202020204" pitchFamily="34" charset="0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613361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48BA7A37-D19D-4CD8-AB1C-9BB234AFC156}" type="slidenum">
              <a:rPr lang="en-US" altLang="en-US" kern="1200" smtClean="0">
                <a:latin typeface="Arial" panose="020B0604020202020204" pitchFamily="34" charset="0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525074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ề bản chiế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Tiêu đề phụ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vi-VN"/>
              <a:t>Bấm &amp; sửa kiểu phụ đề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ADAC6092-3E20-4FA1-AA1E-5701DB6614B3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81360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EBA158E1-8962-47DA-BBE4-8A56CCC5D7CD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1514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ầu trang của Phầ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3448B235-80CA-4C7E-8D13-B17AEDD4FCEE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9532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5F2FC97C-E543-4517-83A1-42DACC8C93CA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1068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ép 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4" name="Nơi giữ chỗ cho Nội dung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Nơi giữ chỗ cho Văn bản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6" name="Nơi giữ chỗ cho Nội dung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8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9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B3ADF33C-579B-4F94-9AF7-D4C16D71D5C6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39921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4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5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CDFCAA02-91A4-4623-89F0-E1D53000C782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60869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rand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3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4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8DAA6853-0D37-4CD7-8130-EA6B1B1E7337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64417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Nội dung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85CE6B72-F565-4587-99D4-46561373ACFF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34967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với Phụ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Hình ảnh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Nơi giữ chỗ cho Văn bản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vi-VN"/>
              <a:t>Bấm &amp; sửa kiểu tiêu đề</a:t>
            </a:r>
          </a:p>
        </p:txBody>
      </p:sp>
      <p:sp>
        <p:nvSpPr>
          <p:cNvPr id="5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7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DD9A3681-7C01-43AA-B98E-4DD006CF6801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3543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DAEFF15F-301D-4706-88CD-696A1D1F6F9A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56275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vi-VN"/>
              <a:t>Bấm &amp; sửa kiểu tiêu đề</a:t>
            </a:r>
            <a:endParaRPr lang="en-US"/>
          </a:p>
        </p:txBody>
      </p:sp>
      <p:sp>
        <p:nvSpPr>
          <p:cNvPr id="3" name="Nơi giữ chỗ cho Văn bản Dọc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vi-VN"/>
              <a:t>Bấm &amp; sửa kiểu tiêu đề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A21394A2-2618-41B3-A63D-F83B84FF64FC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698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2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med">
    <p:random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4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204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ea typeface="+mn-ea"/>
            </a:endParaRPr>
          </a:p>
        </p:txBody>
      </p:sp>
      <p:sp>
        <p:nvSpPr>
          <p:cNvPr id="204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CA97B283-8046-4A27-B096-F28C6D75CED4}" type="slidenum">
              <a:rPr lang="en-US" altLang="en-US" kern="1200" smtClean="0">
                <a:latin typeface="Arial" panose="020B0604020202020204" pitchFamily="34" charset="0"/>
                <a:ea typeface="+mn-ea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Arial" panose="020B0604020202020204" pitchFamily="34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82528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Nơi giữ chỗ cho Tiêu đề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  <a:endParaRPr lang="en-US" altLang="en-US"/>
          </a:p>
        </p:txBody>
      </p:sp>
      <p:sp>
        <p:nvSpPr>
          <p:cNvPr id="1027" name="Nơi giữ chỗ cho Văn bản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vi-VN" altLang="en-US"/>
              <a:t>Bấm &amp; sửa kiểu tiêu đề</a:t>
            </a:r>
          </a:p>
          <a:p>
            <a:pPr lvl="1"/>
            <a:r>
              <a:rPr lang="vi-VN" altLang="en-US"/>
              <a:t>Mức hai</a:t>
            </a:r>
          </a:p>
          <a:p>
            <a:pPr lvl="2"/>
            <a:r>
              <a:rPr lang="vi-VN" altLang="en-US"/>
              <a:t>Mức ba</a:t>
            </a:r>
          </a:p>
          <a:p>
            <a:pPr lvl="3"/>
            <a:r>
              <a:rPr lang="vi-VN" altLang="en-US"/>
              <a:t>Mức bốn</a:t>
            </a:r>
          </a:p>
          <a:p>
            <a:pPr lvl="4"/>
            <a:r>
              <a:rPr lang="vi-VN" altLang="en-US"/>
              <a:t>Mức năm</a:t>
            </a:r>
            <a:endParaRPr lang="en-US" altLang="en-US"/>
          </a:p>
        </p:txBody>
      </p:sp>
      <p:sp>
        <p:nvSpPr>
          <p:cNvPr id="4" name="Nơi giữ chỗ cho Ngày tháng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5" name="Nơi giữ chỗ cho Chân trang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n-US" kern="1200">
              <a:solidFill>
                <a:prstClr val="black">
                  <a:tint val="75000"/>
                </a:prstClr>
              </a:solidFill>
              <a:latin typeface=".VnTime" pitchFamily="34" charset="0"/>
              <a:ea typeface="+mn-ea"/>
              <a:cs typeface="+mn-cs"/>
            </a:endParaRPr>
          </a:p>
        </p:txBody>
      </p:sp>
      <p:sp>
        <p:nvSpPr>
          <p:cNvPr id="6" name="Nơi giữ chỗ cho Số hiệu Bản chiế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</a:pPr>
            <a:fld id="{77AE3251-49DF-4D1A-A1AA-646B80422FEC}" type="slidenum">
              <a:rPr lang="en-US" altLang="en-US" kern="1200" smtClean="0">
                <a:latin typeface=".VnTime" pitchFamily="34" charset="0"/>
                <a:ea typeface="+mn-ea"/>
                <a:cs typeface="+mn-cs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</a:pPr>
              <a:t>‹#›</a:t>
            </a:fld>
            <a:endParaRPr lang="en-US" altLang="en-US" kern="1200"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8986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wmf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MP3\Nhac%20thieu%20nhi\Thuong%20lam%20thay%20co%20oi%20-%20Jolie%20Quynh%20Anh.mp3" TargetMode="Externa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file:///D:\Rung%20Chuong%20Vang\chaomung.wav" TargetMode="External"/><Relationship Id="rId7" Type="http://schemas.openxmlformats.org/officeDocument/2006/relationships/image" Target="../media/image11.png"/><Relationship Id="rId2" Type="http://schemas.openxmlformats.org/officeDocument/2006/relationships/video" Target="NULL" TargetMode="External"/><Relationship Id="rId1" Type="http://schemas.openxmlformats.org/officeDocument/2006/relationships/audio" Target="file:///D:\Rung%20Chuong%20Vang\8.%20Ket%20thuc%20cau%20hoi.wav" TargetMode="Externa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30.xml"/><Relationship Id="rId4" Type="http://schemas.openxmlformats.org/officeDocument/2006/relationships/audio" Target="file:///D:\rung%20chuog%20vang\rung%20chuong.mp3" TargetMode="External"/><Relationship Id="rId9" Type="http://schemas.openxmlformats.org/officeDocument/2006/relationships/image" Target="../media/image13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audio2.wav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audio" Target="../media/audio5.wav"/><Relationship Id="rId11" Type="http://schemas.openxmlformats.org/officeDocument/2006/relationships/image" Target="../media/image17.gif"/><Relationship Id="rId5" Type="http://schemas.openxmlformats.org/officeDocument/2006/relationships/audio" Target="../media/audio4.wav"/><Relationship Id="rId10" Type="http://schemas.openxmlformats.org/officeDocument/2006/relationships/image" Target="../media/image16.gif"/><Relationship Id="rId4" Type="http://schemas.openxmlformats.org/officeDocument/2006/relationships/audio" Target="../media/audio3.wav"/><Relationship Id="rId9" Type="http://schemas.openxmlformats.org/officeDocument/2006/relationships/audio" Target="../media/audio6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16.gif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.xml"/><Relationship Id="rId6" Type="http://schemas.openxmlformats.org/officeDocument/2006/relationships/audio" Target="../media/audio4.wav"/><Relationship Id="rId11" Type="http://schemas.openxmlformats.org/officeDocument/2006/relationships/image" Target="../media/image17.gif"/><Relationship Id="rId5" Type="http://schemas.openxmlformats.org/officeDocument/2006/relationships/audio" Target="../media/audio3.wav"/><Relationship Id="rId10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12" Type="http://schemas.openxmlformats.org/officeDocument/2006/relationships/image" Target="../media/image16.gif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2.xml"/><Relationship Id="rId6" Type="http://schemas.openxmlformats.org/officeDocument/2006/relationships/audio" Target="../media/audio4.wav"/><Relationship Id="rId11" Type="http://schemas.openxmlformats.org/officeDocument/2006/relationships/image" Target="../media/image17.gif"/><Relationship Id="rId5" Type="http://schemas.openxmlformats.org/officeDocument/2006/relationships/audio" Target="../media/audio3.wav"/><Relationship Id="rId10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image" Target="../media/image1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4.png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17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3.wav"/><Relationship Id="rId7" Type="http://schemas.openxmlformats.org/officeDocument/2006/relationships/image" Target="../media/image1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4.png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17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>
            <a:extLst>
              <a:ext uri="{FF2B5EF4-FFF2-40B4-BE49-F238E27FC236}">
                <a16:creationId xmlns:a16="http://schemas.microsoft.com/office/drawing/2014/main" xmlns="" id="{44D67C4A-57E5-43CF-893D-EB9087FC74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846139"/>
            <a:ext cx="184150" cy="36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4099" name="Rectangle 6">
            <a:extLst>
              <a:ext uri="{FF2B5EF4-FFF2-40B4-BE49-F238E27FC236}">
                <a16:creationId xmlns:a16="http://schemas.microsoft.com/office/drawing/2014/main" xmlns="" id="{D124A628-73D0-49F0-A8A3-EC57205BB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846139"/>
            <a:ext cx="184150" cy="36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4100" name="Rectangle 9">
            <a:extLst>
              <a:ext uri="{FF2B5EF4-FFF2-40B4-BE49-F238E27FC236}">
                <a16:creationId xmlns:a16="http://schemas.microsoft.com/office/drawing/2014/main" xmlns="" id="{5C471CE9-E719-447E-87B2-6DC919C89A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846139"/>
            <a:ext cx="184150" cy="36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4101" name="Rectangle 12">
            <a:extLst>
              <a:ext uri="{FF2B5EF4-FFF2-40B4-BE49-F238E27FC236}">
                <a16:creationId xmlns:a16="http://schemas.microsoft.com/office/drawing/2014/main" xmlns="" id="{644645D2-560B-4DB5-BB73-450D293C16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846139"/>
            <a:ext cx="184150" cy="36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4102" name="Rectangle 15">
            <a:extLst>
              <a:ext uri="{FF2B5EF4-FFF2-40B4-BE49-F238E27FC236}">
                <a16:creationId xmlns:a16="http://schemas.microsoft.com/office/drawing/2014/main" xmlns="" id="{14CBE496-5C27-4ACF-9A86-3DAC4EAB5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846139"/>
            <a:ext cx="184150" cy="36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4103" name="Rectangle 28">
            <a:extLst>
              <a:ext uri="{FF2B5EF4-FFF2-40B4-BE49-F238E27FC236}">
                <a16:creationId xmlns:a16="http://schemas.microsoft.com/office/drawing/2014/main" xmlns="" id="{EC1BCFF1-0FEC-4844-8607-3B327C22E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846139"/>
            <a:ext cx="184150" cy="36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grpSp>
        <p:nvGrpSpPr>
          <p:cNvPr id="2" name="Group 18">
            <a:extLst>
              <a:ext uri="{FF2B5EF4-FFF2-40B4-BE49-F238E27FC236}">
                <a16:creationId xmlns:a16="http://schemas.microsoft.com/office/drawing/2014/main" xmlns="" id="{2F73F8F8-C638-435C-B493-93250C0ADE82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1600200"/>
            <a:ext cx="2743200" cy="1543050"/>
            <a:chOff x="5225" y="9335"/>
            <a:chExt cx="2520" cy="1750"/>
          </a:xfrm>
        </p:grpSpPr>
        <p:sp>
          <p:nvSpPr>
            <p:cNvPr id="22" name="AutoShape 27" descr="2">
              <a:extLst>
                <a:ext uri="{FF2B5EF4-FFF2-40B4-BE49-F238E27FC236}">
                  <a16:creationId xmlns:a16="http://schemas.microsoft.com/office/drawing/2014/main" xmlns="" id="{308FB07C-404E-4926-9F0B-D17A7CD158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25" y="10187"/>
              <a:ext cx="2520" cy="898"/>
            </a:xfrm>
            <a:prstGeom prst="wave">
              <a:avLst>
                <a:gd name="adj1" fmla="val 20644"/>
                <a:gd name="adj2" fmla="val 0"/>
              </a:avLst>
            </a:prstGeom>
            <a:blipFill dpi="0" rotWithShape="0">
              <a:blip r:embed="rId3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>
              <a:outerShdw dist="107763" dir="2700000" algn="ctr" rotWithShape="0">
                <a:srgbClr val="C0C0C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cs typeface="Arial" charset="0"/>
              </a:endParaRPr>
            </a:p>
          </p:txBody>
        </p:sp>
        <p:pic>
          <p:nvPicPr>
            <p:cNvPr id="4111" name="Picture 26" descr="cosmoS">
              <a:extLst>
                <a:ext uri="{FF2B5EF4-FFF2-40B4-BE49-F238E27FC236}">
                  <a16:creationId xmlns:a16="http://schemas.microsoft.com/office/drawing/2014/main" xmlns="" id="{989D57B9-61DE-4F4D-A645-003938EA81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2" y="9335"/>
              <a:ext cx="1080" cy="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2" name="Picture 25" descr="BOOK2">
              <a:extLst>
                <a:ext uri="{FF2B5EF4-FFF2-40B4-BE49-F238E27FC236}">
                  <a16:creationId xmlns:a16="http://schemas.microsoft.com/office/drawing/2014/main" xmlns="" id="{9FBB4BDC-EF90-4F2F-ACDD-C66D3E09F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" y="10122"/>
              <a:ext cx="126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3" name="Picture 24" descr="BOOK1">
              <a:extLst>
                <a:ext uri="{FF2B5EF4-FFF2-40B4-BE49-F238E27FC236}">
                  <a16:creationId xmlns:a16="http://schemas.microsoft.com/office/drawing/2014/main" xmlns="" id="{9D721FAA-C556-4320-A013-35A1919287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2" y="9848"/>
              <a:ext cx="163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14" name="Picture 23" descr="QUILLPEN">
              <a:extLst>
                <a:ext uri="{FF2B5EF4-FFF2-40B4-BE49-F238E27FC236}">
                  <a16:creationId xmlns:a16="http://schemas.microsoft.com/office/drawing/2014/main" xmlns="" id="{DBF1DABE-22AA-4DAE-B06F-AD9B92DBFA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" y="9336"/>
              <a:ext cx="702" cy="1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5" name="Text Box 22">
              <a:extLst>
                <a:ext uri="{FF2B5EF4-FFF2-40B4-BE49-F238E27FC236}">
                  <a16:creationId xmlns:a16="http://schemas.microsoft.com/office/drawing/2014/main" xmlns="" id="{65039743-D710-4610-BA7F-91CCDAA9A7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67" y="9897"/>
              <a:ext cx="9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en-US" sz="800" b="1">
                  <a:latin typeface="VnBangkok" pitchFamily="2" charset="0"/>
                  <a:cs typeface="Times New Roman" panose="02020603050405020304" pitchFamily="18" charset="0"/>
                </a:rPr>
                <a:t> </a:t>
              </a:r>
              <a:endParaRPr lang="en-US" altLang="en-US" sz="4800">
                <a:latin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16" name="Text Box 21">
              <a:extLst>
                <a:ext uri="{FF2B5EF4-FFF2-40B4-BE49-F238E27FC236}">
                  <a16:creationId xmlns:a16="http://schemas.microsoft.com/office/drawing/2014/main" xmlns="" id="{E3E2FDA7-E80F-4DFE-864B-8DCD148257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5" y="9863"/>
              <a:ext cx="577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4800">
                <a:latin typeface="Calibri" panose="020F0502020204030204" pitchFamily="34" charset="0"/>
              </a:endParaRPr>
            </a:p>
          </p:txBody>
        </p:sp>
        <p:sp>
          <p:nvSpPr>
            <p:cNvPr id="4117" name="WordArt 20">
              <a:extLst>
                <a:ext uri="{FF2B5EF4-FFF2-40B4-BE49-F238E27FC236}">
                  <a16:creationId xmlns:a16="http://schemas.microsoft.com/office/drawing/2014/main" xmlns="" id="{38CC52B7-774D-4B6E-AAE9-D344D500A7DC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 rot="1334491">
              <a:off x="6130" y="10696"/>
              <a:ext cx="600" cy="12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9282"/>
                </a:avLst>
              </a:prstTxWarp>
            </a:bodyPr>
            <a:lstStyle/>
            <a:p>
              <a:pPr algn="ctr"/>
              <a:r>
                <a:rPr lang="en-US" b="1" kern="10">
                  <a:solidFill>
                    <a:srgbClr val="FFFFFF"/>
                  </a:solidFill>
                  <a:latin typeface="VNbritannic"/>
                </a:rPr>
                <a:t>NÀM </a:t>
              </a:r>
            </a:p>
          </p:txBody>
        </p:sp>
        <p:sp>
          <p:nvSpPr>
            <p:cNvPr id="4118" name="Text Box 19">
              <a:extLst>
                <a:ext uri="{FF2B5EF4-FFF2-40B4-BE49-F238E27FC236}">
                  <a16:creationId xmlns:a16="http://schemas.microsoft.com/office/drawing/2014/main" xmlns="" id="{37C32BFA-1B72-4835-A101-920EACFC98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23" y="10049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4800">
                <a:latin typeface="Calibri" panose="020F0502020204030204" pitchFamily="34" charset="0"/>
              </a:endParaRPr>
            </a:p>
          </p:txBody>
        </p:sp>
      </p:grpSp>
      <p:sp>
        <p:nvSpPr>
          <p:cNvPr id="6" name="Thuong lam thay co oi - Jolie Quynh Anh.mp3">
            <a:hlinkClick r:id="" action="ppaction://media"/>
            <a:extLst>
              <a:ext uri="{FF2B5EF4-FFF2-40B4-BE49-F238E27FC236}">
                <a16:creationId xmlns:a16="http://schemas.microsoft.com/office/drawing/2014/main" xmlns="" id="{D769F596-141F-4EE6-BCB0-7781D2DBBD19}"/>
              </a:ext>
            </a:extLst>
          </p:cNvPr>
          <p:cNvSpPr>
            <a:spLocks noRot="1" noChangeAspect="1"/>
          </p:cNvSpPr>
          <p:nvPr>
            <a:audioFile r:link="rId1"/>
          </p:nvPr>
        </p:nvSpPr>
        <p:spPr bwMode="auto">
          <a:xfrm>
            <a:off x="-669925" y="5688013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4106" name="WordArt 21">
            <a:extLst>
              <a:ext uri="{FF2B5EF4-FFF2-40B4-BE49-F238E27FC236}">
                <a16:creationId xmlns:a16="http://schemas.microsoft.com/office/drawing/2014/main" xmlns="" id="{8B10ED4D-D739-4046-9ECA-A317C74EAC2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858002" y="1828800"/>
            <a:ext cx="3362325" cy="13144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b="1" kern="10">
              <a:ln w="9525">
                <a:solidFill>
                  <a:srgbClr val="0000FF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2" name="WordArt 24">
            <a:extLst>
              <a:ext uri="{FF2B5EF4-FFF2-40B4-BE49-F238E27FC236}">
                <a16:creationId xmlns:a16="http://schemas.microsoft.com/office/drawing/2014/main" xmlns="" id="{8268B40B-7DC2-4B5B-9FD8-8B993F0322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62150" y="3892552"/>
            <a:ext cx="7778750" cy="9302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solidFill>
                  <a:srgbClr val="FF0000"/>
                </a:solidFill>
                <a:effectLst>
                  <a:outerShdw dist="38100" dir="2700000" algn="tl" rotWithShape="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kern="10" dirty="0">
                <a:solidFill>
                  <a:srgbClr val="FF0000"/>
                </a:solidFill>
                <a:effectLst>
                  <a:outerShdw dist="38100" dir="2700000" algn="tl" rotWithShape="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kern="10" dirty="0" err="1">
                <a:solidFill>
                  <a:srgbClr val="FF0000"/>
                </a:solidFill>
                <a:effectLst>
                  <a:outerShdw dist="38100" dir="2700000" algn="tl" rotWithShape="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600" b="1" kern="10" dirty="0">
                <a:solidFill>
                  <a:srgbClr val="FF0000"/>
                </a:solidFill>
                <a:effectLst>
                  <a:outerShdw dist="38100" dir="2700000" algn="tl" rotWithShape="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solidFill>
                  <a:srgbClr val="FF0000"/>
                </a:solidFill>
                <a:effectLst>
                  <a:outerShdw dist="38100" dir="2700000" algn="tl" rotWithShape="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kern="10" dirty="0">
                <a:solidFill>
                  <a:srgbClr val="FF0000"/>
                </a:solidFill>
                <a:effectLst>
                  <a:outerShdw dist="38100" dir="2700000" algn="tl" rotWithShape="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solidFill>
                  <a:srgbClr val="FF0000"/>
                </a:solidFill>
                <a:effectLst>
                  <a:outerShdw dist="38100" dir="2700000" algn="tl" rotWithShape="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600" b="1" kern="10" dirty="0">
                <a:solidFill>
                  <a:srgbClr val="FF0000"/>
                </a:solidFill>
                <a:effectLst>
                  <a:outerShdw dist="38100" dir="2700000" algn="tl" rotWithShape="0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109" name="TextBox 23">
            <a:extLst>
              <a:ext uri="{FF2B5EF4-FFF2-40B4-BE49-F238E27FC236}">
                <a16:creationId xmlns:a16="http://schemas.microsoft.com/office/drawing/2014/main" xmlns="" id="{62E86DDE-6E15-4182-8DA0-FB16ED007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5329" y="1811081"/>
            <a:ext cx="343217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altLang="en-US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1"/>
          <p:cNvSpPr txBox="1"/>
          <p:nvPr/>
        </p:nvSpPr>
        <p:spPr>
          <a:xfrm>
            <a:off x="1192695" y="616467"/>
            <a:ext cx="560567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Bài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4.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Viết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,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biết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đó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gồm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:</a:t>
            </a:r>
            <a:endParaRPr b="1" dirty="0"/>
          </a:p>
        </p:txBody>
      </p:sp>
      <p:sp>
        <p:nvSpPr>
          <p:cNvPr id="269" name="Google Shape;269;p11"/>
          <p:cNvSpPr txBox="1"/>
          <p:nvPr/>
        </p:nvSpPr>
        <p:spPr>
          <a:xfrm>
            <a:off x="755373" y="1139687"/>
            <a:ext cx="8335618" cy="403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marR="0" lvl="0" indent="-51435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ma Madurai"/>
              <a:buAutoNum type="alphaLcParenR"/>
            </a:pPr>
            <a:r>
              <a:rPr lang="en-US" sz="3200" b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5 trăm nghìn, 7 trăm, 3 chục và 5 đơn vị: </a:t>
            </a:r>
            <a:endParaRPr b="1"/>
          </a:p>
          <a:p>
            <a:pPr marL="514350" marR="0" lvl="0" indent="-51435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ma Madurai"/>
              <a:buAutoNum type="alphaLcParenR"/>
            </a:pPr>
            <a:r>
              <a:rPr lang="en-US" sz="3200" b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3 trăm nghìn, 4 trăm và 2 đơn vị:</a:t>
            </a:r>
            <a:endParaRPr b="1"/>
          </a:p>
          <a:p>
            <a:pPr marL="514350" marR="0" lvl="0" indent="-51435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ma Madurai"/>
              <a:buAutoNum type="alphaLcParenR"/>
            </a:pPr>
            <a:r>
              <a:rPr lang="en-US" sz="3200" b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2 trăm nghìn, 4 nghìn và 6 chục:</a:t>
            </a:r>
            <a:endParaRPr b="1"/>
          </a:p>
          <a:p>
            <a:pPr marL="514350" marR="0" lvl="0" indent="-51435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ma Madurai"/>
              <a:buAutoNum type="alphaLcParenR"/>
            </a:pPr>
            <a:r>
              <a:rPr lang="en-US" sz="3200" b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8 chục nghìn và 2 đơn vị:</a:t>
            </a:r>
            <a:endParaRPr b="1"/>
          </a:p>
        </p:txBody>
      </p:sp>
      <p:sp>
        <p:nvSpPr>
          <p:cNvPr id="270" name="Google Shape;270;p11"/>
          <p:cNvSpPr txBox="1"/>
          <p:nvPr/>
        </p:nvSpPr>
        <p:spPr>
          <a:xfrm>
            <a:off x="8709690" y="1538467"/>
            <a:ext cx="1855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500 735</a:t>
            </a:r>
            <a:endParaRPr b="1" dirty="0"/>
          </a:p>
        </p:txBody>
      </p:sp>
      <p:sp>
        <p:nvSpPr>
          <p:cNvPr id="271" name="Google Shape;271;p11"/>
          <p:cNvSpPr txBox="1"/>
          <p:nvPr/>
        </p:nvSpPr>
        <p:spPr>
          <a:xfrm>
            <a:off x="7202554" y="3462436"/>
            <a:ext cx="1855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204 060</a:t>
            </a:r>
            <a:endParaRPr b="1" dirty="0"/>
          </a:p>
        </p:txBody>
      </p:sp>
      <p:sp>
        <p:nvSpPr>
          <p:cNvPr id="272" name="Google Shape;272;p11"/>
          <p:cNvSpPr txBox="1"/>
          <p:nvPr/>
        </p:nvSpPr>
        <p:spPr>
          <a:xfrm>
            <a:off x="5883960" y="4444102"/>
            <a:ext cx="1855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80 002</a:t>
            </a:r>
            <a:endParaRPr b="1" dirty="0"/>
          </a:p>
        </p:txBody>
      </p:sp>
      <p:sp>
        <p:nvSpPr>
          <p:cNvPr id="273" name="Google Shape;273;p11"/>
          <p:cNvSpPr txBox="1"/>
          <p:nvPr/>
        </p:nvSpPr>
        <p:spPr>
          <a:xfrm>
            <a:off x="7323636" y="2501522"/>
            <a:ext cx="18552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300 402</a:t>
            </a:r>
            <a:endParaRPr b="1" dirty="0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2"/>
          <p:cNvSpPr txBox="1"/>
          <p:nvPr/>
        </p:nvSpPr>
        <p:spPr>
          <a:xfrm>
            <a:off x="1318591" y="417684"/>
            <a:ext cx="996563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Bài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5.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Viết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thích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hợp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vào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chỗ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chấm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(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theo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mẫu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):</a:t>
            </a:r>
            <a:endParaRPr b="1" dirty="0"/>
          </a:p>
        </p:txBody>
      </p:sp>
      <p:sp>
        <p:nvSpPr>
          <p:cNvPr id="279" name="Google Shape;279;p12"/>
          <p:cNvSpPr txBox="1"/>
          <p:nvPr/>
        </p:nvSpPr>
        <p:spPr>
          <a:xfrm>
            <a:off x="742121" y="1351720"/>
            <a:ext cx="130854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Mẫu</a:t>
            </a:r>
            <a:r>
              <a:rPr lang="en-US" sz="3200" b="1" dirty="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:</a:t>
            </a:r>
            <a:endParaRPr b="1" dirty="0"/>
          </a:p>
        </p:txBody>
      </p:sp>
      <p:sp>
        <p:nvSpPr>
          <p:cNvPr id="280" name="Google Shape;280;p12"/>
          <p:cNvSpPr txBox="1"/>
          <p:nvPr/>
        </p:nvSpPr>
        <p:spPr>
          <a:xfrm>
            <a:off x="1895060" y="1351720"/>
            <a:ext cx="876121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Lớp</a:t>
            </a:r>
            <a:r>
              <a:rPr lang="en-US" sz="3200" b="1" dirty="0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nghìn</a:t>
            </a:r>
            <a:r>
              <a:rPr lang="en-US" sz="3200" b="1" dirty="0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của</a:t>
            </a:r>
            <a:r>
              <a:rPr lang="en-US" sz="3200" b="1" dirty="0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3200" b="1" dirty="0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 832 573 </a:t>
            </a:r>
            <a:r>
              <a:rPr lang="en-US" sz="3200" b="1" dirty="0" err="1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gồm</a:t>
            </a:r>
            <a:r>
              <a:rPr lang="en-US" sz="3200" b="1" dirty="0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các</a:t>
            </a:r>
            <a:r>
              <a:rPr lang="en-US" sz="3200" b="1" dirty="0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chữ</a:t>
            </a:r>
            <a:r>
              <a:rPr lang="en-US" sz="3200" b="1" dirty="0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3200" b="1" dirty="0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:</a:t>
            </a:r>
            <a:endParaRPr b="1" dirty="0"/>
          </a:p>
        </p:txBody>
      </p:sp>
      <p:sp>
        <p:nvSpPr>
          <p:cNvPr id="281" name="Google Shape;281;p12"/>
          <p:cNvSpPr txBox="1"/>
          <p:nvPr/>
        </p:nvSpPr>
        <p:spPr>
          <a:xfrm>
            <a:off x="8905461" y="2574841"/>
            <a:ext cx="477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6</a:t>
            </a:r>
            <a:endParaRPr b="1" dirty="0"/>
          </a:p>
        </p:txBody>
      </p:sp>
      <p:sp>
        <p:nvSpPr>
          <p:cNvPr id="282" name="Google Shape;282;p12"/>
          <p:cNvSpPr txBox="1"/>
          <p:nvPr/>
        </p:nvSpPr>
        <p:spPr>
          <a:xfrm>
            <a:off x="9515061" y="2574840"/>
            <a:ext cx="477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0</a:t>
            </a:r>
            <a:endParaRPr b="1"/>
          </a:p>
        </p:txBody>
      </p:sp>
      <p:sp>
        <p:nvSpPr>
          <p:cNvPr id="283" name="Google Shape;283;p12"/>
          <p:cNvSpPr txBox="1"/>
          <p:nvPr/>
        </p:nvSpPr>
        <p:spPr>
          <a:xfrm>
            <a:off x="10131285" y="2574840"/>
            <a:ext cx="477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3</a:t>
            </a:r>
            <a:endParaRPr b="1"/>
          </a:p>
        </p:txBody>
      </p:sp>
      <p:sp>
        <p:nvSpPr>
          <p:cNvPr id="284" name="Google Shape;284;p12"/>
          <p:cNvSpPr txBox="1"/>
          <p:nvPr/>
        </p:nvSpPr>
        <p:spPr>
          <a:xfrm>
            <a:off x="9680856" y="1365292"/>
            <a:ext cx="207185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00B050"/>
                </a:solidFill>
                <a:latin typeface="Arima Madurai"/>
                <a:ea typeface="Arima Madurai"/>
                <a:cs typeface="Arima Madurai"/>
                <a:sym typeface="Arima Madurai"/>
              </a:rPr>
              <a:t>8  ;  3  ;  2</a:t>
            </a:r>
            <a:endParaRPr b="1" dirty="0"/>
          </a:p>
        </p:txBody>
      </p:sp>
      <p:sp>
        <p:nvSpPr>
          <p:cNvPr id="285" name="Google Shape;285;p12"/>
          <p:cNvSpPr txBox="1"/>
          <p:nvPr/>
        </p:nvSpPr>
        <p:spPr>
          <a:xfrm>
            <a:off x="631283" y="2100461"/>
            <a:ext cx="10442713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514350" marR="0" lvl="0" indent="-514350" algn="just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ma Madurai"/>
              <a:buAutoNum type="alphaLcParenR"/>
            </a:pP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Lớp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nghìn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của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603 786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gồm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các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chữ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: ... ; ... ; ... .</a:t>
            </a:r>
            <a:endParaRPr b="1" dirty="0"/>
          </a:p>
          <a:p>
            <a:pPr marL="514350" marR="0" lvl="0" indent="-514350" algn="just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ma Madurai"/>
              <a:buAutoNum type="alphaLcParenR"/>
            </a:pP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Lớp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đơn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vị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của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603 785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gồm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các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chữ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: ... ; ... ; ... .</a:t>
            </a:r>
            <a:endParaRPr b="1" dirty="0"/>
          </a:p>
          <a:p>
            <a:pPr marL="514350" marR="0" lvl="0" indent="-514350" algn="just" rtl="0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ma Madurai"/>
              <a:buAutoNum type="alphaLcParenR"/>
            </a:pP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Lớp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đơn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vị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của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532 004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gồm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các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chữ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3200" b="1" dirty="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: ... ; ... ; ... .</a:t>
            </a:r>
            <a:endParaRPr b="1" dirty="0"/>
          </a:p>
        </p:txBody>
      </p:sp>
      <p:sp>
        <p:nvSpPr>
          <p:cNvPr id="286" name="Google Shape;286;p12"/>
          <p:cNvSpPr txBox="1"/>
          <p:nvPr/>
        </p:nvSpPr>
        <p:spPr>
          <a:xfrm>
            <a:off x="8984974" y="3793916"/>
            <a:ext cx="477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7</a:t>
            </a:r>
            <a:endParaRPr b="1" dirty="0"/>
          </a:p>
        </p:txBody>
      </p:sp>
      <p:sp>
        <p:nvSpPr>
          <p:cNvPr id="287" name="Google Shape;287;p12"/>
          <p:cNvSpPr txBox="1"/>
          <p:nvPr/>
        </p:nvSpPr>
        <p:spPr>
          <a:xfrm>
            <a:off x="9587945" y="3793915"/>
            <a:ext cx="477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8</a:t>
            </a:r>
            <a:endParaRPr b="1"/>
          </a:p>
        </p:txBody>
      </p:sp>
      <p:sp>
        <p:nvSpPr>
          <p:cNvPr id="288" name="Google Shape;288;p12"/>
          <p:cNvSpPr txBox="1"/>
          <p:nvPr/>
        </p:nvSpPr>
        <p:spPr>
          <a:xfrm>
            <a:off x="10212455" y="3793915"/>
            <a:ext cx="477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5</a:t>
            </a:r>
            <a:endParaRPr b="1" dirty="0"/>
          </a:p>
        </p:txBody>
      </p:sp>
      <p:sp>
        <p:nvSpPr>
          <p:cNvPr id="289" name="Google Shape;289;p12"/>
          <p:cNvSpPr txBox="1"/>
          <p:nvPr/>
        </p:nvSpPr>
        <p:spPr>
          <a:xfrm>
            <a:off x="9008989" y="5054551"/>
            <a:ext cx="477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0</a:t>
            </a:r>
            <a:endParaRPr b="1" dirty="0"/>
          </a:p>
        </p:txBody>
      </p:sp>
      <p:sp>
        <p:nvSpPr>
          <p:cNvPr id="290" name="Google Shape;290;p12"/>
          <p:cNvSpPr txBox="1"/>
          <p:nvPr/>
        </p:nvSpPr>
        <p:spPr>
          <a:xfrm>
            <a:off x="9624387" y="5043686"/>
            <a:ext cx="477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0</a:t>
            </a:r>
            <a:endParaRPr b="1"/>
          </a:p>
        </p:txBody>
      </p:sp>
      <p:sp>
        <p:nvSpPr>
          <p:cNvPr id="291" name="Google Shape;291;p12"/>
          <p:cNvSpPr txBox="1"/>
          <p:nvPr/>
        </p:nvSpPr>
        <p:spPr>
          <a:xfrm>
            <a:off x="10239785" y="5043685"/>
            <a:ext cx="477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4</a:t>
            </a:r>
            <a:endParaRPr b="1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8. Ket thuc cau hoi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038" y="1"/>
            <a:ext cx="55562" cy="5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beep768.wav">
            <a:hlinkClick r:id="" action="ppaction://media"/>
          </p:cNvPr>
          <p:cNvPicPr>
            <a:picLocks noChangeAspect="1" noChangeArrowheads="1"/>
          </p:cNvPicPr>
          <p:nvPr>
            <a:videoFile r:link="rId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chaomung.wav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17220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8. Ket thuc cau hoi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240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chaomung.wav">
            <a:hlinkClick r:id="" action="ppaction://media"/>
          </p:cNvPr>
          <p:cNvPicPr>
            <a:picLocks noRot="1" noChangeAspect="1" noChangeArrowheads="1"/>
          </p:cNvPicPr>
          <p:nvPr>
            <a:audioFile r:link="rId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32460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rung chuong.mp3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600" y="6172200"/>
            <a:ext cx="152400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10" descr="an30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664" y="1830388"/>
            <a:ext cx="4021137" cy="319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 rot="20894016">
            <a:off x="2011028" y="704199"/>
            <a:ext cx="6460071" cy="955517"/>
          </a:xfrm>
          <a:prstGeom prst="rect">
            <a:avLst/>
          </a:prstGeom>
          <a:solidFill>
            <a:schemeClr val="bg2"/>
          </a:solidFill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5400" b="1" kern="120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.VnTime" pitchFamily="34" charset="0"/>
                <a:ea typeface="+mn-ea"/>
                <a:cs typeface="+mn-cs"/>
              </a:rPr>
              <a:t>TRÒ CHƠI</a:t>
            </a:r>
          </a:p>
        </p:txBody>
      </p:sp>
      <p:sp>
        <p:nvSpPr>
          <p:cNvPr id="4" name="Rectangle 3"/>
          <p:cNvSpPr/>
          <p:nvPr/>
        </p:nvSpPr>
        <p:spPr>
          <a:xfrm>
            <a:off x="2151506" y="4800600"/>
            <a:ext cx="7885813" cy="923330"/>
          </a:xfrm>
          <a:prstGeom prst="rect">
            <a:avLst/>
          </a:prstGeom>
          <a:solidFill>
            <a:srgbClr val="FFFF00"/>
          </a:solidFill>
        </p:spPr>
        <p:txBody>
          <a:bodyPr wrap="none">
            <a:prstTxWarp prst="textChevronInverted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5400" b="1" kern="1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+mn-ea"/>
                <a:cs typeface="Times New Roman"/>
              </a:rPr>
              <a:t>Rung </a:t>
            </a:r>
            <a:r>
              <a:rPr lang="en-US" sz="5400" b="1" kern="10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+mn-ea"/>
                <a:cs typeface="Times New Roman"/>
              </a:rPr>
              <a:t>chuông</a:t>
            </a:r>
            <a:r>
              <a:rPr lang="en-US" sz="5400" b="1" kern="1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+mn-ea"/>
                <a:cs typeface="Times New Roman"/>
              </a:rPr>
              <a:t> </a:t>
            </a:r>
            <a:r>
              <a:rPr lang="en-US" sz="5400" b="1" kern="10" cap="all" dirty="0" err="1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+mn-ea"/>
                <a:cs typeface="Times New Roman"/>
              </a:rPr>
              <a:t>vàng</a:t>
            </a:r>
            <a:r>
              <a:rPr lang="en-US" sz="5400" b="1" kern="10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/>
                <a:ea typeface="+mn-ea"/>
                <a:cs typeface="Times New Roman"/>
              </a:rPr>
              <a:t> </a:t>
            </a:r>
            <a:endParaRPr lang="en-US" sz="5400" b="1" kern="1200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.VnTime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4932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286" fill="hold"/>
                                        <p:tgtEl>
                                          <p:spTgt spid="30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4"/>
                </p:tgtEl>
              </p:cMediaNode>
            </p:audio>
            <p:video>
              <p:cMediaNode>
                <p:cTn id="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5"/>
                </p:tgtEl>
              </p:cMediaNode>
            </p:video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6"/>
                </p:tgtEl>
              </p:cMediaNode>
            </p:audio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8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9"/>
                </p:tgtEl>
              </p:cMediaNode>
            </p:audio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8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utoShape 51"/>
          <p:cNvSpPr>
            <a:spLocks noChangeArrowheads="1"/>
          </p:cNvSpPr>
          <p:nvPr/>
        </p:nvSpPr>
        <p:spPr bwMode="auto">
          <a:xfrm>
            <a:off x="2895600" y="762000"/>
            <a:ext cx="7620000" cy="2057400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44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Mỗi lớp gồm có mấy hàng?</a:t>
            </a:r>
          </a:p>
        </p:txBody>
      </p:sp>
      <p:grpSp>
        <p:nvGrpSpPr>
          <p:cNvPr id="10243" name="Group 51"/>
          <p:cNvGrpSpPr>
            <a:grpSpLocks/>
          </p:cNvGrpSpPr>
          <p:nvPr/>
        </p:nvGrpSpPr>
        <p:grpSpPr bwMode="auto">
          <a:xfrm>
            <a:off x="1752601" y="0"/>
            <a:ext cx="320675" cy="6858000"/>
            <a:chOff x="202295" y="-322943"/>
            <a:chExt cx="319314" cy="7180943"/>
          </a:xfrm>
        </p:grpSpPr>
        <p:sp>
          <p:nvSpPr>
            <p:cNvPr id="33" name="Rectangle 32"/>
            <p:cNvSpPr/>
            <p:nvPr/>
          </p:nvSpPr>
          <p:spPr bwMode="auto">
            <a:xfrm>
              <a:off x="202295" y="-322943"/>
              <a:ext cx="319314" cy="7165983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defRPr/>
              </a:pPr>
              <a:endParaRPr lang="en-US" sz="2000" kern="1200">
                <a:solidFill>
                  <a:prstClr val="black"/>
                </a:solidFill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10278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altLang="en-US" sz="2000" kern="1200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24014" y="-307982"/>
              <a:ext cx="75877" cy="7165982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defRPr/>
              </a:pPr>
              <a:endParaRPr lang="en-US" sz="2000" kern="1200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ea typeface="+mn-ea"/>
                <a:cs typeface="+mn-cs"/>
              </a:endParaRPr>
            </a:p>
          </p:txBody>
        </p:sp>
      </p:grpSp>
      <p:sp>
        <p:nvSpPr>
          <p:cNvPr id="36" name="AutoShape 51"/>
          <p:cNvSpPr>
            <a:spLocks noChangeArrowheads="1"/>
          </p:cNvSpPr>
          <p:nvPr/>
        </p:nvSpPr>
        <p:spPr bwMode="auto">
          <a:xfrm>
            <a:off x="3449638" y="2971800"/>
            <a:ext cx="4856162" cy="84455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lnSpc>
                <a:spcPct val="250000"/>
              </a:lnSpc>
              <a:buClrTx/>
              <a:defRPr/>
            </a:pPr>
            <a:r>
              <a:rPr lang="en-US" sz="20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sz="36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n-ea"/>
                <a:cs typeface="+mn-cs"/>
              </a:rPr>
              <a:t>Mỗi lớp có hai hàng</a:t>
            </a:r>
            <a:endParaRPr lang="vi-VN" sz="3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+mn-ea"/>
              <a:cs typeface="+mn-cs"/>
            </a:endParaRPr>
          </a:p>
          <a:p>
            <a:pPr algn="ctr" eaLnBrk="0" hangingPunct="0">
              <a:buClrTx/>
              <a:defRPr/>
            </a:pPr>
            <a:endParaRPr lang="en-US" sz="3200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0689" y="346551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39" name="Picture 38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1689" y="32115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0" name="Oval 3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47888" y="3284539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sz="200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41" name="WordArt 226"/>
          <p:cNvSpPr>
            <a:spLocks noChangeArrowheads="1" noChangeShapeType="1" noTextEdit="1"/>
          </p:cNvSpPr>
          <p:nvPr/>
        </p:nvSpPr>
        <p:spPr bwMode="auto">
          <a:xfrm>
            <a:off x="2354264" y="33972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  <a:ea typeface="+mn-ea"/>
                <a:cs typeface="+mn-cs"/>
              </a:rPr>
              <a:t>A</a:t>
            </a:r>
          </a:p>
        </p:txBody>
      </p:sp>
      <p:sp>
        <p:nvSpPr>
          <p:cNvPr id="42" name="AutoShape 51"/>
          <p:cNvSpPr>
            <a:spLocks noChangeArrowheads="1"/>
          </p:cNvSpPr>
          <p:nvPr/>
        </p:nvSpPr>
        <p:spPr bwMode="auto">
          <a:xfrm>
            <a:off x="3449638" y="4362450"/>
            <a:ext cx="4856162" cy="79375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n-US" sz="40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n-ea"/>
                <a:cs typeface="+mn-cs"/>
              </a:rPr>
              <a:t>Mỗi lớp có ba hàng</a:t>
            </a:r>
            <a:endParaRPr lang="en-US" altLang="en-US" sz="4000" b="1" kern="1200" dirty="0">
              <a:solidFill>
                <a:prstClr val="white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43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1639" y="4757739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4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79625" y="4441825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5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33601" y="4572001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sz="200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46" name="WordArt 226"/>
          <p:cNvSpPr>
            <a:spLocks noChangeArrowheads="1" noChangeShapeType="1" noTextEdit="1"/>
          </p:cNvSpPr>
          <p:nvPr/>
        </p:nvSpPr>
        <p:spPr bwMode="auto">
          <a:xfrm>
            <a:off x="2362201" y="46482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47" name="AutoShape 51"/>
          <p:cNvSpPr>
            <a:spLocks noChangeArrowheads="1"/>
          </p:cNvSpPr>
          <p:nvPr/>
        </p:nvSpPr>
        <p:spPr bwMode="auto">
          <a:xfrm>
            <a:off x="3449638" y="5638801"/>
            <a:ext cx="4856162" cy="893763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4000" b="1" kern="1200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n-ea"/>
                <a:cs typeface="+mn-cs"/>
              </a:rPr>
              <a:t>Mỗi lớp có bốn hàng</a:t>
            </a:r>
            <a:endParaRPr lang="en-US" altLang="en-US" sz="4000" b="1" kern="1200" dirty="0">
              <a:solidFill>
                <a:prstClr val="white"/>
              </a:solidFill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48" name="Picture 37" descr="Blue_chapterlist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1639" y="5953125"/>
            <a:ext cx="593725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9" name="Picture 39" descr="Classicmode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2639" y="5730875"/>
            <a:ext cx="1500187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0" name="Oval 59">
            <a:hlinkHover r:id="" action="ppaction://noaction" highlightClick="1">
              <a:snd r:embed="rId9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33601" y="5791201"/>
            <a:ext cx="817563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sz="200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51" name="WordArt 226"/>
          <p:cNvSpPr>
            <a:spLocks noChangeArrowheads="1" noChangeShapeType="1" noTextEdit="1"/>
          </p:cNvSpPr>
          <p:nvPr/>
        </p:nvSpPr>
        <p:spPr bwMode="auto">
          <a:xfrm>
            <a:off x="2362201" y="59436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  <a:ea typeface="+mn-ea"/>
                <a:cs typeface="+mn-cs"/>
              </a:rPr>
              <a:t>c</a:t>
            </a:r>
          </a:p>
        </p:txBody>
      </p:sp>
      <p:sp>
        <p:nvSpPr>
          <p:cNvPr id="57" name="AutoShape 27"/>
          <p:cNvSpPr>
            <a:spLocks noChangeArrowheads="1"/>
          </p:cNvSpPr>
          <p:nvPr/>
        </p:nvSpPr>
        <p:spPr bwMode="auto">
          <a:xfrm>
            <a:off x="1581150" y="990600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58" name="WordArt 28"/>
          <p:cNvSpPr>
            <a:spLocks noChangeArrowheads="1" noChangeShapeType="1" noTextEdit="1"/>
          </p:cNvSpPr>
          <p:nvPr/>
        </p:nvSpPr>
        <p:spPr bwMode="auto">
          <a:xfrm>
            <a:off x="1962150" y="1357313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 1</a:t>
            </a:r>
          </a:p>
        </p:txBody>
      </p:sp>
      <p:sp>
        <p:nvSpPr>
          <p:cNvPr id="10261" name="WordArt 30"/>
          <p:cNvSpPr>
            <a:spLocks noChangeArrowheads="1" noChangeShapeType="1" noTextEdit="1"/>
          </p:cNvSpPr>
          <p:nvPr/>
        </p:nvSpPr>
        <p:spPr bwMode="auto">
          <a:xfrm>
            <a:off x="3200401" y="0"/>
            <a:ext cx="5973763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Rung chuông vàng</a:t>
            </a:r>
          </a:p>
        </p:txBody>
      </p:sp>
      <p:pic>
        <p:nvPicPr>
          <p:cNvPr id="10262" name="Picture 32" descr="Bellcoll">
            <a:hlinkClick r:id="" action="ppaction://hlinkshowjump?jump=firstslide"/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2" y="-228600"/>
            <a:ext cx="1652588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WordArt 34"/>
          <p:cNvSpPr>
            <a:spLocks noChangeArrowheads="1" noChangeShapeType="1" noTextEdit="1"/>
          </p:cNvSpPr>
          <p:nvPr/>
        </p:nvSpPr>
        <p:spPr bwMode="auto">
          <a:xfrm>
            <a:off x="9296400" y="2895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65" name="WordArt 35"/>
          <p:cNvSpPr>
            <a:spLocks noChangeArrowheads="1" noChangeShapeType="1" noTextEdit="1"/>
          </p:cNvSpPr>
          <p:nvPr/>
        </p:nvSpPr>
        <p:spPr bwMode="auto">
          <a:xfrm>
            <a:off x="9296400" y="2895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66" name="WordArt 36"/>
          <p:cNvSpPr>
            <a:spLocks noChangeArrowheads="1" noChangeShapeType="1" noTextEdit="1"/>
          </p:cNvSpPr>
          <p:nvPr/>
        </p:nvSpPr>
        <p:spPr bwMode="auto">
          <a:xfrm>
            <a:off x="9296400" y="2895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67" name="WordArt 37"/>
          <p:cNvSpPr>
            <a:spLocks noChangeArrowheads="1" noChangeShapeType="1" noTextEdit="1"/>
          </p:cNvSpPr>
          <p:nvPr/>
        </p:nvSpPr>
        <p:spPr bwMode="auto">
          <a:xfrm>
            <a:off x="9372600" y="2895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68" name="WordArt 38"/>
          <p:cNvSpPr>
            <a:spLocks noChangeArrowheads="1" noChangeShapeType="1" noTextEdit="1"/>
          </p:cNvSpPr>
          <p:nvPr/>
        </p:nvSpPr>
        <p:spPr bwMode="auto">
          <a:xfrm>
            <a:off x="9296400" y="2895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69" name="WordArt 39"/>
          <p:cNvSpPr>
            <a:spLocks noChangeArrowheads="1" noChangeShapeType="1" noTextEdit="1"/>
          </p:cNvSpPr>
          <p:nvPr/>
        </p:nvSpPr>
        <p:spPr bwMode="auto">
          <a:xfrm>
            <a:off x="9296400" y="2895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6</a:t>
            </a:r>
          </a:p>
        </p:txBody>
      </p:sp>
      <p:sp>
        <p:nvSpPr>
          <p:cNvPr id="70" name="WordArt 40"/>
          <p:cNvSpPr>
            <a:spLocks noChangeArrowheads="1" noChangeShapeType="1" noTextEdit="1"/>
          </p:cNvSpPr>
          <p:nvPr/>
        </p:nvSpPr>
        <p:spPr bwMode="auto">
          <a:xfrm>
            <a:off x="9296400" y="29718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7</a:t>
            </a:r>
          </a:p>
        </p:txBody>
      </p:sp>
      <p:sp>
        <p:nvSpPr>
          <p:cNvPr id="71" name="WordArt 41"/>
          <p:cNvSpPr>
            <a:spLocks noChangeArrowheads="1" noChangeShapeType="1" noTextEdit="1"/>
          </p:cNvSpPr>
          <p:nvPr/>
        </p:nvSpPr>
        <p:spPr bwMode="auto">
          <a:xfrm>
            <a:off x="9296400" y="2895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8</a:t>
            </a:r>
          </a:p>
        </p:txBody>
      </p:sp>
      <p:sp>
        <p:nvSpPr>
          <p:cNvPr id="72" name="WordArt 42"/>
          <p:cNvSpPr>
            <a:spLocks noChangeArrowheads="1" noChangeShapeType="1" noTextEdit="1"/>
          </p:cNvSpPr>
          <p:nvPr/>
        </p:nvSpPr>
        <p:spPr bwMode="auto">
          <a:xfrm>
            <a:off x="9296400" y="2895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9</a:t>
            </a:r>
          </a:p>
        </p:txBody>
      </p:sp>
      <p:sp>
        <p:nvSpPr>
          <p:cNvPr id="73" name="WordArt 43"/>
          <p:cNvSpPr>
            <a:spLocks noChangeArrowheads="1" noChangeShapeType="1" noTextEdit="1"/>
          </p:cNvSpPr>
          <p:nvPr/>
        </p:nvSpPr>
        <p:spPr bwMode="auto">
          <a:xfrm>
            <a:off x="9296400" y="2895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10</a:t>
            </a:r>
          </a:p>
        </p:txBody>
      </p:sp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8763000" y="4343401"/>
            <a:ext cx="1752600" cy="1179513"/>
            <a:chOff x="4320" y="2928"/>
            <a:chExt cx="1104" cy="1104"/>
          </a:xfrm>
        </p:grpSpPr>
        <p:sp>
          <p:nvSpPr>
            <p:cNvPr id="10275" name="AutoShape 50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altLang="en-US" sz="6000" b="1" kern="1200">
                <a:solidFill>
                  <a:srgbClr val="FF0066"/>
                </a:solidFill>
                <a:latin typeface=".VnHelvetInsH"/>
                <a:ea typeface="+mn-ea"/>
                <a:cs typeface="+mn-cs"/>
              </a:endParaRPr>
            </a:p>
          </p:txBody>
        </p:sp>
        <p:sp>
          <p:nvSpPr>
            <p:cNvPr id="10276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4581" y="3142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pic>
        <p:nvPicPr>
          <p:cNvPr id="10274" name="Picture 29" descr="Picture1"/>
          <p:cNvPicPr>
            <a:picLocks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288" y="720726"/>
            <a:ext cx="9144000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1105663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5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23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7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8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5E-6 -1.11111E-6 L 5E-6 -0.07222 " pathEditMode="relative" rAng="0" ptsTypes="AA">
                                      <p:cBhvr>
                                        <p:cTn id="18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00"/>
                                    </p:animMotion>
                                    <p:animRot by="1500000">
                                      <p:cBhvr>
                                        <p:cTn id="18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0" grpId="0" animBg="1"/>
      <p:bldP spid="42" grpId="0" animBg="1"/>
      <p:bldP spid="42" grpId="1" animBg="1"/>
      <p:bldP spid="45" grpId="0" animBg="1"/>
      <p:bldP spid="50" grpId="0" animBg="1"/>
      <p:bldP spid="57" grpId="0" animBg="1"/>
      <p:bldP spid="5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3252788" y="849314"/>
            <a:ext cx="7415212" cy="1817687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2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   Lớp đơn vị gồm có những hàng nào</a:t>
            </a:r>
            <a:r>
              <a:rPr lang="en-US" altLang="en-US" sz="36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?</a:t>
            </a:r>
            <a:endParaRPr lang="vi-VN" altLang="en-US" sz="3600" b="1" kern="1200">
              <a:solidFill>
                <a:prstClr val="white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1267" name="Group 51"/>
          <p:cNvGrpSpPr>
            <a:grpSpLocks/>
          </p:cNvGrpSpPr>
          <p:nvPr/>
        </p:nvGrpSpPr>
        <p:grpSpPr bwMode="auto">
          <a:xfrm>
            <a:off x="1720851" y="14288"/>
            <a:ext cx="320675" cy="6858000"/>
            <a:chOff x="202295" y="-322943"/>
            <a:chExt cx="319314" cy="7180943"/>
          </a:xfrm>
        </p:grpSpPr>
        <p:sp>
          <p:nvSpPr>
            <p:cNvPr id="10" name="Rectangle 9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defRPr/>
              </a:pPr>
              <a:endParaRPr lang="en-US" sz="2000" kern="1200">
                <a:solidFill>
                  <a:prstClr val="black"/>
                </a:solidFill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11302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altLang="en-US" sz="2000" kern="1200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defRPr/>
              </a:pPr>
              <a:endParaRPr lang="en-US" sz="2000" kern="1200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3276601" y="3048000"/>
            <a:ext cx="5414963" cy="673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8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Lớp đơn vị gồm hàng đơn vị.</a:t>
            </a:r>
          </a:p>
        </p:txBody>
      </p: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0689" y="33067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3111500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043" name="Oval 59">
            <a:hlinkHover r:id="" action="ppaction://noaction" highlightClick="1">
              <a:snd r:embed="rId10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47888" y="3200401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sz="200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2354264" y="32766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  <a:ea typeface="+mn-ea"/>
                <a:cs typeface="+mn-cs"/>
              </a:rPr>
              <a:t>A</a:t>
            </a:r>
          </a:p>
        </p:txBody>
      </p:sp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3252788" y="4038600"/>
            <a:ext cx="5434012" cy="673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Lớp đơn vị gồm hàng trăm, hàng chục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và hàng đơn vị.</a:t>
            </a:r>
          </a:p>
        </p:txBody>
      </p:sp>
      <p:pic>
        <p:nvPicPr>
          <p:cNvPr id="5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1639" y="42973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2639" y="40751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" name="Oval 59">
            <a:hlinkHover r:id="" action="ppaction://noaction" highlightClick="1">
              <a:snd r:embed="rId10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28838" y="4187826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sz="200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2362201" y="42672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3252788" y="5029200"/>
            <a:ext cx="5434012" cy="673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Lớp đơn vị gồm hàng chục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và hàng đơn vị.</a:t>
            </a:r>
          </a:p>
        </p:txBody>
      </p:sp>
      <p:pic>
        <p:nvPicPr>
          <p:cNvPr id="11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1639" y="52879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2639" y="50657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3" name="Oval 59">
            <a:hlinkHover r:id="" action="ppaction://noaction" highlightClick="1">
              <a:snd r:embed="rId10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28838" y="5102226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sz="200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2286001" y="51816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  <a:ea typeface="+mn-ea"/>
                <a:cs typeface="+mn-cs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2068513" y="1031875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2486025" y="140017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  <a:ea typeface="+mn-ea"/>
                <a:cs typeface="+mn-cs"/>
              </a:rPr>
              <a:t>Câu 2</a:t>
            </a:r>
          </a:p>
        </p:txBody>
      </p:sp>
      <p:pic>
        <p:nvPicPr>
          <p:cNvPr id="11285" name="Picture 29" descr="Picture1"/>
          <p:cNvPicPr>
            <a:picLocks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8" y="755651"/>
            <a:ext cx="9144001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6" name="Picture 32" descr="Bellcoll">
            <a:hlinkClick r:id="" action="ppaction://hlinkshowjump?jump=firstslide"/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2" y="-185738"/>
            <a:ext cx="1652588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02" name="WordArt 34"/>
          <p:cNvSpPr>
            <a:spLocks noChangeArrowheads="1" noChangeShapeType="1" noTextEdit="1"/>
          </p:cNvSpPr>
          <p:nvPr/>
        </p:nvSpPr>
        <p:spPr bwMode="auto">
          <a:xfrm>
            <a:off x="93726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7203" name="WordArt 35"/>
          <p:cNvSpPr>
            <a:spLocks noChangeArrowheads="1" noChangeShapeType="1" noTextEdit="1"/>
          </p:cNvSpPr>
          <p:nvPr/>
        </p:nvSpPr>
        <p:spPr bwMode="auto">
          <a:xfrm>
            <a:off x="95250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7204" name="WordArt 36"/>
          <p:cNvSpPr>
            <a:spLocks noChangeArrowheads="1" noChangeShapeType="1" noTextEdit="1"/>
          </p:cNvSpPr>
          <p:nvPr/>
        </p:nvSpPr>
        <p:spPr bwMode="auto">
          <a:xfrm>
            <a:off x="94488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7205" name="WordArt 37"/>
          <p:cNvSpPr>
            <a:spLocks noChangeArrowheads="1" noChangeShapeType="1" noTextEdit="1"/>
          </p:cNvSpPr>
          <p:nvPr/>
        </p:nvSpPr>
        <p:spPr bwMode="auto">
          <a:xfrm>
            <a:off x="94488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7206" name="WordArt 38"/>
          <p:cNvSpPr>
            <a:spLocks noChangeArrowheads="1" noChangeShapeType="1" noTextEdit="1"/>
          </p:cNvSpPr>
          <p:nvPr/>
        </p:nvSpPr>
        <p:spPr bwMode="auto">
          <a:xfrm>
            <a:off x="94488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7207" name="WordArt 39"/>
          <p:cNvSpPr>
            <a:spLocks noChangeArrowheads="1" noChangeShapeType="1" noTextEdit="1"/>
          </p:cNvSpPr>
          <p:nvPr/>
        </p:nvSpPr>
        <p:spPr bwMode="auto">
          <a:xfrm>
            <a:off x="93726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6</a:t>
            </a:r>
          </a:p>
        </p:txBody>
      </p:sp>
      <p:sp>
        <p:nvSpPr>
          <p:cNvPr id="7208" name="WordArt 40"/>
          <p:cNvSpPr>
            <a:spLocks noChangeArrowheads="1" noChangeShapeType="1" noTextEdit="1"/>
          </p:cNvSpPr>
          <p:nvPr/>
        </p:nvSpPr>
        <p:spPr bwMode="auto">
          <a:xfrm>
            <a:off x="94488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7</a:t>
            </a:r>
          </a:p>
        </p:txBody>
      </p:sp>
      <p:sp>
        <p:nvSpPr>
          <p:cNvPr id="7209" name="WordArt 41"/>
          <p:cNvSpPr>
            <a:spLocks noChangeArrowheads="1" noChangeShapeType="1" noTextEdit="1"/>
          </p:cNvSpPr>
          <p:nvPr/>
        </p:nvSpPr>
        <p:spPr bwMode="auto">
          <a:xfrm>
            <a:off x="9448800" y="29718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8</a:t>
            </a:r>
          </a:p>
        </p:txBody>
      </p:sp>
      <p:sp>
        <p:nvSpPr>
          <p:cNvPr id="7210" name="WordArt 42"/>
          <p:cNvSpPr>
            <a:spLocks noChangeArrowheads="1" noChangeShapeType="1" noTextEdit="1"/>
          </p:cNvSpPr>
          <p:nvPr/>
        </p:nvSpPr>
        <p:spPr bwMode="auto">
          <a:xfrm>
            <a:off x="9372600" y="29718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9</a:t>
            </a:r>
          </a:p>
        </p:txBody>
      </p:sp>
      <p:sp>
        <p:nvSpPr>
          <p:cNvPr id="7211" name="WordArt 43"/>
          <p:cNvSpPr>
            <a:spLocks noChangeArrowheads="1" noChangeShapeType="1" noTextEdit="1"/>
          </p:cNvSpPr>
          <p:nvPr/>
        </p:nvSpPr>
        <p:spPr bwMode="auto">
          <a:xfrm>
            <a:off x="9372600" y="29718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10</a:t>
            </a:r>
          </a:p>
        </p:txBody>
      </p:sp>
      <p:grpSp>
        <p:nvGrpSpPr>
          <p:cNvPr id="16" name="Group 56"/>
          <p:cNvGrpSpPr>
            <a:grpSpLocks/>
          </p:cNvGrpSpPr>
          <p:nvPr/>
        </p:nvGrpSpPr>
        <p:grpSpPr bwMode="auto">
          <a:xfrm>
            <a:off x="9067800" y="3810000"/>
            <a:ext cx="1752600" cy="1752600"/>
            <a:chOff x="4866" y="816"/>
            <a:chExt cx="1104" cy="1104"/>
          </a:xfrm>
        </p:grpSpPr>
        <p:sp>
          <p:nvSpPr>
            <p:cNvPr id="11299" name="AutoShape 50"/>
            <p:cNvSpPr>
              <a:spLocks noChangeArrowheads="1"/>
            </p:cNvSpPr>
            <p:nvPr/>
          </p:nvSpPr>
          <p:spPr bwMode="auto">
            <a:xfrm>
              <a:off x="4866" y="816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altLang="en-US" sz="6000" b="1" kern="1200">
                <a:solidFill>
                  <a:srgbClr val="FF0066"/>
                </a:solidFill>
                <a:latin typeface=".VnHelvetInsH"/>
                <a:ea typeface="+mn-ea"/>
                <a:cs typeface="+mn-cs"/>
              </a:endParaRPr>
            </a:p>
          </p:txBody>
        </p:sp>
        <p:sp>
          <p:nvSpPr>
            <p:cNvPr id="11300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5088" y="960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11298" name="WordArt 30"/>
          <p:cNvSpPr>
            <a:spLocks noChangeArrowheads="1" noChangeShapeType="1" noTextEdit="1"/>
          </p:cNvSpPr>
          <p:nvPr/>
        </p:nvSpPr>
        <p:spPr bwMode="auto">
          <a:xfrm>
            <a:off x="3200401" y="0"/>
            <a:ext cx="5973763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Rung chuông vàng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218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7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7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0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5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0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4" grpId="0" animBg="1"/>
      <p:bldP spid="4" grpId="1" animBg="1"/>
      <p:bldP spid="7" grpId="0" animBg="1"/>
      <p:bldP spid="13" grpId="0" animBg="1"/>
      <p:bldP spid="7195" grpId="0" animBg="1"/>
      <p:bldP spid="719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AutoShape 51"/>
          <p:cNvSpPr>
            <a:spLocks noChangeArrowheads="1"/>
          </p:cNvSpPr>
          <p:nvPr/>
        </p:nvSpPr>
        <p:spPr bwMode="auto">
          <a:xfrm>
            <a:off x="3252788" y="849314"/>
            <a:ext cx="7415212" cy="1817687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6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   </a:t>
            </a:r>
            <a:r>
              <a:rPr lang="en-US" altLang="en-US" sz="32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Lớp nghìn gồm có những hàng nào?</a:t>
            </a:r>
            <a:endParaRPr lang="vi-VN" altLang="en-US" sz="3200" b="1" kern="1200">
              <a:solidFill>
                <a:prstClr val="white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2291" name="Group 51"/>
          <p:cNvGrpSpPr>
            <a:grpSpLocks/>
          </p:cNvGrpSpPr>
          <p:nvPr/>
        </p:nvGrpSpPr>
        <p:grpSpPr bwMode="auto">
          <a:xfrm>
            <a:off x="1720851" y="14288"/>
            <a:ext cx="320675" cy="6858000"/>
            <a:chOff x="202295" y="-322943"/>
            <a:chExt cx="319314" cy="7180943"/>
          </a:xfrm>
        </p:grpSpPr>
        <p:sp>
          <p:nvSpPr>
            <p:cNvPr id="10" name="Rectangle 9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defRPr/>
              </a:pPr>
              <a:endParaRPr lang="en-US" sz="2000" kern="1200">
                <a:solidFill>
                  <a:prstClr val="black"/>
                </a:solidFill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12326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altLang="en-US" sz="2000" kern="1200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defRPr/>
              </a:pPr>
              <a:endParaRPr lang="en-US" sz="2000" kern="1200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ea typeface="+mn-ea"/>
                <a:cs typeface="+mn-cs"/>
              </a:endParaRPr>
            </a:p>
          </p:txBody>
        </p:sp>
      </p:grpSp>
      <p:sp>
        <p:nvSpPr>
          <p:cNvPr id="3" name="AutoShape 51"/>
          <p:cNvSpPr>
            <a:spLocks noChangeArrowheads="1"/>
          </p:cNvSpPr>
          <p:nvPr/>
        </p:nvSpPr>
        <p:spPr bwMode="auto">
          <a:xfrm>
            <a:off x="3276601" y="3048000"/>
            <a:ext cx="5414963" cy="673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Lớp nghìn gồm hàng chục nghìn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và hàng nghìn.</a:t>
            </a:r>
          </a:p>
        </p:txBody>
      </p: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0689" y="33067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7400" y="3111500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043" name="Oval 59">
            <a:hlinkHover r:id="" action="ppaction://noaction" highlightClick="1">
              <a:snd r:embed="rId10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47888" y="3200401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sz="200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1044" name="WordArt 226"/>
          <p:cNvSpPr>
            <a:spLocks noChangeArrowheads="1" noChangeShapeType="1" noTextEdit="1"/>
          </p:cNvSpPr>
          <p:nvPr/>
        </p:nvSpPr>
        <p:spPr bwMode="auto">
          <a:xfrm>
            <a:off x="2354264" y="32766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  <a:ea typeface="+mn-ea"/>
                <a:cs typeface="+mn-cs"/>
              </a:rPr>
              <a:t>A</a:t>
            </a:r>
          </a:p>
        </p:txBody>
      </p:sp>
      <p:sp>
        <p:nvSpPr>
          <p:cNvPr id="4" name="AutoShape 51"/>
          <p:cNvSpPr>
            <a:spLocks noChangeArrowheads="1"/>
          </p:cNvSpPr>
          <p:nvPr/>
        </p:nvSpPr>
        <p:spPr bwMode="auto">
          <a:xfrm>
            <a:off x="3252788" y="4038600"/>
            <a:ext cx="5434012" cy="673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Lớp nghìn gồm hàng trăm nghìn,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hàng chục nghìn và hàng nghìn.</a:t>
            </a:r>
          </a:p>
        </p:txBody>
      </p:sp>
      <p:pic>
        <p:nvPicPr>
          <p:cNvPr id="5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1639" y="42973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2639" y="40751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7" name="Oval 59">
            <a:hlinkHover r:id="" action="ppaction://noaction" highlightClick="1">
              <a:snd r:embed="rId10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28838" y="4187826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sz="200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8" name="WordArt 226"/>
          <p:cNvSpPr>
            <a:spLocks noChangeArrowheads="1" noChangeShapeType="1" noTextEdit="1"/>
          </p:cNvSpPr>
          <p:nvPr/>
        </p:nvSpPr>
        <p:spPr bwMode="auto">
          <a:xfrm>
            <a:off x="2362201" y="42672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9" name="AutoShape 51"/>
          <p:cNvSpPr>
            <a:spLocks noChangeArrowheads="1"/>
          </p:cNvSpPr>
          <p:nvPr/>
        </p:nvSpPr>
        <p:spPr bwMode="auto">
          <a:xfrm>
            <a:off x="3252788" y="5029200"/>
            <a:ext cx="5434012" cy="673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Lớp nghìn gồm hàng nghìn .</a:t>
            </a:r>
          </a:p>
        </p:txBody>
      </p:sp>
      <p:pic>
        <p:nvPicPr>
          <p:cNvPr id="11" name="Picture 37" descr="Blue_chapterlist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1639" y="5287964"/>
            <a:ext cx="593725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12" name="Picture 39" descr="Classicmode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2639" y="50657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13" name="Oval 59">
            <a:hlinkHover r:id="" action="ppaction://noaction" highlightClick="1">
              <a:snd r:embed="rId10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2128838" y="5102226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sz="200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15" name="WordArt 226"/>
          <p:cNvSpPr>
            <a:spLocks noChangeArrowheads="1" noChangeShapeType="1" noTextEdit="1"/>
          </p:cNvSpPr>
          <p:nvPr/>
        </p:nvSpPr>
        <p:spPr bwMode="auto">
          <a:xfrm>
            <a:off x="2286001" y="518160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  <a:ea typeface="+mn-ea"/>
                <a:cs typeface="+mn-cs"/>
              </a:rPr>
              <a:t>c</a:t>
            </a:r>
          </a:p>
        </p:txBody>
      </p:sp>
      <p:sp>
        <p:nvSpPr>
          <p:cNvPr id="7195" name="AutoShape 27"/>
          <p:cNvSpPr>
            <a:spLocks noChangeArrowheads="1"/>
          </p:cNvSpPr>
          <p:nvPr/>
        </p:nvSpPr>
        <p:spPr bwMode="auto">
          <a:xfrm>
            <a:off x="2068513" y="1031875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96" name="WordArt 28"/>
          <p:cNvSpPr>
            <a:spLocks noChangeArrowheads="1" noChangeShapeType="1" noTextEdit="1"/>
          </p:cNvSpPr>
          <p:nvPr/>
        </p:nvSpPr>
        <p:spPr bwMode="auto">
          <a:xfrm>
            <a:off x="2486025" y="1400175"/>
            <a:ext cx="68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  <a:ea typeface="+mn-ea"/>
                <a:cs typeface="+mn-cs"/>
              </a:rPr>
              <a:t>Câu 3</a:t>
            </a:r>
          </a:p>
        </p:txBody>
      </p:sp>
      <p:pic>
        <p:nvPicPr>
          <p:cNvPr id="12309" name="Picture 29" descr="Picture1"/>
          <p:cNvPicPr>
            <a:picLocks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8" y="755651"/>
            <a:ext cx="9144001" cy="9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10" name="Picture 32" descr="Bellcoll">
            <a:hlinkClick r:id="" action="ppaction://hlinkshowjump?jump=firstslide"/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2" y="-185738"/>
            <a:ext cx="1652588" cy="16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02" name="WordArt 34"/>
          <p:cNvSpPr>
            <a:spLocks noChangeArrowheads="1" noChangeShapeType="1" noTextEdit="1"/>
          </p:cNvSpPr>
          <p:nvPr/>
        </p:nvSpPr>
        <p:spPr bwMode="auto">
          <a:xfrm>
            <a:off x="93726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7203" name="WordArt 35"/>
          <p:cNvSpPr>
            <a:spLocks noChangeArrowheads="1" noChangeShapeType="1" noTextEdit="1"/>
          </p:cNvSpPr>
          <p:nvPr/>
        </p:nvSpPr>
        <p:spPr bwMode="auto">
          <a:xfrm>
            <a:off x="95250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7204" name="WordArt 36"/>
          <p:cNvSpPr>
            <a:spLocks noChangeArrowheads="1" noChangeShapeType="1" noTextEdit="1"/>
          </p:cNvSpPr>
          <p:nvPr/>
        </p:nvSpPr>
        <p:spPr bwMode="auto">
          <a:xfrm>
            <a:off x="94488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7205" name="WordArt 37"/>
          <p:cNvSpPr>
            <a:spLocks noChangeArrowheads="1" noChangeShapeType="1" noTextEdit="1"/>
          </p:cNvSpPr>
          <p:nvPr/>
        </p:nvSpPr>
        <p:spPr bwMode="auto">
          <a:xfrm>
            <a:off x="94488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7206" name="WordArt 38"/>
          <p:cNvSpPr>
            <a:spLocks noChangeArrowheads="1" noChangeShapeType="1" noTextEdit="1"/>
          </p:cNvSpPr>
          <p:nvPr/>
        </p:nvSpPr>
        <p:spPr bwMode="auto">
          <a:xfrm>
            <a:off x="94488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7207" name="WordArt 39"/>
          <p:cNvSpPr>
            <a:spLocks noChangeArrowheads="1" noChangeShapeType="1" noTextEdit="1"/>
          </p:cNvSpPr>
          <p:nvPr/>
        </p:nvSpPr>
        <p:spPr bwMode="auto">
          <a:xfrm>
            <a:off x="93726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6</a:t>
            </a:r>
          </a:p>
        </p:txBody>
      </p:sp>
      <p:sp>
        <p:nvSpPr>
          <p:cNvPr id="7208" name="WordArt 40"/>
          <p:cNvSpPr>
            <a:spLocks noChangeArrowheads="1" noChangeShapeType="1" noTextEdit="1"/>
          </p:cNvSpPr>
          <p:nvPr/>
        </p:nvSpPr>
        <p:spPr bwMode="auto">
          <a:xfrm>
            <a:off x="9448800" y="30480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7</a:t>
            </a:r>
          </a:p>
        </p:txBody>
      </p:sp>
      <p:sp>
        <p:nvSpPr>
          <p:cNvPr id="7209" name="WordArt 41"/>
          <p:cNvSpPr>
            <a:spLocks noChangeArrowheads="1" noChangeShapeType="1" noTextEdit="1"/>
          </p:cNvSpPr>
          <p:nvPr/>
        </p:nvSpPr>
        <p:spPr bwMode="auto">
          <a:xfrm>
            <a:off x="9448800" y="29718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8</a:t>
            </a:r>
          </a:p>
        </p:txBody>
      </p:sp>
      <p:sp>
        <p:nvSpPr>
          <p:cNvPr id="7210" name="WordArt 42"/>
          <p:cNvSpPr>
            <a:spLocks noChangeArrowheads="1" noChangeShapeType="1" noTextEdit="1"/>
          </p:cNvSpPr>
          <p:nvPr/>
        </p:nvSpPr>
        <p:spPr bwMode="auto">
          <a:xfrm>
            <a:off x="9372600" y="29718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9</a:t>
            </a:r>
          </a:p>
        </p:txBody>
      </p:sp>
      <p:sp>
        <p:nvSpPr>
          <p:cNvPr id="7211" name="WordArt 43"/>
          <p:cNvSpPr>
            <a:spLocks noChangeArrowheads="1" noChangeShapeType="1" noTextEdit="1"/>
          </p:cNvSpPr>
          <p:nvPr/>
        </p:nvSpPr>
        <p:spPr bwMode="auto">
          <a:xfrm>
            <a:off x="9372600" y="29718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10</a:t>
            </a:r>
          </a:p>
        </p:txBody>
      </p:sp>
      <p:grpSp>
        <p:nvGrpSpPr>
          <p:cNvPr id="16" name="Group 56"/>
          <p:cNvGrpSpPr>
            <a:grpSpLocks/>
          </p:cNvGrpSpPr>
          <p:nvPr/>
        </p:nvGrpSpPr>
        <p:grpSpPr bwMode="auto">
          <a:xfrm>
            <a:off x="9067800" y="3810000"/>
            <a:ext cx="1752600" cy="1752600"/>
            <a:chOff x="4866" y="816"/>
            <a:chExt cx="1104" cy="1104"/>
          </a:xfrm>
        </p:grpSpPr>
        <p:sp>
          <p:nvSpPr>
            <p:cNvPr id="12323" name="AutoShape 50"/>
            <p:cNvSpPr>
              <a:spLocks noChangeArrowheads="1"/>
            </p:cNvSpPr>
            <p:nvPr/>
          </p:nvSpPr>
          <p:spPr bwMode="auto">
            <a:xfrm>
              <a:off x="4866" y="816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altLang="en-US" sz="6000" b="1" kern="1200">
                <a:solidFill>
                  <a:srgbClr val="FF0066"/>
                </a:solidFill>
                <a:latin typeface=".VnHelvetInsH"/>
                <a:ea typeface="+mn-ea"/>
                <a:cs typeface="+mn-cs"/>
              </a:endParaRPr>
            </a:p>
          </p:txBody>
        </p:sp>
        <p:sp>
          <p:nvSpPr>
            <p:cNvPr id="12324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5088" y="960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12322" name="WordArt 30"/>
          <p:cNvSpPr>
            <a:spLocks noChangeArrowheads="1" noChangeShapeType="1" noTextEdit="1"/>
          </p:cNvSpPr>
          <p:nvPr/>
        </p:nvSpPr>
        <p:spPr bwMode="auto">
          <a:xfrm>
            <a:off x="3200401" y="0"/>
            <a:ext cx="5973763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Rung chuông vàng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562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Jet Fighter 2-DVD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" presetClass="entr" presetSubtype="1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7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7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7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7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7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9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7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0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1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0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3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0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4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7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7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4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0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5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7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7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5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0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62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1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043" grpId="0" animBg="1"/>
      <p:bldP spid="4" grpId="0" animBg="1"/>
      <p:bldP spid="4" grpId="1" animBg="1"/>
      <p:bldP spid="7" grpId="0" animBg="1"/>
      <p:bldP spid="13" grpId="0" animBg="1"/>
      <p:bldP spid="7195" grpId="0" animBg="1"/>
      <p:bldP spid="719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51"/>
          <p:cNvSpPr>
            <a:spLocks noChangeArrowheads="1"/>
          </p:cNvSpPr>
          <p:nvPr/>
        </p:nvSpPr>
        <p:spPr bwMode="auto">
          <a:xfrm>
            <a:off x="2895600" y="835026"/>
            <a:ext cx="7772400" cy="1755775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6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Số gồm 2 trăm nghìn, 8 nghìn và 3 chục,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6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viết là:</a:t>
            </a:r>
            <a:endParaRPr lang="vi-VN" altLang="en-US" sz="3600" b="1" kern="1200">
              <a:solidFill>
                <a:prstClr val="white"/>
              </a:solidFill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grpSp>
        <p:nvGrpSpPr>
          <p:cNvPr id="13315" name="Group 51"/>
          <p:cNvGrpSpPr>
            <a:grpSpLocks/>
          </p:cNvGrpSpPr>
          <p:nvPr/>
        </p:nvGrpSpPr>
        <p:grpSpPr bwMode="auto">
          <a:xfrm>
            <a:off x="1530351" y="14288"/>
            <a:ext cx="320675" cy="6858000"/>
            <a:chOff x="202295" y="-322943"/>
            <a:chExt cx="319314" cy="7180943"/>
          </a:xfrm>
        </p:grpSpPr>
        <p:sp>
          <p:nvSpPr>
            <p:cNvPr id="34" name="Rectangle 33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defRPr/>
              </a:pPr>
              <a:endParaRPr lang="en-US" sz="2000" kern="1200">
                <a:solidFill>
                  <a:prstClr val="black"/>
                </a:solidFill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13348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altLang="en-US" sz="2000" kern="1200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defRPr/>
              </a:pPr>
              <a:endParaRPr lang="en-US" sz="2000" kern="1200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ea typeface="+mn-ea"/>
                <a:cs typeface="+mn-cs"/>
              </a:endParaRPr>
            </a:p>
          </p:txBody>
        </p:sp>
      </p:grpSp>
      <p:sp>
        <p:nvSpPr>
          <p:cNvPr id="38" name="AutoShape 51"/>
          <p:cNvSpPr>
            <a:spLocks noChangeArrowheads="1"/>
          </p:cNvSpPr>
          <p:nvPr/>
        </p:nvSpPr>
        <p:spPr bwMode="auto">
          <a:xfrm>
            <a:off x="3076576" y="3200400"/>
            <a:ext cx="6067425" cy="9144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6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208300</a:t>
            </a:r>
          </a:p>
        </p:txBody>
      </p: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87" y="3302000"/>
            <a:ext cx="593726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3124200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1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957388" y="3152776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sz="200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42" name="WordArt 226"/>
          <p:cNvSpPr>
            <a:spLocks noChangeArrowheads="1" noChangeShapeType="1" noTextEdit="1"/>
          </p:cNvSpPr>
          <p:nvPr/>
        </p:nvSpPr>
        <p:spPr bwMode="auto">
          <a:xfrm>
            <a:off x="2163764" y="3265488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  <a:ea typeface="+mn-ea"/>
                <a:cs typeface="+mn-cs"/>
              </a:rPr>
              <a:t>A</a:t>
            </a:r>
          </a:p>
        </p:txBody>
      </p:sp>
      <p:sp>
        <p:nvSpPr>
          <p:cNvPr id="43" name="AutoShape 51"/>
          <p:cNvSpPr>
            <a:spLocks noChangeArrowheads="1"/>
          </p:cNvSpPr>
          <p:nvPr/>
        </p:nvSpPr>
        <p:spPr bwMode="auto">
          <a:xfrm>
            <a:off x="3124200" y="5486400"/>
            <a:ext cx="6019800" cy="800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6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208030</a:t>
            </a:r>
          </a:p>
        </p:txBody>
      </p:sp>
      <p:pic>
        <p:nvPicPr>
          <p:cNvPr id="44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81137" y="5795964"/>
            <a:ext cx="593726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5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2139" y="55737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6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938338" y="4330701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sz="200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47" name="WordArt 226"/>
          <p:cNvSpPr>
            <a:spLocks noChangeArrowheads="1" noChangeShapeType="1" noTextEdit="1"/>
          </p:cNvSpPr>
          <p:nvPr/>
        </p:nvSpPr>
        <p:spPr bwMode="auto">
          <a:xfrm>
            <a:off x="2144714" y="57594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  <a:ea typeface="+mn-ea"/>
                <a:cs typeface="+mn-cs"/>
              </a:rPr>
              <a:t>C</a:t>
            </a:r>
          </a:p>
        </p:txBody>
      </p:sp>
      <p:sp>
        <p:nvSpPr>
          <p:cNvPr id="48" name="AutoShape 51"/>
          <p:cNvSpPr>
            <a:spLocks noChangeArrowheads="1"/>
          </p:cNvSpPr>
          <p:nvPr/>
        </p:nvSpPr>
        <p:spPr bwMode="auto">
          <a:xfrm>
            <a:off x="3078164" y="4343401"/>
            <a:ext cx="6065837" cy="8477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6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20830</a:t>
            </a:r>
          </a:p>
        </p:txBody>
      </p:sp>
      <p:pic>
        <p:nvPicPr>
          <p:cNvPr id="49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81137" y="4508500"/>
            <a:ext cx="593726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0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2139" y="4286250"/>
            <a:ext cx="1500187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2" name="WordArt 226"/>
          <p:cNvSpPr>
            <a:spLocks noChangeArrowheads="1" noChangeShapeType="1" noTextEdit="1"/>
          </p:cNvSpPr>
          <p:nvPr/>
        </p:nvSpPr>
        <p:spPr bwMode="auto">
          <a:xfrm>
            <a:off x="2144714" y="4471988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  <a:ea typeface="+mn-ea"/>
                <a:cs typeface="+mn-cs"/>
              </a:rPr>
              <a:t>B</a:t>
            </a:r>
          </a:p>
        </p:txBody>
      </p:sp>
      <p:pic>
        <p:nvPicPr>
          <p:cNvPr id="13330" name="Picture 29" descr="Picture1"/>
          <p:cNvPicPr>
            <a:picLocks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41363"/>
            <a:ext cx="9144000" cy="9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WordArt 34"/>
          <p:cNvSpPr>
            <a:spLocks noChangeArrowheads="1" noChangeShapeType="1" noTextEdit="1"/>
          </p:cNvSpPr>
          <p:nvPr/>
        </p:nvSpPr>
        <p:spPr bwMode="auto">
          <a:xfrm>
            <a:off x="9525000" y="3657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61" name="WordArt 35"/>
          <p:cNvSpPr>
            <a:spLocks noChangeArrowheads="1" noChangeShapeType="1" noTextEdit="1"/>
          </p:cNvSpPr>
          <p:nvPr/>
        </p:nvSpPr>
        <p:spPr bwMode="auto">
          <a:xfrm>
            <a:off x="96012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62" name="WordArt 36"/>
          <p:cNvSpPr>
            <a:spLocks noChangeArrowheads="1" noChangeShapeType="1" noTextEdit="1"/>
          </p:cNvSpPr>
          <p:nvPr/>
        </p:nvSpPr>
        <p:spPr bwMode="auto">
          <a:xfrm>
            <a:off x="95250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63" name="WordArt 37"/>
          <p:cNvSpPr>
            <a:spLocks noChangeArrowheads="1" noChangeShapeType="1" noTextEdit="1"/>
          </p:cNvSpPr>
          <p:nvPr/>
        </p:nvSpPr>
        <p:spPr bwMode="auto">
          <a:xfrm>
            <a:off x="9525000" y="3657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64" name="WordArt 38"/>
          <p:cNvSpPr>
            <a:spLocks noChangeArrowheads="1" noChangeShapeType="1" noTextEdit="1"/>
          </p:cNvSpPr>
          <p:nvPr/>
        </p:nvSpPr>
        <p:spPr bwMode="auto">
          <a:xfrm>
            <a:off x="95250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65" name="WordArt 39"/>
          <p:cNvSpPr>
            <a:spLocks noChangeArrowheads="1" noChangeShapeType="1" noTextEdit="1"/>
          </p:cNvSpPr>
          <p:nvPr/>
        </p:nvSpPr>
        <p:spPr bwMode="auto">
          <a:xfrm>
            <a:off x="95250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6</a:t>
            </a:r>
          </a:p>
        </p:txBody>
      </p:sp>
      <p:sp>
        <p:nvSpPr>
          <p:cNvPr id="66" name="WordArt 40"/>
          <p:cNvSpPr>
            <a:spLocks noChangeArrowheads="1" noChangeShapeType="1" noTextEdit="1"/>
          </p:cNvSpPr>
          <p:nvPr/>
        </p:nvSpPr>
        <p:spPr bwMode="auto">
          <a:xfrm>
            <a:off x="95250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7</a:t>
            </a:r>
          </a:p>
        </p:txBody>
      </p:sp>
      <p:sp>
        <p:nvSpPr>
          <p:cNvPr id="67" name="WordArt 41"/>
          <p:cNvSpPr>
            <a:spLocks noChangeArrowheads="1" noChangeShapeType="1" noTextEdit="1"/>
          </p:cNvSpPr>
          <p:nvPr/>
        </p:nvSpPr>
        <p:spPr bwMode="auto">
          <a:xfrm>
            <a:off x="94488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8</a:t>
            </a:r>
          </a:p>
        </p:txBody>
      </p:sp>
      <p:sp>
        <p:nvSpPr>
          <p:cNvPr id="68" name="WordArt 42"/>
          <p:cNvSpPr>
            <a:spLocks noChangeArrowheads="1" noChangeShapeType="1" noTextEdit="1"/>
          </p:cNvSpPr>
          <p:nvPr/>
        </p:nvSpPr>
        <p:spPr bwMode="auto">
          <a:xfrm>
            <a:off x="96012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9</a:t>
            </a:r>
          </a:p>
        </p:txBody>
      </p:sp>
      <p:sp>
        <p:nvSpPr>
          <p:cNvPr id="69" name="WordArt 43"/>
          <p:cNvSpPr>
            <a:spLocks noChangeArrowheads="1" noChangeShapeType="1" noTextEdit="1"/>
          </p:cNvSpPr>
          <p:nvPr/>
        </p:nvSpPr>
        <p:spPr bwMode="auto">
          <a:xfrm>
            <a:off x="95250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10</a:t>
            </a:r>
          </a:p>
        </p:txBody>
      </p:sp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8915400" y="4419600"/>
            <a:ext cx="1752600" cy="1752600"/>
            <a:chOff x="4320" y="2928"/>
            <a:chExt cx="1104" cy="1104"/>
          </a:xfrm>
        </p:grpSpPr>
        <p:sp>
          <p:nvSpPr>
            <p:cNvPr id="13345" name="AutoShape 50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altLang="en-US" sz="6000" b="1" kern="1200">
                <a:solidFill>
                  <a:srgbClr val="FF0066"/>
                </a:solidFill>
                <a:latin typeface=".VnHelvetInsH"/>
                <a:ea typeface="+mn-ea"/>
                <a:cs typeface="+mn-cs"/>
              </a:endParaRPr>
            </a:p>
          </p:txBody>
        </p:sp>
        <p:sp>
          <p:nvSpPr>
            <p:cNvPr id="13346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8219" name="AutoShape 27"/>
          <p:cNvSpPr>
            <a:spLocks noChangeArrowheads="1"/>
          </p:cNvSpPr>
          <p:nvPr/>
        </p:nvSpPr>
        <p:spPr bwMode="auto">
          <a:xfrm>
            <a:off x="1524000" y="828675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220" name="WordArt 28"/>
          <p:cNvSpPr>
            <a:spLocks noChangeArrowheads="1" noChangeShapeType="1" noTextEdit="1"/>
          </p:cNvSpPr>
          <p:nvPr/>
        </p:nvSpPr>
        <p:spPr bwMode="auto">
          <a:xfrm>
            <a:off x="1905000" y="1219200"/>
            <a:ext cx="78105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  <a:ea typeface="+mn-ea"/>
                <a:cs typeface="+mn-cs"/>
              </a:rPr>
              <a:t>Câu 4</a:t>
            </a:r>
          </a:p>
        </p:txBody>
      </p:sp>
      <p:sp>
        <p:nvSpPr>
          <p:cNvPr id="13344" name="WordArt 30"/>
          <p:cNvSpPr>
            <a:spLocks noChangeArrowheads="1" noChangeShapeType="1" noTextEdit="1"/>
          </p:cNvSpPr>
          <p:nvPr/>
        </p:nvSpPr>
        <p:spPr bwMode="auto">
          <a:xfrm>
            <a:off x="3200401" y="0"/>
            <a:ext cx="5973763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Rung chuông vàng</a:t>
            </a:r>
          </a:p>
        </p:txBody>
      </p:sp>
    </p:spTree>
    <p:extLst>
      <p:ext uri="{BB962C8B-B14F-4D97-AF65-F5344CB8AC3E}">
        <p14:creationId xmlns:p14="http://schemas.microsoft.com/office/powerpoint/2010/main" val="92221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2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1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2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3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4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5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0087 -0.00463 L 0.00087 -0.07123 " pathEditMode="relative" rAng="0" ptsTypes="AA">
                                      <p:cBhvr>
                                        <p:cTn id="17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33000"/>
                                    </p:animMotion>
                                    <p:animRot by="1500000">
                                      <p:cBhvr>
                                        <p:cTn id="17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5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87" dur="1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1" grpId="0" animBg="1"/>
      <p:bldP spid="43" grpId="0" animBg="1"/>
      <p:bldP spid="43" grpId="1" animBg="1"/>
      <p:bldP spid="43" grpId="2" animBg="1"/>
      <p:bldP spid="46" grpId="0" animBg="1"/>
      <p:bldP spid="8219" grpId="0" animBg="1"/>
      <p:bldP spid="8219" grpId="1" animBg="1"/>
      <p:bldP spid="8219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utoShape 51"/>
          <p:cNvSpPr>
            <a:spLocks noChangeArrowheads="1"/>
          </p:cNvSpPr>
          <p:nvPr/>
        </p:nvSpPr>
        <p:spPr bwMode="auto">
          <a:xfrm>
            <a:off x="2895600" y="835026"/>
            <a:ext cx="7772400" cy="1755775"/>
          </a:xfrm>
          <a:prstGeom prst="roundRect">
            <a:avLst>
              <a:gd name="adj" fmla="val 16667"/>
            </a:avLst>
          </a:prstGeom>
          <a:solidFill>
            <a:srgbClr val="C00000"/>
          </a:solidFill>
          <a:ln w="9525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44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Lớp nghìn của số 241596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44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gồm các chữ số nào ?</a:t>
            </a:r>
          </a:p>
        </p:txBody>
      </p:sp>
      <p:grpSp>
        <p:nvGrpSpPr>
          <p:cNvPr id="14339" name="Group 51"/>
          <p:cNvGrpSpPr>
            <a:grpSpLocks/>
          </p:cNvGrpSpPr>
          <p:nvPr/>
        </p:nvGrpSpPr>
        <p:grpSpPr bwMode="auto">
          <a:xfrm>
            <a:off x="1530351" y="14288"/>
            <a:ext cx="320675" cy="6858000"/>
            <a:chOff x="202295" y="-322943"/>
            <a:chExt cx="319314" cy="7180943"/>
          </a:xfrm>
        </p:grpSpPr>
        <p:sp>
          <p:nvSpPr>
            <p:cNvPr id="34" name="Rectangle 33"/>
            <p:cNvSpPr/>
            <p:nvPr/>
          </p:nvSpPr>
          <p:spPr bwMode="auto">
            <a:xfrm>
              <a:off x="202295" y="-322943"/>
              <a:ext cx="319314" cy="7165982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defRPr/>
              </a:pPr>
              <a:endParaRPr lang="en-US" sz="2000" kern="1200">
                <a:solidFill>
                  <a:prstClr val="black"/>
                </a:solidFill>
                <a:latin typeface=".VnTime" pitchFamily="34" charset="0"/>
                <a:ea typeface="+mn-ea"/>
                <a:cs typeface="+mn-cs"/>
              </a:endParaRPr>
            </a:p>
          </p:txBody>
        </p:sp>
        <p:sp>
          <p:nvSpPr>
            <p:cNvPr id="14372" name="Rectangle 10"/>
            <p:cNvSpPr>
              <a:spLocks noChangeArrowheads="1"/>
            </p:cNvSpPr>
            <p:nvPr/>
          </p:nvSpPr>
          <p:spPr bwMode="auto">
            <a:xfrm>
              <a:off x="238583" y="-322943"/>
              <a:ext cx="228600" cy="7166429"/>
            </a:xfrm>
            <a:prstGeom prst="rect">
              <a:avLst/>
            </a:prstGeom>
            <a:solidFill>
              <a:srgbClr val="0066FF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altLang="en-US" sz="2000" kern="1200">
                <a:solidFill>
                  <a:prstClr val="black"/>
                </a:solidFill>
                <a:ea typeface="+mn-ea"/>
                <a:cs typeface="+mn-cs"/>
              </a:endParaRPr>
            </a:p>
          </p:txBody>
        </p:sp>
        <p:sp>
          <p:nvSpPr>
            <p:cNvPr id="36" name="Rectangle 35"/>
            <p:cNvSpPr/>
            <p:nvPr/>
          </p:nvSpPr>
          <p:spPr bwMode="auto">
            <a:xfrm>
              <a:off x="324014" y="-307983"/>
              <a:ext cx="75877" cy="7165983"/>
            </a:xfrm>
            <a:prstGeom prst="rect">
              <a:avLst/>
            </a:prstGeom>
            <a:solidFill>
              <a:srgbClr val="A3C8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0" hangingPunct="0">
                <a:buClrTx/>
                <a:defRPr/>
              </a:pPr>
              <a:endParaRPr lang="en-US" sz="2000" kern="1200">
                <a:solidFill>
                  <a:prstClr val="black"/>
                </a:solidFill>
                <a:effectLst>
                  <a:glow rad="101600">
                    <a:srgbClr val="4F81BD">
                      <a:satMod val="175000"/>
                      <a:alpha val="40000"/>
                    </a:srgbClr>
                  </a:glow>
                </a:effectLst>
                <a:latin typeface=".VnTime" pitchFamily="34" charset="0"/>
                <a:ea typeface="+mn-ea"/>
                <a:cs typeface="+mn-cs"/>
              </a:endParaRPr>
            </a:p>
          </p:txBody>
        </p:sp>
      </p:grpSp>
      <p:sp>
        <p:nvSpPr>
          <p:cNvPr id="38" name="AutoShape 51"/>
          <p:cNvSpPr>
            <a:spLocks noChangeArrowheads="1"/>
          </p:cNvSpPr>
          <p:nvPr/>
        </p:nvSpPr>
        <p:spPr bwMode="auto">
          <a:xfrm>
            <a:off x="3076576" y="3200400"/>
            <a:ext cx="6067425" cy="9144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6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Gồm các chữ số 1, 5 và 9</a:t>
            </a:r>
          </a:p>
        </p:txBody>
      </p:sp>
      <p:pic>
        <p:nvPicPr>
          <p:cNvPr id="39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87" y="3302000"/>
            <a:ext cx="593726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0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3124200"/>
            <a:ext cx="1500188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1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957388" y="3152776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sz="200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42" name="WordArt 226"/>
          <p:cNvSpPr>
            <a:spLocks noChangeArrowheads="1" noChangeShapeType="1" noTextEdit="1"/>
          </p:cNvSpPr>
          <p:nvPr/>
        </p:nvSpPr>
        <p:spPr bwMode="auto">
          <a:xfrm>
            <a:off x="2163764" y="3265488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  <a:ea typeface="+mn-ea"/>
                <a:cs typeface="+mn-cs"/>
              </a:rPr>
              <a:t>A</a:t>
            </a:r>
          </a:p>
        </p:txBody>
      </p:sp>
      <p:sp>
        <p:nvSpPr>
          <p:cNvPr id="43" name="AutoShape 51"/>
          <p:cNvSpPr>
            <a:spLocks noChangeArrowheads="1"/>
          </p:cNvSpPr>
          <p:nvPr/>
        </p:nvSpPr>
        <p:spPr bwMode="auto">
          <a:xfrm>
            <a:off x="3124200" y="5486400"/>
            <a:ext cx="6019800" cy="800100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6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Gồm các chữ số 2, 4 và 1</a:t>
            </a:r>
          </a:p>
        </p:txBody>
      </p:sp>
      <p:pic>
        <p:nvPicPr>
          <p:cNvPr id="44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81137" y="5795964"/>
            <a:ext cx="593726" cy="35083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45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2139" y="5573714"/>
            <a:ext cx="1500187" cy="801687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46" name="Oval 59">
            <a:hlinkHover r:id="" action="ppaction://noaction" highlightClick="1">
              <a:snd r:embed="rId8" name="cached_combo42.wav"/>
            </a:hlinkHover>
          </p:cNvPr>
          <p:cNvSpPr>
            <a:spLocks noChangeArrowheads="1"/>
          </p:cNvSpPr>
          <p:nvPr/>
        </p:nvSpPr>
        <p:spPr bwMode="auto">
          <a:xfrm>
            <a:off x="1938338" y="4330701"/>
            <a:ext cx="817562" cy="612775"/>
          </a:xfrm>
          <a:prstGeom prst="ellipse">
            <a:avLst/>
          </a:prstGeom>
          <a:gradFill rotWithShape="1">
            <a:gsLst>
              <a:gs pos="0">
                <a:srgbClr val="FF00FF">
                  <a:alpha val="53998"/>
                </a:srgbClr>
              </a:gs>
              <a:gs pos="100000">
                <a:srgbClr val="760076">
                  <a:alpha val="5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sz="2000" kern="1200">
              <a:solidFill>
                <a:prstClr val="black"/>
              </a:solidFill>
              <a:ea typeface="+mn-ea"/>
              <a:cs typeface="+mn-cs"/>
            </a:endParaRPr>
          </a:p>
        </p:txBody>
      </p:sp>
      <p:sp>
        <p:nvSpPr>
          <p:cNvPr id="47" name="WordArt 226"/>
          <p:cNvSpPr>
            <a:spLocks noChangeArrowheads="1" noChangeShapeType="1" noTextEdit="1"/>
          </p:cNvSpPr>
          <p:nvPr/>
        </p:nvSpPr>
        <p:spPr bwMode="auto">
          <a:xfrm>
            <a:off x="2144714" y="5759450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  <a:ea typeface="+mn-ea"/>
                <a:cs typeface="+mn-cs"/>
              </a:rPr>
              <a:t>C</a:t>
            </a:r>
          </a:p>
        </p:txBody>
      </p:sp>
      <p:sp>
        <p:nvSpPr>
          <p:cNvPr id="48" name="AutoShape 51"/>
          <p:cNvSpPr>
            <a:spLocks noChangeArrowheads="1"/>
          </p:cNvSpPr>
          <p:nvPr/>
        </p:nvSpPr>
        <p:spPr bwMode="auto">
          <a:xfrm>
            <a:off x="3078164" y="4343401"/>
            <a:ext cx="6065837" cy="847725"/>
          </a:xfrm>
          <a:prstGeom prst="roundRect">
            <a:avLst>
              <a:gd name="adj" fmla="val 16667"/>
            </a:avLst>
          </a:prstGeom>
          <a:solidFill>
            <a:srgbClr val="7030A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3600" b="1" kern="1200">
                <a:solidFill>
                  <a:prstClr val="white"/>
                </a:solidFill>
                <a:latin typeface="Times New Roman" panose="02020603050405020304" pitchFamily="18" charset="0"/>
                <a:ea typeface="+mn-ea"/>
                <a:cs typeface="+mn-cs"/>
              </a:rPr>
              <a:t>Gồm các chữ số 5, 9 và 6</a:t>
            </a:r>
          </a:p>
        </p:txBody>
      </p:sp>
      <p:pic>
        <p:nvPicPr>
          <p:cNvPr id="49" name="Picture 37" descr="Blue_chapterlist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81137" y="4508500"/>
            <a:ext cx="593726" cy="35083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0" name="Picture 39" descr="Classicmod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2C2761"/>
              </a:clrFrom>
              <a:clrTo>
                <a:srgbClr val="2C276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2139" y="4286250"/>
            <a:ext cx="1500187" cy="801688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52" name="WordArt 226"/>
          <p:cNvSpPr>
            <a:spLocks noChangeArrowheads="1" noChangeShapeType="1" noTextEdit="1"/>
          </p:cNvSpPr>
          <p:nvPr/>
        </p:nvSpPr>
        <p:spPr bwMode="auto">
          <a:xfrm>
            <a:off x="2144714" y="4471988"/>
            <a:ext cx="460375" cy="387350"/>
          </a:xfrm>
          <a:prstGeom prst="rect">
            <a:avLst/>
          </a:prstGeom>
        </p:spPr>
        <p:txBody>
          <a:bodyPr wrap="none" fromWordArt="1">
            <a:prstTxWarp prst="textInflate">
              <a:avLst>
                <a:gd name="adj" fmla="val 1363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latin typeface=".VnTimeH"/>
                <a:ea typeface="+mn-ea"/>
                <a:cs typeface="+mn-cs"/>
              </a:rPr>
              <a:t>B</a:t>
            </a:r>
          </a:p>
        </p:txBody>
      </p:sp>
      <p:pic>
        <p:nvPicPr>
          <p:cNvPr id="14354" name="Picture 29" descr="Picture1"/>
          <p:cNvPicPr>
            <a:picLocks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41363"/>
            <a:ext cx="9144000" cy="9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WordArt 34"/>
          <p:cNvSpPr>
            <a:spLocks noChangeArrowheads="1" noChangeShapeType="1" noTextEdit="1"/>
          </p:cNvSpPr>
          <p:nvPr/>
        </p:nvSpPr>
        <p:spPr bwMode="auto">
          <a:xfrm>
            <a:off x="9525000" y="3657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61" name="WordArt 35"/>
          <p:cNvSpPr>
            <a:spLocks noChangeArrowheads="1" noChangeShapeType="1" noTextEdit="1"/>
          </p:cNvSpPr>
          <p:nvPr/>
        </p:nvSpPr>
        <p:spPr bwMode="auto">
          <a:xfrm>
            <a:off x="96012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62" name="WordArt 36"/>
          <p:cNvSpPr>
            <a:spLocks noChangeArrowheads="1" noChangeShapeType="1" noTextEdit="1"/>
          </p:cNvSpPr>
          <p:nvPr/>
        </p:nvSpPr>
        <p:spPr bwMode="auto">
          <a:xfrm>
            <a:off x="95250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63" name="WordArt 37"/>
          <p:cNvSpPr>
            <a:spLocks noChangeArrowheads="1" noChangeShapeType="1" noTextEdit="1"/>
          </p:cNvSpPr>
          <p:nvPr/>
        </p:nvSpPr>
        <p:spPr bwMode="auto">
          <a:xfrm>
            <a:off x="9525000" y="36576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4</a:t>
            </a:r>
          </a:p>
        </p:txBody>
      </p:sp>
      <p:sp>
        <p:nvSpPr>
          <p:cNvPr id="64" name="WordArt 38"/>
          <p:cNvSpPr>
            <a:spLocks noChangeArrowheads="1" noChangeShapeType="1" noTextEdit="1"/>
          </p:cNvSpPr>
          <p:nvPr/>
        </p:nvSpPr>
        <p:spPr bwMode="auto">
          <a:xfrm>
            <a:off x="95250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5</a:t>
            </a:r>
          </a:p>
        </p:txBody>
      </p:sp>
      <p:sp>
        <p:nvSpPr>
          <p:cNvPr id="65" name="WordArt 39"/>
          <p:cNvSpPr>
            <a:spLocks noChangeArrowheads="1" noChangeShapeType="1" noTextEdit="1"/>
          </p:cNvSpPr>
          <p:nvPr/>
        </p:nvSpPr>
        <p:spPr bwMode="auto">
          <a:xfrm>
            <a:off x="95250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6</a:t>
            </a:r>
          </a:p>
        </p:txBody>
      </p:sp>
      <p:sp>
        <p:nvSpPr>
          <p:cNvPr id="66" name="WordArt 40"/>
          <p:cNvSpPr>
            <a:spLocks noChangeArrowheads="1" noChangeShapeType="1" noTextEdit="1"/>
          </p:cNvSpPr>
          <p:nvPr/>
        </p:nvSpPr>
        <p:spPr bwMode="auto">
          <a:xfrm>
            <a:off x="95250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7</a:t>
            </a:r>
          </a:p>
        </p:txBody>
      </p:sp>
      <p:sp>
        <p:nvSpPr>
          <p:cNvPr id="67" name="WordArt 41"/>
          <p:cNvSpPr>
            <a:spLocks noChangeArrowheads="1" noChangeShapeType="1" noTextEdit="1"/>
          </p:cNvSpPr>
          <p:nvPr/>
        </p:nvSpPr>
        <p:spPr bwMode="auto">
          <a:xfrm>
            <a:off x="94488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8</a:t>
            </a:r>
          </a:p>
        </p:txBody>
      </p:sp>
      <p:sp>
        <p:nvSpPr>
          <p:cNvPr id="68" name="WordArt 42"/>
          <p:cNvSpPr>
            <a:spLocks noChangeArrowheads="1" noChangeShapeType="1" noTextEdit="1"/>
          </p:cNvSpPr>
          <p:nvPr/>
        </p:nvSpPr>
        <p:spPr bwMode="auto">
          <a:xfrm>
            <a:off x="96012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9</a:t>
            </a:r>
          </a:p>
        </p:txBody>
      </p:sp>
      <p:sp>
        <p:nvSpPr>
          <p:cNvPr id="69" name="WordArt 43"/>
          <p:cNvSpPr>
            <a:spLocks noChangeArrowheads="1" noChangeShapeType="1" noTextEdit="1"/>
          </p:cNvSpPr>
          <p:nvPr/>
        </p:nvSpPr>
        <p:spPr bwMode="auto">
          <a:xfrm>
            <a:off x="9525000" y="3581400"/>
            <a:ext cx="66675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 pitchFamily="34" charset="0"/>
                <a:ea typeface="+mn-ea"/>
                <a:cs typeface="+mn-cs"/>
              </a:rPr>
              <a:t>10</a:t>
            </a:r>
          </a:p>
        </p:txBody>
      </p:sp>
      <p:grpSp>
        <p:nvGrpSpPr>
          <p:cNvPr id="3" name="Group 49"/>
          <p:cNvGrpSpPr>
            <a:grpSpLocks/>
          </p:cNvGrpSpPr>
          <p:nvPr/>
        </p:nvGrpSpPr>
        <p:grpSpPr bwMode="auto">
          <a:xfrm>
            <a:off x="8915400" y="4419600"/>
            <a:ext cx="1752600" cy="1752600"/>
            <a:chOff x="4320" y="2928"/>
            <a:chExt cx="1104" cy="1104"/>
          </a:xfrm>
        </p:grpSpPr>
        <p:sp>
          <p:nvSpPr>
            <p:cNvPr id="14369" name="AutoShape 50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endParaRPr lang="en-US" altLang="en-US" sz="6000" b="1" kern="1200">
                <a:solidFill>
                  <a:srgbClr val="FF0066"/>
                </a:solidFill>
                <a:latin typeface=".VnHelvetInsH"/>
                <a:ea typeface="+mn-ea"/>
                <a:cs typeface="+mn-cs"/>
              </a:endParaRPr>
            </a:p>
          </p:txBody>
        </p:sp>
        <p:sp>
          <p:nvSpPr>
            <p:cNvPr id="14370" name="WordArt 51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en-US" sz="3600" kern="1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Hết giờ</a:t>
              </a:r>
            </a:p>
          </p:txBody>
        </p:sp>
      </p:grpSp>
      <p:sp>
        <p:nvSpPr>
          <p:cNvPr id="8219" name="AutoShape 27"/>
          <p:cNvSpPr>
            <a:spLocks noChangeArrowheads="1"/>
          </p:cNvSpPr>
          <p:nvPr/>
        </p:nvSpPr>
        <p:spPr bwMode="auto">
          <a:xfrm>
            <a:off x="1524000" y="828675"/>
            <a:ext cx="1543050" cy="1358900"/>
          </a:xfrm>
          <a:prstGeom prst="sun">
            <a:avLst>
              <a:gd name="adj" fmla="val 19880"/>
            </a:avLst>
          </a:prstGeom>
          <a:gradFill rotWithShape="1">
            <a:gsLst>
              <a:gs pos="0">
                <a:srgbClr val="FF0066"/>
              </a:gs>
              <a:gs pos="100000">
                <a:srgbClr val="E9EE1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altLang="en-US" kern="1200">
              <a:solidFill>
                <a:prstClr val="black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8220" name="WordArt 28"/>
          <p:cNvSpPr>
            <a:spLocks noChangeArrowheads="1" noChangeShapeType="1" noTextEdit="1"/>
          </p:cNvSpPr>
          <p:nvPr/>
        </p:nvSpPr>
        <p:spPr bwMode="auto">
          <a:xfrm>
            <a:off x="1905000" y="1219200"/>
            <a:ext cx="78105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VNI-Times"/>
                <a:ea typeface="+mn-ea"/>
                <a:cs typeface="+mn-cs"/>
              </a:rPr>
              <a:t>Câu 5</a:t>
            </a:r>
          </a:p>
        </p:txBody>
      </p:sp>
      <p:sp>
        <p:nvSpPr>
          <p:cNvPr id="14368" name="WordArt 30"/>
          <p:cNvSpPr>
            <a:spLocks noChangeArrowheads="1" noChangeShapeType="1" noTextEdit="1"/>
          </p:cNvSpPr>
          <p:nvPr/>
        </p:nvSpPr>
        <p:spPr bwMode="auto">
          <a:xfrm>
            <a:off x="3200401" y="0"/>
            <a:ext cx="5973763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sz="3600" kern="1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Rung chuông vàng</a:t>
            </a:r>
          </a:p>
        </p:txBody>
      </p:sp>
    </p:spTree>
    <p:extLst>
      <p:ext uri="{BB962C8B-B14F-4D97-AF65-F5344CB8AC3E}">
        <p14:creationId xmlns:p14="http://schemas.microsoft.com/office/powerpoint/2010/main" val="342703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2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 3-CL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5" presetClass="entr" presetSubtype="1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7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0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1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1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2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1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3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4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4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153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23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FELIZ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0087 -0.00463 L 0.00087 -0.07123 " pathEditMode="relative" rAng="0" ptsTypes="AA">
                                      <p:cBhvr>
                                        <p:cTn id="17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33000"/>
                                    </p:animMotion>
                                    <p:animRot by="1500000">
                                      <p:cBhvr>
                                        <p:cTn id="17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5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8" presetClass="emph" presetSubtype="0" repeatCount="indefinite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87" dur="15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1" grpId="0" animBg="1"/>
      <p:bldP spid="43" grpId="0" animBg="1"/>
      <p:bldP spid="43" grpId="1" animBg="1"/>
      <p:bldP spid="43" grpId="2" animBg="1"/>
      <p:bldP spid="46" grpId="0" animBg="1"/>
      <p:bldP spid="8219" grpId="0" animBg="1"/>
      <p:bldP spid="8219" grpId="1" animBg="1"/>
      <p:bldP spid="8219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53680E3D-4D55-4EA1-88BD-2EA458DEBB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68" y="1716833"/>
            <a:ext cx="9927771" cy="3403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043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MCj0435809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4962527"/>
            <a:ext cx="1877616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14" descr="Firewrk8"/>
          <p:cNvPicPr>
            <a:picLocks noChangeAspect="1" noChangeArrowheads="1"/>
          </p:cNvPicPr>
          <p:nvPr/>
        </p:nvPicPr>
        <p:blipFill>
          <a:blip r:embed="rId3">
            <a:lum bright="6000" contrast="30000"/>
          </a:blip>
          <a:srcRect/>
          <a:stretch>
            <a:fillRect/>
          </a:stretch>
        </p:blipFill>
        <p:spPr bwMode="auto">
          <a:xfrm>
            <a:off x="6705600" y="2971802"/>
            <a:ext cx="1905000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MCj0435809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4404278">
            <a:off x="8786813" y="4754564"/>
            <a:ext cx="142875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2" descr="Firewrk8"/>
          <p:cNvPicPr>
            <a:picLocks noChangeAspect="1" noChangeArrowheads="1"/>
          </p:cNvPicPr>
          <p:nvPr/>
        </p:nvPicPr>
        <p:blipFill>
          <a:blip r:embed="rId3">
            <a:lum bright="6000" contrast="30000"/>
          </a:blip>
          <a:srcRect/>
          <a:stretch>
            <a:fillRect/>
          </a:stretch>
        </p:blipFill>
        <p:spPr bwMode="auto">
          <a:xfrm>
            <a:off x="2438400" y="1295400"/>
            <a:ext cx="1524000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4" descr="Firewrk8"/>
          <p:cNvPicPr>
            <a:picLocks noChangeAspect="1" noChangeArrowheads="1"/>
          </p:cNvPicPr>
          <p:nvPr/>
        </p:nvPicPr>
        <p:blipFill>
          <a:blip r:embed="rId3">
            <a:lum bright="6000" contrast="30000"/>
          </a:blip>
          <a:srcRect/>
          <a:stretch>
            <a:fillRect/>
          </a:stretch>
        </p:blipFill>
        <p:spPr bwMode="auto">
          <a:xfrm>
            <a:off x="8458200" y="1524002"/>
            <a:ext cx="1905000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WordArt 13"/>
          <p:cNvSpPr>
            <a:spLocks noChangeArrowheads="1" noChangeShapeType="1" noTextEdit="1"/>
          </p:cNvSpPr>
          <p:nvPr/>
        </p:nvSpPr>
        <p:spPr bwMode="auto">
          <a:xfrm>
            <a:off x="2590800" y="1143000"/>
            <a:ext cx="6477000" cy="38100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en-US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CHÀO</a:t>
            </a:r>
            <a:r>
              <a:rPr lang="en-US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 </a:t>
            </a:r>
            <a:r>
              <a:rPr lang="en-US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TẠM</a:t>
            </a:r>
            <a:r>
              <a:rPr lang="en-US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 </a:t>
            </a:r>
            <a:r>
              <a:rPr lang="en-US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BiỆT</a:t>
            </a:r>
            <a:endParaRPr lang="en-US" b="1" kern="10" dirty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E701"/>
                  </a:gs>
                  <a:gs pos="100000">
                    <a:srgbClr val="FE3E02"/>
                  </a:gs>
                </a:gsLst>
                <a:lin ang="5400000" scaled="1"/>
              </a:gradFill>
              <a:latin typeface="Impact"/>
            </a:endParaRPr>
          </a:p>
          <a:p>
            <a:pPr algn="ctr"/>
            <a:r>
              <a:rPr lang="en-US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CÁC</a:t>
            </a:r>
            <a:r>
              <a:rPr lang="en-US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 </a:t>
            </a:r>
            <a:r>
              <a:rPr lang="en-US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EM</a:t>
            </a:r>
            <a:r>
              <a:rPr lang="en-US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/>
              </a:rPr>
              <a:t> 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339" name="AutoShape 67"/>
          <p:cNvSpPr>
            <a:spLocks noChangeArrowheads="1"/>
          </p:cNvSpPr>
          <p:nvPr/>
        </p:nvSpPr>
        <p:spPr bwMode="auto">
          <a:xfrm>
            <a:off x="4918076" y="347664"/>
            <a:ext cx="5330825" cy="1685925"/>
          </a:xfrm>
          <a:prstGeom prst="cloudCallout">
            <a:avLst>
              <a:gd name="adj1" fmla="val 34366"/>
              <a:gd name="adj2" fmla="val -152431"/>
            </a:avLst>
          </a:prstGeom>
          <a:solidFill>
            <a:srgbClr val="FF0000"/>
          </a:solidFill>
          <a:ln>
            <a:noFill/>
          </a:ln>
          <a:effectLst>
            <a:outerShdw dist="35921" dir="2700000" algn="ctr" rotWithShape="0">
              <a:srgbClr val="99FFCC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* </a:t>
            </a:r>
            <a:r>
              <a:rPr lang="en-US" altLang="en-US" sz="2200" b="1" i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Hãy</a:t>
            </a: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200" b="1" i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nêu</a:t>
            </a: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200" b="1" i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tên</a:t>
            </a: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200" b="1" i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các</a:t>
            </a: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200" b="1" i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hàng</a:t>
            </a: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200" b="1" i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đã</a:t>
            </a: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200" b="1" i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học</a:t>
            </a: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200" b="1" i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theo</a:t>
            </a: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200" b="1" i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thứ</a:t>
            </a: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200" b="1" i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tự</a:t>
            </a: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200" b="1" i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từ</a:t>
            </a: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200" b="1" i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nhỏ</a:t>
            </a: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200" b="1" i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đến</a:t>
            </a: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 </a:t>
            </a:r>
            <a:r>
              <a:rPr lang="en-US" altLang="en-US" sz="2200" b="1" i="1" kern="1200" dirty="0" err="1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lớn</a:t>
            </a:r>
            <a:r>
              <a:rPr lang="en-US" altLang="en-US" sz="2200" b="1" i="1" kern="1200" dirty="0">
                <a:solidFill>
                  <a:srgbClr val="FFFFFF"/>
                </a:solidFill>
                <a:latin typeface="Times New Roman" panose="02020603050405020304" pitchFamily="18" charset="0"/>
                <a:ea typeface="+mn-ea"/>
              </a:rPr>
              <a:t>?</a:t>
            </a:r>
          </a:p>
        </p:txBody>
      </p:sp>
      <p:graphicFrame>
        <p:nvGraphicFramePr>
          <p:cNvPr id="182400" name="Group 128"/>
          <p:cNvGraphicFramePr>
            <a:graphicFrameLocks noGrp="1"/>
          </p:cNvGraphicFramePr>
          <p:nvPr>
            <p:ph/>
          </p:nvPr>
        </p:nvGraphicFramePr>
        <p:xfrm>
          <a:off x="1709738" y="1952626"/>
          <a:ext cx="8729662" cy="5191125"/>
        </p:xfrm>
        <a:graphic>
          <a:graphicData uri="http://schemas.openxmlformats.org/drawingml/2006/table">
            <a:tbl>
              <a:tblPr/>
              <a:tblGrid>
                <a:gridCol w="11763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7472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7630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621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1917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9536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7156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9859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1123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85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84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98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82401" name="Text Box 129"/>
          <p:cNvSpPr txBox="1">
            <a:spLocks noChangeArrowheads="1"/>
          </p:cNvSpPr>
          <p:nvPr/>
        </p:nvSpPr>
        <p:spPr bwMode="auto">
          <a:xfrm>
            <a:off x="8991600" y="2665414"/>
            <a:ext cx="1066800" cy="769937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SzPct val="115000"/>
              <a:defRPr/>
            </a:pPr>
            <a:r>
              <a:rPr lang="en-US" sz="2200" b="1" kern="1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Hàng đơn vị</a:t>
            </a:r>
            <a:endParaRPr lang="en-US" sz="2200" kern="1200">
              <a:solidFill>
                <a:srgbClr val="FF0000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182402" name="Text Box 130"/>
          <p:cNvSpPr txBox="1">
            <a:spLocks noChangeArrowheads="1"/>
          </p:cNvSpPr>
          <p:nvPr/>
        </p:nvSpPr>
        <p:spPr bwMode="auto">
          <a:xfrm>
            <a:off x="7848600" y="2743200"/>
            <a:ext cx="1066800" cy="7699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SzPct val="115000"/>
              <a:defRPr/>
            </a:pPr>
            <a:r>
              <a:rPr lang="en-US" sz="2200" b="1" kern="1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Hàng chục</a:t>
            </a:r>
            <a:endParaRPr lang="en-US" sz="2200" kern="1200">
              <a:solidFill>
                <a:srgbClr val="FF0000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182403" name="Text Box 131"/>
          <p:cNvSpPr txBox="1">
            <a:spLocks noChangeArrowheads="1"/>
          </p:cNvSpPr>
          <p:nvPr/>
        </p:nvSpPr>
        <p:spPr bwMode="auto">
          <a:xfrm>
            <a:off x="6705600" y="2743200"/>
            <a:ext cx="1066800" cy="7699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SzPct val="115000"/>
              <a:defRPr/>
            </a:pPr>
            <a:r>
              <a:rPr lang="en-US" sz="2200" b="1" kern="1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Hàng trăm</a:t>
            </a:r>
            <a:endParaRPr lang="en-US" sz="2200" b="1" kern="1200">
              <a:solidFill>
                <a:srgbClr val="FF0000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182404" name="Text Box 132"/>
          <p:cNvSpPr txBox="1">
            <a:spLocks noChangeArrowheads="1"/>
          </p:cNvSpPr>
          <p:nvPr/>
        </p:nvSpPr>
        <p:spPr bwMode="auto">
          <a:xfrm>
            <a:off x="5486400" y="2676525"/>
            <a:ext cx="1066800" cy="7699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SzPct val="115000"/>
              <a:defRPr/>
            </a:pPr>
            <a:r>
              <a:rPr lang="en-US" sz="2200" b="1" kern="12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Hàng nghìn</a:t>
            </a:r>
            <a:endParaRPr lang="en-US" sz="2200" kern="1200">
              <a:solidFill>
                <a:srgbClr val="FF0000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182405" name="Text Box 133"/>
          <p:cNvSpPr txBox="1">
            <a:spLocks noChangeArrowheads="1"/>
          </p:cNvSpPr>
          <p:nvPr/>
        </p:nvSpPr>
        <p:spPr bwMode="auto">
          <a:xfrm>
            <a:off x="4163285" y="2639290"/>
            <a:ext cx="1066800" cy="11080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SzPct val="115000"/>
              <a:defRPr/>
            </a:pPr>
            <a:r>
              <a:rPr lang="en-US" sz="2200" b="1" kern="1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Hàng</a:t>
            </a:r>
            <a:r>
              <a:rPr lang="en-US" sz="22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 </a:t>
            </a:r>
            <a:r>
              <a:rPr lang="en-US" sz="2200" b="1" kern="1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chục</a:t>
            </a:r>
            <a:r>
              <a:rPr lang="en-US" sz="22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 </a:t>
            </a:r>
            <a:r>
              <a:rPr lang="en-US" sz="2200" b="1" kern="1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nghìn</a:t>
            </a:r>
            <a:endParaRPr lang="en-US" sz="2200" kern="1200" dirty="0">
              <a:solidFill>
                <a:srgbClr val="FF0000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182406" name="Text Box 134"/>
          <p:cNvSpPr txBox="1">
            <a:spLocks noChangeArrowheads="1"/>
          </p:cNvSpPr>
          <p:nvPr/>
        </p:nvSpPr>
        <p:spPr bwMode="auto">
          <a:xfrm>
            <a:off x="2847253" y="2671769"/>
            <a:ext cx="1371600" cy="11080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SzPct val="115000"/>
              <a:defRPr/>
            </a:pPr>
            <a:r>
              <a:rPr lang="en-US" sz="2200" b="1" kern="1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Hàng</a:t>
            </a:r>
            <a:r>
              <a:rPr lang="en-US" sz="22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 </a:t>
            </a:r>
            <a:r>
              <a:rPr lang="en-US" sz="2200" b="1" kern="1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trăm</a:t>
            </a:r>
            <a:r>
              <a:rPr lang="en-US" sz="22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 </a:t>
            </a:r>
            <a:r>
              <a:rPr lang="en-US" sz="2200" b="1" kern="1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nghìn</a:t>
            </a:r>
            <a:endParaRPr lang="en-US" sz="2200" kern="1200" dirty="0">
              <a:solidFill>
                <a:srgbClr val="FF0000"/>
              </a:solidFill>
              <a:latin typeface="Times New Roman" pitchFamily="18" charset="0"/>
              <a:ea typeface="+mn-ea"/>
            </a:endParaRPr>
          </a:p>
        </p:txBody>
      </p:sp>
      <p:sp>
        <p:nvSpPr>
          <p:cNvPr id="182407" name="AutoShape 135"/>
          <p:cNvSpPr>
            <a:spLocks noChangeArrowheads="1"/>
          </p:cNvSpPr>
          <p:nvPr/>
        </p:nvSpPr>
        <p:spPr bwMode="auto">
          <a:xfrm>
            <a:off x="5334001" y="4724401"/>
            <a:ext cx="4822825" cy="1685925"/>
          </a:xfrm>
          <a:prstGeom prst="cloudCallout">
            <a:avLst>
              <a:gd name="adj1" fmla="val 16755"/>
              <a:gd name="adj2" fmla="val -298620"/>
            </a:avLst>
          </a:prstGeom>
          <a:gradFill rotWithShape="0">
            <a:gsLst>
              <a:gs pos="0">
                <a:schemeClr val="bg1"/>
              </a:gs>
              <a:gs pos="100000">
                <a:srgbClr val="99FF99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dist="35921" dir="2700000" algn="ctr" rotWithShape="0">
              <a:srgbClr val="99FFCC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200" b="1" i="1" kern="1200">
                <a:solidFill>
                  <a:srgbClr val="006600"/>
                </a:solidFill>
                <a:latin typeface="Times New Roman" panose="02020603050405020304" pitchFamily="18" charset="0"/>
                <a:ea typeface="+mn-ea"/>
              </a:rPr>
              <a:t>Lớp đơn vị gồm mấy hàng, là những hàng nào?</a:t>
            </a:r>
          </a:p>
        </p:txBody>
      </p:sp>
      <p:sp>
        <p:nvSpPr>
          <p:cNvPr id="182408" name="Text Box 136"/>
          <p:cNvSpPr txBox="1">
            <a:spLocks noChangeArrowheads="1"/>
          </p:cNvSpPr>
          <p:nvPr/>
        </p:nvSpPr>
        <p:spPr bwMode="auto">
          <a:xfrm>
            <a:off x="6858000" y="2057401"/>
            <a:ext cx="3048000" cy="4302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SzPct val="115000"/>
              <a:defRPr/>
            </a:pPr>
            <a:r>
              <a:rPr lang="en-US" sz="2200" b="1" kern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Lớp đơn vị</a:t>
            </a:r>
            <a:endParaRPr lang="en-US" sz="2200" kern="1200">
              <a:latin typeface="Times New Roman" pitchFamily="18" charset="0"/>
              <a:ea typeface="+mn-ea"/>
            </a:endParaRPr>
          </a:p>
        </p:txBody>
      </p:sp>
      <p:sp>
        <p:nvSpPr>
          <p:cNvPr id="182409" name="AutoShape 137"/>
          <p:cNvSpPr>
            <a:spLocks noChangeArrowheads="1"/>
          </p:cNvSpPr>
          <p:nvPr/>
        </p:nvSpPr>
        <p:spPr bwMode="auto">
          <a:xfrm>
            <a:off x="2209801" y="5105401"/>
            <a:ext cx="4822825" cy="1685925"/>
          </a:xfrm>
          <a:prstGeom prst="cloudCallout">
            <a:avLst>
              <a:gd name="adj1" fmla="val 7736"/>
              <a:gd name="adj2" fmla="val -331847"/>
            </a:avLst>
          </a:prstGeom>
          <a:gradFill rotWithShape="0">
            <a:gsLst>
              <a:gs pos="0">
                <a:schemeClr val="bg1"/>
              </a:gs>
              <a:gs pos="100000">
                <a:srgbClr val="99FF99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dist="35921" dir="2700000" algn="ctr" rotWithShape="0">
              <a:srgbClr val="99FFCC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200" b="1" i="1" kern="1200">
                <a:solidFill>
                  <a:srgbClr val="006600"/>
                </a:solidFill>
                <a:latin typeface="Times New Roman" panose="02020603050405020304" pitchFamily="18" charset="0"/>
                <a:ea typeface="+mn-ea"/>
              </a:rPr>
              <a:t>Lớp nghìn gồm mấy hàng, là những hàng nào?</a:t>
            </a:r>
          </a:p>
        </p:txBody>
      </p:sp>
      <p:sp>
        <p:nvSpPr>
          <p:cNvPr id="182410" name="Text Box 138"/>
          <p:cNvSpPr txBox="1">
            <a:spLocks noChangeArrowheads="1"/>
          </p:cNvSpPr>
          <p:nvPr/>
        </p:nvSpPr>
        <p:spPr bwMode="auto">
          <a:xfrm>
            <a:off x="3352800" y="2057401"/>
            <a:ext cx="3124200" cy="430213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SzPct val="115000"/>
              <a:defRPr/>
            </a:pPr>
            <a:r>
              <a:rPr lang="en-US" sz="2200" b="1" kern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+mn-ea"/>
              </a:rPr>
              <a:t>Lớp nghìn</a:t>
            </a:r>
            <a:endParaRPr lang="en-US" sz="2200" b="1" kern="1200">
              <a:latin typeface="Times New Roman" pitchFamily="18" charset="0"/>
              <a:ea typeface="+mn-ea"/>
            </a:endParaRPr>
          </a:p>
        </p:txBody>
      </p:sp>
      <p:grpSp>
        <p:nvGrpSpPr>
          <p:cNvPr id="182413" name="Group 141"/>
          <p:cNvGrpSpPr>
            <a:grpSpLocks/>
          </p:cNvGrpSpPr>
          <p:nvPr/>
        </p:nvGrpSpPr>
        <p:grpSpPr bwMode="auto">
          <a:xfrm>
            <a:off x="1790700" y="2279650"/>
            <a:ext cx="990600" cy="2179638"/>
            <a:chOff x="168" y="1436"/>
            <a:chExt cx="624" cy="1373"/>
          </a:xfrm>
        </p:grpSpPr>
        <p:sp>
          <p:nvSpPr>
            <p:cNvPr id="182411" name="Text Box 139"/>
            <p:cNvSpPr txBox="1">
              <a:spLocks noChangeArrowheads="1"/>
            </p:cNvSpPr>
            <p:nvPr/>
          </p:nvSpPr>
          <p:spPr bwMode="auto">
            <a:xfrm>
              <a:off x="192" y="1436"/>
              <a:ext cx="576" cy="27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  <a:buSzPct val="115000"/>
                <a:defRPr/>
              </a:pPr>
              <a:r>
                <a:rPr lang="en-US" sz="2200" b="1" kern="12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+mn-ea"/>
                </a:rPr>
                <a:t>SỐ</a:t>
              </a:r>
              <a:endParaRPr lang="en-US" sz="2200" b="1" kern="1200">
                <a:solidFill>
                  <a:srgbClr val="FF0000"/>
                </a:solidFill>
                <a:latin typeface="Times New Roman" pitchFamily="18" charset="0"/>
                <a:ea typeface="+mn-ea"/>
              </a:endParaRPr>
            </a:p>
          </p:txBody>
        </p:sp>
        <p:sp>
          <p:nvSpPr>
            <p:cNvPr id="182412" name="Text Box 140"/>
            <p:cNvSpPr txBox="1">
              <a:spLocks noChangeArrowheads="1"/>
            </p:cNvSpPr>
            <p:nvPr/>
          </p:nvSpPr>
          <p:spPr bwMode="auto">
            <a:xfrm>
              <a:off x="168" y="2538"/>
              <a:ext cx="624" cy="271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>
              <a:spAutoFit/>
            </a:bodyPr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  <a:buSzPct val="115000"/>
                <a:defRPr/>
              </a:pPr>
              <a:r>
                <a:rPr lang="en-US" sz="2200" b="1" kern="1200">
                  <a:solidFill>
                    <a:srgbClr val="0066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+mn-ea"/>
                </a:rPr>
                <a:t> </a:t>
              </a:r>
              <a:r>
                <a:rPr lang="en-US" sz="2200" b="1" kern="120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+mn-ea"/>
                </a:rPr>
                <a:t>321</a:t>
              </a:r>
              <a:endParaRPr lang="en-US" sz="2200" b="1" kern="1200">
                <a:solidFill>
                  <a:srgbClr val="FF0000"/>
                </a:solidFill>
                <a:latin typeface="Times New Roman" pitchFamily="18" charset="0"/>
                <a:ea typeface="+mn-ea"/>
              </a:endParaRPr>
            </a:p>
          </p:txBody>
        </p:sp>
      </p:grpSp>
      <p:sp>
        <p:nvSpPr>
          <p:cNvPr id="182414" name="AutoShape 142"/>
          <p:cNvSpPr>
            <a:spLocks noChangeArrowheads="1"/>
          </p:cNvSpPr>
          <p:nvPr/>
        </p:nvSpPr>
        <p:spPr bwMode="auto">
          <a:xfrm>
            <a:off x="5334000" y="3644900"/>
            <a:ext cx="2743200" cy="655638"/>
          </a:xfrm>
          <a:prstGeom prst="cloudCallout">
            <a:avLst>
              <a:gd name="adj1" fmla="val -149713"/>
              <a:gd name="adj2" fmla="val -58037"/>
            </a:avLst>
          </a:prstGeom>
          <a:gradFill rotWithShape="0">
            <a:gsLst>
              <a:gs pos="0">
                <a:schemeClr val="bg1"/>
              </a:gs>
              <a:gs pos="100000">
                <a:srgbClr val="99FF99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dist="35921" dir="2700000" algn="ctr" rotWithShape="0">
              <a:srgbClr val="99FFCC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200" b="1" i="1" kern="1200">
                <a:solidFill>
                  <a:srgbClr val="006600"/>
                </a:solidFill>
                <a:latin typeface="Times New Roman" panose="02020603050405020304" pitchFamily="18" charset="0"/>
                <a:ea typeface="+mn-ea"/>
              </a:rPr>
              <a:t>Hãy đọc số ?</a:t>
            </a:r>
          </a:p>
        </p:txBody>
      </p:sp>
      <p:sp>
        <p:nvSpPr>
          <p:cNvPr id="182416" name="Text Box 144"/>
          <p:cNvSpPr txBox="1">
            <a:spLocks noChangeArrowheads="1"/>
          </p:cNvSpPr>
          <p:nvPr/>
        </p:nvSpPr>
        <p:spPr bwMode="auto">
          <a:xfrm>
            <a:off x="9512300" y="4002088"/>
            <a:ext cx="325438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2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1</a:t>
            </a:r>
            <a:endParaRPr lang="en-US" altLang="en-US" sz="22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82417" name="Text Box 145"/>
          <p:cNvSpPr txBox="1">
            <a:spLocks noChangeArrowheads="1"/>
          </p:cNvSpPr>
          <p:nvPr/>
        </p:nvSpPr>
        <p:spPr bwMode="auto">
          <a:xfrm>
            <a:off x="8353425" y="4002088"/>
            <a:ext cx="325438" cy="43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2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2</a:t>
            </a:r>
            <a:endParaRPr lang="en-US" altLang="en-US" sz="22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82418" name="Text Box 146"/>
          <p:cNvSpPr txBox="1">
            <a:spLocks noChangeArrowheads="1"/>
          </p:cNvSpPr>
          <p:nvPr/>
        </p:nvSpPr>
        <p:spPr bwMode="auto">
          <a:xfrm>
            <a:off x="7075489" y="4029076"/>
            <a:ext cx="327025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2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3</a:t>
            </a:r>
            <a:endParaRPr lang="en-US" altLang="en-US" sz="22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8058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2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824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82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82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82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82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8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82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75"/>
                                        <p:tgtEl>
                                          <p:spTgt spid="1824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51" dur="2000"/>
                                        <p:tgtEl>
                                          <p:spTgt spid="182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82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2" dur="75"/>
                                        <p:tgtEl>
                                          <p:spTgt spid="1824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66" dur="2000"/>
                                        <p:tgtEl>
                                          <p:spTgt spid="182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18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7" dur="2000"/>
                                        <p:tgtEl>
                                          <p:spTgt spid="18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2" dur="75"/>
                                        <p:tgtEl>
                                          <p:spTgt spid="1824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edge">
                                      <p:cBhvr>
                                        <p:cTn id="86" dur="2000"/>
                                        <p:tgtEl>
                                          <p:spTgt spid="182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2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2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82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2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82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2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339" grpId="0" animBg="1"/>
      <p:bldP spid="182401" grpId="0"/>
      <p:bldP spid="182402" grpId="0"/>
      <p:bldP spid="182403" grpId="0"/>
      <p:bldP spid="182404" grpId="0"/>
      <p:bldP spid="182405" grpId="0"/>
      <p:bldP spid="182406" grpId="0"/>
      <p:bldP spid="182407" grpId="0" animBg="1" autoUpdateAnimBg="0"/>
      <p:bldP spid="182407" grpId="1" animBg="1"/>
      <p:bldP spid="182408" grpId="0"/>
      <p:bldP spid="182409" grpId="0" animBg="1" autoUpdateAnimBg="0"/>
      <p:bldP spid="182409" grpId="1" animBg="1"/>
      <p:bldP spid="182410" grpId="0"/>
      <p:bldP spid="182414" grpId="0" animBg="1" autoUpdateAnimBg="0"/>
      <p:bldP spid="182414" grpId="1" animBg="1"/>
      <p:bldP spid="182416" grpId="0" autoUpdateAnimBg="0"/>
      <p:bldP spid="182417" grpId="0" autoUpdateAnimBg="0"/>
      <p:bldP spid="18241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ChangeArrowheads="1"/>
          </p:cNvSpPr>
          <p:nvPr/>
        </p:nvSpPr>
        <p:spPr bwMode="auto">
          <a:xfrm>
            <a:off x="8991600" y="4343401"/>
            <a:ext cx="1176338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59" name="Rectangle 8"/>
          <p:cNvSpPr>
            <a:spLocks noChangeArrowheads="1"/>
          </p:cNvSpPr>
          <p:nvPr/>
        </p:nvSpPr>
        <p:spPr bwMode="auto">
          <a:xfrm>
            <a:off x="7856538" y="4357688"/>
            <a:ext cx="1173162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60" name="Rectangle 9"/>
          <p:cNvSpPr>
            <a:spLocks noChangeArrowheads="1"/>
          </p:cNvSpPr>
          <p:nvPr/>
        </p:nvSpPr>
        <p:spPr bwMode="auto">
          <a:xfrm>
            <a:off x="6680200" y="4357688"/>
            <a:ext cx="1176338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61" name="Rectangle 10"/>
          <p:cNvSpPr>
            <a:spLocks noChangeArrowheads="1"/>
          </p:cNvSpPr>
          <p:nvPr/>
        </p:nvSpPr>
        <p:spPr bwMode="auto">
          <a:xfrm>
            <a:off x="5505450" y="4357688"/>
            <a:ext cx="1174750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62" name="Rectangle 11"/>
          <p:cNvSpPr>
            <a:spLocks noChangeArrowheads="1"/>
          </p:cNvSpPr>
          <p:nvPr/>
        </p:nvSpPr>
        <p:spPr bwMode="auto">
          <a:xfrm>
            <a:off x="4329114" y="4357688"/>
            <a:ext cx="1176337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63" name="Rectangle 12"/>
          <p:cNvSpPr>
            <a:spLocks noChangeArrowheads="1"/>
          </p:cNvSpPr>
          <p:nvPr/>
        </p:nvSpPr>
        <p:spPr bwMode="auto">
          <a:xfrm>
            <a:off x="3155951" y="4357688"/>
            <a:ext cx="1173163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64" name="Rectangle 13"/>
          <p:cNvSpPr>
            <a:spLocks noChangeArrowheads="1"/>
          </p:cNvSpPr>
          <p:nvPr/>
        </p:nvSpPr>
        <p:spPr bwMode="auto">
          <a:xfrm>
            <a:off x="1979614" y="4357688"/>
            <a:ext cx="1176337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65" name="Rectangle 14"/>
          <p:cNvSpPr>
            <a:spLocks noChangeArrowheads="1"/>
          </p:cNvSpPr>
          <p:nvPr/>
        </p:nvSpPr>
        <p:spPr bwMode="auto">
          <a:xfrm>
            <a:off x="9029700" y="3763964"/>
            <a:ext cx="1176338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66" name="Rectangle 15"/>
          <p:cNvSpPr>
            <a:spLocks noChangeArrowheads="1"/>
          </p:cNvSpPr>
          <p:nvPr/>
        </p:nvSpPr>
        <p:spPr bwMode="auto">
          <a:xfrm>
            <a:off x="7856538" y="3763964"/>
            <a:ext cx="1173162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67" name="Rectangle 16"/>
          <p:cNvSpPr>
            <a:spLocks noChangeArrowheads="1"/>
          </p:cNvSpPr>
          <p:nvPr/>
        </p:nvSpPr>
        <p:spPr bwMode="auto">
          <a:xfrm>
            <a:off x="6680200" y="3763964"/>
            <a:ext cx="1176338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68" name="Rectangle 17"/>
          <p:cNvSpPr>
            <a:spLocks noChangeArrowheads="1"/>
          </p:cNvSpPr>
          <p:nvPr/>
        </p:nvSpPr>
        <p:spPr bwMode="auto">
          <a:xfrm>
            <a:off x="5505450" y="3763964"/>
            <a:ext cx="1174750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69" name="Rectangle 19"/>
          <p:cNvSpPr>
            <a:spLocks noChangeArrowheads="1"/>
          </p:cNvSpPr>
          <p:nvPr/>
        </p:nvSpPr>
        <p:spPr bwMode="auto">
          <a:xfrm>
            <a:off x="3155951" y="3763964"/>
            <a:ext cx="1173163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70" name="Rectangle 20"/>
          <p:cNvSpPr>
            <a:spLocks noChangeArrowheads="1"/>
          </p:cNvSpPr>
          <p:nvPr/>
        </p:nvSpPr>
        <p:spPr bwMode="auto">
          <a:xfrm>
            <a:off x="1979614" y="3763964"/>
            <a:ext cx="1176337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71" name="Rectangle 21"/>
          <p:cNvSpPr>
            <a:spLocks noChangeArrowheads="1"/>
          </p:cNvSpPr>
          <p:nvPr/>
        </p:nvSpPr>
        <p:spPr bwMode="auto">
          <a:xfrm>
            <a:off x="9029700" y="3170239"/>
            <a:ext cx="1176338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72" name="Rectangle 22"/>
          <p:cNvSpPr>
            <a:spLocks noChangeArrowheads="1"/>
          </p:cNvSpPr>
          <p:nvPr/>
        </p:nvSpPr>
        <p:spPr bwMode="auto">
          <a:xfrm>
            <a:off x="7856538" y="3170239"/>
            <a:ext cx="1173162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73" name="Rectangle 23"/>
          <p:cNvSpPr>
            <a:spLocks noChangeArrowheads="1"/>
          </p:cNvSpPr>
          <p:nvPr/>
        </p:nvSpPr>
        <p:spPr bwMode="auto">
          <a:xfrm>
            <a:off x="6680200" y="3170239"/>
            <a:ext cx="1176338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74" name="Rectangle 24"/>
          <p:cNvSpPr>
            <a:spLocks noChangeArrowheads="1"/>
          </p:cNvSpPr>
          <p:nvPr/>
        </p:nvSpPr>
        <p:spPr bwMode="auto">
          <a:xfrm>
            <a:off x="5505450" y="3170239"/>
            <a:ext cx="1174750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75" name="Rectangle 25"/>
          <p:cNvSpPr>
            <a:spLocks noChangeArrowheads="1"/>
          </p:cNvSpPr>
          <p:nvPr/>
        </p:nvSpPr>
        <p:spPr bwMode="auto">
          <a:xfrm>
            <a:off x="4329114" y="3170239"/>
            <a:ext cx="1176337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76" name="Rectangle 26"/>
          <p:cNvSpPr>
            <a:spLocks noChangeArrowheads="1"/>
          </p:cNvSpPr>
          <p:nvPr/>
        </p:nvSpPr>
        <p:spPr bwMode="auto">
          <a:xfrm>
            <a:off x="3155951" y="3170239"/>
            <a:ext cx="1173163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77" name="Rectangle 27"/>
          <p:cNvSpPr>
            <a:spLocks noChangeArrowheads="1"/>
          </p:cNvSpPr>
          <p:nvPr/>
        </p:nvSpPr>
        <p:spPr bwMode="auto">
          <a:xfrm>
            <a:off x="1979614" y="3170239"/>
            <a:ext cx="1176337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78" name="Rectangle 28"/>
          <p:cNvSpPr>
            <a:spLocks noChangeArrowheads="1"/>
          </p:cNvSpPr>
          <p:nvPr/>
        </p:nvSpPr>
        <p:spPr bwMode="auto">
          <a:xfrm>
            <a:off x="9029700" y="2576514"/>
            <a:ext cx="1176338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79" name="Rectangle 29"/>
          <p:cNvSpPr>
            <a:spLocks noChangeArrowheads="1"/>
          </p:cNvSpPr>
          <p:nvPr/>
        </p:nvSpPr>
        <p:spPr bwMode="auto">
          <a:xfrm>
            <a:off x="7856538" y="2576514"/>
            <a:ext cx="1173162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80" name="Rectangle 30"/>
          <p:cNvSpPr>
            <a:spLocks noChangeArrowheads="1"/>
          </p:cNvSpPr>
          <p:nvPr/>
        </p:nvSpPr>
        <p:spPr bwMode="auto">
          <a:xfrm>
            <a:off x="6680200" y="2576514"/>
            <a:ext cx="1176338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81" name="Rectangle 31"/>
          <p:cNvSpPr>
            <a:spLocks noChangeArrowheads="1"/>
          </p:cNvSpPr>
          <p:nvPr/>
        </p:nvSpPr>
        <p:spPr bwMode="auto">
          <a:xfrm>
            <a:off x="5505450" y="2576514"/>
            <a:ext cx="1174750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82" name="Rectangle 32"/>
          <p:cNvSpPr>
            <a:spLocks noChangeArrowheads="1"/>
          </p:cNvSpPr>
          <p:nvPr/>
        </p:nvSpPr>
        <p:spPr bwMode="auto">
          <a:xfrm>
            <a:off x="4329114" y="2576514"/>
            <a:ext cx="1176337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83" name="Rectangle 33"/>
          <p:cNvSpPr>
            <a:spLocks noChangeArrowheads="1"/>
          </p:cNvSpPr>
          <p:nvPr/>
        </p:nvSpPr>
        <p:spPr bwMode="auto">
          <a:xfrm>
            <a:off x="3155951" y="2576514"/>
            <a:ext cx="1173163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84" name="Rectangle 34"/>
          <p:cNvSpPr>
            <a:spLocks noChangeArrowheads="1"/>
          </p:cNvSpPr>
          <p:nvPr/>
        </p:nvSpPr>
        <p:spPr bwMode="auto">
          <a:xfrm>
            <a:off x="6680200" y="1981201"/>
            <a:ext cx="3525838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85" name="Rectangle 35"/>
          <p:cNvSpPr>
            <a:spLocks noChangeArrowheads="1"/>
          </p:cNvSpPr>
          <p:nvPr/>
        </p:nvSpPr>
        <p:spPr bwMode="auto">
          <a:xfrm>
            <a:off x="3155950" y="1981201"/>
            <a:ext cx="3524250" cy="59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86" name="Rectangle 36"/>
          <p:cNvSpPr>
            <a:spLocks noChangeArrowheads="1"/>
          </p:cNvSpPr>
          <p:nvPr/>
        </p:nvSpPr>
        <p:spPr bwMode="auto">
          <a:xfrm>
            <a:off x="1979614" y="1981200"/>
            <a:ext cx="1176337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Aft>
                <a:spcPct val="0"/>
              </a:spcAft>
              <a:buClrTx/>
              <a:buNone/>
            </a:pPr>
            <a:endParaRPr lang="en-US" altLang="en-US" sz="2800" kern="1200">
              <a:solidFill>
                <a:srgbClr val="000000"/>
              </a:solidFill>
              <a:ea typeface="+mn-ea"/>
            </a:endParaRPr>
          </a:p>
        </p:txBody>
      </p:sp>
      <p:sp>
        <p:nvSpPr>
          <p:cNvPr id="19487" name="Line 37"/>
          <p:cNvSpPr>
            <a:spLocks noChangeShapeType="1"/>
          </p:cNvSpPr>
          <p:nvPr/>
        </p:nvSpPr>
        <p:spPr bwMode="auto">
          <a:xfrm>
            <a:off x="1979614" y="1981200"/>
            <a:ext cx="8226425" cy="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 kern="1200">
              <a:latin typeface="Arial" panose="020B0604020202020204" pitchFamily="34" charset="0"/>
              <a:ea typeface="+mn-ea"/>
            </a:endParaRPr>
          </a:p>
        </p:txBody>
      </p:sp>
      <p:sp>
        <p:nvSpPr>
          <p:cNvPr id="19488" name="Line 38"/>
          <p:cNvSpPr>
            <a:spLocks noChangeShapeType="1"/>
          </p:cNvSpPr>
          <p:nvPr/>
        </p:nvSpPr>
        <p:spPr bwMode="auto">
          <a:xfrm>
            <a:off x="1979614" y="3170238"/>
            <a:ext cx="82264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 kern="1200">
              <a:latin typeface="Arial" panose="020B0604020202020204" pitchFamily="34" charset="0"/>
              <a:ea typeface="+mn-ea"/>
            </a:endParaRPr>
          </a:p>
        </p:txBody>
      </p:sp>
      <p:sp>
        <p:nvSpPr>
          <p:cNvPr id="19489" name="Line 39"/>
          <p:cNvSpPr>
            <a:spLocks noChangeShapeType="1"/>
          </p:cNvSpPr>
          <p:nvPr/>
        </p:nvSpPr>
        <p:spPr bwMode="auto">
          <a:xfrm>
            <a:off x="1979614" y="3763963"/>
            <a:ext cx="82264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 kern="1200">
              <a:latin typeface="Arial" panose="020B0604020202020204" pitchFamily="34" charset="0"/>
              <a:ea typeface="+mn-ea"/>
            </a:endParaRPr>
          </a:p>
        </p:txBody>
      </p:sp>
      <p:sp>
        <p:nvSpPr>
          <p:cNvPr id="19490" name="Line 40"/>
          <p:cNvSpPr>
            <a:spLocks noChangeShapeType="1"/>
          </p:cNvSpPr>
          <p:nvPr/>
        </p:nvSpPr>
        <p:spPr bwMode="auto">
          <a:xfrm>
            <a:off x="1979614" y="4357688"/>
            <a:ext cx="82264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 kern="1200">
              <a:latin typeface="Arial" panose="020B0604020202020204" pitchFamily="34" charset="0"/>
              <a:ea typeface="+mn-ea"/>
            </a:endParaRPr>
          </a:p>
        </p:txBody>
      </p:sp>
      <p:sp>
        <p:nvSpPr>
          <p:cNvPr id="19491" name="Line 42"/>
          <p:cNvSpPr>
            <a:spLocks noChangeShapeType="1"/>
          </p:cNvSpPr>
          <p:nvPr/>
        </p:nvSpPr>
        <p:spPr bwMode="auto">
          <a:xfrm>
            <a:off x="1979613" y="1981200"/>
            <a:ext cx="0" cy="29718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 kern="1200">
              <a:latin typeface="Arial" panose="020B0604020202020204" pitchFamily="34" charset="0"/>
              <a:ea typeface="+mn-ea"/>
            </a:endParaRPr>
          </a:p>
        </p:txBody>
      </p:sp>
      <p:sp>
        <p:nvSpPr>
          <p:cNvPr id="19492" name="Line 43"/>
          <p:cNvSpPr>
            <a:spLocks noChangeShapeType="1"/>
          </p:cNvSpPr>
          <p:nvPr/>
        </p:nvSpPr>
        <p:spPr bwMode="auto">
          <a:xfrm>
            <a:off x="3155950" y="1981200"/>
            <a:ext cx="0" cy="2971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 kern="1200">
              <a:latin typeface="Arial" panose="020B0604020202020204" pitchFamily="34" charset="0"/>
              <a:ea typeface="+mn-ea"/>
            </a:endParaRPr>
          </a:p>
        </p:txBody>
      </p:sp>
      <p:sp>
        <p:nvSpPr>
          <p:cNvPr id="19493" name="Line 44"/>
          <p:cNvSpPr>
            <a:spLocks noChangeShapeType="1"/>
          </p:cNvSpPr>
          <p:nvPr/>
        </p:nvSpPr>
        <p:spPr bwMode="auto">
          <a:xfrm>
            <a:off x="6680200" y="1981200"/>
            <a:ext cx="0" cy="2971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 kern="1200">
              <a:latin typeface="Arial" panose="020B0604020202020204" pitchFamily="34" charset="0"/>
              <a:ea typeface="+mn-ea"/>
            </a:endParaRPr>
          </a:p>
        </p:txBody>
      </p:sp>
      <p:sp>
        <p:nvSpPr>
          <p:cNvPr id="19494" name="Line 45"/>
          <p:cNvSpPr>
            <a:spLocks noChangeShapeType="1"/>
          </p:cNvSpPr>
          <p:nvPr/>
        </p:nvSpPr>
        <p:spPr bwMode="auto">
          <a:xfrm>
            <a:off x="10206038" y="1981200"/>
            <a:ext cx="0" cy="297180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 kern="1200">
              <a:latin typeface="Arial" panose="020B0604020202020204" pitchFamily="34" charset="0"/>
              <a:ea typeface="+mn-ea"/>
            </a:endParaRPr>
          </a:p>
        </p:txBody>
      </p:sp>
      <p:sp>
        <p:nvSpPr>
          <p:cNvPr id="19495" name="Line 46"/>
          <p:cNvSpPr>
            <a:spLocks noChangeShapeType="1"/>
          </p:cNvSpPr>
          <p:nvPr/>
        </p:nvSpPr>
        <p:spPr bwMode="auto">
          <a:xfrm>
            <a:off x="3155950" y="2576513"/>
            <a:ext cx="70500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 kern="1200">
              <a:latin typeface="Arial" panose="020B0604020202020204" pitchFamily="34" charset="0"/>
              <a:ea typeface="+mn-ea"/>
            </a:endParaRPr>
          </a:p>
        </p:txBody>
      </p:sp>
      <p:sp>
        <p:nvSpPr>
          <p:cNvPr id="19496" name="Line 47"/>
          <p:cNvSpPr>
            <a:spLocks noChangeShapeType="1"/>
          </p:cNvSpPr>
          <p:nvPr/>
        </p:nvSpPr>
        <p:spPr bwMode="auto">
          <a:xfrm>
            <a:off x="4329113" y="2576514"/>
            <a:ext cx="0" cy="2376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 kern="1200">
              <a:latin typeface="Arial" panose="020B0604020202020204" pitchFamily="34" charset="0"/>
              <a:ea typeface="+mn-ea"/>
            </a:endParaRPr>
          </a:p>
        </p:txBody>
      </p:sp>
      <p:sp>
        <p:nvSpPr>
          <p:cNvPr id="19497" name="Line 49"/>
          <p:cNvSpPr>
            <a:spLocks noChangeShapeType="1"/>
          </p:cNvSpPr>
          <p:nvPr/>
        </p:nvSpPr>
        <p:spPr bwMode="auto">
          <a:xfrm>
            <a:off x="7856538" y="2576514"/>
            <a:ext cx="0" cy="2376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 kern="1200">
              <a:latin typeface="Arial" panose="020B0604020202020204" pitchFamily="34" charset="0"/>
              <a:ea typeface="+mn-ea"/>
            </a:endParaRPr>
          </a:p>
        </p:txBody>
      </p:sp>
      <p:sp>
        <p:nvSpPr>
          <p:cNvPr id="19498" name="Line 50"/>
          <p:cNvSpPr>
            <a:spLocks noChangeShapeType="1"/>
          </p:cNvSpPr>
          <p:nvPr/>
        </p:nvSpPr>
        <p:spPr bwMode="auto">
          <a:xfrm>
            <a:off x="9029700" y="2576514"/>
            <a:ext cx="0" cy="23764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endParaRPr lang="en-US" sz="1800" kern="1200">
              <a:latin typeface="Arial" panose="020B0604020202020204" pitchFamily="34" charset="0"/>
              <a:ea typeface="+mn-ea"/>
            </a:endParaRPr>
          </a:p>
        </p:txBody>
      </p:sp>
      <p:grpSp>
        <p:nvGrpSpPr>
          <p:cNvPr id="19499" name="Group 76"/>
          <p:cNvGrpSpPr>
            <a:grpSpLocks/>
          </p:cNvGrpSpPr>
          <p:nvPr/>
        </p:nvGrpSpPr>
        <p:grpSpPr bwMode="auto">
          <a:xfrm>
            <a:off x="1981201" y="1981200"/>
            <a:ext cx="8226425" cy="2895600"/>
            <a:chOff x="287" y="1296"/>
            <a:chExt cx="5182" cy="1824"/>
          </a:xfrm>
        </p:grpSpPr>
        <p:grpSp>
          <p:nvGrpSpPr>
            <p:cNvPr id="19520" name="Group 73"/>
            <p:cNvGrpSpPr>
              <a:grpSpLocks/>
            </p:cNvGrpSpPr>
            <p:nvPr/>
          </p:nvGrpSpPr>
          <p:grpSpPr bwMode="auto">
            <a:xfrm>
              <a:off x="287" y="1296"/>
              <a:ext cx="5182" cy="1824"/>
              <a:chOff x="287" y="1296"/>
              <a:chExt cx="5182" cy="1824"/>
            </a:xfrm>
          </p:grpSpPr>
          <p:sp>
            <p:nvSpPr>
              <p:cNvPr id="19524" name="Rectangle 18"/>
              <p:cNvSpPr>
                <a:spLocks noChangeArrowheads="1"/>
              </p:cNvSpPr>
              <p:nvPr/>
            </p:nvSpPr>
            <p:spPr bwMode="auto">
              <a:xfrm>
                <a:off x="1767" y="2371"/>
                <a:ext cx="741" cy="3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Aft>
                    <a:spcPct val="0"/>
                  </a:spcAft>
                  <a:buClrTx/>
                  <a:buNone/>
                </a:pPr>
                <a:endParaRPr lang="en-US" altLang="en-US" sz="2800" kern="1200">
                  <a:solidFill>
                    <a:srgbClr val="000000"/>
                  </a:solidFill>
                  <a:ea typeface="+mn-ea"/>
                </a:endParaRPr>
              </a:p>
            </p:txBody>
          </p:sp>
          <p:sp>
            <p:nvSpPr>
              <p:cNvPr id="19525" name="Line 41"/>
              <p:cNvSpPr>
                <a:spLocks noChangeShapeType="1"/>
              </p:cNvSpPr>
              <p:nvPr/>
            </p:nvSpPr>
            <p:spPr bwMode="auto">
              <a:xfrm>
                <a:off x="287" y="3120"/>
                <a:ext cx="518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en-US" sz="1800" kern="1200">
                  <a:latin typeface="Arial" panose="020B0604020202020204" pitchFamily="34" charset="0"/>
                  <a:ea typeface="+mn-ea"/>
                </a:endParaRPr>
              </a:p>
            </p:txBody>
          </p:sp>
          <p:sp>
            <p:nvSpPr>
              <p:cNvPr id="19526" name="Line 48"/>
              <p:cNvSpPr>
                <a:spLocks noChangeShapeType="1"/>
              </p:cNvSpPr>
              <p:nvPr/>
            </p:nvSpPr>
            <p:spPr bwMode="auto">
              <a:xfrm>
                <a:off x="2508" y="1623"/>
                <a:ext cx="0" cy="1497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buClrTx/>
                </a:pPr>
                <a:endParaRPr lang="en-US" sz="1800" kern="1200">
                  <a:latin typeface="Arial" panose="020B0604020202020204" pitchFamily="34" charset="0"/>
                  <a:ea typeface="+mn-ea"/>
                </a:endParaRPr>
              </a:p>
            </p:txBody>
          </p:sp>
          <p:sp>
            <p:nvSpPr>
              <p:cNvPr id="186419" name="Text Box 51"/>
              <p:cNvSpPr txBox="1">
                <a:spLocks noChangeArrowheads="1"/>
              </p:cNvSpPr>
              <p:nvPr/>
            </p:nvSpPr>
            <p:spPr bwMode="auto">
              <a:xfrm>
                <a:off x="4704" y="1728"/>
                <a:ext cx="672" cy="33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buSzPct val="115000"/>
                  <a:defRPr/>
                </a:pPr>
                <a:r>
                  <a:rPr lang="en-US" b="1" kern="12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+mn-ea"/>
                  </a:rPr>
                  <a:t>Hàng đơn vị</a:t>
                </a:r>
                <a:endParaRPr lang="en-US" kern="1200">
                  <a:solidFill>
                    <a:srgbClr val="FF0000"/>
                  </a:solidFill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86420" name="Text Box 52"/>
              <p:cNvSpPr txBox="1">
                <a:spLocks noChangeArrowheads="1"/>
              </p:cNvSpPr>
              <p:nvPr/>
            </p:nvSpPr>
            <p:spPr bwMode="auto">
              <a:xfrm>
                <a:off x="3984" y="1728"/>
                <a:ext cx="672" cy="19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buSzPct val="115000"/>
                  <a:defRPr/>
                </a:pPr>
                <a:r>
                  <a:rPr lang="en-US" b="1" kern="12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+mn-ea"/>
                  </a:rPr>
                  <a:t>Hàng chục</a:t>
                </a:r>
                <a:endParaRPr lang="en-US" kern="1200">
                  <a:solidFill>
                    <a:srgbClr val="FF0000"/>
                  </a:solidFill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86421" name="Text Box 53"/>
              <p:cNvSpPr txBox="1">
                <a:spLocks noChangeArrowheads="1"/>
              </p:cNvSpPr>
              <p:nvPr/>
            </p:nvSpPr>
            <p:spPr bwMode="auto">
              <a:xfrm>
                <a:off x="3264" y="1728"/>
                <a:ext cx="672" cy="192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buSzPct val="115000"/>
                  <a:defRPr/>
                </a:pPr>
                <a:r>
                  <a:rPr lang="en-US" b="1" kern="12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+mn-ea"/>
                  </a:rPr>
                  <a:t>Hàng trăm</a:t>
                </a:r>
                <a:endParaRPr lang="en-US" b="1" kern="1200">
                  <a:solidFill>
                    <a:srgbClr val="FF0000"/>
                  </a:solidFill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86422" name="Text Box 54"/>
              <p:cNvSpPr txBox="1">
                <a:spLocks noChangeArrowheads="1"/>
              </p:cNvSpPr>
              <p:nvPr/>
            </p:nvSpPr>
            <p:spPr bwMode="auto">
              <a:xfrm>
                <a:off x="2496" y="1728"/>
                <a:ext cx="672" cy="33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buSzPct val="115000"/>
                  <a:defRPr/>
                </a:pPr>
                <a:r>
                  <a:rPr lang="en-US" b="1" kern="12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+mn-ea"/>
                  </a:rPr>
                  <a:t>Hàng nghìn</a:t>
                </a:r>
                <a:endParaRPr lang="en-US" kern="1200">
                  <a:solidFill>
                    <a:srgbClr val="FF0000"/>
                  </a:solidFill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86423" name="Text Box 55"/>
              <p:cNvSpPr txBox="1">
                <a:spLocks noChangeArrowheads="1"/>
              </p:cNvSpPr>
              <p:nvPr/>
            </p:nvSpPr>
            <p:spPr bwMode="auto">
              <a:xfrm>
                <a:off x="1776" y="1680"/>
                <a:ext cx="672" cy="33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buSzPct val="115000"/>
                  <a:defRPr/>
                </a:pPr>
                <a:r>
                  <a:rPr lang="en-US" b="1" kern="12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+mn-ea"/>
                  </a:rPr>
                  <a:t>Hàng chục nghìn</a:t>
                </a:r>
                <a:endParaRPr lang="en-US" kern="1200">
                  <a:solidFill>
                    <a:srgbClr val="FF0000"/>
                  </a:solidFill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86424" name="Text Box 56"/>
              <p:cNvSpPr txBox="1">
                <a:spLocks noChangeArrowheads="1"/>
              </p:cNvSpPr>
              <p:nvPr/>
            </p:nvSpPr>
            <p:spPr bwMode="auto">
              <a:xfrm>
                <a:off x="1056" y="1680"/>
                <a:ext cx="672" cy="33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buSzPct val="115000"/>
                  <a:defRPr/>
                </a:pPr>
                <a:r>
                  <a:rPr lang="en-US" b="1" kern="12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+mn-ea"/>
                  </a:rPr>
                  <a:t>Hàng trăm nghìn</a:t>
                </a:r>
                <a:endParaRPr lang="en-US" kern="1200">
                  <a:solidFill>
                    <a:srgbClr val="FF0000"/>
                  </a:solidFill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86426" name="Text Box 58"/>
              <p:cNvSpPr txBox="1">
                <a:spLocks noChangeArrowheads="1"/>
              </p:cNvSpPr>
              <p:nvPr/>
            </p:nvSpPr>
            <p:spPr bwMode="auto">
              <a:xfrm>
                <a:off x="3360" y="1296"/>
                <a:ext cx="1920" cy="25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buSzPct val="115000"/>
                  <a:defRPr/>
                </a:pPr>
                <a:r>
                  <a:rPr lang="en-US" sz="2000" b="1" kern="120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+mn-ea"/>
                  </a:rPr>
                  <a:t>Lớp đơn vị</a:t>
                </a:r>
                <a:endParaRPr lang="en-US" sz="2000" kern="1200">
                  <a:solidFill>
                    <a:srgbClr val="7030A0"/>
                  </a:solidFill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86428" name="Text Box 60"/>
              <p:cNvSpPr txBox="1">
                <a:spLocks noChangeArrowheads="1"/>
              </p:cNvSpPr>
              <p:nvPr/>
            </p:nvSpPr>
            <p:spPr bwMode="auto">
              <a:xfrm>
                <a:off x="1152" y="1296"/>
                <a:ext cx="1968" cy="25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buSzPct val="115000"/>
                  <a:defRPr/>
                </a:pPr>
                <a:r>
                  <a:rPr lang="en-US" sz="2000" b="1" kern="120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+mn-ea"/>
                  </a:rPr>
                  <a:t>Lớp nghìn</a:t>
                </a:r>
                <a:endParaRPr lang="en-US" sz="2000" b="1" kern="1200">
                  <a:solidFill>
                    <a:srgbClr val="7030A0"/>
                  </a:solidFill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86430" name="Text Box 62"/>
              <p:cNvSpPr txBox="1">
                <a:spLocks noChangeArrowheads="1"/>
              </p:cNvSpPr>
              <p:nvPr/>
            </p:nvSpPr>
            <p:spPr bwMode="auto">
              <a:xfrm>
                <a:off x="384" y="1488"/>
                <a:ext cx="576" cy="32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buSzPct val="115000"/>
                  <a:defRPr/>
                </a:pPr>
                <a:r>
                  <a:rPr lang="en-US" sz="2800" b="1" kern="12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+mn-ea"/>
                  </a:rPr>
                  <a:t>SỐ</a:t>
                </a:r>
                <a:endParaRPr lang="en-US" sz="2800" b="1" kern="1200">
                  <a:solidFill>
                    <a:srgbClr val="FF0000"/>
                  </a:solidFill>
                  <a:latin typeface="Times New Roman" pitchFamily="18" charset="0"/>
                  <a:ea typeface="+mn-ea"/>
                </a:endParaRPr>
              </a:p>
            </p:txBody>
          </p:sp>
          <p:sp>
            <p:nvSpPr>
              <p:cNvPr id="186431" name="Text Box 63"/>
              <p:cNvSpPr txBox="1">
                <a:spLocks noChangeArrowheads="1"/>
              </p:cNvSpPr>
              <p:nvPr/>
            </p:nvSpPr>
            <p:spPr bwMode="auto">
              <a:xfrm>
                <a:off x="336" y="2064"/>
                <a:ext cx="624" cy="28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spAutoFit/>
              </a:bodyPr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buSzPct val="115000"/>
                  <a:defRPr/>
                </a:pPr>
                <a:r>
                  <a:rPr lang="en-US" sz="2400" b="1" kern="1200">
                    <a:solidFill>
                      <a:srgbClr val="0066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+mn-ea"/>
                  </a:rPr>
                  <a:t> </a:t>
                </a:r>
                <a:r>
                  <a:rPr lang="en-US" sz="2400" b="1" kern="120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ea typeface="+mn-ea"/>
                  </a:rPr>
                  <a:t>321</a:t>
                </a:r>
                <a:endParaRPr lang="en-US" sz="2400" b="1" kern="1200">
                  <a:solidFill>
                    <a:srgbClr val="FF0000"/>
                  </a:solidFill>
                  <a:latin typeface="Times New Roman" pitchFamily="18" charset="0"/>
                  <a:ea typeface="+mn-ea"/>
                </a:endParaRPr>
              </a:p>
            </p:txBody>
          </p:sp>
        </p:grpSp>
        <p:sp>
          <p:nvSpPr>
            <p:cNvPr id="19521" name="Text Box 66"/>
            <p:cNvSpPr txBox="1">
              <a:spLocks noChangeArrowheads="1"/>
            </p:cNvSpPr>
            <p:nvPr/>
          </p:nvSpPr>
          <p:spPr bwMode="auto">
            <a:xfrm>
              <a:off x="4944" y="2067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2400" b="1" kern="1200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</a:rPr>
                <a:t>1</a:t>
              </a:r>
              <a:endParaRPr lang="en-US" altLang="en-US" sz="2400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endParaRPr>
            </a:p>
          </p:txBody>
        </p:sp>
        <p:sp>
          <p:nvSpPr>
            <p:cNvPr id="19522" name="Text Box 67"/>
            <p:cNvSpPr txBox="1">
              <a:spLocks noChangeArrowheads="1"/>
            </p:cNvSpPr>
            <p:nvPr/>
          </p:nvSpPr>
          <p:spPr bwMode="auto">
            <a:xfrm>
              <a:off x="4252" y="206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2400" b="1" kern="1200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</a:rPr>
                <a:t>2</a:t>
              </a:r>
              <a:endParaRPr lang="en-US" altLang="en-US" sz="2400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endParaRPr>
            </a:p>
          </p:txBody>
        </p:sp>
        <p:sp>
          <p:nvSpPr>
            <p:cNvPr id="19523" name="Text Box 68"/>
            <p:cNvSpPr txBox="1">
              <a:spLocks noChangeArrowheads="1"/>
            </p:cNvSpPr>
            <p:nvPr/>
          </p:nvSpPr>
          <p:spPr bwMode="auto">
            <a:xfrm>
              <a:off x="3532" y="206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r>
                <a:rPr lang="en-US" altLang="en-US" sz="2400" b="1" kern="1200">
                  <a:solidFill>
                    <a:srgbClr val="FF0000"/>
                  </a:solidFill>
                  <a:latin typeface="Times New Roman" panose="02020603050405020304" pitchFamily="18" charset="0"/>
                  <a:ea typeface="+mn-ea"/>
                </a:rPr>
                <a:t>3</a:t>
              </a:r>
              <a:endParaRPr lang="en-US" altLang="en-US" sz="2400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endParaRPr>
            </a:p>
          </p:txBody>
        </p:sp>
      </p:grpSp>
      <p:sp>
        <p:nvSpPr>
          <p:cNvPr id="186445" name="Text Box 77"/>
          <p:cNvSpPr txBox="1">
            <a:spLocks noChangeArrowheads="1"/>
          </p:cNvSpPr>
          <p:nvPr/>
        </p:nvSpPr>
        <p:spPr bwMode="auto">
          <a:xfrm>
            <a:off x="1752601" y="3886200"/>
            <a:ext cx="1387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654 000</a:t>
            </a:r>
          </a:p>
        </p:txBody>
      </p:sp>
      <p:sp>
        <p:nvSpPr>
          <p:cNvPr id="186491" name="AutoShape 123"/>
          <p:cNvSpPr>
            <a:spLocks noChangeArrowheads="1"/>
          </p:cNvSpPr>
          <p:nvPr/>
        </p:nvSpPr>
        <p:spPr bwMode="auto">
          <a:xfrm>
            <a:off x="2209800" y="4953000"/>
            <a:ext cx="2743200" cy="609064"/>
          </a:xfrm>
          <a:prstGeom prst="cloudCallout">
            <a:avLst>
              <a:gd name="adj1" fmla="val -36051"/>
              <a:gd name="adj2" fmla="val -168412"/>
            </a:avLst>
          </a:prstGeom>
          <a:gradFill rotWithShape="0">
            <a:gsLst>
              <a:gs pos="0">
                <a:schemeClr val="bg1"/>
              </a:gs>
              <a:gs pos="100000">
                <a:srgbClr val="99FF99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dist="35921" dir="2700000" algn="ctr" rotWithShape="0">
              <a:srgbClr val="99FFCC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b="1" i="1" kern="1200">
                <a:solidFill>
                  <a:srgbClr val="006600"/>
                </a:solidFill>
                <a:latin typeface="Times New Roman" panose="02020603050405020304" pitchFamily="18" charset="0"/>
                <a:ea typeface="+mn-ea"/>
              </a:rPr>
              <a:t>Hãy đọc số ?</a:t>
            </a:r>
          </a:p>
        </p:txBody>
      </p:sp>
      <p:sp>
        <p:nvSpPr>
          <p:cNvPr id="186512" name="Text Box 144"/>
          <p:cNvSpPr txBox="1">
            <a:spLocks noChangeArrowheads="1"/>
          </p:cNvSpPr>
          <p:nvPr/>
        </p:nvSpPr>
        <p:spPr bwMode="auto">
          <a:xfrm>
            <a:off x="9372600" y="3810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0</a:t>
            </a:r>
            <a:endParaRPr lang="en-US" altLang="en-US" sz="24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86513" name="Text Box 145"/>
          <p:cNvSpPr txBox="1">
            <a:spLocks noChangeArrowheads="1"/>
          </p:cNvSpPr>
          <p:nvPr/>
        </p:nvSpPr>
        <p:spPr bwMode="auto">
          <a:xfrm>
            <a:off x="8274050" y="3810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0</a:t>
            </a:r>
            <a:endParaRPr lang="en-US" altLang="en-US" sz="24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86514" name="Text Box 146"/>
          <p:cNvSpPr txBox="1">
            <a:spLocks noChangeArrowheads="1"/>
          </p:cNvSpPr>
          <p:nvPr/>
        </p:nvSpPr>
        <p:spPr bwMode="auto">
          <a:xfrm>
            <a:off x="7086600" y="3810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0</a:t>
            </a:r>
            <a:endParaRPr lang="en-US" altLang="en-US" sz="24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86515" name="Text Box 147"/>
          <p:cNvSpPr txBox="1">
            <a:spLocks noChangeArrowheads="1"/>
          </p:cNvSpPr>
          <p:nvPr/>
        </p:nvSpPr>
        <p:spPr bwMode="auto">
          <a:xfrm>
            <a:off x="5943600" y="3810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4</a:t>
            </a:r>
            <a:endParaRPr lang="en-US" altLang="en-US" sz="24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86516" name="Text Box 148"/>
          <p:cNvSpPr txBox="1">
            <a:spLocks noChangeArrowheads="1"/>
          </p:cNvSpPr>
          <p:nvPr/>
        </p:nvSpPr>
        <p:spPr bwMode="auto">
          <a:xfrm>
            <a:off x="4692650" y="3810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5</a:t>
            </a:r>
            <a:endParaRPr lang="en-US" altLang="en-US" sz="24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86517" name="Text Box 149"/>
          <p:cNvSpPr txBox="1">
            <a:spLocks noChangeArrowheads="1"/>
          </p:cNvSpPr>
          <p:nvPr/>
        </p:nvSpPr>
        <p:spPr bwMode="auto">
          <a:xfrm>
            <a:off x="3505200" y="38100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6</a:t>
            </a:r>
            <a:endParaRPr lang="en-US" altLang="en-US" sz="24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86518" name="Text Box 150"/>
          <p:cNvSpPr txBox="1">
            <a:spLocks noChangeArrowheads="1"/>
          </p:cNvSpPr>
          <p:nvPr/>
        </p:nvSpPr>
        <p:spPr bwMode="auto">
          <a:xfrm>
            <a:off x="1752601" y="4495800"/>
            <a:ext cx="1387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654 321</a:t>
            </a:r>
          </a:p>
        </p:txBody>
      </p:sp>
      <p:sp>
        <p:nvSpPr>
          <p:cNvPr id="186519" name="AutoShape 151"/>
          <p:cNvSpPr>
            <a:spLocks noChangeArrowheads="1"/>
          </p:cNvSpPr>
          <p:nvPr/>
        </p:nvSpPr>
        <p:spPr bwMode="auto">
          <a:xfrm>
            <a:off x="4648200" y="5562600"/>
            <a:ext cx="2743200" cy="609064"/>
          </a:xfrm>
          <a:prstGeom prst="cloudCallout">
            <a:avLst>
              <a:gd name="adj1" fmla="val -10125"/>
              <a:gd name="adj2" fmla="val -780880"/>
            </a:avLst>
          </a:prstGeom>
          <a:gradFill rotWithShape="0">
            <a:gsLst>
              <a:gs pos="0">
                <a:schemeClr val="bg1"/>
              </a:gs>
              <a:gs pos="100000">
                <a:srgbClr val="99FF99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outerShdw dist="35921" dir="2700000" algn="ctr" rotWithShape="0">
              <a:srgbClr val="99FFCC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000" b="1" i="1" kern="1200">
                <a:solidFill>
                  <a:srgbClr val="006600"/>
                </a:solidFill>
                <a:latin typeface="Times New Roman" panose="02020603050405020304" pitchFamily="18" charset="0"/>
                <a:ea typeface="+mn-ea"/>
              </a:rPr>
              <a:t>Hãy đọc số ?</a:t>
            </a:r>
          </a:p>
        </p:txBody>
      </p:sp>
      <p:sp>
        <p:nvSpPr>
          <p:cNvPr id="186521" name="Text Box 153"/>
          <p:cNvSpPr txBox="1">
            <a:spLocks noChangeArrowheads="1"/>
          </p:cNvSpPr>
          <p:nvPr/>
        </p:nvSpPr>
        <p:spPr bwMode="auto">
          <a:xfrm>
            <a:off x="9372600" y="4419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1</a:t>
            </a:r>
            <a:endParaRPr lang="en-US" altLang="en-US" sz="24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86522" name="Text Box 154"/>
          <p:cNvSpPr txBox="1">
            <a:spLocks noChangeArrowheads="1"/>
          </p:cNvSpPr>
          <p:nvPr/>
        </p:nvSpPr>
        <p:spPr bwMode="auto">
          <a:xfrm>
            <a:off x="8274050" y="4419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2</a:t>
            </a:r>
            <a:endParaRPr lang="en-US" altLang="en-US" sz="24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86523" name="Text Box 155"/>
          <p:cNvSpPr txBox="1">
            <a:spLocks noChangeArrowheads="1"/>
          </p:cNvSpPr>
          <p:nvPr/>
        </p:nvSpPr>
        <p:spPr bwMode="auto">
          <a:xfrm>
            <a:off x="7086600" y="4419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3</a:t>
            </a:r>
            <a:endParaRPr lang="en-US" altLang="en-US" sz="24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86524" name="Text Box 156"/>
          <p:cNvSpPr txBox="1">
            <a:spLocks noChangeArrowheads="1"/>
          </p:cNvSpPr>
          <p:nvPr/>
        </p:nvSpPr>
        <p:spPr bwMode="auto">
          <a:xfrm>
            <a:off x="5943600" y="4419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4</a:t>
            </a:r>
            <a:endParaRPr lang="en-US" altLang="en-US" sz="24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86525" name="Text Box 157"/>
          <p:cNvSpPr txBox="1">
            <a:spLocks noChangeArrowheads="1"/>
          </p:cNvSpPr>
          <p:nvPr/>
        </p:nvSpPr>
        <p:spPr bwMode="auto">
          <a:xfrm>
            <a:off x="4648200" y="4419600"/>
            <a:ext cx="412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 5</a:t>
            </a:r>
            <a:endParaRPr lang="en-US" altLang="en-US" sz="24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186526" name="Text Box 158"/>
          <p:cNvSpPr txBox="1">
            <a:spLocks noChangeArrowheads="1"/>
          </p:cNvSpPr>
          <p:nvPr/>
        </p:nvSpPr>
        <p:spPr bwMode="auto">
          <a:xfrm>
            <a:off x="3505200" y="44196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2400" b="1" kern="1200">
                <a:solidFill>
                  <a:srgbClr val="FF0000"/>
                </a:solidFill>
                <a:latin typeface="Times New Roman" panose="02020603050405020304" pitchFamily="18" charset="0"/>
                <a:ea typeface="+mn-ea"/>
              </a:rPr>
              <a:t>6</a:t>
            </a:r>
            <a:endParaRPr lang="en-US" altLang="en-US" sz="2400" kern="1200">
              <a:solidFill>
                <a:srgbClr val="FF0000"/>
              </a:solidFill>
              <a:latin typeface="Times New Roman" panose="02020603050405020304" pitchFamily="18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1877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6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6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75"/>
                                        <p:tgtEl>
                                          <p:spTgt spid="1864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1864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6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6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6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6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6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6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6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6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6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6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6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6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6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6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5" dur="75"/>
                                        <p:tgtEl>
                                          <p:spTgt spid="1865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wedge">
                                      <p:cBhvr>
                                        <p:cTn id="69" dur="2000"/>
                                        <p:tgtEl>
                                          <p:spTgt spid="1865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6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865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65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65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65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6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6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6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6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6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86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86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86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445" grpId="0" autoUpdateAnimBg="0"/>
      <p:bldP spid="186491" grpId="0" animBg="1" autoUpdateAnimBg="0"/>
      <p:bldP spid="186491" grpId="1" animBg="1"/>
      <p:bldP spid="186512" grpId="0" autoUpdateAnimBg="0"/>
      <p:bldP spid="186513" grpId="0" autoUpdateAnimBg="0"/>
      <p:bldP spid="186514" grpId="0" autoUpdateAnimBg="0"/>
      <p:bldP spid="186515" grpId="0" autoUpdateAnimBg="0"/>
      <p:bldP spid="186516" grpId="0" autoUpdateAnimBg="0"/>
      <p:bldP spid="186517" grpId="0" autoUpdateAnimBg="0"/>
      <p:bldP spid="186518" grpId="0" autoUpdateAnimBg="0"/>
      <p:bldP spid="186519" grpId="0" animBg="1" autoUpdateAnimBg="0"/>
      <p:bldP spid="186519" grpId="1" animBg="1"/>
      <p:bldP spid="186521" grpId="0" autoUpdateAnimBg="0"/>
      <p:bldP spid="186522" grpId="0" autoUpdateAnimBg="0"/>
      <p:bldP spid="186523" grpId="0" autoUpdateAnimBg="0"/>
      <p:bldP spid="186524" grpId="0" autoUpdateAnimBg="0"/>
      <p:bldP spid="186525" grpId="0" autoUpdateAnimBg="0"/>
      <p:bldP spid="186526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5" descr="Background For Powerpoint | Cool powerpoint backgrounds, Background  powerpoint, Wallpaper powerpoint"/>
          <p:cNvPicPr preferRelativeResize="0"/>
          <p:nvPr/>
        </p:nvPicPr>
        <p:blipFill rotWithShape="1">
          <a:blip r:embed="rId3">
            <a:alphaModFix/>
          </a:blip>
          <a:srcRect t="6720" b="18293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0" name="Google Shape;150;p5"/>
          <p:cNvGrpSpPr/>
          <p:nvPr/>
        </p:nvGrpSpPr>
        <p:grpSpPr>
          <a:xfrm>
            <a:off x="2589276" y="1384852"/>
            <a:ext cx="8852452" cy="689113"/>
            <a:chOff x="2456754" y="1159565"/>
            <a:chExt cx="8852452" cy="689113"/>
          </a:xfrm>
        </p:grpSpPr>
        <p:sp>
          <p:nvSpPr>
            <p:cNvPr id="151" name="Google Shape;151;p5"/>
            <p:cNvSpPr txBox="1"/>
            <p:nvPr/>
          </p:nvSpPr>
          <p:spPr>
            <a:xfrm>
              <a:off x="3145867" y="1242511"/>
              <a:ext cx="8163339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dirty="0" err="1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Lớp</a:t>
              </a:r>
              <a:r>
                <a:rPr lang="en-US" sz="2800" b="1" dirty="0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đơn</a:t>
              </a:r>
              <a:r>
                <a:rPr lang="en-US" sz="2800" b="1" dirty="0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vị</a:t>
              </a:r>
              <a:r>
                <a:rPr lang="en-US" sz="2800" b="1" dirty="0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gồm</a:t>
              </a:r>
              <a:r>
                <a:rPr lang="en-US" sz="2800" b="1" dirty="0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mấy</a:t>
              </a:r>
              <a:r>
                <a:rPr lang="en-US" sz="2800" b="1" dirty="0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hàng</a:t>
              </a:r>
              <a:r>
                <a:rPr lang="en-US" sz="2800" b="1" dirty="0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? </a:t>
              </a:r>
              <a:r>
                <a:rPr lang="en-US" sz="2800" b="1" dirty="0" err="1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Đó</a:t>
              </a:r>
              <a:r>
                <a:rPr lang="en-US" sz="2800" b="1" dirty="0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là</a:t>
              </a:r>
              <a:r>
                <a:rPr lang="en-US" sz="2800" b="1" dirty="0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những</a:t>
              </a:r>
              <a:r>
                <a:rPr lang="en-US" sz="2800" b="1" dirty="0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hàng</a:t>
              </a:r>
              <a:r>
                <a:rPr lang="en-US" sz="2800" b="1" dirty="0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 </a:t>
              </a:r>
              <a:r>
                <a:rPr lang="en-US" sz="2800" b="1" dirty="0" err="1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nào</a:t>
              </a:r>
              <a:r>
                <a:rPr lang="en-US" sz="2800" b="1" dirty="0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?</a:t>
              </a:r>
              <a:endParaRPr b="1" dirty="0"/>
            </a:p>
          </p:txBody>
        </p:sp>
        <p:pic>
          <p:nvPicPr>
            <p:cNvPr id="152" name="Google Shape;152;p5" descr="Right pointing backhand index outline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456754" y="1159565"/>
              <a:ext cx="689113" cy="68911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3" name="Google Shape;153;p5"/>
          <p:cNvSpPr txBox="1"/>
          <p:nvPr/>
        </p:nvSpPr>
        <p:spPr>
          <a:xfrm>
            <a:off x="4060267" y="2010896"/>
            <a:ext cx="5030726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Lớp đơn vị gồm 3 hàng:</a:t>
            </a:r>
            <a:endParaRPr b="1"/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ts val="2800"/>
              <a:buFont typeface="Arima Madurai"/>
              <a:buChar char="-"/>
            </a:pPr>
            <a:r>
              <a:rPr lang="en-US" sz="2800" b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Hàng đơn vị</a:t>
            </a:r>
            <a:endParaRPr b="1"/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ts val="2800"/>
              <a:buFont typeface="Arima Madurai"/>
              <a:buChar char="-"/>
            </a:pPr>
            <a:r>
              <a:rPr lang="en-US" sz="2800" b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Hàng chục</a:t>
            </a:r>
            <a:endParaRPr b="1"/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ts val="2800"/>
              <a:buFont typeface="Arima Madurai"/>
              <a:buChar char="-"/>
            </a:pPr>
            <a:r>
              <a:rPr lang="en-US" sz="2800" b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Hàng trăm</a:t>
            </a:r>
            <a:endParaRPr b="1"/>
          </a:p>
        </p:txBody>
      </p:sp>
      <p:grpSp>
        <p:nvGrpSpPr>
          <p:cNvPr id="154" name="Google Shape;154;p5"/>
          <p:cNvGrpSpPr/>
          <p:nvPr/>
        </p:nvGrpSpPr>
        <p:grpSpPr>
          <a:xfrm>
            <a:off x="2582652" y="3750368"/>
            <a:ext cx="8852452" cy="689113"/>
            <a:chOff x="2456754" y="1159565"/>
            <a:chExt cx="8852452" cy="689113"/>
          </a:xfrm>
        </p:grpSpPr>
        <p:sp>
          <p:nvSpPr>
            <p:cNvPr id="155" name="Google Shape;155;p5"/>
            <p:cNvSpPr txBox="1"/>
            <p:nvPr/>
          </p:nvSpPr>
          <p:spPr>
            <a:xfrm>
              <a:off x="3145867" y="1242511"/>
              <a:ext cx="8163339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>
                  <a:solidFill>
                    <a:srgbClr val="FF0000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Lớp nghìn gồm mấy hàng? Đó là những hàng nào?</a:t>
              </a:r>
              <a:endParaRPr b="1"/>
            </a:p>
          </p:txBody>
        </p:sp>
        <p:pic>
          <p:nvPicPr>
            <p:cNvPr id="156" name="Google Shape;156;p5" descr="Right pointing backhand index outline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456754" y="1159565"/>
              <a:ext cx="689113" cy="689113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7" name="Google Shape;157;p5"/>
          <p:cNvSpPr txBox="1"/>
          <p:nvPr/>
        </p:nvSpPr>
        <p:spPr>
          <a:xfrm>
            <a:off x="4053643" y="4376412"/>
            <a:ext cx="5030726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Lớp nghìn gồm 3 hàng:</a:t>
            </a:r>
            <a:endParaRPr b="1"/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ts val="2800"/>
              <a:buFont typeface="Arima Madurai"/>
              <a:buChar char="-"/>
            </a:pPr>
            <a:r>
              <a:rPr lang="en-US" sz="2800" b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Hàng nghìn</a:t>
            </a:r>
            <a:endParaRPr b="1"/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ts val="2800"/>
              <a:buFont typeface="Arima Madurai"/>
              <a:buChar char="-"/>
            </a:pPr>
            <a:r>
              <a:rPr lang="en-US" sz="2800" b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Hàng chục nghìn</a:t>
            </a:r>
            <a:endParaRPr b="1"/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Clr>
                <a:srgbClr val="0033CC"/>
              </a:buClr>
              <a:buSzPts val="2800"/>
              <a:buFont typeface="Arima Madurai"/>
              <a:buChar char="-"/>
            </a:pPr>
            <a:r>
              <a:rPr lang="en-US" sz="2800" b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Hàng trăm nghìn</a:t>
            </a:r>
            <a:endParaRPr b="1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6" descr="20 Education Powerpoint Templates ideas in 2021 | powerpoint templates,  powerpoint, templa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6"/>
          <p:cNvSpPr txBox="1"/>
          <p:nvPr/>
        </p:nvSpPr>
        <p:spPr>
          <a:xfrm>
            <a:off x="1140201" y="4029500"/>
            <a:ext cx="104739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600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Thực hành</a:t>
            </a:r>
            <a:endParaRPr sz="100">
              <a:latin typeface="Arima Madurai"/>
              <a:ea typeface="Arima Madurai"/>
              <a:cs typeface="Arima Madurai"/>
              <a:sym typeface="Arima Madurai"/>
            </a:endParaRPr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"/>
          <p:cNvSpPr txBox="1"/>
          <p:nvPr/>
        </p:nvSpPr>
        <p:spPr>
          <a:xfrm>
            <a:off x="503582" y="119271"/>
            <a:ext cx="409492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Bài 1. Viết theo mẫu:</a:t>
            </a:r>
            <a:endParaRPr/>
          </a:p>
        </p:txBody>
      </p:sp>
      <p:graphicFrame>
        <p:nvGraphicFramePr>
          <p:cNvPr id="169" name="Google Shape;169;p7"/>
          <p:cNvGraphicFramePr/>
          <p:nvPr/>
        </p:nvGraphicFramePr>
        <p:xfrm>
          <a:off x="123687" y="642491"/>
          <a:ext cx="11869500" cy="6104815"/>
        </p:xfrm>
        <a:graphic>
          <a:graphicData uri="http://schemas.openxmlformats.org/drawingml/2006/table">
            <a:tbl>
              <a:tblPr firstRow="1" bandRow="1">
                <a:noFill/>
                <a:tableStyleId>{6F094831-EEE5-4673-BFF2-2557D801A2AA}</a:tableStyleId>
              </a:tblPr>
              <a:tblGrid>
                <a:gridCol w="4435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226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65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745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929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657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385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0337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815725"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Đọc số</a:t>
                      </a:r>
                      <a:endParaRPr/>
                    </a:p>
                  </a:txBody>
                  <a:tcPr marL="91450" marR="91450" marT="45725" marB="45725" anchor="ctr"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Viết số</a:t>
                      </a:r>
                      <a:endParaRPr/>
                    </a:p>
                  </a:txBody>
                  <a:tcPr marL="91450" marR="91450" marT="45725" marB="45725" anchor="ctr"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Lớp nghìn</a:t>
                      </a:r>
                      <a:endParaRPr/>
                    </a:p>
                  </a:txBody>
                  <a:tcPr marL="91450" marR="91450" marT="45725" marB="457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Lớp đơn vị</a:t>
                      </a:r>
                      <a:endParaRPr/>
                    </a:p>
                  </a:txBody>
                  <a:tcPr marL="91450" marR="91450" marT="45725" marB="457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157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Hàng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trăm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nghìn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Hàng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chục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nghìn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Hàng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nghìn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Hàng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trăm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Hàng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chục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Hàng</a:t>
                      </a:r>
                      <a:endParaRPr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đơn vị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15725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rgbClr val="D303BA"/>
                          </a:solidFill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Năm mươi tư nghìn ba trăm mười hai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rgbClr val="D303BA"/>
                          </a:solidFill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54 312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solidFill>
                          <a:srgbClr val="D303BA"/>
                        </a:solidFill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rgbClr val="D303BA"/>
                          </a:solidFill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5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rgbClr val="D303BA"/>
                          </a:solidFill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4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rgbClr val="D303BA"/>
                          </a:solidFill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3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rgbClr val="D303BA"/>
                          </a:solidFill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1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solidFill>
                            <a:srgbClr val="D303BA"/>
                          </a:solidFill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2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15725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Bốn mươi lăm nghìn hai trăm mười ba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15725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54 302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15725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6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5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4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3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0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0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15725">
                <a:tc>
                  <a:txBody>
                    <a:bodyPr/>
                    <a:lstStyle/>
                    <a:p>
                      <a:pPr marL="0" marR="0" lvl="0" indent="0" algn="just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Chín trăm mười hai nghìn tám trăm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40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70" name="Google Shape;170;p7"/>
          <p:cNvSpPr txBox="1"/>
          <p:nvPr/>
        </p:nvSpPr>
        <p:spPr>
          <a:xfrm>
            <a:off x="4704521" y="3694863"/>
            <a:ext cx="11529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45 213</a:t>
            </a:r>
            <a:endParaRPr/>
          </a:p>
        </p:txBody>
      </p:sp>
      <p:sp>
        <p:nvSpPr>
          <p:cNvPr id="171" name="Google Shape;171;p7"/>
          <p:cNvSpPr txBox="1"/>
          <p:nvPr/>
        </p:nvSpPr>
        <p:spPr>
          <a:xfrm>
            <a:off x="11310730" y="3694863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3</a:t>
            </a:r>
            <a:endParaRPr/>
          </a:p>
        </p:txBody>
      </p:sp>
      <p:sp>
        <p:nvSpPr>
          <p:cNvPr id="172" name="Google Shape;172;p7"/>
          <p:cNvSpPr txBox="1"/>
          <p:nvPr/>
        </p:nvSpPr>
        <p:spPr>
          <a:xfrm>
            <a:off x="10345530" y="3694862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1</a:t>
            </a:r>
            <a:endParaRPr/>
          </a:p>
        </p:txBody>
      </p:sp>
      <p:sp>
        <p:nvSpPr>
          <p:cNvPr id="173" name="Google Shape;173;p7"/>
          <p:cNvSpPr txBox="1"/>
          <p:nvPr/>
        </p:nvSpPr>
        <p:spPr>
          <a:xfrm>
            <a:off x="9380330" y="3694862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2</a:t>
            </a:r>
            <a:endParaRPr/>
          </a:p>
        </p:txBody>
      </p:sp>
      <p:sp>
        <p:nvSpPr>
          <p:cNvPr id="174" name="Google Shape;174;p7"/>
          <p:cNvSpPr txBox="1"/>
          <p:nvPr/>
        </p:nvSpPr>
        <p:spPr>
          <a:xfrm>
            <a:off x="8375373" y="3694861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5</a:t>
            </a:r>
            <a:endParaRPr/>
          </a:p>
        </p:txBody>
      </p:sp>
      <p:sp>
        <p:nvSpPr>
          <p:cNvPr id="175" name="Google Shape;175;p7"/>
          <p:cNvSpPr txBox="1"/>
          <p:nvPr/>
        </p:nvSpPr>
        <p:spPr>
          <a:xfrm>
            <a:off x="7370416" y="3711163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4</a:t>
            </a:r>
            <a:endParaRPr/>
          </a:p>
        </p:txBody>
      </p:sp>
      <p:sp>
        <p:nvSpPr>
          <p:cNvPr id="176" name="Google Shape;176;p7"/>
          <p:cNvSpPr txBox="1"/>
          <p:nvPr/>
        </p:nvSpPr>
        <p:spPr>
          <a:xfrm>
            <a:off x="123687" y="4364098"/>
            <a:ext cx="43555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Năm  mươi tư nghìn ba trăm linh hai</a:t>
            </a:r>
            <a:endParaRPr/>
          </a:p>
        </p:txBody>
      </p:sp>
      <p:sp>
        <p:nvSpPr>
          <p:cNvPr id="177" name="Google Shape;177;p7"/>
          <p:cNvSpPr txBox="1"/>
          <p:nvPr/>
        </p:nvSpPr>
        <p:spPr>
          <a:xfrm>
            <a:off x="11310730" y="4448915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2</a:t>
            </a:r>
            <a:endParaRPr/>
          </a:p>
        </p:txBody>
      </p:sp>
      <p:sp>
        <p:nvSpPr>
          <p:cNvPr id="178" name="Google Shape;178;p7"/>
          <p:cNvSpPr txBox="1"/>
          <p:nvPr/>
        </p:nvSpPr>
        <p:spPr>
          <a:xfrm>
            <a:off x="10305774" y="4448915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0</a:t>
            </a:r>
            <a:endParaRPr/>
          </a:p>
        </p:txBody>
      </p:sp>
      <p:sp>
        <p:nvSpPr>
          <p:cNvPr id="179" name="Google Shape;179;p7"/>
          <p:cNvSpPr txBox="1"/>
          <p:nvPr/>
        </p:nvSpPr>
        <p:spPr>
          <a:xfrm>
            <a:off x="9380330" y="4448914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3</a:t>
            </a:r>
            <a:endParaRPr/>
          </a:p>
        </p:txBody>
      </p:sp>
      <p:sp>
        <p:nvSpPr>
          <p:cNvPr id="180" name="Google Shape;180;p7"/>
          <p:cNvSpPr txBox="1"/>
          <p:nvPr/>
        </p:nvSpPr>
        <p:spPr>
          <a:xfrm>
            <a:off x="8375373" y="4448914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4</a:t>
            </a:r>
            <a:endParaRPr/>
          </a:p>
        </p:txBody>
      </p:sp>
      <p:sp>
        <p:nvSpPr>
          <p:cNvPr id="181" name="Google Shape;181;p7"/>
          <p:cNvSpPr txBox="1"/>
          <p:nvPr/>
        </p:nvSpPr>
        <p:spPr>
          <a:xfrm>
            <a:off x="7356059" y="4465215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5</a:t>
            </a:r>
            <a:endParaRPr/>
          </a:p>
        </p:txBody>
      </p:sp>
      <p:sp>
        <p:nvSpPr>
          <p:cNvPr id="182" name="Google Shape;182;p7"/>
          <p:cNvSpPr txBox="1"/>
          <p:nvPr/>
        </p:nvSpPr>
        <p:spPr>
          <a:xfrm>
            <a:off x="123687" y="5155339"/>
            <a:ext cx="43555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Sáu trăm năm mươi tư nghìn ba trăm</a:t>
            </a:r>
            <a:endParaRPr/>
          </a:p>
        </p:txBody>
      </p:sp>
      <p:sp>
        <p:nvSpPr>
          <p:cNvPr id="183" name="Google Shape;183;p7"/>
          <p:cNvSpPr txBox="1"/>
          <p:nvPr/>
        </p:nvSpPr>
        <p:spPr>
          <a:xfrm>
            <a:off x="4598503" y="5300248"/>
            <a:ext cx="14974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654 300</a:t>
            </a:r>
            <a:endParaRPr/>
          </a:p>
        </p:txBody>
      </p:sp>
      <p:sp>
        <p:nvSpPr>
          <p:cNvPr id="184" name="Google Shape;184;p7"/>
          <p:cNvSpPr txBox="1"/>
          <p:nvPr/>
        </p:nvSpPr>
        <p:spPr>
          <a:xfrm>
            <a:off x="4598503" y="6143252"/>
            <a:ext cx="1497497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912 800</a:t>
            </a:r>
            <a:endParaRPr/>
          </a:p>
        </p:txBody>
      </p:sp>
      <p:sp>
        <p:nvSpPr>
          <p:cNvPr id="185" name="Google Shape;185;p7"/>
          <p:cNvSpPr txBox="1"/>
          <p:nvPr/>
        </p:nvSpPr>
        <p:spPr>
          <a:xfrm>
            <a:off x="11310730" y="6143251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0</a:t>
            </a:r>
            <a:endParaRPr/>
          </a:p>
        </p:txBody>
      </p:sp>
      <p:sp>
        <p:nvSpPr>
          <p:cNvPr id="186" name="Google Shape;186;p7"/>
          <p:cNvSpPr txBox="1"/>
          <p:nvPr/>
        </p:nvSpPr>
        <p:spPr>
          <a:xfrm>
            <a:off x="10305774" y="6148269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0</a:t>
            </a:r>
            <a:endParaRPr/>
          </a:p>
        </p:txBody>
      </p:sp>
      <p:sp>
        <p:nvSpPr>
          <p:cNvPr id="187" name="Google Shape;187;p7"/>
          <p:cNvSpPr txBox="1"/>
          <p:nvPr/>
        </p:nvSpPr>
        <p:spPr>
          <a:xfrm>
            <a:off x="9380330" y="6143251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8</a:t>
            </a:r>
            <a:endParaRPr/>
          </a:p>
        </p:txBody>
      </p:sp>
      <p:sp>
        <p:nvSpPr>
          <p:cNvPr id="188" name="Google Shape;188;p7"/>
          <p:cNvSpPr txBox="1"/>
          <p:nvPr/>
        </p:nvSpPr>
        <p:spPr>
          <a:xfrm>
            <a:off x="8375373" y="6143250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2</a:t>
            </a:r>
            <a:endParaRPr/>
          </a:p>
        </p:txBody>
      </p:sp>
      <p:sp>
        <p:nvSpPr>
          <p:cNvPr id="189" name="Google Shape;189;p7"/>
          <p:cNvSpPr txBox="1"/>
          <p:nvPr/>
        </p:nvSpPr>
        <p:spPr>
          <a:xfrm>
            <a:off x="7360477" y="6143250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1</a:t>
            </a:r>
            <a:endParaRPr/>
          </a:p>
        </p:txBody>
      </p:sp>
      <p:sp>
        <p:nvSpPr>
          <p:cNvPr id="190" name="Google Shape;190;p7"/>
          <p:cNvSpPr txBox="1"/>
          <p:nvPr/>
        </p:nvSpPr>
        <p:spPr>
          <a:xfrm>
            <a:off x="6310794" y="6143250"/>
            <a:ext cx="4174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9</a:t>
            </a:r>
            <a:endParaRPr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8"/>
          <p:cNvSpPr txBox="1"/>
          <p:nvPr/>
        </p:nvSpPr>
        <p:spPr>
          <a:xfrm>
            <a:off x="278297" y="357810"/>
            <a:ext cx="12006470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Bài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2. </a:t>
            </a:r>
            <a:endParaRPr b="1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a)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Đọc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các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sau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và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cho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biết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chữ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3 ở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mỗi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đó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thuộc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hàng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nào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,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lớp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nào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:</a:t>
            </a:r>
            <a:endParaRPr b="1" dirty="0"/>
          </a:p>
        </p:txBody>
      </p:sp>
      <p:grpSp>
        <p:nvGrpSpPr>
          <p:cNvPr id="196" name="Google Shape;196;p8"/>
          <p:cNvGrpSpPr/>
          <p:nvPr/>
        </p:nvGrpSpPr>
        <p:grpSpPr>
          <a:xfrm>
            <a:off x="625151" y="1474576"/>
            <a:ext cx="5470849" cy="584775"/>
            <a:chOff x="395785" y="1433012"/>
            <a:chExt cx="4362678" cy="584775"/>
          </a:xfrm>
        </p:grpSpPr>
        <p:sp>
          <p:nvSpPr>
            <p:cNvPr id="197" name="Google Shape;197;p8"/>
            <p:cNvSpPr txBox="1"/>
            <p:nvPr/>
          </p:nvSpPr>
          <p:spPr>
            <a:xfrm>
              <a:off x="395785" y="1433012"/>
              <a:ext cx="2108876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dk1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46 307    ;</a:t>
              </a:r>
              <a:endParaRPr b="1" dirty="0"/>
            </a:p>
          </p:txBody>
        </p:sp>
        <p:sp>
          <p:nvSpPr>
            <p:cNvPr id="198" name="Google Shape;198;p8"/>
            <p:cNvSpPr txBox="1"/>
            <p:nvPr/>
          </p:nvSpPr>
          <p:spPr>
            <a:xfrm>
              <a:off x="1852402" y="1433014"/>
              <a:ext cx="1930198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dk1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56 032     ;</a:t>
              </a:r>
              <a:endParaRPr b="1" dirty="0"/>
            </a:p>
          </p:txBody>
        </p:sp>
        <p:sp>
          <p:nvSpPr>
            <p:cNvPr id="199" name="Google Shape;199;p8"/>
            <p:cNvSpPr txBox="1"/>
            <p:nvPr/>
          </p:nvSpPr>
          <p:spPr>
            <a:xfrm>
              <a:off x="3409478" y="1433012"/>
              <a:ext cx="1348985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dk1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123 517;    </a:t>
              </a:r>
              <a:endParaRPr b="1" dirty="0"/>
            </a:p>
          </p:txBody>
        </p:sp>
      </p:grpSp>
      <p:grpSp>
        <p:nvGrpSpPr>
          <p:cNvPr id="10" name="Google Shape;196;p8">
            <a:extLst>
              <a:ext uri="{FF2B5EF4-FFF2-40B4-BE49-F238E27FC236}">
                <a16:creationId xmlns:a16="http://schemas.microsoft.com/office/drawing/2014/main" xmlns="" id="{910B011F-1F42-4E23-ADB4-44F163AF916F}"/>
              </a:ext>
            </a:extLst>
          </p:cNvPr>
          <p:cNvGrpSpPr/>
          <p:nvPr/>
        </p:nvGrpSpPr>
        <p:grpSpPr>
          <a:xfrm>
            <a:off x="6061788" y="1465245"/>
            <a:ext cx="4247105" cy="584775"/>
            <a:chOff x="395785" y="1433012"/>
            <a:chExt cx="3386815" cy="584775"/>
          </a:xfrm>
        </p:grpSpPr>
        <p:sp>
          <p:nvSpPr>
            <p:cNvPr id="11" name="Google Shape;197;p8">
              <a:extLst>
                <a:ext uri="{FF2B5EF4-FFF2-40B4-BE49-F238E27FC236}">
                  <a16:creationId xmlns:a16="http://schemas.microsoft.com/office/drawing/2014/main" xmlns="" id="{AB18CA43-6D9F-436F-A66D-C64E7A21EA62}"/>
                </a:ext>
              </a:extLst>
            </p:cNvPr>
            <p:cNvSpPr txBox="1"/>
            <p:nvPr/>
          </p:nvSpPr>
          <p:spPr>
            <a:xfrm>
              <a:off x="395785" y="1433012"/>
              <a:ext cx="2108876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dk1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305 804 ;</a:t>
              </a:r>
              <a:endParaRPr b="1" dirty="0"/>
            </a:p>
          </p:txBody>
        </p:sp>
        <p:sp>
          <p:nvSpPr>
            <p:cNvPr id="12" name="Google Shape;198;p8">
              <a:extLst>
                <a:ext uri="{FF2B5EF4-FFF2-40B4-BE49-F238E27FC236}">
                  <a16:creationId xmlns:a16="http://schemas.microsoft.com/office/drawing/2014/main" xmlns="" id="{C8F68202-3AD8-4394-AE01-71CB3190096E}"/>
                </a:ext>
              </a:extLst>
            </p:cNvPr>
            <p:cNvSpPr txBox="1"/>
            <p:nvPr/>
          </p:nvSpPr>
          <p:spPr>
            <a:xfrm>
              <a:off x="1908709" y="1433014"/>
              <a:ext cx="1873891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dk1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960783 ;</a:t>
              </a:r>
              <a:endParaRPr b="1" dirty="0"/>
            </a:p>
          </p:txBody>
        </p:sp>
        <p:sp>
          <p:nvSpPr>
            <p:cNvPr id="13" name="Google Shape;199;p8">
              <a:extLst>
                <a:ext uri="{FF2B5EF4-FFF2-40B4-BE49-F238E27FC236}">
                  <a16:creationId xmlns:a16="http://schemas.microsoft.com/office/drawing/2014/main" xmlns="" id="{E06247B9-5CD9-4C9B-A325-0BBB043E1C18}"/>
                </a:ext>
              </a:extLst>
            </p:cNvPr>
            <p:cNvSpPr txBox="1"/>
            <p:nvPr/>
          </p:nvSpPr>
          <p:spPr>
            <a:xfrm>
              <a:off x="3409479" y="1433012"/>
              <a:ext cx="106403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200" b="1" dirty="0">
                  <a:solidFill>
                    <a:schemeClr val="dk1"/>
                  </a:solidFill>
                  <a:latin typeface="Arima Madurai"/>
                  <a:ea typeface="Arima Madurai"/>
                  <a:cs typeface="Arima Madurai"/>
                  <a:sym typeface="Arima Madurai"/>
                </a:rPr>
                <a:t>   </a:t>
              </a:r>
              <a:endParaRPr b="1" dirty="0"/>
            </a:p>
          </p:txBody>
        </p:sp>
      </p:grp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9"/>
          <p:cNvSpPr txBox="1"/>
          <p:nvPr/>
        </p:nvSpPr>
        <p:spPr>
          <a:xfrm>
            <a:off x="401127" y="917368"/>
            <a:ext cx="1043519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b)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Ghi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giá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trị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của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chữ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7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trong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mỗi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ở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bảng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sau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(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theo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28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mẫu</a:t>
            </a:r>
            <a:r>
              <a:rPr lang="en-US" sz="28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):</a:t>
            </a:r>
            <a:endParaRPr b="1" dirty="0"/>
          </a:p>
        </p:txBody>
      </p:sp>
      <p:graphicFrame>
        <p:nvGraphicFramePr>
          <p:cNvPr id="212" name="Google Shape;212;p9"/>
          <p:cNvGraphicFramePr/>
          <p:nvPr>
            <p:extLst>
              <p:ext uri="{D42A27DB-BD31-4B8C-83A1-F6EECF244321}">
                <p14:modId xmlns:p14="http://schemas.microsoft.com/office/powerpoint/2010/main" val="516552670"/>
              </p:ext>
            </p:extLst>
          </p:nvPr>
        </p:nvGraphicFramePr>
        <p:xfrm>
          <a:off x="401127" y="2037323"/>
          <a:ext cx="11445150" cy="2783350"/>
        </p:xfrm>
        <a:graphic>
          <a:graphicData uri="http://schemas.openxmlformats.org/drawingml/2006/table">
            <a:tbl>
              <a:tblPr firstRow="1" bandRow="1">
                <a:noFill/>
                <a:tableStyleId>{6F094831-EEE5-4673-BFF2-2557D801A2AA}</a:tableStyleId>
              </a:tblPr>
              <a:tblGrid>
                <a:gridCol w="19075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075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075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075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9075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0752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9878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 dirty="0" err="1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Số</a:t>
                      </a:r>
                      <a:endParaRPr b="1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38 753</a:t>
                      </a:r>
                      <a:endParaRPr b="1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67 021</a:t>
                      </a:r>
                      <a:endParaRPr b="1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79 518</a:t>
                      </a:r>
                      <a:endParaRPr b="1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302 671</a:t>
                      </a:r>
                      <a:endParaRPr b="1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715 519</a:t>
                      </a:r>
                      <a:endParaRPr b="1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954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Giá trị của chữ số 7</a:t>
                      </a:r>
                      <a:endParaRPr b="1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b="1">
                          <a:latin typeface="Arima Madurai"/>
                          <a:ea typeface="Arima Madurai"/>
                          <a:cs typeface="Arima Madurai"/>
                          <a:sym typeface="Arima Madurai"/>
                        </a:rPr>
                        <a:t>700</a:t>
                      </a:r>
                      <a:endParaRPr b="1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b="1" dirty="0">
                        <a:latin typeface="Arima Madurai"/>
                        <a:ea typeface="Arima Madurai"/>
                        <a:cs typeface="Arima Madurai"/>
                        <a:sym typeface="Arima Madurai"/>
                      </a:endParaRPr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13" name="Google Shape;213;p9"/>
          <p:cNvSpPr txBox="1"/>
          <p:nvPr/>
        </p:nvSpPr>
        <p:spPr>
          <a:xfrm>
            <a:off x="4435526" y="3684895"/>
            <a:ext cx="124194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7000</a:t>
            </a:r>
            <a:endParaRPr b="1" dirty="0"/>
          </a:p>
        </p:txBody>
      </p:sp>
      <p:sp>
        <p:nvSpPr>
          <p:cNvPr id="214" name="Google Shape;214;p9"/>
          <p:cNvSpPr txBox="1"/>
          <p:nvPr/>
        </p:nvSpPr>
        <p:spPr>
          <a:xfrm>
            <a:off x="6291619" y="3684895"/>
            <a:ext cx="150580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70 000</a:t>
            </a:r>
            <a:endParaRPr b="1"/>
          </a:p>
        </p:txBody>
      </p:sp>
      <p:sp>
        <p:nvSpPr>
          <p:cNvPr id="215" name="Google Shape;215;p9"/>
          <p:cNvSpPr txBox="1"/>
          <p:nvPr/>
        </p:nvSpPr>
        <p:spPr>
          <a:xfrm>
            <a:off x="8206070" y="3684895"/>
            <a:ext cx="150580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70</a:t>
            </a:r>
            <a:endParaRPr b="1"/>
          </a:p>
        </p:txBody>
      </p:sp>
      <p:sp>
        <p:nvSpPr>
          <p:cNvPr id="216" name="Google Shape;216;p9"/>
          <p:cNvSpPr txBox="1"/>
          <p:nvPr/>
        </p:nvSpPr>
        <p:spPr>
          <a:xfrm>
            <a:off x="10026164" y="3684895"/>
            <a:ext cx="176470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700 000</a:t>
            </a:r>
            <a:endParaRPr b="1"/>
          </a:p>
        </p:txBody>
      </p:sp>
      <p:sp>
        <p:nvSpPr>
          <p:cNvPr id="217" name="Google Shape;217;p9"/>
          <p:cNvSpPr/>
          <p:nvPr/>
        </p:nvSpPr>
        <p:spPr>
          <a:xfrm>
            <a:off x="1182114" y="4820677"/>
            <a:ext cx="9654209" cy="1684565"/>
          </a:xfrm>
          <a:prstGeom prst="cloudCallout">
            <a:avLst>
              <a:gd name="adj1" fmla="val -51649"/>
              <a:gd name="adj2" fmla="val -70547"/>
            </a:avLst>
          </a:prstGeom>
          <a:solidFill>
            <a:srgbClr val="FFF2CC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00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Giá trị của chữ số phụ thuộc vào vị trí của chữ số đó ở mỗi hàng. Tức là chữ số đứng ở hàng nào sẽ mang giá trị của hàng đó.</a:t>
            </a:r>
            <a:endParaRPr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"/>
          <p:cNvSpPr txBox="1"/>
          <p:nvPr/>
        </p:nvSpPr>
        <p:spPr>
          <a:xfrm>
            <a:off x="755372" y="463827"/>
            <a:ext cx="960782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Bài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3.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Viết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mỗi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số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sau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thành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tổng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(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theo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 </a:t>
            </a:r>
            <a:r>
              <a:rPr lang="en-US" sz="3200" b="1" dirty="0" err="1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mẫu</a:t>
            </a:r>
            <a:r>
              <a:rPr lang="en-US" sz="3200" b="1" dirty="0">
                <a:solidFill>
                  <a:srgbClr val="0033CC"/>
                </a:solidFill>
                <a:latin typeface="Arima Madurai"/>
                <a:ea typeface="Arima Madurai"/>
                <a:cs typeface="Arima Madurai"/>
                <a:sym typeface="Arima Madurai"/>
              </a:rPr>
              <a:t>):</a:t>
            </a:r>
            <a:endParaRPr b="1" dirty="0"/>
          </a:p>
        </p:txBody>
      </p:sp>
      <p:sp>
        <p:nvSpPr>
          <p:cNvPr id="223" name="Google Shape;223;p10"/>
          <p:cNvSpPr txBox="1"/>
          <p:nvPr/>
        </p:nvSpPr>
        <p:spPr>
          <a:xfrm>
            <a:off x="2517022" y="1181220"/>
            <a:ext cx="771025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52 314  ;  503 060  ;  83 760  ;  176 091.</a:t>
            </a:r>
            <a:endParaRPr b="1"/>
          </a:p>
        </p:txBody>
      </p:sp>
      <p:sp>
        <p:nvSpPr>
          <p:cNvPr id="224" name="Google Shape;224;p10"/>
          <p:cNvSpPr txBox="1"/>
          <p:nvPr/>
        </p:nvSpPr>
        <p:spPr>
          <a:xfrm>
            <a:off x="543339" y="1948068"/>
            <a:ext cx="124189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Mẫu:</a:t>
            </a:r>
            <a:endParaRPr b="1"/>
          </a:p>
        </p:txBody>
      </p:sp>
      <p:sp>
        <p:nvSpPr>
          <p:cNvPr id="225" name="Google Shape;225;p10"/>
          <p:cNvSpPr txBox="1"/>
          <p:nvPr/>
        </p:nvSpPr>
        <p:spPr>
          <a:xfrm>
            <a:off x="1696278" y="1948068"/>
            <a:ext cx="154166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52 314</a:t>
            </a:r>
            <a:endParaRPr b="1"/>
          </a:p>
        </p:txBody>
      </p:sp>
      <p:sp>
        <p:nvSpPr>
          <p:cNvPr id="226" name="Google Shape;226;p10"/>
          <p:cNvSpPr txBox="1"/>
          <p:nvPr/>
        </p:nvSpPr>
        <p:spPr>
          <a:xfrm>
            <a:off x="3014869" y="1907160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=</a:t>
            </a:r>
            <a:endParaRPr sz="3200" b="1">
              <a:solidFill>
                <a:srgbClr val="FF0000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27" name="Google Shape;227;p10"/>
          <p:cNvSpPr txBox="1"/>
          <p:nvPr/>
        </p:nvSpPr>
        <p:spPr>
          <a:xfrm>
            <a:off x="3418168" y="1948068"/>
            <a:ext cx="171392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50 000</a:t>
            </a:r>
            <a:endParaRPr b="1"/>
          </a:p>
        </p:txBody>
      </p:sp>
      <p:sp>
        <p:nvSpPr>
          <p:cNvPr id="228" name="Google Shape;228;p10"/>
          <p:cNvSpPr txBox="1"/>
          <p:nvPr/>
        </p:nvSpPr>
        <p:spPr>
          <a:xfrm>
            <a:off x="4826209" y="1907160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3200" b="1">
              <a:solidFill>
                <a:srgbClr val="FF0000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29" name="Google Shape;229;p10"/>
          <p:cNvSpPr txBox="1"/>
          <p:nvPr/>
        </p:nvSpPr>
        <p:spPr>
          <a:xfrm>
            <a:off x="5220466" y="1948068"/>
            <a:ext cx="126880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2000</a:t>
            </a:r>
            <a:endParaRPr b="1"/>
          </a:p>
        </p:txBody>
      </p:sp>
      <p:sp>
        <p:nvSpPr>
          <p:cNvPr id="230" name="Google Shape;230;p10"/>
          <p:cNvSpPr txBox="1"/>
          <p:nvPr/>
        </p:nvSpPr>
        <p:spPr>
          <a:xfrm>
            <a:off x="6293888" y="1907159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3200" b="1">
              <a:solidFill>
                <a:srgbClr val="FF0000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31" name="Google Shape;231;p10"/>
          <p:cNvSpPr txBox="1"/>
          <p:nvPr/>
        </p:nvSpPr>
        <p:spPr>
          <a:xfrm>
            <a:off x="6665841" y="1948067"/>
            <a:ext cx="107060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300</a:t>
            </a:r>
            <a:endParaRPr b="1"/>
          </a:p>
        </p:txBody>
      </p:sp>
      <p:sp>
        <p:nvSpPr>
          <p:cNvPr id="232" name="Google Shape;232;p10"/>
          <p:cNvSpPr txBox="1"/>
          <p:nvPr/>
        </p:nvSpPr>
        <p:spPr>
          <a:xfrm>
            <a:off x="7494732" y="1901683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3200" b="1">
              <a:solidFill>
                <a:srgbClr val="FF0000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33" name="Google Shape;233;p10"/>
          <p:cNvSpPr txBox="1"/>
          <p:nvPr/>
        </p:nvSpPr>
        <p:spPr>
          <a:xfrm>
            <a:off x="7874204" y="1948066"/>
            <a:ext cx="77797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10</a:t>
            </a:r>
            <a:endParaRPr b="1"/>
          </a:p>
        </p:txBody>
      </p:sp>
      <p:sp>
        <p:nvSpPr>
          <p:cNvPr id="234" name="Google Shape;234;p10"/>
          <p:cNvSpPr txBox="1"/>
          <p:nvPr/>
        </p:nvSpPr>
        <p:spPr>
          <a:xfrm>
            <a:off x="8363017" y="1898370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3200" b="1">
              <a:solidFill>
                <a:srgbClr val="FF0000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35" name="Google Shape;235;p10"/>
          <p:cNvSpPr txBox="1"/>
          <p:nvPr/>
        </p:nvSpPr>
        <p:spPr>
          <a:xfrm>
            <a:off x="8733625" y="1946916"/>
            <a:ext cx="57909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4</a:t>
            </a:r>
            <a:endParaRPr b="1"/>
          </a:p>
        </p:txBody>
      </p:sp>
      <p:sp>
        <p:nvSpPr>
          <p:cNvPr id="236" name="Google Shape;236;p10"/>
          <p:cNvSpPr txBox="1"/>
          <p:nvPr/>
        </p:nvSpPr>
        <p:spPr>
          <a:xfrm>
            <a:off x="1696263" y="2842829"/>
            <a:ext cx="185571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503 060</a:t>
            </a:r>
            <a:endParaRPr b="1"/>
          </a:p>
        </p:txBody>
      </p:sp>
      <p:sp>
        <p:nvSpPr>
          <p:cNvPr id="237" name="Google Shape;237;p10"/>
          <p:cNvSpPr txBox="1"/>
          <p:nvPr/>
        </p:nvSpPr>
        <p:spPr>
          <a:xfrm>
            <a:off x="1696264" y="3872903"/>
            <a:ext cx="1598766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83 760</a:t>
            </a:r>
            <a:endParaRPr b="1"/>
          </a:p>
        </p:txBody>
      </p:sp>
      <p:sp>
        <p:nvSpPr>
          <p:cNvPr id="238" name="Google Shape;238;p10"/>
          <p:cNvSpPr txBox="1"/>
          <p:nvPr/>
        </p:nvSpPr>
        <p:spPr>
          <a:xfrm>
            <a:off x="1696262" y="4902977"/>
            <a:ext cx="17415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Arima Madurai"/>
                <a:ea typeface="Arima Madurai"/>
                <a:cs typeface="Arima Madurai"/>
                <a:sym typeface="Arima Madurai"/>
              </a:rPr>
              <a:t>176 091</a:t>
            </a:r>
            <a:endParaRPr b="1"/>
          </a:p>
        </p:txBody>
      </p:sp>
      <p:sp>
        <p:nvSpPr>
          <p:cNvPr id="239" name="Google Shape;239;p10"/>
          <p:cNvSpPr txBox="1"/>
          <p:nvPr/>
        </p:nvSpPr>
        <p:spPr>
          <a:xfrm>
            <a:off x="3408215" y="2816324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Cambria Math"/>
                <a:ea typeface="Cambria Math"/>
                <a:cs typeface="Cambria Math"/>
                <a:sym typeface="Cambria Math"/>
              </a:rPr>
              <a:t>=</a:t>
            </a:r>
            <a:endParaRPr sz="3200" b="1">
              <a:solidFill>
                <a:srgbClr val="D303BA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40" name="Google Shape;240;p10"/>
          <p:cNvSpPr txBox="1"/>
          <p:nvPr/>
        </p:nvSpPr>
        <p:spPr>
          <a:xfrm>
            <a:off x="3869171" y="2842829"/>
            <a:ext cx="199893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Arima Madurai"/>
                <a:ea typeface="Arima Madurai"/>
                <a:cs typeface="Arima Madurai"/>
                <a:sym typeface="Arima Madurai"/>
              </a:rPr>
              <a:t>500 000</a:t>
            </a:r>
            <a:endParaRPr b="1"/>
          </a:p>
        </p:txBody>
      </p:sp>
      <p:sp>
        <p:nvSpPr>
          <p:cNvPr id="241" name="Google Shape;241;p10"/>
          <p:cNvSpPr txBox="1"/>
          <p:nvPr/>
        </p:nvSpPr>
        <p:spPr>
          <a:xfrm>
            <a:off x="5621321" y="2801921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3200" b="1">
              <a:solidFill>
                <a:srgbClr val="D303BA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42" name="Google Shape;242;p10"/>
          <p:cNvSpPr txBox="1"/>
          <p:nvPr/>
        </p:nvSpPr>
        <p:spPr>
          <a:xfrm>
            <a:off x="6030485" y="2842828"/>
            <a:ext cx="126880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Arima Madurai"/>
                <a:ea typeface="Arima Madurai"/>
                <a:cs typeface="Arima Madurai"/>
                <a:sym typeface="Arima Madurai"/>
              </a:rPr>
              <a:t>3000</a:t>
            </a:r>
            <a:endParaRPr b="1"/>
          </a:p>
        </p:txBody>
      </p:sp>
      <p:sp>
        <p:nvSpPr>
          <p:cNvPr id="243" name="Google Shape;243;p10"/>
          <p:cNvSpPr txBox="1"/>
          <p:nvPr/>
        </p:nvSpPr>
        <p:spPr>
          <a:xfrm>
            <a:off x="7151946" y="2808549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3200" b="1">
              <a:solidFill>
                <a:srgbClr val="D303BA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44" name="Google Shape;244;p10"/>
          <p:cNvSpPr txBox="1"/>
          <p:nvPr/>
        </p:nvSpPr>
        <p:spPr>
          <a:xfrm>
            <a:off x="7600865" y="2849456"/>
            <a:ext cx="785247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Arima Madurai"/>
                <a:ea typeface="Arima Madurai"/>
                <a:cs typeface="Arima Madurai"/>
                <a:sym typeface="Arima Madurai"/>
              </a:rPr>
              <a:t>60</a:t>
            </a:r>
            <a:endParaRPr b="1"/>
          </a:p>
        </p:txBody>
      </p:sp>
      <p:sp>
        <p:nvSpPr>
          <p:cNvPr id="245" name="Google Shape;245;p10"/>
          <p:cNvSpPr txBox="1"/>
          <p:nvPr/>
        </p:nvSpPr>
        <p:spPr>
          <a:xfrm>
            <a:off x="3136541" y="3856621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Cambria Math"/>
                <a:ea typeface="Cambria Math"/>
                <a:cs typeface="Cambria Math"/>
                <a:sym typeface="Cambria Math"/>
              </a:rPr>
              <a:t>=</a:t>
            </a:r>
            <a:endParaRPr sz="3200" b="1">
              <a:solidFill>
                <a:srgbClr val="D303BA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46" name="Google Shape;246;p10"/>
          <p:cNvSpPr txBox="1"/>
          <p:nvPr/>
        </p:nvSpPr>
        <p:spPr>
          <a:xfrm>
            <a:off x="3597498" y="3883126"/>
            <a:ext cx="184013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Arima Madurai"/>
                <a:ea typeface="Arima Madurai"/>
                <a:cs typeface="Arima Madurai"/>
                <a:sym typeface="Arima Madurai"/>
              </a:rPr>
              <a:t>80 000</a:t>
            </a:r>
            <a:endParaRPr b="1"/>
          </a:p>
        </p:txBody>
      </p:sp>
      <p:sp>
        <p:nvSpPr>
          <p:cNvPr id="247" name="Google Shape;247;p10"/>
          <p:cNvSpPr txBox="1"/>
          <p:nvPr/>
        </p:nvSpPr>
        <p:spPr>
          <a:xfrm>
            <a:off x="5044850" y="3842218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3200" b="1">
              <a:solidFill>
                <a:srgbClr val="D303BA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48" name="Google Shape;248;p10"/>
          <p:cNvSpPr txBox="1"/>
          <p:nvPr/>
        </p:nvSpPr>
        <p:spPr>
          <a:xfrm>
            <a:off x="5507022" y="3883125"/>
            <a:ext cx="126880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Arima Madurai"/>
                <a:ea typeface="Arima Madurai"/>
                <a:cs typeface="Arima Madurai"/>
                <a:sym typeface="Arima Madurai"/>
              </a:rPr>
              <a:t>3000</a:t>
            </a:r>
            <a:endParaRPr b="1"/>
          </a:p>
        </p:txBody>
      </p:sp>
      <p:sp>
        <p:nvSpPr>
          <p:cNvPr id="249" name="Google Shape;249;p10"/>
          <p:cNvSpPr txBox="1"/>
          <p:nvPr/>
        </p:nvSpPr>
        <p:spPr>
          <a:xfrm>
            <a:off x="6602416" y="3833386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3200" b="1">
              <a:solidFill>
                <a:srgbClr val="D303BA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50" name="Google Shape;250;p10"/>
          <p:cNvSpPr txBox="1"/>
          <p:nvPr/>
        </p:nvSpPr>
        <p:spPr>
          <a:xfrm>
            <a:off x="7039231" y="3883125"/>
            <a:ext cx="97433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Arima Madurai"/>
                <a:ea typeface="Arima Madurai"/>
                <a:cs typeface="Arima Madurai"/>
                <a:sym typeface="Arima Madurai"/>
              </a:rPr>
              <a:t>700</a:t>
            </a:r>
            <a:endParaRPr b="1"/>
          </a:p>
        </p:txBody>
      </p:sp>
      <p:sp>
        <p:nvSpPr>
          <p:cNvPr id="251" name="Google Shape;251;p10"/>
          <p:cNvSpPr txBox="1"/>
          <p:nvPr/>
        </p:nvSpPr>
        <p:spPr>
          <a:xfrm>
            <a:off x="8229233" y="3881973"/>
            <a:ext cx="75546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Arima Madurai"/>
                <a:ea typeface="Arima Madurai"/>
                <a:cs typeface="Arima Madurai"/>
                <a:sym typeface="Arima Madurai"/>
              </a:rPr>
              <a:t>60</a:t>
            </a:r>
            <a:endParaRPr b="1"/>
          </a:p>
        </p:txBody>
      </p:sp>
      <p:sp>
        <p:nvSpPr>
          <p:cNvPr id="252" name="Google Shape;252;p10"/>
          <p:cNvSpPr txBox="1"/>
          <p:nvPr/>
        </p:nvSpPr>
        <p:spPr>
          <a:xfrm>
            <a:off x="7844806" y="3839101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3200" b="1">
              <a:solidFill>
                <a:srgbClr val="D303BA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53" name="Google Shape;253;p10"/>
          <p:cNvSpPr txBox="1"/>
          <p:nvPr/>
        </p:nvSpPr>
        <p:spPr>
          <a:xfrm>
            <a:off x="3235934" y="4870408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Cambria Math"/>
                <a:ea typeface="Cambria Math"/>
                <a:cs typeface="Cambria Math"/>
                <a:sym typeface="Cambria Math"/>
              </a:rPr>
              <a:t>=</a:t>
            </a:r>
            <a:endParaRPr sz="3200" b="1">
              <a:solidFill>
                <a:srgbClr val="D303BA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54" name="Google Shape;254;p10"/>
          <p:cNvSpPr txBox="1"/>
          <p:nvPr/>
        </p:nvSpPr>
        <p:spPr>
          <a:xfrm>
            <a:off x="3696901" y="4896925"/>
            <a:ext cx="2184477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Arima Madurai"/>
                <a:ea typeface="Arima Madurai"/>
                <a:cs typeface="Arima Madurai"/>
                <a:sym typeface="Arima Madurai"/>
              </a:rPr>
              <a:t>100 000</a:t>
            </a:r>
            <a:endParaRPr b="1"/>
          </a:p>
        </p:txBody>
      </p:sp>
      <p:sp>
        <p:nvSpPr>
          <p:cNvPr id="255" name="Google Shape;255;p10"/>
          <p:cNvSpPr txBox="1"/>
          <p:nvPr/>
        </p:nvSpPr>
        <p:spPr>
          <a:xfrm>
            <a:off x="5382781" y="4856005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3200" b="1">
              <a:solidFill>
                <a:srgbClr val="D303BA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56" name="Google Shape;256;p10"/>
          <p:cNvSpPr txBox="1"/>
          <p:nvPr/>
        </p:nvSpPr>
        <p:spPr>
          <a:xfrm>
            <a:off x="5818447" y="4896912"/>
            <a:ext cx="17415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Arima Madurai"/>
                <a:ea typeface="Arima Madurai"/>
                <a:cs typeface="Arima Madurai"/>
                <a:sym typeface="Arima Madurai"/>
              </a:rPr>
              <a:t>70 000</a:t>
            </a:r>
            <a:endParaRPr b="1"/>
          </a:p>
        </p:txBody>
      </p:sp>
      <p:sp>
        <p:nvSpPr>
          <p:cNvPr id="257" name="Google Shape;257;p10"/>
          <p:cNvSpPr txBox="1"/>
          <p:nvPr/>
        </p:nvSpPr>
        <p:spPr>
          <a:xfrm>
            <a:off x="7271652" y="4847173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3200" b="1">
              <a:solidFill>
                <a:srgbClr val="D303BA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58" name="Google Shape;258;p10"/>
          <p:cNvSpPr txBox="1"/>
          <p:nvPr/>
        </p:nvSpPr>
        <p:spPr>
          <a:xfrm>
            <a:off x="7708468" y="4896912"/>
            <a:ext cx="131641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Arima Madurai"/>
                <a:ea typeface="Arima Madurai"/>
                <a:cs typeface="Arima Madurai"/>
                <a:sym typeface="Arima Madurai"/>
              </a:rPr>
              <a:t>6000</a:t>
            </a:r>
            <a:endParaRPr b="1"/>
          </a:p>
        </p:txBody>
      </p:sp>
      <p:sp>
        <p:nvSpPr>
          <p:cNvPr id="259" name="Google Shape;259;p10"/>
          <p:cNvSpPr txBox="1"/>
          <p:nvPr/>
        </p:nvSpPr>
        <p:spPr>
          <a:xfrm>
            <a:off x="9269533" y="4895760"/>
            <a:ext cx="75546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Arima Madurai"/>
                <a:ea typeface="Arima Madurai"/>
                <a:cs typeface="Arima Madurai"/>
                <a:sym typeface="Arima Madurai"/>
              </a:rPr>
              <a:t>90</a:t>
            </a:r>
            <a:endParaRPr b="1"/>
          </a:p>
        </p:txBody>
      </p:sp>
      <p:sp>
        <p:nvSpPr>
          <p:cNvPr id="260" name="Google Shape;260;p10"/>
          <p:cNvSpPr txBox="1"/>
          <p:nvPr/>
        </p:nvSpPr>
        <p:spPr>
          <a:xfrm>
            <a:off x="8885106" y="4852888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3200" b="1">
              <a:solidFill>
                <a:srgbClr val="D303BA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61" name="Google Shape;261;p10"/>
          <p:cNvSpPr txBox="1"/>
          <p:nvPr/>
        </p:nvSpPr>
        <p:spPr>
          <a:xfrm>
            <a:off x="10296577" y="4902388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Arima Madurai"/>
                <a:ea typeface="Arima Madurai"/>
                <a:cs typeface="Arima Madurai"/>
                <a:sym typeface="Arima Madurai"/>
              </a:rPr>
              <a:t>1</a:t>
            </a:r>
            <a:endParaRPr b="1"/>
          </a:p>
        </p:txBody>
      </p:sp>
      <p:sp>
        <p:nvSpPr>
          <p:cNvPr id="262" name="Google Shape;262;p10"/>
          <p:cNvSpPr txBox="1"/>
          <p:nvPr/>
        </p:nvSpPr>
        <p:spPr>
          <a:xfrm>
            <a:off x="9872393" y="4859516"/>
            <a:ext cx="53530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D303BA"/>
                </a:solidFill>
                <a:latin typeface="Cambria Math"/>
                <a:ea typeface="Cambria Math"/>
                <a:cs typeface="Cambria Math"/>
                <a:sym typeface="Cambria Math"/>
              </a:rPr>
              <a:t>+</a:t>
            </a:r>
            <a:endParaRPr sz="3200" b="1">
              <a:solidFill>
                <a:srgbClr val="D303BA"/>
              </a:solidFill>
              <a:latin typeface="Arima Madurai"/>
              <a:ea typeface="Arima Madurai"/>
              <a:cs typeface="Arima Madurai"/>
              <a:sym typeface="Arima Madurai"/>
            </a:endParaRPr>
          </a:p>
        </p:txBody>
      </p:sp>
      <p:sp>
        <p:nvSpPr>
          <p:cNvPr id="263" name="Google Shape;263;p10"/>
          <p:cNvSpPr/>
          <p:nvPr/>
        </p:nvSpPr>
        <p:spPr>
          <a:xfrm>
            <a:off x="560942" y="5513104"/>
            <a:ext cx="11191359" cy="1258823"/>
          </a:xfrm>
          <a:prstGeom prst="flowChartPunchedTape">
            <a:avLst/>
          </a:prstGeom>
          <a:solidFill>
            <a:srgbClr val="B3C6E7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FF0000"/>
                </a:solidFill>
                <a:latin typeface="Arima Madurai"/>
                <a:ea typeface="Arima Madurai"/>
                <a:cs typeface="Arima Madurai"/>
                <a:sym typeface="Arima Madurai"/>
              </a:rPr>
              <a:t>Giá trị của mỗi số bằng tổng giá trị của các chữ số ở các hàng tạo nên số đó.</a:t>
            </a:r>
            <a:endParaRPr b="1"/>
          </a:p>
        </p:txBody>
      </p:sp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|2.4|0.5|0.5|0.5|0.4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hủ đề của Office">
  <a:themeElements>
    <a:clrScheme name="Văn phòng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931</Words>
  <Application>Microsoft Office PowerPoint</Application>
  <PresentationFormat>Widescreen</PresentationFormat>
  <Paragraphs>316</Paragraphs>
  <Slides>19</Slides>
  <Notes>9</Notes>
  <HiddenSlides>0</HiddenSlides>
  <MMClips>7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5" baseType="lpstr">
      <vt:lpstr>VnBangkok</vt:lpstr>
      <vt:lpstr>.VnHelvetInsH</vt:lpstr>
      <vt:lpstr>VNI-Times</vt:lpstr>
      <vt:lpstr>VNbritannic</vt:lpstr>
      <vt:lpstr>Cambria Math</vt:lpstr>
      <vt:lpstr>.VnTimeH</vt:lpstr>
      <vt:lpstr>Calibri</vt:lpstr>
      <vt:lpstr>Arima Madurai</vt:lpstr>
      <vt:lpstr>Impact</vt:lpstr>
      <vt:lpstr>Times New Roman</vt:lpstr>
      <vt:lpstr>Verdana</vt:lpstr>
      <vt:lpstr>Arial</vt:lpstr>
      <vt:lpstr>.VnTime</vt:lpstr>
      <vt:lpstr>Office Theme</vt:lpstr>
      <vt:lpstr>1_Default Design</vt:lpstr>
      <vt:lpstr>Chủ đề của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Trần Thị Thái Hà</dc:creator>
  <cp:lastModifiedBy>Admin</cp:lastModifiedBy>
  <cp:revision>8</cp:revision>
  <dcterms:created xsi:type="dcterms:W3CDTF">2021-08-23T11:11:22Z</dcterms:created>
  <dcterms:modified xsi:type="dcterms:W3CDTF">2023-06-12T13:23:18Z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0x010100175E1E959DA9734FABF15E9744C39A0A</vt:lpwstr>
  </property>
</Properties>
</file>