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64" r:id="rId5"/>
    <p:sldId id="269" r:id="rId6"/>
    <p:sldId id="265" r:id="rId7"/>
    <p:sldId id="270" r:id="rId8"/>
    <p:sldId id="272" r:id="rId9"/>
    <p:sldId id="274"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D0435A-F7E2-437A-8AEF-E5F96DBFA46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567153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D0435A-F7E2-437A-8AEF-E5F96DBFA46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47940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D0435A-F7E2-437A-8AEF-E5F96DBFA46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933433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D0435A-F7E2-437A-8AEF-E5F96DBFA46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3979452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D0435A-F7E2-437A-8AEF-E5F96DBFA46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2323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D0435A-F7E2-437A-8AEF-E5F96DBFA465}"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3508138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D0435A-F7E2-437A-8AEF-E5F96DBFA465}" type="datetimeFigureOut">
              <a:rPr lang="en-US" smtClean="0"/>
              <a:t>6/12/2023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98246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D0435A-F7E2-437A-8AEF-E5F96DBFA465}" type="datetimeFigureOut">
              <a:rPr lang="en-US" smtClean="0"/>
              <a:t>6/12/2023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713346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0435A-F7E2-437A-8AEF-E5F96DBFA465}" type="datetimeFigureOut">
              <a:rPr lang="en-US" smtClean="0"/>
              <a:t>6/12/2023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302754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D0435A-F7E2-437A-8AEF-E5F96DBFA465}"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3668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D0435A-F7E2-437A-8AEF-E5F96DBFA465}"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401653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0435A-F7E2-437A-8AEF-E5F96DBFA465}" type="datetimeFigureOut">
              <a:rPr lang="en-US" smtClean="0"/>
              <a:t>6/12/2023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905CA-BF63-4F2F-B56F-E8861F1DD664}" type="slidenum">
              <a:rPr lang="en-US" smtClean="0"/>
              <a:t>‹#›</a:t>
            </a:fld>
            <a:endParaRPr lang="en-US"/>
          </a:p>
        </p:txBody>
      </p:sp>
    </p:spTree>
    <p:extLst>
      <p:ext uri="{BB962C8B-B14F-4D97-AF65-F5344CB8AC3E}">
        <p14:creationId xmlns:p14="http://schemas.microsoft.com/office/powerpoint/2010/main" val="1152178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5" y="0"/>
            <a:ext cx="12256655" cy="6858000"/>
          </a:xfrm>
          <a:prstGeom prst="rect">
            <a:avLst/>
          </a:prstGeom>
        </p:spPr>
      </p:pic>
      <p:pic>
        <p:nvPicPr>
          <p:cNvPr id="1026" name="Picture 2" descr="Hướng dẫn làm bài văn tả cảnh hay - lớp 5 - Học Tốt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27" y="0"/>
            <a:ext cx="11314545" cy="6922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4299680"/>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47035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3"/>
            <a:ext cx="9144000" cy="1708727"/>
          </a:xfrm>
        </p:spPr>
        <p:txBody>
          <a:bodyPr>
            <a:normAutofit fontScale="90000"/>
          </a:bodyPr>
          <a:lstStyle/>
          <a:p>
            <a:pPr>
              <a:lnSpc>
                <a:spcPct val="150000"/>
              </a:lnSpc>
            </a:pPr>
            <a:br>
              <a:rPr lang="en-US" b="1" dirty="0"/>
            </a:br>
            <a:br>
              <a:rPr lang="en-US" b="1"/>
            </a:br>
            <a:r>
              <a:rPr lang="en-US" b="1" u="sng">
                <a:solidFill>
                  <a:srgbClr val="FFFF00"/>
                </a:solidFill>
                <a:latin typeface="Times New Roman" panose="02020603050405020304" pitchFamily="18" charset="0"/>
                <a:cs typeface="Times New Roman" panose="02020603050405020304" pitchFamily="18" charset="0"/>
              </a:rPr>
              <a:t>Tập</a:t>
            </a:r>
            <a:r>
              <a:rPr lang="en-US" b="1" u="sng" dirty="0">
                <a:solidFill>
                  <a:srgbClr val="FFFF00"/>
                </a:solidFill>
                <a:latin typeface="Times New Roman" panose="02020603050405020304" pitchFamily="18" charset="0"/>
                <a:cs typeface="Times New Roman" panose="02020603050405020304" pitchFamily="18" charset="0"/>
              </a:rPr>
              <a:t> </a:t>
            </a:r>
            <a:r>
              <a:rPr lang="en-US" b="1" u="sng" dirty="0" err="1">
                <a:solidFill>
                  <a:srgbClr val="FFFF00"/>
                </a:solidFill>
                <a:latin typeface="Times New Roman" panose="02020603050405020304" pitchFamily="18" charset="0"/>
                <a:cs typeface="Times New Roman" panose="02020603050405020304" pitchFamily="18" charset="0"/>
              </a:rPr>
              <a:t>làm</a:t>
            </a:r>
            <a:r>
              <a:rPr lang="en-US" b="1" u="sng" dirty="0">
                <a:solidFill>
                  <a:srgbClr val="FFFF00"/>
                </a:solidFill>
                <a:latin typeface="Times New Roman" panose="02020603050405020304" pitchFamily="18" charset="0"/>
                <a:cs typeface="Times New Roman" panose="02020603050405020304" pitchFamily="18" charset="0"/>
              </a:rPr>
              <a:t> </a:t>
            </a:r>
            <a:r>
              <a:rPr lang="en-US" b="1" u="sng" dirty="0" err="1">
                <a:solidFill>
                  <a:srgbClr val="FFFF00"/>
                </a:solidFill>
                <a:latin typeface="Times New Roman" panose="02020603050405020304" pitchFamily="18" charset="0"/>
                <a:cs typeface="Times New Roman" panose="02020603050405020304" pitchFamily="18" charset="0"/>
              </a:rPr>
              <a:t>văn</a:t>
            </a:r>
            <a:endParaRPr lang="en-US" b="1" u="sng"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6255" y="3629747"/>
            <a:ext cx="9144000" cy="1655762"/>
          </a:xfrm>
        </p:spPr>
        <p:txBody>
          <a:bodyPr>
            <a:normAutofit fontScale="92500" lnSpcReduction="10000"/>
          </a:bodyPr>
          <a:lstStyle/>
          <a:p>
            <a:r>
              <a:rPr lang="en-US" sz="6000" b="1">
                <a:solidFill>
                  <a:schemeClr val="bg1"/>
                </a:solidFill>
                <a:latin typeface="Times New Roman" panose="02020603050405020304" pitchFamily="18" charset="0"/>
                <a:cs typeface="Times New Roman" panose="02020603050405020304" pitchFamily="18" charset="0"/>
              </a:rPr>
              <a:t>Tiết 1: Cấu </a:t>
            </a:r>
            <a:r>
              <a:rPr lang="en-US" sz="6000" b="1" dirty="0" err="1">
                <a:solidFill>
                  <a:schemeClr val="bg1"/>
                </a:solidFill>
                <a:latin typeface="Times New Roman" panose="02020603050405020304" pitchFamily="18" charset="0"/>
                <a:cs typeface="Times New Roman" panose="02020603050405020304" pitchFamily="18" charset="0"/>
              </a:rPr>
              <a:t>tạo</a:t>
            </a:r>
            <a:r>
              <a:rPr lang="en-US" sz="6000" b="1" dirty="0">
                <a:solidFill>
                  <a:schemeClr val="bg1"/>
                </a:solidFill>
                <a:latin typeface="Times New Roman" panose="02020603050405020304" pitchFamily="18" charset="0"/>
                <a:cs typeface="Times New Roman" panose="02020603050405020304" pitchFamily="18" charset="0"/>
              </a:rPr>
              <a:t> </a:t>
            </a:r>
            <a:r>
              <a:rPr lang="en-US" sz="6000" b="1" dirty="0" err="1">
                <a:solidFill>
                  <a:schemeClr val="bg1"/>
                </a:solidFill>
                <a:latin typeface="Times New Roman" panose="02020603050405020304" pitchFamily="18" charset="0"/>
                <a:cs typeface="Times New Roman" panose="02020603050405020304" pitchFamily="18" charset="0"/>
              </a:rPr>
              <a:t>của</a:t>
            </a:r>
            <a:r>
              <a:rPr lang="en-US" sz="6000" b="1" dirty="0">
                <a:solidFill>
                  <a:schemeClr val="bg1"/>
                </a:solidFill>
                <a:latin typeface="Times New Roman" panose="02020603050405020304" pitchFamily="18" charset="0"/>
                <a:cs typeface="Times New Roman" panose="02020603050405020304" pitchFamily="18" charset="0"/>
              </a:rPr>
              <a:t> </a:t>
            </a:r>
          </a:p>
          <a:p>
            <a:r>
              <a:rPr lang="en-US" sz="6000" b="1" dirty="0" err="1">
                <a:solidFill>
                  <a:schemeClr val="bg1"/>
                </a:solidFill>
                <a:latin typeface="Times New Roman" panose="02020603050405020304" pitchFamily="18" charset="0"/>
                <a:cs typeface="Times New Roman" panose="02020603050405020304" pitchFamily="18" charset="0"/>
              </a:rPr>
              <a:t>bài</a:t>
            </a:r>
            <a:r>
              <a:rPr lang="en-US" sz="6000" b="1" dirty="0">
                <a:solidFill>
                  <a:schemeClr val="bg1"/>
                </a:solidFill>
                <a:latin typeface="Times New Roman" panose="02020603050405020304" pitchFamily="18" charset="0"/>
                <a:cs typeface="Times New Roman" panose="02020603050405020304" pitchFamily="18" charset="0"/>
              </a:rPr>
              <a:t> </a:t>
            </a:r>
            <a:r>
              <a:rPr lang="en-US" sz="6000" b="1" dirty="0" err="1">
                <a:solidFill>
                  <a:schemeClr val="bg1"/>
                </a:solidFill>
                <a:latin typeface="Times New Roman" panose="02020603050405020304" pitchFamily="18" charset="0"/>
                <a:cs typeface="Times New Roman" panose="02020603050405020304" pitchFamily="18" charset="0"/>
              </a:rPr>
              <a:t>văn</a:t>
            </a:r>
            <a:r>
              <a:rPr lang="en-US" sz="6000" b="1" dirty="0">
                <a:solidFill>
                  <a:schemeClr val="bg1"/>
                </a:solidFill>
                <a:latin typeface="Times New Roman" panose="02020603050405020304" pitchFamily="18" charset="0"/>
                <a:cs typeface="Times New Roman" panose="02020603050405020304" pitchFamily="18" charset="0"/>
              </a:rPr>
              <a:t> </a:t>
            </a:r>
            <a:r>
              <a:rPr lang="en-US" sz="6000" b="1" dirty="0" err="1">
                <a:solidFill>
                  <a:schemeClr val="bg1"/>
                </a:solidFill>
                <a:latin typeface="Times New Roman" panose="02020603050405020304" pitchFamily="18" charset="0"/>
                <a:cs typeface="Times New Roman" panose="02020603050405020304" pitchFamily="18" charset="0"/>
              </a:rPr>
              <a:t>tả</a:t>
            </a:r>
            <a:r>
              <a:rPr lang="en-US" sz="6000" b="1" dirty="0">
                <a:solidFill>
                  <a:schemeClr val="bg1"/>
                </a:solidFill>
                <a:latin typeface="Times New Roman" panose="02020603050405020304" pitchFamily="18" charset="0"/>
                <a:cs typeface="Times New Roman" panose="02020603050405020304" pitchFamily="18" charset="0"/>
              </a:rPr>
              <a:t> </a:t>
            </a:r>
            <a:r>
              <a:rPr lang="en-US" sz="6000" b="1" dirty="0" err="1">
                <a:solidFill>
                  <a:schemeClr val="bg1"/>
                </a:solidFill>
                <a:latin typeface="Times New Roman" panose="02020603050405020304" pitchFamily="18" charset="0"/>
                <a:cs typeface="Times New Roman" panose="02020603050405020304" pitchFamily="18" charset="0"/>
              </a:rPr>
              <a:t>cảnh</a:t>
            </a:r>
            <a:endParaRPr lang="en-US" sz="6000" b="1"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914782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br>
              <a:rPr lang="en-US" b="1" dirty="0"/>
            </a:br>
            <a:br>
              <a:rPr lang="en-US" b="1"/>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a:solidFill>
                  <a:schemeClr val="bg1"/>
                </a:solidFill>
                <a:latin typeface="Times New Roman" panose="02020603050405020304" pitchFamily="18" charset="0"/>
                <a:cs typeface="Times New Roman" panose="02020603050405020304" pitchFamily="18" charset="0"/>
              </a:rPr>
              <a:t>I. </a:t>
            </a:r>
            <a:r>
              <a:rPr lang="en-US" sz="3000" b="1" dirty="0" err="1">
                <a:solidFill>
                  <a:schemeClr val="bg1"/>
                </a:solidFill>
                <a:latin typeface="Times New Roman" panose="02020603050405020304" pitchFamily="18" charset="0"/>
                <a:cs typeface="Times New Roman" panose="02020603050405020304" pitchFamily="18" charset="0"/>
              </a:rPr>
              <a:t>Nhận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xét</a:t>
            </a:r>
            <a:endParaRPr lang="en-US" sz="3000" b="1"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720437" y="2567709"/>
            <a:ext cx="8081818" cy="1015663"/>
          </a:xfrm>
          <a:prstGeom prst="rect">
            <a:avLst/>
          </a:prstGeom>
        </p:spPr>
        <p:txBody>
          <a:bodyPr wrap="square">
            <a:spAutoFit/>
          </a:bodyPr>
          <a:lstStyle/>
          <a:p>
            <a:r>
              <a:rPr lang="en-US" sz="3000" b="1" dirty="0">
                <a:solidFill>
                  <a:schemeClr val="bg1"/>
                </a:solidFill>
                <a:latin typeface="Times New Roman" panose="02020603050405020304" pitchFamily="18" charset="0"/>
                <a:cs typeface="Times New Roman" panose="02020603050405020304" pitchFamily="18" charset="0"/>
              </a:rPr>
              <a:t>1. </a:t>
            </a:r>
            <a:r>
              <a:rPr lang="en-US" sz="3000" b="1" dirty="0" err="1">
                <a:solidFill>
                  <a:schemeClr val="bg1"/>
                </a:solidFill>
                <a:latin typeface="Times New Roman" panose="02020603050405020304" pitchFamily="18" charset="0"/>
                <a:cs typeface="Times New Roman" panose="02020603050405020304" pitchFamily="18" charset="0"/>
              </a:rPr>
              <a:t>Đọc</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và</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tìm</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các</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phần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mở</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thân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kết</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của</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 </a:t>
            </a:r>
            <a:r>
              <a:rPr lang="en-US" sz="3000" b="1" dirty="0" err="1">
                <a:solidFill>
                  <a:schemeClr val="bg1"/>
                </a:solidFill>
                <a:latin typeface="Times New Roman" panose="02020603050405020304" pitchFamily="18" charset="0"/>
                <a:cs typeface="Times New Roman" panose="02020603050405020304" pitchFamily="18" charset="0"/>
              </a:rPr>
              <a:t>Hoàng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hôn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trên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sông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Hương</a:t>
            </a:r>
            <a:r>
              <a:rPr lang="en-US" sz="3000" b="1"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73706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36" y="-173163"/>
            <a:ext cx="12192000" cy="7615131"/>
          </a:xfrm>
          <a:prstGeom prst="rect">
            <a:avLst/>
          </a:prstGeom>
        </p:spPr>
      </p:pic>
      <p:sp>
        <p:nvSpPr>
          <p:cNvPr id="2" name="Title 1"/>
          <p:cNvSpPr>
            <a:spLocks noGrp="1"/>
          </p:cNvSpPr>
          <p:nvPr>
            <p:ph type="ctrTitle"/>
          </p:nvPr>
        </p:nvSpPr>
        <p:spPr>
          <a:xfrm>
            <a:off x="189346" y="424873"/>
            <a:ext cx="9144000" cy="858982"/>
          </a:xfrm>
        </p:spPr>
        <p:txBody>
          <a:bodyPr>
            <a:normAutofit fontScale="90000"/>
          </a:bodyPr>
          <a:lstStyle/>
          <a:p>
            <a:pPr>
              <a:lnSpc>
                <a:spcPct val="150000"/>
              </a:lnSpc>
            </a:pPr>
            <a:br>
              <a:rPr lang="en-US" b="1" dirty="0"/>
            </a:br>
            <a:br>
              <a:rPr lang="en-US" b="1" dirty="0"/>
            </a:br>
            <a:r>
              <a:rPr lang="en-US" sz="3300" b="1" dirty="0" err="1">
                <a:solidFill>
                  <a:srgbClr val="FFFF00"/>
                </a:solidFill>
                <a:latin typeface="Times New Roman" panose="02020603050405020304" pitchFamily="18" charset="0"/>
                <a:cs typeface="Times New Roman" panose="02020603050405020304" pitchFamily="18" charset="0"/>
              </a:rPr>
              <a:t>Tập</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làm</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36" y="-699726"/>
            <a:ext cx="6480599" cy="685338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236" y="5248493"/>
            <a:ext cx="6661999" cy="1143000"/>
          </a:xfrm>
          <a:prstGeom prst="rect">
            <a:avLst/>
          </a:prstGeom>
        </p:spPr>
      </p:pic>
      <p:sp>
        <p:nvSpPr>
          <p:cNvPr id="10" name="Right Brace 9"/>
          <p:cNvSpPr/>
          <p:nvPr/>
        </p:nvSpPr>
        <p:spPr>
          <a:xfrm>
            <a:off x="6072535" y="2258150"/>
            <a:ext cx="149819" cy="2752506"/>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00"/>
              </a:solidFill>
            </a:endParaRPr>
          </a:p>
        </p:txBody>
      </p:sp>
      <p:sp>
        <p:nvSpPr>
          <p:cNvPr id="12" name="Right Brace 11"/>
          <p:cNvSpPr/>
          <p:nvPr/>
        </p:nvSpPr>
        <p:spPr>
          <a:xfrm>
            <a:off x="6044555" y="1396787"/>
            <a:ext cx="102890" cy="591128"/>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00"/>
              </a:solidFill>
            </a:endParaRPr>
          </a:p>
        </p:txBody>
      </p:sp>
      <p:sp>
        <p:nvSpPr>
          <p:cNvPr id="13" name="Right Brace 12"/>
          <p:cNvSpPr/>
          <p:nvPr/>
        </p:nvSpPr>
        <p:spPr>
          <a:xfrm>
            <a:off x="6147444" y="5248493"/>
            <a:ext cx="45719" cy="997457"/>
          </a:xfrm>
          <a:prstGeom prst="rightBrace">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4" name="Rectangle 13"/>
          <p:cNvSpPr/>
          <p:nvPr/>
        </p:nvSpPr>
        <p:spPr>
          <a:xfrm rot="10800000" flipV="1">
            <a:off x="6551162" y="1369185"/>
            <a:ext cx="2380401" cy="646331"/>
          </a:xfrm>
          <a:prstGeom prst="rect">
            <a:avLst/>
          </a:prstGeom>
        </p:spPr>
        <p:txBody>
          <a:bodyPr wrap="square">
            <a:spAutoFit/>
          </a:bodyPr>
          <a:lstStyle/>
          <a:p>
            <a:r>
              <a:rPr lang="en-US" b="0" i="0" dirty="0" err="1">
                <a:solidFill>
                  <a:srgbClr val="FFFF00"/>
                </a:solidFill>
                <a:effectLst/>
                <a:latin typeface="Times New Roman" panose="02020603050405020304" pitchFamily="18" charset="0"/>
                <a:cs typeface="Times New Roman" panose="02020603050405020304" pitchFamily="18" charset="0"/>
              </a:rPr>
              <a:t>Nêu</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đặc</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điểm</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của</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Huế</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vào</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lúc</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hoàng</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hôn</a:t>
            </a:r>
            <a:r>
              <a:rPr lang="en-US" b="0" i="0" dirty="0">
                <a:solidFill>
                  <a:srgbClr val="333333"/>
                </a:solidFill>
                <a:effectLst/>
                <a:latin typeface="Arial" panose="020B0604020202020204" pitchFamily="34" charset="0"/>
              </a:rPr>
              <a:t>.</a:t>
            </a:r>
            <a:endParaRPr lang="en-US" dirty="0"/>
          </a:p>
        </p:txBody>
      </p:sp>
      <p:sp>
        <p:nvSpPr>
          <p:cNvPr id="15" name="Rectangle 14"/>
          <p:cNvSpPr/>
          <p:nvPr/>
        </p:nvSpPr>
        <p:spPr>
          <a:xfrm>
            <a:off x="6369762" y="2542080"/>
            <a:ext cx="2561801" cy="1754326"/>
          </a:xfrm>
          <a:prstGeom prst="rect">
            <a:avLst/>
          </a:prstGeom>
        </p:spPr>
        <p:txBody>
          <a:bodyPr wrap="square">
            <a:spAutoFit/>
          </a:bodyPr>
          <a:lstStyle/>
          <a:p>
            <a:pPr algn="ctr"/>
            <a:r>
              <a:rPr lang="vi-VN" u="sng" dirty="0">
                <a:solidFill>
                  <a:srgbClr val="FFFF00"/>
                </a:solidFill>
                <a:latin typeface="+mj-lt"/>
              </a:rPr>
              <a:t>Sự chuyển đổi màu sắc </a:t>
            </a:r>
            <a:r>
              <a:rPr lang="vi-VN" dirty="0">
                <a:solidFill>
                  <a:srgbClr val="FFFF00"/>
                </a:solidFill>
                <a:latin typeface="+mj-lt"/>
              </a:rPr>
              <a:t>của sông Hương cùng với những </a:t>
            </a:r>
            <a:r>
              <a:rPr lang="vi-VN" u="sng" dirty="0">
                <a:solidFill>
                  <a:srgbClr val="FFFF00"/>
                </a:solidFill>
                <a:latin typeface="+mj-lt"/>
              </a:rPr>
              <a:t>hoạt động của con người </a:t>
            </a:r>
            <a:r>
              <a:rPr lang="vi-VN" dirty="0">
                <a:solidFill>
                  <a:srgbClr val="FFFF00"/>
                </a:solidFill>
                <a:latin typeface="+mj-lt"/>
              </a:rPr>
              <a:t>ở hai bên bờ và trên dòng sông Hương vào thời điểm hoàng hôn.</a:t>
            </a:r>
            <a:endParaRPr lang="en-US" dirty="0">
              <a:solidFill>
                <a:srgbClr val="FFFF00"/>
              </a:solidFill>
              <a:latin typeface="+mj-lt"/>
            </a:endParaRPr>
          </a:p>
        </p:txBody>
      </p:sp>
      <p:sp>
        <p:nvSpPr>
          <p:cNvPr id="16" name="Rectangle 15"/>
          <p:cNvSpPr/>
          <p:nvPr/>
        </p:nvSpPr>
        <p:spPr>
          <a:xfrm>
            <a:off x="6520499" y="5504555"/>
            <a:ext cx="2568084" cy="923330"/>
          </a:xfrm>
          <a:prstGeom prst="rect">
            <a:avLst/>
          </a:prstGeom>
        </p:spPr>
        <p:txBody>
          <a:bodyPr wrap="square">
            <a:spAutoFit/>
          </a:bodyPr>
          <a:lstStyle/>
          <a:p>
            <a:r>
              <a:rPr lang="en-US" b="0" i="0" dirty="0" err="1">
                <a:solidFill>
                  <a:srgbClr val="FFFF00"/>
                </a:solidFill>
                <a:effectLst/>
                <a:latin typeface="Times New Roman" panose="02020603050405020304" pitchFamily="18" charset="0"/>
                <a:cs typeface="Times New Roman" panose="02020603050405020304" pitchFamily="18" charset="0"/>
              </a:rPr>
              <a:t>Huế</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thức</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dậy</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sau</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buổi</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hoàng</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hôn</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với</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nhịp</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sống</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dirty="0" err="1">
                <a:solidFill>
                  <a:srgbClr val="FFFF00"/>
                </a:solidFill>
                <a:effectLst/>
                <a:latin typeface="Times New Roman" panose="02020603050405020304" pitchFamily="18" charset="0"/>
                <a:cs typeface="Times New Roman" panose="02020603050405020304" pitchFamily="18" charset="0"/>
              </a:rPr>
              <a:t>mới</a:t>
            </a:r>
            <a:r>
              <a:rPr lang="en-US" b="0" i="0" dirty="0">
                <a:solidFill>
                  <a:srgbClr val="FFFF00"/>
                </a:solidFill>
                <a:effectLst/>
                <a:latin typeface="Times New Roman" panose="02020603050405020304" pitchFamily="18" charset="0"/>
                <a:cs typeface="Times New Roman" panose="02020603050405020304" pitchFamily="18" charset="0"/>
              </a:rPr>
              <a:t>.</a:t>
            </a:r>
            <a:endParaRPr lang="en-US"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70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2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randombar(horizontal)">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heel(1)">
                                      <p:cBhvr>
                                        <p:cTn id="41" dur="20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145"/>
            <a:ext cx="12192000" cy="7615131"/>
          </a:xfrm>
          <a:prstGeom prst="rect">
            <a:avLst/>
          </a:prstGeom>
        </p:spPr>
      </p:pic>
      <p:sp>
        <p:nvSpPr>
          <p:cNvPr id="2" name="Title 1"/>
          <p:cNvSpPr>
            <a:spLocks noGrp="1"/>
          </p:cNvSpPr>
          <p:nvPr>
            <p:ph type="ctrTitle"/>
          </p:nvPr>
        </p:nvSpPr>
        <p:spPr>
          <a:xfrm>
            <a:off x="83126" y="932874"/>
            <a:ext cx="9144000" cy="295562"/>
          </a:xfrm>
        </p:spPr>
        <p:txBody>
          <a:bodyPr>
            <a:normAutofit fontScale="90000"/>
          </a:bodyPr>
          <a:lstStyle/>
          <a:p>
            <a:pPr>
              <a:lnSpc>
                <a:spcPct val="150000"/>
              </a:lnSpc>
            </a:pPr>
            <a:br>
              <a:rPr lang="en-US" b="1" dirty="0"/>
            </a:br>
            <a:br>
              <a:rPr lang="en-US" b="1" dirty="0"/>
            </a:br>
            <a:r>
              <a:rPr lang="en-US" sz="3300" b="1" dirty="0" err="1">
                <a:solidFill>
                  <a:srgbClr val="FFFF00"/>
                </a:solidFill>
                <a:latin typeface="Times New Roman" panose="02020603050405020304" pitchFamily="18" charset="0"/>
                <a:cs typeface="Times New Roman" panose="02020603050405020304" pitchFamily="18" charset="0"/>
              </a:rPr>
              <a:t>Tập</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làm</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20437" y="974112"/>
            <a:ext cx="2992582" cy="831417"/>
          </a:xfrm>
        </p:spPr>
        <p:txBody>
          <a:bodyPr>
            <a:normAutofit/>
          </a:bodyPr>
          <a:lstStyle/>
          <a:p>
            <a:pPr algn="l"/>
            <a:r>
              <a:rPr lang="en-US" sz="3000" b="1" dirty="0">
                <a:solidFill>
                  <a:schemeClr val="bg1"/>
                </a:solidFill>
                <a:latin typeface="Times New Roman" panose="02020603050405020304" pitchFamily="18" charset="0"/>
                <a:cs typeface="Times New Roman" panose="02020603050405020304" pitchFamily="18" charset="0"/>
              </a:rPr>
              <a:t>I. </a:t>
            </a:r>
            <a:r>
              <a:rPr lang="en-US" sz="3000" b="1" dirty="0" err="1">
                <a:solidFill>
                  <a:schemeClr val="bg1"/>
                </a:solidFill>
                <a:latin typeface="Times New Roman" panose="02020603050405020304" pitchFamily="18" charset="0"/>
                <a:cs typeface="Times New Roman" panose="02020603050405020304" pitchFamily="18" charset="0"/>
              </a:rPr>
              <a:t>Nhận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xét</a:t>
            </a:r>
            <a:endParaRPr lang="en-US" sz="3000" b="1"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17236" y="1403928"/>
            <a:ext cx="8017164" cy="1200329"/>
          </a:xfrm>
          <a:prstGeom prst="rect">
            <a:avLst/>
          </a:prstGeom>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2. </a:t>
            </a:r>
            <a:r>
              <a:rPr lang="en-US" b="1" dirty="0" err="1">
                <a:solidFill>
                  <a:schemeClr val="bg1"/>
                </a:solidFill>
                <a:latin typeface="Times New Roman" panose="02020603050405020304" pitchFamily="18" charset="0"/>
                <a:cs typeface="Times New Roman" panose="02020603050405020304" pitchFamily="18" charset="0"/>
              </a:rPr>
              <a:t>Sự</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khác</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nhau</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với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bài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Quang</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cảnh</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làng</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mạc</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ngày</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mùa</a:t>
            </a:r>
            <a:r>
              <a:rPr lang="en-US" b="1"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Giống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hai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bài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đều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giới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thiệu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bao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quát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đang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sau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đó</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mới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vào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cụ</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từng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vật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nhằm</a:t>
            </a:r>
            <a:r>
              <a:rPr lang="en-US" dirty="0">
                <a:solidFill>
                  <a:schemeClr val="bg1"/>
                </a:solidFill>
                <a:latin typeface="Times New Roman" panose="02020603050405020304" pitchFamily="18" charset="0"/>
                <a:cs typeface="Times New Roman" panose="02020603050405020304" pitchFamily="18" charset="0"/>
              </a:rPr>
              <a:t> minh </a:t>
            </a:r>
            <a:r>
              <a:rPr lang="en-US" dirty="0" err="1">
                <a:solidFill>
                  <a:schemeClr val="bg1"/>
                </a:solidFill>
                <a:latin typeface="Times New Roman" panose="02020603050405020304" pitchFamily="18" charset="0"/>
                <a:cs typeface="Times New Roman" panose="02020603050405020304" pitchFamily="18" charset="0"/>
              </a:rPr>
              <a:t>họa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nhận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xét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chung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về</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toàn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a:t>
            </a:r>
            <a:endParaRPr lang="en-US" sz="3000" b="1" dirty="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17236" y="2636947"/>
            <a:ext cx="8829964" cy="3831818"/>
          </a:xfrm>
          <a:prstGeom prst="rect">
            <a:avLst/>
          </a:prstGeom>
        </p:spPr>
        <p:txBody>
          <a:bodyPr wrap="square">
            <a:spAutoFit/>
          </a:bodyPr>
          <a:lstStyle/>
          <a:p>
            <a:pPr>
              <a:lnSpc>
                <a:spcPct val="150000"/>
              </a:lnSpc>
            </a:pPr>
            <a:r>
              <a:rPr lang="vi-VN" dirty="0">
                <a:solidFill>
                  <a:schemeClr val="bg1"/>
                </a:solidFill>
                <a:latin typeface="+mj-lt"/>
              </a:rPr>
              <a:t>* Khác: – Bài Quang cảnh làng mạc ngày mùa tả từng bộ phận của cảnh.</a:t>
            </a:r>
          </a:p>
          <a:p>
            <a:pPr>
              <a:lnSpc>
                <a:spcPct val="150000"/>
              </a:lnSpc>
            </a:pPr>
            <a:r>
              <a:rPr lang="vi-VN" dirty="0">
                <a:solidFill>
                  <a:schemeClr val="bg1"/>
                </a:solidFill>
                <a:latin typeface="+mj-lt"/>
              </a:rPr>
              <a:t>– Bài Hoàng hôn trên sông Hương tả cảnh vật theo sự biên đổi của thời gian.</a:t>
            </a:r>
          </a:p>
          <a:p>
            <a:pPr>
              <a:lnSpc>
                <a:spcPct val="150000"/>
              </a:lnSpc>
            </a:pPr>
            <a:r>
              <a:rPr lang="vi-VN" dirty="0">
                <a:solidFill>
                  <a:schemeClr val="bg1"/>
                </a:solidFill>
                <a:latin typeface="+mj-lt"/>
              </a:rPr>
              <a:t>Cụ thể là: Quang cảnh làng mạc ngày mùa, tác giả đã giới thiệu màu sắc bao trùm lên làng quê vào ngày mùa. Đó là màu vàng, sau đó tác giả di sâu hơn tả chi tiết cảnh vật với sắc độ màu vàng khác nhau, rồi thời tiết và con người cần cù say mê với công việc trong ngày mùa.</a:t>
            </a:r>
          </a:p>
          <a:p>
            <a:pPr>
              <a:lnSpc>
                <a:spcPct val="150000"/>
              </a:lnSpc>
            </a:pPr>
            <a:r>
              <a:rPr lang="vi-VN" dirty="0">
                <a:solidFill>
                  <a:schemeClr val="bg1"/>
                </a:solidFill>
                <a:latin typeface="+mj-lt"/>
              </a:rPr>
              <a:t>– Bài Hoàng hôn trên sông Hương, tác giả khái quát đặc điểm chung của Huế vào lúc hoàng hôn. Đó là sự yên tĩnh. Tiếp đó, tác giả tả về sự thay đổi sắc màu của sông Hương theo sự biến chuyển của thời gian từ lúc bắt đầu hoàng hôn cho đến lúc trời tối hẳn. Cuối cùng là sự thức dậy của Huế sau thời diếm hoàng hôn.</a:t>
            </a:r>
          </a:p>
        </p:txBody>
      </p:sp>
    </p:spTree>
    <p:extLst>
      <p:ext uri="{BB962C8B-B14F-4D97-AF65-F5344CB8AC3E}">
        <p14:creationId xmlns:p14="http://schemas.microsoft.com/office/powerpoint/2010/main" val="28366291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br>
              <a:rPr lang="en-US" b="1" dirty="0"/>
            </a:br>
            <a:br>
              <a:rPr lang="en-US" b="1"/>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a:solidFill>
                  <a:schemeClr val="bg1"/>
                </a:solidFill>
                <a:latin typeface="Times New Roman" panose="02020603050405020304" pitchFamily="18" charset="0"/>
                <a:cs typeface="Times New Roman" panose="02020603050405020304" pitchFamily="18" charset="0"/>
              </a:rPr>
              <a:t>I. </a:t>
            </a:r>
            <a:r>
              <a:rPr lang="en-US" sz="3000" b="1" dirty="0" err="1">
                <a:solidFill>
                  <a:schemeClr val="bg1"/>
                </a:solidFill>
                <a:latin typeface="Times New Roman" panose="02020603050405020304" pitchFamily="18" charset="0"/>
                <a:cs typeface="Times New Roman" panose="02020603050405020304" pitchFamily="18" charset="0"/>
              </a:rPr>
              <a:t>Nhận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xét</a:t>
            </a:r>
            <a:endParaRPr lang="en-US" sz="3000" b="1"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6" name="Rectangle 5"/>
          <p:cNvSpPr/>
          <p:nvPr/>
        </p:nvSpPr>
        <p:spPr>
          <a:xfrm>
            <a:off x="794329" y="3320523"/>
            <a:ext cx="1653308" cy="992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Cấu</a:t>
            </a:r>
            <a:r>
              <a:rPr lang="en-US" dirty="0"/>
              <a:t> </a:t>
            </a:r>
            <a:r>
              <a:rPr lang="en-US" dirty="0" err="1"/>
              <a:t>tạo</a:t>
            </a:r>
            <a:r>
              <a:rPr lang="en-US" dirty="0"/>
              <a:t> </a:t>
            </a:r>
            <a:r>
              <a:rPr lang="en-US" dirty="0" err="1"/>
              <a:t>bài</a:t>
            </a:r>
            <a:r>
              <a:rPr lang="en-US" dirty="0"/>
              <a:t> </a:t>
            </a:r>
            <a:r>
              <a:rPr lang="en-US" dirty="0" err="1"/>
              <a:t>văn</a:t>
            </a:r>
            <a:r>
              <a:rPr lang="en-US" dirty="0"/>
              <a:t> </a:t>
            </a:r>
            <a:r>
              <a:rPr lang="en-US" dirty="0" err="1"/>
              <a:t>tả</a:t>
            </a:r>
            <a:r>
              <a:rPr lang="en-US" dirty="0"/>
              <a:t> </a:t>
            </a:r>
            <a:r>
              <a:rPr lang="en-US" dirty="0" err="1"/>
              <a:t>cảnh</a:t>
            </a:r>
            <a:r>
              <a:rPr lang="en-US" dirty="0"/>
              <a:t> </a:t>
            </a:r>
            <a:r>
              <a:rPr lang="en-US" dirty="0" err="1"/>
              <a:t>gồm</a:t>
            </a:r>
            <a:r>
              <a:rPr lang="en-US" dirty="0"/>
              <a:t>:</a:t>
            </a:r>
          </a:p>
        </p:txBody>
      </p:sp>
      <p:sp>
        <p:nvSpPr>
          <p:cNvPr id="7" name="Rectangle 6"/>
          <p:cNvSpPr/>
          <p:nvPr/>
        </p:nvSpPr>
        <p:spPr>
          <a:xfrm>
            <a:off x="3140363" y="5118980"/>
            <a:ext cx="1320797" cy="83587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002060"/>
                </a:solidFill>
              </a:rPr>
              <a:t>Kết</a:t>
            </a:r>
            <a:r>
              <a:rPr lang="en-US" dirty="0">
                <a:solidFill>
                  <a:srgbClr val="002060"/>
                </a:solidFill>
              </a:rPr>
              <a:t> </a:t>
            </a:r>
            <a:r>
              <a:rPr lang="en-US" dirty="0" err="1">
                <a:solidFill>
                  <a:srgbClr val="002060"/>
                </a:solidFill>
              </a:rPr>
              <a:t>bài</a:t>
            </a:r>
            <a:endParaRPr lang="en-US" dirty="0">
              <a:solidFill>
                <a:srgbClr val="002060"/>
              </a:solidFill>
            </a:endParaRPr>
          </a:p>
        </p:txBody>
      </p:sp>
      <p:sp>
        <p:nvSpPr>
          <p:cNvPr id="8" name="Rectangle 7"/>
          <p:cNvSpPr/>
          <p:nvPr/>
        </p:nvSpPr>
        <p:spPr>
          <a:xfrm>
            <a:off x="3144982" y="3500538"/>
            <a:ext cx="1320797" cy="79404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002060"/>
                </a:solidFill>
              </a:rPr>
              <a:t>Thân</a:t>
            </a:r>
            <a:r>
              <a:rPr lang="en-US" dirty="0">
                <a:solidFill>
                  <a:srgbClr val="002060"/>
                </a:solidFill>
              </a:rPr>
              <a:t> </a:t>
            </a:r>
            <a:r>
              <a:rPr lang="en-US" dirty="0" err="1">
                <a:solidFill>
                  <a:srgbClr val="002060"/>
                </a:solidFill>
              </a:rPr>
              <a:t>bài</a:t>
            </a:r>
            <a:endParaRPr lang="en-US" dirty="0">
              <a:solidFill>
                <a:srgbClr val="002060"/>
              </a:solidFill>
            </a:endParaRPr>
          </a:p>
        </p:txBody>
      </p:sp>
      <p:sp>
        <p:nvSpPr>
          <p:cNvPr id="9" name="Rectangle 8"/>
          <p:cNvSpPr/>
          <p:nvPr/>
        </p:nvSpPr>
        <p:spPr>
          <a:xfrm>
            <a:off x="3168073" y="2156745"/>
            <a:ext cx="1320798" cy="7664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002060"/>
                </a:solidFill>
              </a:rPr>
              <a:t>Mở</a:t>
            </a:r>
            <a:r>
              <a:rPr lang="en-US" dirty="0">
                <a:solidFill>
                  <a:srgbClr val="002060"/>
                </a:solidFill>
              </a:rPr>
              <a:t> </a:t>
            </a:r>
            <a:r>
              <a:rPr lang="en-US" dirty="0" err="1">
                <a:solidFill>
                  <a:srgbClr val="002060"/>
                </a:solidFill>
              </a:rPr>
              <a:t>bài</a:t>
            </a:r>
            <a:endParaRPr lang="en-US" dirty="0">
              <a:solidFill>
                <a:srgbClr val="002060"/>
              </a:solidFill>
            </a:endParaRPr>
          </a:p>
        </p:txBody>
      </p:sp>
      <p:sp>
        <p:nvSpPr>
          <p:cNvPr id="12" name="Rectangle 11"/>
          <p:cNvSpPr/>
          <p:nvPr/>
        </p:nvSpPr>
        <p:spPr>
          <a:xfrm>
            <a:off x="4553526" y="2309021"/>
            <a:ext cx="3472873" cy="369332"/>
          </a:xfrm>
          <a:prstGeom prst="rect">
            <a:avLst/>
          </a:prstGeom>
        </p:spPr>
        <p:txBody>
          <a:bodyPr wrap="square">
            <a:spAutoFit/>
          </a:bodyPr>
          <a:lstStyle/>
          <a:p>
            <a:r>
              <a:rPr lang="en-US" b="1" dirty="0" err="1">
                <a:solidFill>
                  <a:schemeClr val="bg1"/>
                </a:solidFill>
                <a:latin typeface="Times New Roman" panose="02020603050405020304" pitchFamily="18" charset="0"/>
                <a:cs typeface="Times New Roman" panose="02020603050405020304" pitchFamily="18" charset="0"/>
              </a:rPr>
              <a:t>Giới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thiệu</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bao</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quát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cảnh</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sẽ</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tả</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14" name="Straight Arrow Connector 13"/>
          <p:cNvCxnSpPr/>
          <p:nvPr/>
        </p:nvCxnSpPr>
        <p:spPr>
          <a:xfrm flipV="1">
            <a:off x="4553526" y="3648364"/>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006109" y="3306697"/>
            <a:ext cx="2623129" cy="369332"/>
          </a:xfrm>
          <a:prstGeom prst="rect">
            <a:avLst/>
          </a:prstGeom>
        </p:spPr>
        <p:txBody>
          <a:bodyPr wrap="square">
            <a:spAutoFit/>
          </a:bodyPr>
          <a:lstStyle/>
          <a:p>
            <a:r>
              <a:rPr lang="en-US" b="1" dirty="0" err="1">
                <a:solidFill>
                  <a:schemeClr val="bg1"/>
                </a:solidFill>
                <a:latin typeface="Times New Roman" panose="02020603050405020304" pitchFamily="18" charset="0"/>
                <a:cs typeface="Times New Roman" panose="02020603050405020304" pitchFamily="18" charset="0"/>
              </a:rPr>
              <a:t>Tả</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từng</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phần</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của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cảnh</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17" name="Straight Arrow Connector 16"/>
          <p:cNvCxnSpPr/>
          <p:nvPr/>
        </p:nvCxnSpPr>
        <p:spPr>
          <a:xfrm>
            <a:off x="4553526" y="3897559"/>
            <a:ext cx="452583" cy="30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006109" y="3990208"/>
            <a:ext cx="3749964" cy="369332"/>
          </a:xfrm>
          <a:prstGeom prst="rect">
            <a:avLst/>
          </a:prstGeom>
        </p:spPr>
        <p:txBody>
          <a:bodyPr wrap="square">
            <a:spAutoFit/>
          </a:bodyPr>
          <a:lstStyle/>
          <a:p>
            <a:r>
              <a:rPr lang="en-US" b="1" dirty="0" err="1">
                <a:solidFill>
                  <a:schemeClr val="bg1"/>
                </a:solidFill>
                <a:latin typeface="Times New Roman" panose="02020603050405020304" pitchFamily="18" charset="0"/>
                <a:cs typeface="Times New Roman" panose="02020603050405020304" pitchFamily="18" charset="0"/>
              </a:rPr>
              <a:t>Sự</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thay</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đổi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của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cảnh</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theo</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thời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gian</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4886032" y="5280686"/>
            <a:ext cx="2235204" cy="646331"/>
          </a:xfrm>
          <a:prstGeom prst="rect">
            <a:avLst/>
          </a:prstGeom>
        </p:spPr>
        <p:txBody>
          <a:bodyPr wrap="square">
            <a:spAutoFit/>
          </a:bodyPr>
          <a:lstStyle/>
          <a:p>
            <a:r>
              <a:rPr lang="en-US" b="1" dirty="0" err="1">
                <a:solidFill>
                  <a:schemeClr val="bg1"/>
                </a:solidFill>
                <a:latin typeface="Times New Roman" panose="02020603050405020304" pitchFamily="18" charset="0"/>
                <a:cs typeface="Times New Roman" panose="02020603050405020304" pitchFamily="18" charset="0"/>
              </a:rPr>
              <a:t>Nhận</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xét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hoặc</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cảm</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nghĩ</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của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người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viết</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20" name="Straight Arrow Connector 19"/>
          <p:cNvCxnSpPr/>
          <p:nvPr/>
        </p:nvCxnSpPr>
        <p:spPr>
          <a:xfrm flipV="1">
            <a:off x="7661563" y="2216552"/>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638471" y="2493273"/>
            <a:ext cx="452583" cy="30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211127" y="2022764"/>
            <a:ext cx="461818" cy="369332"/>
          </a:xfrm>
          <a:prstGeom prst="rect">
            <a:avLst/>
          </a:prstGeom>
          <a:noFill/>
        </p:spPr>
        <p:txBody>
          <a:bodyPr wrap="square" rtlCol="0">
            <a:spAutoFit/>
          </a:bodyPr>
          <a:lstStyle/>
          <a:p>
            <a:r>
              <a:rPr lang="en-US" dirty="0">
                <a:solidFill>
                  <a:srgbClr val="FFFF00"/>
                </a:solidFill>
              </a:rPr>
              <a:t>TT</a:t>
            </a:r>
          </a:p>
        </p:txBody>
      </p:sp>
      <p:sp>
        <p:nvSpPr>
          <p:cNvPr id="24" name="Rectangle 23"/>
          <p:cNvSpPr/>
          <p:nvPr/>
        </p:nvSpPr>
        <p:spPr>
          <a:xfrm>
            <a:off x="8211127" y="2643190"/>
            <a:ext cx="441596" cy="369332"/>
          </a:xfrm>
          <a:prstGeom prst="rect">
            <a:avLst/>
          </a:prstGeom>
        </p:spPr>
        <p:txBody>
          <a:bodyPr wrap="none">
            <a:spAutoFit/>
          </a:bodyPr>
          <a:lstStyle/>
          <a:p>
            <a:r>
              <a:rPr lang="en-US" dirty="0">
                <a:solidFill>
                  <a:srgbClr val="FFFF00"/>
                </a:solidFill>
              </a:rPr>
              <a:t>GT</a:t>
            </a:r>
          </a:p>
        </p:txBody>
      </p:sp>
      <p:cxnSp>
        <p:nvCxnSpPr>
          <p:cNvPr id="25" name="Straight Arrow Connector 24"/>
          <p:cNvCxnSpPr/>
          <p:nvPr/>
        </p:nvCxnSpPr>
        <p:spPr>
          <a:xfrm flipV="1">
            <a:off x="2535384" y="3071328"/>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535383" y="4050052"/>
            <a:ext cx="632690" cy="67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446483" y="4394859"/>
            <a:ext cx="630383" cy="4228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267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barn(inVertical)">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circle(in)">
                                      <p:cBhvr>
                                        <p:cTn id="46" dur="20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down)">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circle(in)">
                                      <p:cBhvr>
                                        <p:cTn id="66" dur="20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circle(in)">
                                      <p:cBhvr>
                                        <p:cTn id="7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p:bldP spid="15"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0" y="424873"/>
            <a:ext cx="9144000" cy="858982"/>
          </a:xfrm>
        </p:spPr>
        <p:txBody>
          <a:bodyPr>
            <a:normAutofit fontScale="90000"/>
          </a:bodyPr>
          <a:lstStyle/>
          <a:p>
            <a:pPr>
              <a:lnSpc>
                <a:spcPct val="150000"/>
              </a:lnSpc>
            </a:pPr>
            <a:br>
              <a:rPr lang="en-US" b="1" dirty="0"/>
            </a:br>
            <a:br>
              <a:rPr lang="en-US" b="1" dirty="0"/>
            </a:br>
            <a:r>
              <a:rPr lang="en-US" sz="3300" b="1" dirty="0" err="1">
                <a:solidFill>
                  <a:srgbClr val="FFFF00"/>
                </a:solidFill>
                <a:latin typeface="Times New Roman" panose="02020603050405020304" pitchFamily="18" charset="0"/>
                <a:cs typeface="Times New Roman" panose="02020603050405020304" pitchFamily="18" charset="0"/>
              </a:rPr>
              <a:t>Tập</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làm</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37310" y="1263391"/>
            <a:ext cx="2992582" cy="831417"/>
          </a:xfrm>
        </p:spPr>
        <p:txBody>
          <a:bodyPr>
            <a:normAutofit/>
          </a:bodyPr>
          <a:lstStyle/>
          <a:p>
            <a:pPr algn="l"/>
            <a:r>
              <a:rPr lang="en-US" sz="3000" b="1" dirty="0">
                <a:solidFill>
                  <a:schemeClr val="bg1"/>
                </a:solidFill>
                <a:latin typeface="Times New Roman" panose="02020603050405020304" pitchFamily="18" charset="0"/>
                <a:cs typeface="Times New Roman" panose="02020603050405020304" pitchFamily="18" charset="0"/>
              </a:rPr>
              <a:t>II. </a:t>
            </a:r>
            <a:r>
              <a:rPr lang="en-US" sz="3000" b="1" dirty="0" err="1">
                <a:solidFill>
                  <a:schemeClr val="bg1"/>
                </a:solidFill>
                <a:latin typeface="Times New Roman" panose="02020603050405020304" pitchFamily="18" charset="0"/>
                <a:cs typeface="Times New Roman" panose="02020603050405020304" pitchFamily="18" charset="0"/>
              </a:rPr>
              <a:t>Luyện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tập</a:t>
            </a:r>
            <a:endParaRPr lang="en-US" sz="3000" b="1"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31091" y="1878864"/>
            <a:ext cx="8081818" cy="553998"/>
          </a:xfrm>
          <a:prstGeom prst="rect">
            <a:avLst/>
          </a:prstGeom>
        </p:spPr>
        <p:txBody>
          <a:bodyPr wrap="square">
            <a:spAutoFit/>
          </a:bodyPr>
          <a:lstStyle/>
          <a:p>
            <a:r>
              <a:rPr lang="vi-VN" sz="3000" b="1" dirty="0">
                <a:solidFill>
                  <a:schemeClr val="bg1"/>
                </a:solidFill>
                <a:latin typeface="+mj-lt"/>
              </a:rPr>
              <a:t>Câu 1: Nhận xét cấu tạo của bài văn Nắng trưa,</a:t>
            </a:r>
            <a:endParaRPr lang="en-US" sz="3000" b="1" dirty="0">
              <a:solidFill>
                <a:schemeClr val="bg1"/>
              </a:solidFill>
              <a:latin typeface="+mj-lt"/>
              <a:cs typeface="Times New Roman" panose="02020603050405020304" pitchFamily="18" charset="0"/>
            </a:endParaRPr>
          </a:p>
        </p:txBody>
      </p:sp>
      <p:sp>
        <p:nvSpPr>
          <p:cNvPr id="6" name="Rectangle 5"/>
          <p:cNvSpPr/>
          <p:nvPr/>
        </p:nvSpPr>
        <p:spPr>
          <a:xfrm>
            <a:off x="750317" y="2443828"/>
            <a:ext cx="7072883" cy="2862322"/>
          </a:xfrm>
          <a:prstGeom prst="rect">
            <a:avLst/>
          </a:prstGeom>
        </p:spPr>
        <p:txBody>
          <a:bodyPr wrap="square">
            <a:spAutoFit/>
          </a:bodyPr>
          <a:lstStyle/>
          <a:p>
            <a:pPr marL="285750" indent="-285750">
              <a:buFontTx/>
              <a:buChar char="-"/>
            </a:pPr>
            <a:r>
              <a:rPr lang="en-US" sz="3000" b="1" dirty="0" err="1">
                <a:solidFill>
                  <a:schemeClr val="bg1"/>
                </a:solidFill>
                <a:latin typeface="Times New Roman" panose="02020603050405020304" pitchFamily="18" charset="0"/>
                <a:cs typeface="Times New Roman" panose="02020603050405020304" pitchFamily="18" charset="0"/>
              </a:rPr>
              <a:t>Đọc</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kĩ</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văn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nắng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trưa</a:t>
            </a:r>
            <a:endParaRPr lang="en-US" sz="3000" b="1" dirty="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a:solidFill>
                  <a:schemeClr val="bg1"/>
                </a:solidFill>
                <a:latin typeface="Times New Roman" panose="02020603050405020304" pitchFamily="18" charset="0"/>
                <a:cs typeface="Times New Roman" panose="02020603050405020304" pitchFamily="18" charset="0"/>
              </a:rPr>
              <a:t>Xác</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định</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từng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phần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của</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văn</a:t>
            </a:r>
            <a:endParaRPr lang="en-US" sz="3000" b="1" dirty="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a:solidFill>
                  <a:schemeClr val="bg1"/>
                </a:solidFill>
                <a:latin typeface="Times New Roman" panose="02020603050405020304" pitchFamily="18" charset="0"/>
                <a:cs typeface="Times New Roman" panose="02020603050405020304" pitchFamily="18" charset="0"/>
              </a:rPr>
              <a:t>Tìm</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nội</a:t>
            </a:r>
            <a:r>
              <a:rPr lang="en-US" sz="3000" b="1" dirty="0">
                <a:solidFill>
                  <a:schemeClr val="bg1"/>
                </a:solidFill>
                <a:latin typeface="Times New Roman" panose="02020603050405020304" pitchFamily="18" charset="0"/>
                <a:cs typeface="Times New Roman" panose="02020603050405020304" pitchFamily="18" charset="0"/>
              </a:rPr>
              <a:t> dung </a:t>
            </a:r>
            <a:r>
              <a:rPr lang="en-US" sz="3000" b="1" dirty="0" err="1">
                <a:solidFill>
                  <a:schemeClr val="bg1"/>
                </a:solidFill>
                <a:latin typeface="Times New Roman" panose="02020603050405020304" pitchFamily="18" charset="0"/>
                <a:cs typeface="Times New Roman" panose="02020603050405020304" pitchFamily="18" charset="0"/>
              </a:rPr>
              <a:t>chính</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của</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từng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phân</a:t>
            </a:r>
            <a:endParaRPr lang="en-US" sz="3000" b="1" dirty="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a:solidFill>
                  <a:schemeClr val="bg1"/>
                </a:solidFill>
                <a:latin typeface="Times New Roman" panose="02020603050405020304" pitchFamily="18" charset="0"/>
                <a:cs typeface="Times New Roman" panose="02020603050405020304" pitchFamily="18" charset="0"/>
              </a:rPr>
              <a:t>Xác</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định</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trình</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tự</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miêu</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tả</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của</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văn</a:t>
            </a:r>
            <a:r>
              <a:rPr lang="en-US" sz="3000" b="1" dirty="0">
                <a:solidFill>
                  <a:schemeClr val="bg1"/>
                </a:solidFill>
                <a:latin typeface="Times New Roman" panose="02020603050405020304" pitchFamily="18" charset="0"/>
                <a:cs typeface="Times New Roman" panose="02020603050405020304" pitchFamily="18" charset="0"/>
              </a:rPr>
              <a:t> : </a:t>
            </a:r>
            <a:r>
              <a:rPr lang="en-US" sz="3000" b="1" dirty="0" err="1">
                <a:solidFill>
                  <a:schemeClr val="bg1"/>
                </a:solidFill>
                <a:latin typeface="Times New Roman" panose="02020603050405020304" pitchFamily="18" charset="0"/>
                <a:cs typeface="Times New Roman" panose="02020603050405020304" pitchFamily="18" charset="0"/>
              </a:rPr>
              <a:t>mỗi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đoạn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của</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phần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thân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và</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nội</a:t>
            </a:r>
            <a:r>
              <a:rPr lang="en-US" sz="3000" b="1" dirty="0">
                <a:solidFill>
                  <a:schemeClr val="bg1"/>
                </a:solidFill>
                <a:latin typeface="Times New Roman" panose="02020603050405020304" pitchFamily="18" charset="0"/>
                <a:cs typeface="Times New Roman" panose="02020603050405020304" pitchFamily="18" charset="0"/>
              </a:rPr>
              <a:t> dung </a:t>
            </a:r>
            <a:r>
              <a:rPr lang="en-US" sz="3000" b="1" dirty="0" err="1">
                <a:solidFill>
                  <a:schemeClr val="bg1"/>
                </a:solidFill>
                <a:latin typeface="Times New Roman" panose="02020603050405020304" pitchFamily="18" charset="0"/>
                <a:cs typeface="Times New Roman" panose="02020603050405020304" pitchFamily="18" charset="0"/>
              </a:rPr>
              <a:t>từng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đoạn</a:t>
            </a:r>
            <a:endParaRPr lang="en-US"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0831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0" y="424873"/>
            <a:ext cx="9144000" cy="858982"/>
          </a:xfrm>
        </p:spPr>
        <p:txBody>
          <a:bodyPr>
            <a:normAutofit fontScale="90000"/>
          </a:bodyPr>
          <a:lstStyle/>
          <a:p>
            <a:pPr>
              <a:lnSpc>
                <a:spcPct val="150000"/>
              </a:lnSpc>
            </a:pPr>
            <a:br>
              <a:rPr lang="en-US" b="1" dirty="0"/>
            </a:br>
            <a:br>
              <a:rPr lang="en-US" b="1" dirty="0"/>
            </a:br>
            <a:r>
              <a:rPr lang="en-US" sz="3300" b="1" dirty="0" err="1">
                <a:solidFill>
                  <a:srgbClr val="FFFF00"/>
                </a:solidFill>
                <a:latin typeface="Times New Roman" panose="02020603050405020304" pitchFamily="18" charset="0"/>
                <a:cs typeface="Times New Roman" panose="02020603050405020304" pitchFamily="18" charset="0"/>
              </a:rPr>
              <a:t>Tập</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làm</a:t>
            </a:r>
            <a:r>
              <a:rPr lang="en-US" sz="3300" b="1" dirty="0">
                <a:solidFill>
                  <a:srgbClr val="FFFF00"/>
                </a:solidFill>
                <a:latin typeface="Times New Roman" panose="02020603050405020304" pitchFamily="18" charset="0"/>
                <a:cs typeface="Times New Roman" panose="02020603050405020304" pitchFamily="18" charset="0"/>
              </a:rPr>
              <a:t> </a:t>
            </a:r>
            <a:r>
              <a:rPr lang="en-US" sz="3300" b="1" dirty="0" err="1">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46547" y="1145263"/>
            <a:ext cx="2992582" cy="831417"/>
          </a:xfrm>
        </p:spPr>
        <p:txBody>
          <a:bodyPr>
            <a:normAutofit/>
          </a:bodyPr>
          <a:lstStyle/>
          <a:p>
            <a:pPr algn="l"/>
            <a:r>
              <a:rPr lang="en-US" sz="3000" b="1" dirty="0">
                <a:solidFill>
                  <a:schemeClr val="bg1"/>
                </a:solidFill>
                <a:latin typeface="Times New Roman" panose="02020603050405020304" pitchFamily="18" charset="0"/>
                <a:cs typeface="Times New Roman" panose="02020603050405020304" pitchFamily="18" charset="0"/>
              </a:rPr>
              <a:t>II. </a:t>
            </a:r>
            <a:r>
              <a:rPr lang="en-US" sz="3000" b="1" dirty="0" err="1">
                <a:solidFill>
                  <a:schemeClr val="bg1"/>
                </a:solidFill>
                <a:latin typeface="Times New Roman" panose="02020603050405020304" pitchFamily="18" charset="0"/>
                <a:cs typeface="Times New Roman" panose="02020603050405020304" pitchFamily="18" charset="0"/>
              </a:rPr>
              <a:t>Luyện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tập</a:t>
            </a:r>
            <a:endParaRPr lang="en-US" sz="3000" b="1"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31091" y="1699681"/>
            <a:ext cx="8081818" cy="553998"/>
          </a:xfrm>
          <a:prstGeom prst="rect">
            <a:avLst/>
          </a:prstGeom>
        </p:spPr>
        <p:txBody>
          <a:bodyPr wrap="square">
            <a:spAutoFit/>
          </a:bodyPr>
          <a:lstStyle/>
          <a:p>
            <a:r>
              <a:rPr lang="vi-VN" sz="3000" b="1" dirty="0">
                <a:solidFill>
                  <a:srgbClr val="FFFF00"/>
                </a:solidFill>
                <a:latin typeface="+mj-lt"/>
              </a:rPr>
              <a:t>Câu 1: Nhận xét cấu tạo của bài văn Nắng trưa,</a:t>
            </a:r>
            <a:endParaRPr lang="en-US" sz="3000" b="1" dirty="0">
              <a:solidFill>
                <a:srgbClr val="FFFF00"/>
              </a:solidFill>
              <a:latin typeface="+mj-lt"/>
              <a:cs typeface="Times New Roman" panose="02020603050405020304" pitchFamily="18" charset="0"/>
            </a:endParaRPr>
          </a:p>
        </p:txBody>
      </p:sp>
      <p:sp>
        <p:nvSpPr>
          <p:cNvPr id="6" name="Rectangle 5"/>
          <p:cNvSpPr/>
          <p:nvPr/>
        </p:nvSpPr>
        <p:spPr>
          <a:xfrm>
            <a:off x="646547" y="2392506"/>
            <a:ext cx="8310556" cy="3785652"/>
          </a:xfrm>
          <a:prstGeom prst="rect">
            <a:avLst/>
          </a:prstGeom>
        </p:spPr>
        <p:txBody>
          <a:bodyPr wrap="square">
            <a:spAutoFit/>
          </a:bodyPr>
          <a:lstStyle/>
          <a:p>
            <a:pPr marL="285750" indent="-285750">
              <a:buFontTx/>
              <a:buChar char="-"/>
            </a:pPr>
            <a:r>
              <a:rPr lang="en-US" sz="3000" dirty="0" err="1">
                <a:solidFill>
                  <a:srgbClr val="FFFF00"/>
                </a:solidFill>
                <a:latin typeface="Times New Roman" panose="02020603050405020304" pitchFamily="18" charset="0"/>
                <a:cs typeface="Times New Roman" panose="02020603050405020304" pitchFamily="18" charset="0"/>
              </a:rPr>
              <a:t>Mở</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a:solidFill>
                  <a:srgbClr val="FFFF00"/>
                </a:solidFill>
                <a:latin typeface="Times New Roman" panose="02020603050405020304" pitchFamily="18" charset="0"/>
                <a:cs typeface="Times New Roman" panose="02020603050405020304" pitchFamily="18" charset="0"/>
              </a:rPr>
              <a:t>bài</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Câu</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văn</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đầu</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Nhận</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xét</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chung</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về</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nắng</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trưa</a:t>
            </a:r>
            <a:endParaRPr lang="en-US" sz="3000" dirty="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dirty="0" err="1">
                <a:solidFill>
                  <a:srgbClr val="FFFF00"/>
                </a:solidFill>
                <a:latin typeface="Times New Roman" panose="02020603050405020304" pitchFamily="18" charset="0"/>
                <a:cs typeface="Times New Roman" panose="02020603050405020304" pitchFamily="18" charset="0"/>
              </a:rPr>
              <a:t>Thân</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a:solidFill>
                  <a:srgbClr val="FFFF00"/>
                </a:solidFill>
                <a:latin typeface="Times New Roman" panose="02020603050405020304" pitchFamily="18" charset="0"/>
                <a:cs typeface="Times New Roman" panose="02020603050405020304" pitchFamily="18" charset="0"/>
              </a:rPr>
              <a:t>bài</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Cảnh</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vật</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trong</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nắng</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trưa</a:t>
            </a:r>
            <a:r>
              <a:rPr lang="en-US" sz="3000" dirty="0">
                <a:solidFill>
                  <a:schemeClr val="bg1"/>
                </a:solidFill>
                <a:latin typeface="Times New Roman" panose="02020603050405020304" pitchFamily="18" charset="0"/>
                <a:cs typeface="Times New Roman" panose="02020603050405020304" pitchFamily="18" charset="0"/>
              </a:rPr>
              <a:t> </a:t>
            </a:r>
          </a:p>
          <a:p>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Đoạn</a:t>
            </a:r>
            <a:r>
              <a:rPr lang="en-US" sz="3000" dirty="0">
                <a:solidFill>
                  <a:schemeClr val="bg1"/>
                </a:solidFill>
                <a:latin typeface="Times New Roman" panose="02020603050405020304" pitchFamily="18" charset="0"/>
                <a:cs typeface="Times New Roman" panose="02020603050405020304" pitchFamily="18" charset="0"/>
              </a:rPr>
              <a:t> 1: </a:t>
            </a:r>
            <a:r>
              <a:rPr lang="en-US" sz="3000" dirty="0" err="1">
                <a:solidFill>
                  <a:schemeClr val="bg1"/>
                </a:solidFill>
                <a:latin typeface="Times New Roman" panose="02020603050405020304" pitchFamily="18" charset="0"/>
                <a:cs typeface="Times New Roman" panose="02020603050405020304" pitchFamily="18" charset="0"/>
              </a:rPr>
              <a:t>từ</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Buổi</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trưa</a:t>
            </a:r>
            <a:r>
              <a:rPr lang="en-US" sz="3000" i="1"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đến</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bốc</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lên</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mãi</a:t>
            </a:r>
            <a:r>
              <a:rPr lang="en-US" sz="3000" i="1" dirty="0">
                <a:solidFill>
                  <a:schemeClr val="bg1"/>
                </a:solidFill>
                <a:latin typeface="Times New Roman" panose="02020603050405020304" pitchFamily="18" charset="0"/>
                <a:cs typeface="Times New Roman" panose="02020603050405020304" pitchFamily="18" charset="0"/>
              </a:rPr>
              <a:t>. </a:t>
            </a:r>
          </a:p>
          <a:p>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Đoạn</a:t>
            </a:r>
            <a:r>
              <a:rPr lang="en-US" sz="3000" dirty="0">
                <a:solidFill>
                  <a:schemeClr val="bg1"/>
                </a:solidFill>
                <a:latin typeface="Times New Roman" panose="02020603050405020304" pitchFamily="18" charset="0"/>
                <a:cs typeface="Times New Roman" panose="02020603050405020304" pitchFamily="18" charset="0"/>
              </a:rPr>
              <a:t> 2: </a:t>
            </a:r>
            <a:r>
              <a:rPr lang="en-US" sz="3000" dirty="0" err="1">
                <a:solidFill>
                  <a:schemeClr val="bg1"/>
                </a:solidFill>
                <a:latin typeface="Times New Roman" panose="02020603050405020304" pitchFamily="18" charset="0"/>
                <a:cs typeface="Times New Roman" panose="02020603050405020304" pitchFamily="18" charset="0"/>
              </a:rPr>
              <a:t>Từ</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Tiếng</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gì</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xa</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vắng</a:t>
            </a:r>
            <a:r>
              <a:rPr lang="en-US" sz="3000" i="1"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đến</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khép</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lại</a:t>
            </a:r>
            <a:endParaRPr lang="en-US" sz="3000" i="1" dirty="0">
              <a:solidFill>
                <a:schemeClr val="bg1"/>
              </a:solidFill>
              <a:latin typeface="Times New Roman" panose="02020603050405020304" pitchFamily="18" charset="0"/>
              <a:cs typeface="Times New Roman" panose="02020603050405020304" pitchFamily="18" charset="0"/>
            </a:endParaRPr>
          </a:p>
          <a:p>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Đoạn</a:t>
            </a:r>
            <a:r>
              <a:rPr lang="en-US" sz="3000" dirty="0">
                <a:solidFill>
                  <a:schemeClr val="bg1"/>
                </a:solidFill>
                <a:latin typeface="Times New Roman" panose="02020603050405020304" pitchFamily="18" charset="0"/>
                <a:cs typeface="Times New Roman" panose="02020603050405020304" pitchFamily="18" charset="0"/>
              </a:rPr>
              <a:t> 3: </a:t>
            </a:r>
            <a:r>
              <a:rPr lang="en-US" sz="3000" dirty="0" err="1">
                <a:solidFill>
                  <a:schemeClr val="bg1"/>
                </a:solidFill>
                <a:latin typeface="Times New Roman" panose="02020603050405020304" pitchFamily="18" charset="0"/>
                <a:cs typeface="Times New Roman" panose="02020603050405020304" pitchFamily="18" charset="0"/>
              </a:rPr>
              <a:t>Từ</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a:solidFill>
                  <a:schemeClr val="bg1"/>
                </a:solidFill>
                <a:latin typeface="Times New Roman" panose="02020603050405020304" pitchFamily="18" charset="0"/>
                <a:cs typeface="Times New Roman" panose="02020603050405020304" pitchFamily="18" charset="0"/>
              </a:rPr>
              <a:t>Con </a:t>
            </a:r>
            <a:r>
              <a:rPr lang="en-US" sz="3000" i="1" dirty="0" err="1">
                <a:solidFill>
                  <a:schemeClr val="bg1"/>
                </a:solidFill>
                <a:latin typeface="Times New Roman" panose="02020603050405020304" pitchFamily="18" charset="0"/>
                <a:cs typeface="Times New Roman" panose="02020603050405020304" pitchFamily="18" charset="0"/>
              </a:rPr>
              <a:t>gà</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nào</a:t>
            </a:r>
            <a:r>
              <a:rPr lang="en-US" sz="3000" i="1"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đến</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cũng</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lặng</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im</a:t>
            </a:r>
            <a:endParaRPr lang="en-US" sz="3000" i="1" dirty="0">
              <a:solidFill>
                <a:schemeClr val="bg1"/>
              </a:solidFill>
              <a:latin typeface="Times New Roman" panose="02020603050405020304" pitchFamily="18" charset="0"/>
              <a:cs typeface="Times New Roman" panose="02020603050405020304" pitchFamily="18" charset="0"/>
            </a:endParaRPr>
          </a:p>
          <a:p>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Đoạn</a:t>
            </a:r>
            <a:r>
              <a:rPr lang="en-US" sz="3000" dirty="0">
                <a:solidFill>
                  <a:schemeClr val="bg1"/>
                </a:solidFill>
                <a:latin typeface="Times New Roman" panose="02020603050405020304" pitchFamily="18" charset="0"/>
                <a:cs typeface="Times New Roman" panose="02020603050405020304" pitchFamily="18" charset="0"/>
              </a:rPr>
              <a:t> 4: </a:t>
            </a:r>
            <a:r>
              <a:rPr lang="en-US" sz="3000" dirty="0" err="1">
                <a:solidFill>
                  <a:schemeClr val="bg1"/>
                </a:solidFill>
                <a:latin typeface="Times New Roman" panose="02020603050405020304" pitchFamily="18" charset="0"/>
                <a:cs typeface="Times New Roman" panose="02020603050405020304" pitchFamily="18" charset="0"/>
              </a:rPr>
              <a:t>Từ</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Ấy</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thế</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mà</a:t>
            </a:r>
            <a:r>
              <a:rPr lang="en-US" sz="3000" i="1"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đến</a:t>
            </a:r>
            <a:r>
              <a:rPr lang="en-US" sz="3000"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chưa</a:t>
            </a:r>
            <a:r>
              <a:rPr lang="en-US" sz="3000" i="1" dirty="0">
                <a:solidFill>
                  <a:schemeClr val="bg1"/>
                </a:solidFill>
                <a:latin typeface="Times New Roman" panose="02020603050405020304" pitchFamily="18" charset="0"/>
                <a:cs typeface="Times New Roman" panose="02020603050405020304" pitchFamily="18" charset="0"/>
              </a:rPr>
              <a:t> </a:t>
            </a:r>
            <a:r>
              <a:rPr lang="en-US" sz="3000" i="1" dirty="0" err="1">
                <a:solidFill>
                  <a:schemeClr val="bg1"/>
                </a:solidFill>
                <a:latin typeface="Times New Roman" panose="02020603050405020304" pitchFamily="18" charset="0"/>
                <a:cs typeface="Times New Roman" panose="02020603050405020304" pitchFamily="18" charset="0"/>
              </a:rPr>
              <a:t>xong</a:t>
            </a:r>
            <a:r>
              <a:rPr lang="en-US" sz="3000" dirty="0">
                <a:solidFill>
                  <a:schemeClr val="bg1"/>
                </a:solidFill>
                <a:latin typeface="Times New Roman" panose="02020603050405020304" pitchFamily="18" charset="0"/>
                <a:cs typeface="Times New Roman" panose="02020603050405020304" pitchFamily="18" charset="0"/>
              </a:rPr>
              <a:t>. </a:t>
            </a:r>
          </a:p>
          <a:p>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a:solidFill>
                  <a:srgbClr val="FFFF00"/>
                </a:solidFill>
                <a:latin typeface="Times New Roman" panose="02020603050405020304" pitchFamily="18" charset="0"/>
                <a:cs typeface="Times New Roman" panose="02020603050405020304" pitchFamily="18" charset="0"/>
              </a:rPr>
              <a:t>Kết</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a:solidFill>
                  <a:srgbClr val="FFFF00"/>
                </a:solidFill>
                <a:latin typeface="Times New Roman" panose="02020603050405020304" pitchFamily="18" charset="0"/>
                <a:cs typeface="Times New Roman" panose="02020603050405020304" pitchFamily="18" charset="0"/>
              </a:rPr>
              <a:t>bài</a:t>
            </a:r>
            <a:r>
              <a:rPr lang="en-US" sz="3000" dirty="0">
                <a:solidFill>
                  <a:schemeClr val="bg1"/>
                </a:solidFill>
                <a:latin typeface="Times New Roman" panose="02020603050405020304" pitchFamily="18" charset="0"/>
                <a:cs typeface="Times New Roman" panose="02020603050405020304" pitchFamily="18" charset="0"/>
              </a:rPr>
              <a:t>: ( </a:t>
            </a:r>
            <a:r>
              <a:rPr lang="en-US" sz="3000" dirty="0" err="1">
                <a:solidFill>
                  <a:schemeClr val="bg1"/>
                </a:solidFill>
                <a:latin typeface="Times New Roman" panose="02020603050405020304" pitchFamily="18" charset="0"/>
                <a:cs typeface="Times New Roman" panose="02020603050405020304" pitchFamily="18" charset="0"/>
              </a:rPr>
              <a:t>Câu</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cuối</a:t>
            </a:r>
            <a:r>
              <a:rPr lang="en-US" sz="3000" dirty="0">
                <a:solidFill>
                  <a:schemeClr val="bg1"/>
                </a:solidFill>
                <a:latin typeface="Times New Roman" panose="02020603050405020304" pitchFamily="18" charset="0"/>
                <a:cs typeface="Times New Roman" panose="02020603050405020304" pitchFamily="18" charset="0"/>
              </a:rPr>
              <a:t>) : </a:t>
            </a:r>
            <a:r>
              <a:rPr lang="en-US" sz="3000" dirty="0" err="1">
                <a:solidFill>
                  <a:schemeClr val="bg1"/>
                </a:solidFill>
                <a:latin typeface="Times New Roman" panose="02020603050405020304" pitchFamily="18" charset="0"/>
                <a:cs typeface="Times New Roman" panose="02020603050405020304" pitchFamily="18" charset="0"/>
              </a:rPr>
              <a:t>Cảm</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nghĩ</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về</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mẹ</a:t>
            </a:r>
            <a:r>
              <a:rPr lang="en-US" sz="30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493288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br>
              <a:rPr lang="en-US" b="1" dirty="0"/>
            </a:br>
            <a:br>
              <a:rPr lang="en-US" b="1"/>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err="1">
                <a:solidFill>
                  <a:schemeClr val="bg1"/>
                </a:solidFill>
                <a:latin typeface="Times New Roman" panose="02020603050405020304" pitchFamily="18" charset="0"/>
                <a:cs typeface="Times New Roman" panose="02020603050405020304" pitchFamily="18" charset="0"/>
              </a:rPr>
              <a:t>Dặn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dò</a:t>
            </a:r>
            <a:r>
              <a:rPr lang="en-US" sz="3000" b="1" dirty="0">
                <a:solidFill>
                  <a:schemeClr val="bg1"/>
                </a:solidFill>
                <a:latin typeface="Times New Roman" panose="02020603050405020304" pitchFamily="18" charset="0"/>
                <a:cs typeface="Times New Roman" panose="02020603050405020304" pitchFamily="18" charset="0"/>
              </a:rPr>
              <a:t>: </a:t>
            </a:r>
          </a:p>
          <a:p>
            <a:endParaRPr lang="en-US" dirty="0"/>
          </a:p>
        </p:txBody>
      </p:sp>
      <p:sp>
        <p:nvSpPr>
          <p:cNvPr id="4" name="Rectangle 3"/>
          <p:cNvSpPr/>
          <p:nvPr/>
        </p:nvSpPr>
        <p:spPr>
          <a:xfrm>
            <a:off x="720437" y="2567709"/>
            <a:ext cx="8081818" cy="1477328"/>
          </a:xfrm>
          <a:prstGeom prst="rect">
            <a:avLst/>
          </a:prstGeom>
        </p:spPr>
        <p:txBody>
          <a:bodyPr wrap="square">
            <a:spAutoFit/>
          </a:bodyPr>
          <a:lstStyle/>
          <a:p>
            <a:r>
              <a:rPr lang="en-US" sz="3000" b="1" dirty="0" err="1">
                <a:solidFill>
                  <a:schemeClr val="bg1"/>
                </a:solidFill>
                <a:latin typeface="Times New Roman" panose="02020603050405020304" pitchFamily="18" charset="0"/>
                <a:cs typeface="Times New Roman" panose="02020603050405020304" pitchFamily="18" charset="0"/>
              </a:rPr>
              <a:t>Các</a:t>
            </a:r>
            <a:r>
              <a:rPr lang="en-US" sz="3000" b="1" dirty="0">
                <a:solidFill>
                  <a:schemeClr val="bg1"/>
                </a:solidFill>
                <a:latin typeface="Times New Roman" panose="02020603050405020304" pitchFamily="18" charset="0"/>
                <a:cs typeface="Times New Roman" panose="02020603050405020304" pitchFamily="18" charset="0"/>
              </a:rPr>
              <a:t> con </a:t>
            </a:r>
            <a:r>
              <a:rPr lang="en-US" sz="3000" b="1" dirty="0" err="1">
                <a:solidFill>
                  <a:schemeClr val="bg1"/>
                </a:solidFill>
                <a:latin typeface="Times New Roman" panose="02020603050405020304" pitchFamily="18" charset="0"/>
                <a:cs typeface="Times New Roman" panose="02020603050405020304" pitchFamily="18" charset="0"/>
              </a:rPr>
              <a:t>làm</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bài</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tập</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Nắng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trưa</a:t>
            </a:r>
            <a:r>
              <a:rPr lang="en-US" sz="3000" b="1" dirty="0">
                <a:solidFill>
                  <a:schemeClr val="bg1"/>
                </a:solidFill>
                <a:latin typeface="Times New Roman" panose="02020603050405020304" pitchFamily="18" charset="0"/>
                <a:cs typeface="Times New Roman" panose="02020603050405020304" pitchFamily="18" charset="0"/>
              </a:rPr>
              <a:t> SGK - 12</a:t>
            </a:r>
          </a:p>
          <a:p>
            <a:r>
              <a:rPr lang="en-US" sz="3000" b="1" dirty="0" err="1">
                <a:solidFill>
                  <a:schemeClr val="bg1"/>
                </a:solidFill>
                <a:latin typeface="Times New Roman" panose="02020603050405020304" pitchFamily="18" charset="0"/>
                <a:cs typeface="Times New Roman" panose="02020603050405020304" pitchFamily="18" charset="0"/>
              </a:rPr>
              <a:t>Chuẩn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bị</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tiết</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tập</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làm</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văn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Luyện</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tập</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tả</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cảnh</a:t>
            </a:r>
            <a:r>
              <a:rPr lang="en-US" sz="3000" b="1" dirty="0">
                <a:solidFill>
                  <a:schemeClr val="bg1"/>
                </a:solidFill>
                <a:latin typeface="Times New Roman" panose="02020603050405020304" pitchFamily="18" charset="0"/>
                <a:cs typeface="Times New Roman" panose="02020603050405020304" pitchFamily="18" charset="0"/>
              </a:rPr>
              <a:t> ( </a:t>
            </a:r>
            <a:r>
              <a:rPr lang="en-US" sz="3000" b="1" dirty="0" err="1">
                <a:solidFill>
                  <a:schemeClr val="bg1"/>
                </a:solidFill>
                <a:latin typeface="Times New Roman" panose="02020603050405020304" pitchFamily="18" charset="0"/>
                <a:cs typeface="Times New Roman" panose="02020603050405020304" pitchFamily="18" charset="0"/>
              </a:rPr>
              <a:t>trang</a:t>
            </a:r>
            <a:r>
              <a:rPr lang="en-US" sz="3000" b="1" dirty="0">
                <a:solidFill>
                  <a:schemeClr val="bg1"/>
                </a:solidFill>
                <a:latin typeface="Times New Roman" panose="02020603050405020304" pitchFamily="18" charset="0"/>
                <a:cs typeface="Times New Roman" panose="02020603050405020304" pitchFamily="18" charset="0"/>
              </a:rPr>
              <a:t> 14). </a:t>
            </a:r>
          </a:p>
        </p:txBody>
      </p:sp>
    </p:spTree>
    <p:extLst>
      <p:ext uri="{BB962C8B-B14F-4D97-AF65-F5344CB8AC3E}">
        <p14:creationId xmlns:p14="http://schemas.microsoft.com/office/powerpoint/2010/main" val="11604623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593</Words>
  <Application>Microsoft Office PowerPoint</Application>
  <PresentationFormat>Màn hình rộng</PresentationFormat>
  <Paragraphs>51</Paragraphs>
  <Slides>10</Slides>
  <Notes>0</Notes>
  <HiddenSlides>0</HiddenSlides>
  <MMClips>0</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10</vt:i4>
      </vt:variant>
    </vt:vector>
  </HeadingPairs>
  <TitlesOfParts>
    <vt:vector size="15" baseType="lpstr">
      <vt:lpstr>Arial</vt:lpstr>
      <vt:lpstr>Calibri</vt:lpstr>
      <vt:lpstr>Calibri Light</vt:lpstr>
      <vt:lpstr>Times New Roman</vt:lpstr>
      <vt:lpstr>Office Theme</vt:lpstr>
      <vt:lpstr>Bản trình bày PowerPoint</vt:lpstr>
      <vt:lpstr>  Tập làm văn</vt:lpstr>
      <vt:lpstr>  </vt:lpstr>
      <vt:lpstr>  Tập làm văn</vt:lpstr>
      <vt:lpstr>  Tập làm văn</vt:lpstr>
      <vt:lpstr>  </vt:lpstr>
      <vt:lpstr>  Tập làm văn</vt:lpstr>
      <vt:lpstr>  Tập làm văn</vt:lpstr>
      <vt:lpstr>  </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Thứ năm ngày 24 tháng 8 năm 2021 Tập làm văn</dc:title>
  <dc:creator>DELL</dc:creator>
  <cp:lastModifiedBy>Trần Tiến Vinh</cp:lastModifiedBy>
  <cp:revision>13</cp:revision>
  <dcterms:created xsi:type="dcterms:W3CDTF">2021-08-24T09:49:03Z</dcterms:created>
  <dcterms:modified xsi:type="dcterms:W3CDTF">2023-06-12T08:32:16Z</dcterms:modified>
</cp:coreProperties>
</file>