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3" r:id="rId2"/>
  </p:sldMasterIdLst>
  <p:notesMasterIdLst>
    <p:notesMasterId r:id="rId38"/>
  </p:notesMasterIdLst>
  <p:sldIdLst>
    <p:sldId id="256" r:id="rId3"/>
    <p:sldId id="320" r:id="rId4"/>
    <p:sldId id="370" r:id="rId5"/>
    <p:sldId id="292" r:id="rId6"/>
    <p:sldId id="1095" r:id="rId7"/>
    <p:sldId id="269" r:id="rId8"/>
    <p:sldId id="274" r:id="rId9"/>
    <p:sldId id="284" r:id="rId10"/>
    <p:sldId id="1096" r:id="rId11"/>
    <p:sldId id="318" r:id="rId12"/>
    <p:sldId id="1081" r:id="rId13"/>
    <p:sldId id="261" r:id="rId14"/>
    <p:sldId id="1097" r:id="rId15"/>
    <p:sldId id="1098" r:id="rId16"/>
    <p:sldId id="321" r:id="rId17"/>
    <p:sldId id="1101" r:id="rId18"/>
    <p:sldId id="1102" r:id="rId19"/>
    <p:sldId id="257" r:id="rId20"/>
    <p:sldId id="258" r:id="rId21"/>
    <p:sldId id="259" r:id="rId22"/>
    <p:sldId id="260" r:id="rId23"/>
    <p:sldId id="1093" r:id="rId24"/>
    <p:sldId id="262" r:id="rId25"/>
    <p:sldId id="264" r:id="rId26"/>
    <p:sldId id="265" r:id="rId27"/>
    <p:sldId id="266" r:id="rId28"/>
    <p:sldId id="267" r:id="rId29"/>
    <p:sldId id="1094" r:id="rId30"/>
    <p:sldId id="1086" r:id="rId31"/>
    <p:sldId id="1099" r:id="rId32"/>
    <p:sldId id="1100" r:id="rId33"/>
    <p:sldId id="1103" r:id="rId34"/>
    <p:sldId id="1051" r:id="rId35"/>
    <p:sldId id="1104" r:id="rId36"/>
    <p:sldId id="268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A49B"/>
    <a:srgbClr val="FED2E1"/>
    <a:srgbClr val="FEB0CA"/>
    <a:srgbClr val="FE7FAA"/>
    <a:srgbClr val="467DAF"/>
    <a:srgbClr val="9F0A0B"/>
    <a:srgbClr val="F169A7"/>
    <a:srgbClr val="D96EAB"/>
    <a:srgbClr val="92D050"/>
    <a:srgbClr val="F7A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832" autoAdjust="0"/>
    <p:restoredTop sz="73665" autoAdjust="0"/>
  </p:normalViewPr>
  <p:slideViewPr>
    <p:cSldViewPr snapToGrid="0">
      <p:cViewPr varScale="1">
        <p:scale>
          <a:sx n="63" d="100"/>
          <a:sy n="63" d="100"/>
        </p:scale>
        <p:origin x="6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00C1D8-148A-4573-9EBF-3521D838CBD2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A8AA0C-05A6-4E4F-BDA5-D818876FE7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170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A8AA0C-05A6-4E4F-BDA5-D818876FE7A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80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effectLst/>
                <a:latin typeface=".VnTime"/>
                <a:ea typeface="Times New Roman" panose="02020603050405020304" pitchFamily="18" charset="0"/>
                <a:cs typeface="Times New Roman" panose="02020603050405020304" pitchFamily="18" charset="0"/>
              </a:rPr>
              <a:t>KEY: 1.chick  2.parrot   3.duck    4.spider   5.goat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A8AA0C-05A6-4E4F-BDA5-D818876FE7A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6275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on the number to see the question. If students answer correctly, click on the rabbit or tiger to go up.</a:t>
            </a:r>
          </a:p>
          <a:p>
            <a:r>
              <a:rPr lang="en-US" dirty="0"/>
              <a:t>Click on &lt; to go back to the first slide of the game.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A8AA0C-05A6-4E4F-BDA5-D818876FE7A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7969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A8AA0C-05A6-4E4F-BDA5-D818876FE7A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9687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A8AA0C-05A6-4E4F-BDA5-D818876FE7A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4732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SG" dirty="0"/>
              <a:t>Introduce to Ss that they are going to learn about plural nouns and structure </a:t>
            </a:r>
            <a:r>
              <a:rPr lang="en-US" sz="12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What are these? They’re…</a:t>
            </a:r>
            <a:r>
              <a:rPr lang="en-SG" dirty="0"/>
              <a:t> “</a:t>
            </a:r>
          </a:p>
          <a:p>
            <a:pPr marL="171450" indent="-171450">
              <a:buFontTx/>
              <a:buChar char="-"/>
            </a:pPr>
            <a:r>
              <a:rPr lang="en-SG" dirty="0"/>
              <a:t>Show the speech bubbles and have Ss say aloud. </a:t>
            </a:r>
          </a:p>
          <a:p>
            <a:pPr marL="171450" indent="-171450">
              <a:buFontTx/>
              <a:buChar char="-"/>
            </a:pPr>
            <a:r>
              <a:rPr lang="en-SG" dirty="0"/>
              <a:t>Direct Ss’ attention to the number of the chicks. Ask them the questions:</a:t>
            </a:r>
          </a:p>
          <a:p>
            <a:pPr marL="0" indent="0">
              <a:buFontTx/>
              <a:buNone/>
            </a:pPr>
            <a:r>
              <a:rPr lang="en-SG" dirty="0"/>
              <a:t>+ How many chicks? </a:t>
            </a:r>
          </a:p>
          <a:p>
            <a:pPr marL="0" indent="0">
              <a:buFontTx/>
              <a:buNone/>
            </a:pPr>
            <a:r>
              <a:rPr lang="en-SG" dirty="0"/>
              <a:t>+ Explain to students that when there are two animals or more,  we add “s” at their ending.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A8AA0C-05A6-4E4F-BDA5-D818876FE7A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2050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A8AA0C-05A6-4E4F-BDA5-D818876FE7AF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3273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A8AA0C-05A6-4E4F-BDA5-D818876FE7A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8317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SG" dirty="0"/>
              <a:t>Have Ss draw a picture. Then ask them to describe the picture using It’s a…/ They’re ….</a:t>
            </a:r>
          </a:p>
          <a:p>
            <a:pPr marL="171450" indent="-171450">
              <a:buFontTx/>
              <a:buChar char="-"/>
            </a:pPr>
            <a:r>
              <a:rPr lang="en-SG" dirty="0"/>
              <a:t>This activity is also used for the next lesson. </a:t>
            </a:r>
          </a:p>
          <a:p>
            <a:pPr marL="171450" indent="-171450">
              <a:buFontTx/>
              <a:buChar char="-"/>
            </a:pPr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A8AA0C-05A6-4E4F-BDA5-D818876FE7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3425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5C38CE-EF5F-4D80-B93F-A3C547F9F3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212B99E-4C49-41FF-9BA9-57154F97D4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E14E223-49AE-4039-9AD9-56DC8191E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452F-7A62-42CD-9CAC-71B7EDD747BE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3C8C782-8A5A-4869-AAE5-A00785A20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857B437-B984-43D8-AC37-DCDAC8B31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C0BF6-52E2-4622-ABE6-E95A95F86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588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3C4095-5339-4785-B244-8B02F9998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4FD34E3-2908-4861-9333-D374006145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70104B9-988C-4ED5-AEE7-15E7FBD69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452F-7A62-42CD-9CAC-71B7EDD747BE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FE427BC-CFDE-4C5C-83A7-101594489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71A1B06-4301-4B84-B124-4EAFAAA6C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C0BF6-52E2-4622-ABE6-E95A95F86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559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A6ADD04-602F-4684-8201-C3CCECEFD3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084EEAA-C732-4D2D-8D15-5D3894BF5B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02413A1-6930-4086-BFEB-6BAB60464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452F-7A62-42CD-9CAC-71B7EDD747BE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0EB7475-0F29-48F7-A107-A5C4B581A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6513893-7DA2-4AF9-B8B7-632E9F685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C0BF6-52E2-4622-ABE6-E95A95F86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9415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3109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793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6312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4432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5618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5100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4740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879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577B6F-D8C2-493F-A2D6-2C4D2B5D9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2C7803D-6C87-4FD4-8BA3-42DF66B17D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69447BC-052A-4F2B-A9D9-79C0BC17E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452F-7A62-42CD-9CAC-71B7EDD747BE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355BA30-84C3-4C82-AE85-7193C03DD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48AAF9D-4428-486D-826F-7BA68A397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C0BF6-52E2-4622-ABE6-E95A95F86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4615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5274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8473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764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CBAA202-BE50-47EF-AE9E-DCD15CEF6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69918C4-2B38-481F-9DF1-5E5CB406B6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7E5D91A-1907-4680-989B-6159EEF0A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452F-7A62-42CD-9CAC-71B7EDD747BE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2F947DE-8CD5-4ECC-8423-8B44337E4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6173ED8-9D6B-48B1-8E0B-5DEB0DEB7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C0BF6-52E2-4622-ABE6-E95A95F86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674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24FB3A-43FA-4EF4-9FE2-7D7C4D9F8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B1725A6-60F0-485A-9DBB-FA8AA6B951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6469250-3143-4E20-8706-60BADD0B8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2211585-EA6A-4D42-9A84-1A65192E1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452F-7A62-42CD-9CAC-71B7EDD747BE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06A9A4B-CA2B-4B6E-B042-7CE4F85C6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14DDEB0-57A9-46FE-A492-CCB071515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C0BF6-52E2-4622-ABE6-E95A95F86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460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7BC57F-1CA6-4149-9AEB-BD331D5AE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2430148-411F-4EA9-9E06-8D4E287BA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E3C0CC9-3C9D-40ED-8BED-4DD11307A6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4BE99B8D-FDED-4223-9E60-C96C813220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1A90F32-8473-41B6-BE15-3C694FEC53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2B7B46D0-F56B-4F6A-9FAF-07BE9546D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452F-7A62-42CD-9CAC-71B7EDD747BE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6419FF5-68AC-4303-8D2A-EE1ACA3D0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768B0583-F17E-4614-8864-8AE06B675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C0BF6-52E2-4622-ABE6-E95A95F86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414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48986CC-B7CE-4B28-A630-6F0CADA16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4A7DB22-E673-408B-9CC0-6FD5B39A8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452F-7A62-42CD-9CAC-71B7EDD747BE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9C7E7A2-467D-4969-848D-7185CF9AD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4F2905E0-ADEC-4E18-888C-564BB5684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C0BF6-52E2-4622-ABE6-E95A95F86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797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78B82CB-4E9C-4E12-9B3D-C8828C782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452F-7A62-42CD-9CAC-71B7EDD747BE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9E13FD12-853D-41AF-A431-7065F31AB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DB50FF2-CEAB-4A65-9BB5-C4B9BC2FD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C0BF6-52E2-4622-ABE6-E95A95F86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125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1265CEC-E79A-4D01-AE67-4C4CBA1A6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FB4CA8C-8DA0-4303-8CDA-36C3FABE18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B6D1403-19E3-4820-B56B-7C55212CCB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657C453-765C-4790-BA23-0B1A49002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452F-7A62-42CD-9CAC-71B7EDD747BE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9EABB45-58E1-4CFD-B989-2DC8D69A2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5A1A7E4-A457-4B93-9A70-15082763C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C0BF6-52E2-4622-ABE6-E95A95F86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980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B7CE80-A334-4C38-8688-C2CCAD68B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DDDCD1F-1DC9-4645-BE5A-E65C336A07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652B828-A9C0-4F3C-B6F5-FACE970545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FD30C43-88A1-448E-ABCB-5B7DB7CE6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452F-7A62-42CD-9CAC-71B7EDD747BE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1D2CECC-3533-4CCA-98CE-E202EF25F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C84100E-813E-42BD-B64D-47D7AE32F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C0BF6-52E2-4622-ABE6-E95A95F86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492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CCE13264-CD34-4A19-9296-3A9DFFAEC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CA083D4-64E7-4D54-B605-A121039838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EC54156-417D-4385-A50C-5438B6006C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CC452F-7A62-42CD-9CAC-71B7EDD747BE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8026EE9-E1DE-4135-90F4-E67826E182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2621F62-5A1E-4AA3-8D47-AE0A850EDF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CC0BF6-52E2-4622-ABE6-E95A95F86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571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774D76-CE67-480B-8CEB-6CA6D67AA68C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43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9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1.png"/><Relationship Id="rId4" Type="http://schemas.openxmlformats.org/officeDocument/2006/relationships/audio" Target="../media/audio2.wav"/><Relationship Id="rId9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9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1.png"/><Relationship Id="rId4" Type="http://schemas.openxmlformats.org/officeDocument/2006/relationships/audio" Target="../media/audio2.wav"/><Relationship Id="rId9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3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1.png"/><Relationship Id="rId4" Type="http://schemas.openxmlformats.org/officeDocument/2006/relationships/audio" Target="../media/audio2.wav"/><Relationship Id="rId9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9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1.png"/><Relationship Id="rId4" Type="http://schemas.openxmlformats.org/officeDocument/2006/relationships/audio" Target="../media/audio2.wav"/><Relationship Id="rId9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9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1.png"/><Relationship Id="rId4" Type="http://schemas.openxmlformats.org/officeDocument/2006/relationships/audio" Target="../media/audio2.wav"/><Relationship Id="rId9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1.png"/><Relationship Id="rId5" Type="http://schemas.openxmlformats.org/officeDocument/2006/relationships/image" Target="../media/image37.png"/><Relationship Id="rId4" Type="http://schemas.openxmlformats.org/officeDocument/2006/relationships/notesSlide" Target="../notesSlides/notesSlide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gif"/><Relationship Id="rId13" Type="http://schemas.openxmlformats.org/officeDocument/2006/relationships/image" Target="../media/image42.png"/><Relationship Id="rId18" Type="http://schemas.openxmlformats.org/officeDocument/2006/relationships/image" Target="../media/image47.png"/><Relationship Id="rId26" Type="http://schemas.openxmlformats.org/officeDocument/2006/relationships/slide" Target="slide19.xml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50.png"/><Relationship Id="rId34" Type="http://schemas.openxmlformats.org/officeDocument/2006/relationships/slide" Target="slide26.xml"/><Relationship Id="rId7" Type="http://schemas.openxmlformats.org/officeDocument/2006/relationships/audio" Target="../media/audio5.wav"/><Relationship Id="rId12" Type="http://schemas.openxmlformats.org/officeDocument/2006/relationships/image" Target="../media/image41.gif"/><Relationship Id="rId17" Type="http://schemas.openxmlformats.org/officeDocument/2006/relationships/image" Target="../media/image46.png"/><Relationship Id="rId25" Type="http://schemas.openxmlformats.org/officeDocument/2006/relationships/image" Target="../media/image54.gif"/><Relationship Id="rId33" Type="http://schemas.openxmlformats.org/officeDocument/2006/relationships/slide" Target="slide25.xml"/><Relationship Id="rId2" Type="http://schemas.openxmlformats.org/officeDocument/2006/relationships/audio" Target="../media/media8.wav"/><Relationship Id="rId16" Type="http://schemas.openxmlformats.org/officeDocument/2006/relationships/image" Target="../media/image45.png"/><Relationship Id="rId20" Type="http://schemas.openxmlformats.org/officeDocument/2006/relationships/image" Target="../media/image49.png"/><Relationship Id="rId29" Type="http://schemas.openxmlformats.org/officeDocument/2006/relationships/slide" Target="slide21.xml"/><Relationship Id="rId1" Type="http://schemas.microsoft.com/office/2007/relationships/media" Target="../media/media8.wav"/><Relationship Id="rId6" Type="http://schemas.openxmlformats.org/officeDocument/2006/relationships/audio" Target="../media/audio4.wav"/><Relationship Id="rId11" Type="http://schemas.openxmlformats.org/officeDocument/2006/relationships/image" Target="../media/image40.png"/><Relationship Id="rId24" Type="http://schemas.openxmlformats.org/officeDocument/2006/relationships/image" Target="../media/image53.png"/><Relationship Id="rId32" Type="http://schemas.openxmlformats.org/officeDocument/2006/relationships/slide" Target="slide24.xml"/><Relationship Id="rId5" Type="http://schemas.openxmlformats.org/officeDocument/2006/relationships/audio" Target="../media/audio3.wav"/><Relationship Id="rId15" Type="http://schemas.openxmlformats.org/officeDocument/2006/relationships/image" Target="../media/image44.png"/><Relationship Id="rId23" Type="http://schemas.openxmlformats.org/officeDocument/2006/relationships/image" Target="../media/image52.png"/><Relationship Id="rId28" Type="http://schemas.openxmlformats.org/officeDocument/2006/relationships/slide" Target="slide20.xml"/><Relationship Id="rId36" Type="http://schemas.openxmlformats.org/officeDocument/2006/relationships/image" Target="../media/image31.png"/><Relationship Id="rId10" Type="http://schemas.openxmlformats.org/officeDocument/2006/relationships/image" Target="../media/image39.gif"/><Relationship Id="rId19" Type="http://schemas.openxmlformats.org/officeDocument/2006/relationships/image" Target="../media/image48.png"/><Relationship Id="rId31" Type="http://schemas.openxmlformats.org/officeDocument/2006/relationships/slide" Target="slide23.xml"/><Relationship Id="rId4" Type="http://schemas.openxmlformats.org/officeDocument/2006/relationships/notesSlide" Target="../notesSlides/notesSlide3.xml"/><Relationship Id="rId9" Type="http://schemas.openxmlformats.org/officeDocument/2006/relationships/slide" Target="slide27.xml"/><Relationship Id="rId14" Type="http://schemas.openxmlformats.org/officeDocument/2006/relationships/image" Target="../media/image43.gif"/><Relationship Id="rId22" Type="http://schemas.openxmlformats.org/officeDocument/2006/relationships/image" Target="../media/image51.png"/><Relationship Id="rId27" Type="http://schemas.openxmlformats.org/officeDocument/2006/relationships/image" Target="../media/image55.gif"/><Relationship Id="rId30" Type="http://schemas.openxmlformats.org/officeDocument/2006/relationships/slide" Target="slide22.xml"/><Relationship Id="rId35" Type="http://schemas.openxmlformats.org/officeDocument/2006/relationships/slide" Target="slide2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56.png"/><Relationship Id="rId4" Type="http://schemas.openxmlformats.org/officeDocument/2006/relationships/slide" Target="slide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slide" Target="slide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5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microsoft.com/office/2007/relationships/media" Target="../media/media10.mp3"/><Relationship Id="rId7" Type="http://schemas.openxmlformats.org/officeDocument/2006/relationships/image" Target="../media/image67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notesSlide" Target="../notesSlides/notesSlide8.xml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70.png"/><Relationship Id="rId4" Type="http://schemas.openxmlformats.org/officeDocument/2006/relationships/audio" Target="../media/media10.mp3"/><Relationship Id="rId9" Type="http://schemas.openxmlformats.org/officeDocument/2006/relationships/image" Target="../media/image6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gif"/><Relationship Id="rId3" Type="http://schemas.openxmlformats.org/officeDocument/2006/relationships/image" Target="../media/image30.png"/><Relationship Id="rId7" Type="http://schemas.openxmlformats.org/officeDocument/2006/relationships/image" Target="../media/image3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65.png"/><Relationship Id="rId5" Type="http://schemas.openxmlformats.org/officeDocument/2006/relationships/image" Target="../media/image34.png"/><Relationship Id="rId10" Type="http://schemas.openxmlformats.org/officeDocument/2006/relationships/image" Target="../media/image64.png"/><Relationship Id="rId4" Type="http://schemas.openxmlformats.org/officeDocument/2006/relationships/image" Target="../media/image32.png"/><Relationship Id="rId9" Type="http://schemas.openxmlformats.org/officeDocument/2006/relationships/image" Target="../media/image6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7.png"/><Relationship Id="rId4" Type="http://schemas.openxmlformats.org/officeDocument/2006/relationships/image" Target="../media/image6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microsoft.com/office/2007/relationships/hdphoto" Target="../media/hdphoto2.wdp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microsoft.com/office/2007/relationships/hdphoto" Target="../media/hdphoto3.wdp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microsoft.com/office/2007/relationships/hdphoto" Target="../media/hdphoto4.wdp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microsoft.com/office/2007/relationships/hdphoto" Target="../media/hdphoto5.wdp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microsoft.com/office/2007/relationships/hdphoto" Target="../media/hdphoto6.wdp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microsoft.com/office/2007/relationships/hdphoto" Target="../media/hdphoto7.wdp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3B053688-771C-45D1-BD19-99761C69EC7E}"/>
              </a:ext>
            </a:extLst>
          </p:cNvPr>
          <p:cNvSpPr/>
          <p:nvPr/>
        </p:nvSpPr>
        <p:spPr>
          <a:xfrm>
            <a:off x="3023241" y="2043405"/>
            <a:ext cx="8379327" cy="1783995"/>
          </a:xfrm>
          <a:prstGeom prst="roundRect">
            <a:avLst/>
          </a:prstGeom>
          <a:solidFill>
            <a:srgbClr val="E2F3DB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Monday, January 30</a:t>
            </a:r>
            <a:r>
              <a:rPr kumimoji="0" lang="en-US" sz="3200" b="1" i="0" u="none" strike="noStrike" kern="1200" cap="none" spc="0" normalizeH="0" baseline="3000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2023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UNIT </a:t>
            </a:r>
            <a:r>
              <a:rPr lang="en-US" sz="3200" b="1" dirty="0">
                <a:solidFill>
                  <a:srgbClr val="7030A0"/>
                </a:solidFill>
                <a:latin typeface="Calibri" panose="020F0502020204030204"/>
              </a:rPr>
              <a:t>6: HELP THE ANIMALS</a:t>
            </a:r>
          </a:p>
          <a:p>
            <a:pPr algn="ctr"/>
            <a:r>
              <a:rPr lang="en-US" sz="3200" b="1" dirty="0">
                <a:solidFill>
                  <a:srgbClr val="7030A0"/>
                </a:solidFill>
              </a:rPr>
              <a:t>Lesson 3 –Vocabulary and Grammar 2</a:t>
            </a:r>
          </a:p>
        </p:txBody>
      </p:sp>
    </p:spTree>
    <p:extLst>
      <p:ext uri="{BB962C8B-B14F-4D97-AF65-F5344CB8AC3E}">
        <p14:creationId xmlns:p14="http://schemas.microsoft.com/office/powerpoint/2010/main" val="18149711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14EADE4-AF97-40D9-8046-67C299385E76}"/>
              </a:ext>
            </a:extLst>
          </p:cNvPr>
          <p:cNvSpPr/>
          <p:nvPr/>
        </p:nvSpPr>
        <p:spPr>
          <a:xfrm>
            <a:off x="6626831" y="910875"/>
            <a:ext cx="5249464" cy="5036249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xmlns="" id="{D3A9C317-6A64-A433-70CF-F2F4029F4838}"/>
              </a:ext>
            </a:extLst>
          </p:cNvPr>
          <p:cNvSpPr/>
          <p:nvPr/>
        </p:nvSpPr>
        <p:spPr>
          <a:xfrm>
            <a:off x="1880171" y="720505"/>
            <a:ext cx="2404154" cy="709382"/>
          </a:xfrm>
          <a:prstGeom prst="wedgeRoundRectCallout">
            <a:avLst>
              <a:gd name="adj1" fmla="val -71271"/>
              <a:gd name="adj2" fmla="val 34094"/>
              <a:gd name="adj3" fmla="val 16667"/>
            </a:avLst>
          </a:prstGeom>
          <a:solidFill>
            <a:srgbClr val="F7A160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/>
              <a:t>What’s this?</a:t>
            </a:r>
          </a:p>
        </p:txBody>
      </p:sp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xmlns="" id="{A56D9AAE-54E7-2FE7-1E03-2183460EABA4}"/>
              </a:ext>
            </a:extLst>
          </p:cNvPr>
          <p:cNvSpPr/>
          <p:nvPr/>
        </p:nvSpPr>
        <p:spPr>
          <a:xfrm>
            <a:off x="2677212" y="1991835"/>
            <a:ext cx="1973155" cy="579833"/>
          </a:xfrm>
          <a:prstGeom prst="wedgeRoundRectCallout">
            <a:avLst>
              <a:gd name="adj1" fmla="val 70339"/>
              <a:gd name="adj2" fmla="val -53618"/>
              <a:gd name="adj3" fmla="val 16667"/>
            </a:avLst>
          </a:prstGeom>
          <a:solidFill>
            <a:srgbClr val="92D050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bg1"/>
                </a:solidFill>
              </a:rPr>
              <a:t>It’s a …</a:t>
            </a:r>
          </a:p>
        </p:txBody>
      </p:sp>
      <p:sp>
        <p:nvSpPr>
          <p:cNvPr id="16" name="Oval Callout 8">
            <a:extLst>
              <a:ext uri="{FF2B5EF4-FFF2-40B4-BE49-F238E27FC236}">
                <a16:creationId xmlns:a16="http://schemas.microsoft.com/office/drawing/2014/main" xmlns="" id="{289BB270-761D-FF5B-75ED-547030DD892D}"/>
              </a:ext>
            </a:extLst>
          </p:cNvPr>
          <p:cNvSpPr/>
          <p:nvPr/>
        </p:nvSpPr>
        <p:spPr>
          <a:xfrm rot="21300697">
            <a:off x="479270" y="3932103"/>
            <a:ext cx="1160101" cy="804815"/>
          </a:xfrm>
          <a:prstGeom prst="wedgeEllipseCallout">
            <a:avLst>
              <a:gd name="adj1" fmla="val 51582"/>
              <a:gd name="adj2" fmla="val 51563"/>
            </a:avLst>
          </a:prstGeom>
          <a:solidFill>
            <a:schemeClr val="bg1"/>
          </a:solidFill>
          <a:ln w="19050">
            <a:solidFill>
              <a:schemeClr val="accent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000" b="1" dirty="0">
                <a:solidFill>
                  <a:schemeClr val="tx1"/>
                </a:solidFill>
              </a:rPr>
              <a:t>Let’s spell! </a:t>
            </a:r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xmlns="" id="{DBAD8AE1-09FE-1ED2-4D3D-401DEFE17692}"/>
              </a:ext>
            </a:extLst>
          </p:cNvPr>
          <p:cNvSpPr/>
          <p:nvPr/>
        </p:nvSpPr>
        <p:spPr>
          <a:xfrm>
            <a:off x="2118926" y="4630423"/>
            <a:ext cx="653978" cy="641023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d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xmlns="" id="{5E61E378-E146-14EF-DFDE-491324417721}"/>
              </a:ext>
            </a:extLst>
          </p:cNvPr>
          <p:cNvSpPr/>
          <p:nvPr/>
        </p:nvSpPr>
        <p:spPr>
          <a:xfrm>
            <a:off x="2776878" y="4630423"/>
            <a:ext cx="653978" cy="641023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1960178"/>
              <a:satOff val="-8155"/>
              <a:lumOff val="1922"/>
              <a:alphaOff val="0"/>
            </a:schemeClr>
          </a:fillRef>
          <a:effectRef idx="2">
            <a:schemeClr val="accent4">
              <a:hueOff val="1960178"/>
              <a:satOff val="-8155"/>
              <a:lumOff val="192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u</a:t>
            </a:r>
          </a:p>
        </p:txBody>
      </p:sp>
      <p:sp>
        <p:nvSpPr>
          <p:cNvPr id="21" name="Freeform 17">
            <a:extLst>
              <a:ext uri="{FF2B5EF4-FFF2-40B4-BE49-F238E27FC236}">
                <a16:creationId xmlns:a16="http://schemas.microsoft.com/office/drawing/2014/main" xmlns="" id="{8F41CA8C-7D9B-6943-3963-145EE4B0130D}"/>
              </a:ext>
            </a:extLst>
          </p:cNvPr>
          <p:cNvSpPr/>
          <p:nvPr/>
        </p:nvSpPr>
        <p:spPr>
          <a:xfrm>
            <a:off x="3430314" y="4630422"/>
            <a:ext cx="653978" cy="641023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3920356"/>
              <a:satOff val="-16311"/>
              <a:lumOff val="3843"/>
              <a:alphaOff val="0"/>
            </a:schemeClr>
          </a:fillRef>
          <a:effectRef idx="2">
            <a:schemeClr val="accent4">
              <a:hueOff val="3920356"/>
              <a:satOff val="-16311"/>
              <a:lumOff val="384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c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E4E75C74-9D1B-9390-EEE8-57890B4087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044" y="920067"/>
            <a:ext cx="1061409" cy="208199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6AAB13F7-0AEA-C5F8-88E8-0F4A7749BD5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17" y="678606"/>
            <a:ext cx="948133" cy="1893062"/>
          </a:xfrm>
          <a:prstGeom prst="rect">
            <a:avLst/>
          </a:prstGeom>
        </p:spPr>
      </p:pic>
      <p:sp>
        <p:nvSpPr>
          <p:cNvPr id="28" name="Google Shape;281;p15">
            <a:extLst>
              <a:ext uri="{FF2B5EF4-FFF2-40B4-BE49-F238E27FC236}">
                <a16:creationId xmlns:a16="http://schemas.microsoft.com/office/drawing/2014/main" xmlns="" id="{615D8057-48CD-1D92-0FF1-C2DA626A0DD1}"/>
              </a:ext>
            </a:extLst>
          </p:cNvPr>
          <p:cNvSpPr txBox="1">
            <a:spLocks/>
          </p:cNvSpPr>
          <p:nvPr/>
        </p:nvSpPr>
        <p:spPr>
          <a:xfrm>
            <a:off x="446476" y="142082"/>
            <a:ext cx="10515600" cy="36883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accent1"/>
              </a:buClr>
              <a:buSzPts val="3600"/>
              <a:buFont typeface="Calibri"/>
              <a:buNone/>
            </a:pPr>
            <a:r>
              <a:rPr lang="en-US" sz="28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VOCABULARY: Common animals</a:t>
            </a:r>
          </a:p>
        </p:txBody>
      </p:sp>
      <p:pic>
        <p:nvPicPr>
          <p:cNvPr id="30" name="Picture 2" descr="Red line arrow, arrow, gules, line png | PNGWing">
            <a:extLst>
              <a:ext uri="{FF2B5EF4-FFF2-40B4-BE49-F238E27FC236}">
                <a16:creationId xmlns:a16="http://schemas.microsoft.com/office/drawing/2014/main" xmlns="" id="{B1D2FAAA-9D0B-5D4D-B03D-014227246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43" b="89675" l="7935" r="92609">
                        <a14:foregroundMark x1="8043" y1="49522" x2="8043" y2="49522"/>
                        <a14:foregroundMark x1="92609" y1="54685" x2="92609" y2="546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69001">
            <a:off x="6754514" y="1064355"/>
            <a:ext cx="1237884" cy="1121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Freeform 17">
            <a:extLst>
              <a:ext uri="{FF2B5EF4-FFF2-40B4-BE49-F238E27FC236}">
                <a16:creationId xmlns:a16="http://schemas.microsoft.com/office/drawing/2014/main" xmlns="" id="{295D8D16-B4BF-011F-DD5B-3396FBED6F9F}"/>
              </a:ext>
            </a:extLst>
          </p:cNvPr>
          <p:cNvSpPr/>
          <p:nvPr/>
        </p:nvSpPr>
        <p:spPr>
          <a:xfrm>
            <a:off x="4084292" y="4630422"/>
            <a:ext cx="653978" cy="641023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3920356"/>
              <a:satOff val="-16311"/>
              <a:lumOff val="3843"/>
              <a:alphaOff val="0"/>
            </a:schemeClr>
          </a:fillRef>
          <a:effectRef idx="2">
            <a:schemeClr val="accent4">
              <a:hueOff val="3920356"/>
              <a:satOff val="-16311"/>
              <a:lumOff val="384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k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B500A25-37B4-B8E4-315E-D7E546D37A1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82847" y="2130141"/>
            <a:ext cx="3264549" cy="350609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863A416-BE5D-230A-8493-A4CE378064FF}"/>
              </a:ext>
            </a:extLst>
          </p:cNvPr>
          <p:cNvSpPr txBox="1"/>
          <p:nvPr/>
        </p:nvSpPr>
        <p:spPr>
          <a:xfrm>
            <a:off x="2484892" y="2811047"/>
            <a:ext cx="27211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C00000"/>
                </a:solidFill>
              </a:rPr>
              <a:t>duck</a:t>
            </a:r>
            <a:endParaRPr lang="en-US" sz="7200" b="1" dirty="0">
              <a:solidFill>
                <a:schemeClr val="accent1"/>
              </a:solidFill>
            </a:endParaRPr>
          </a:p>
        </p:txBody>
      </p:sp>
      <p:pic>
        <p:nvPicPr>
          <p:cNvPr id="3" name="DUCK">
            <a:hlinkClick r:id="" action="ppaction://media"/>
            <a:extLst>
              <a:ext uri="{FF2B5EF4-FFF2-40B4-BE49-F238E27FC236}">
                <a16:creationId xmlns:a16="http://schemas.microsoft.com/office/drawing/2014/main" xmlns="" id="{1D361B77-1457-2F67-EDBE-7B0CDDA4B4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549416" y="3139703"/>
            <a:ext cx="734030" cy="734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24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5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6" grpId="0" animBg="1"/>
      <p:bldP spid="18" grpId="0" animBg="1"/>
      <p:bldP spid="19" grpId="0" animBg="1"/>
      <p:bldP spid="21" grpId="0" animBg="1"/>
      <p:bldP spid="20" grpId="0" animBg="1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14EADE4-AF97-40D9-8046-67C299385E76}"/>
              </a:ext>
            </a:extLst>
          </p:cNvPr>
          <p:cNvSpPr/>
          <p:nvPr/>
        </p:nvSpPr>
        <p:spPr>
          <a:xfrm>
            <a:off x="6626831" y="910875"/>
            <a:ext cx="5249464" cy="5036249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Speech Bubble: Rectangle with Corners Rounded 18">
            <a:extLst>
              <a:ext uri="{FF2B5EF4-FFF2-40B4-BE49-F238E27FC236}">
                <a16:creationId xmlns:a16="http://schemas.microsoft.com/office/drawing/2014/main" xmlns="" id="{CC3B4058-23BB-D654-CEF4-47916C58F41C}"/>
              </a:ext>
            </a:extLst>
          </p:cNvPr>
          <p:cNvSpPr/>
          <p:nvPr/>
        </p:nvSpPr>
        <p:spPr>
          <a:xfrm>
            <a:off x="1880171" y="720505"/>
            <a:ext cx="2404154" cy="709382"/>
          </a:xfrm>
          <a:prstGeom prst="wedgeRoundRectCallout">
            <a:avLst>
              <a:gd name="adj1" fmla="val -71271"/>
              <a:gd name="adj2" fmla="val 34094"/>
              <a:gd name="adj3" fmla="val 16667"/>
            </a:avLst>
          </a:prstGeom>
          <a:solidFill>
            <a:srgbClr val="F7A160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/>
              <a:t>What’s this?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CE40AA85-849C-24DB-1215-058138C219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044" y="920067"/>
            <a:ext cx="1061409" cy="208199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C13602A8-A96F-72E2-9750-647E97C912A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17" y="678606"/>
            <a:ext cx="948133" cy="1893062"/>
          </a:xfrm>
          <a:prstGeom prst="rect">
            <a:avLst/>
          </a:prstGeom>
        </p:spPr>
      </p:pic>
      <p:sp>
        <p:nvSpPr>
          <p:cNvPr id="34" name="Oval Callout 8">
            <a:extLst>
              <a:ext uri="{FF2B5EF4-FFF2-40B4-BE49-F238E27FC236}">
                <a16:creationId xmlns:a16="http://schemas.microsoft.com/office/drawing/2014/main" xmlns="" id="{B643732C-2B12-E36B-CBED-5DD4107D79C2}"/>
              </a:ext>
            </a:extLst>
          </p:cNvPr>
          <p:cNvSpPr/>
          <p:nvPr/>
        </p:nvSpPr>
        <p:spPr>
          <a:xfrm rot="21300697">
            <a:off x="428646" y="4222470"/>
            <a:ext cx="1160101" cy="804815"/>
          </a:xfrm>
          <a:prstGeom prst="wedgeEllipseCallout">
            <a:avLst>
              <a:gd name="adj1" fmla="val 51582"/>
              <a:gd name="adj2" fmla="val 51563"/>
            </a:avLst>
          </a:prstGeom>
          <a:solidFill>
            <a:schemeClr val="bg1"/>
          </a:solidFill>
          <a:ln w="19050">
            <a:solidFill>
              <a:schemeClr val="accent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000" b="1" dirty="0">
                <a:solidFill>
                  <a:schemeClr val="tx1"/>
                </a:solidFill>
              </a:rPr>
              <a:t>Let’s spell!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1CB951FB-FCE0-1EF2-0300-2C4C12A78394}"/>
              </a:ext>
            </a:extLst>
          </p:cNvPr>
          <p:cNvSpPr txBox="1"/>
          <p:nvPr/>
        </p:nvSpPr>
        <p:spPr>
          <a:xfrm>
            <a:off x="2484892" y="2811047"/>
            <a:ext cx="27211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C00000"/>
                </a:solidFill>
              </a:rPr>
              <a:t>parrot</a:t>
            </a:r>
            <a:endParaRPr lang="en-US" sz="7200" b="1" dirty="0">
              <a:solidFill>
                <a:schemeClr val="accent1"/>
              </a:solidFill>
            </a:endParaRPr>
          </a:p>
        </p:txBody>
      </p:sp>
      <p:sp>
        <p:nvSpPr>
          <p:cNvPr id="26" name="Freeform 7">
            <a:extLst>
              <a:ext uri="{FF2B5EF4-FFF2-40B4-BE49-F238E27FC236}">
                <a16:creationId xmlns:a16="http://schemas.microsoft.com/office/drawing/2014/main" xmlns="" id="{51DC6364-6D3F-110B-D7BF-1413F69E189F}"/>
              </a:ext>
            </a:extLst>
          </p:cNvPr>
          <p:cNvSpPr/>
          <p:nvPr/>
        </p:nvSpPr>
        <p:spPr>
          <a:xfrm>
            <a:off x="1818032" y="4497662"/>
            <a:ext cx="653978" cy="641023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p</a:t>
            </a:r>
          </a:p>
        </p:txBody>
      </p:sp>
      <p:sp>
        <p:nvSpPr>
          <p:cNvPr id="27" name="Freeform 8">
            <a:extLst>
              <a:ext uri="{FF2B5EF4-FFF2-40B4-BE49-F238E27FC236}">
                <a16:creationId xmlns:a16="http://schemas.microsoft.com/office/drawing/2014/main" xmlns="" id="{D9275EE2-8442-8168-59C3-94A8E48757EF}"/>
              </a:ext>
            </a:extLst>
          </p:cNvPr>
          <p:cNvSpPr/>
          <p:nvPr/>
        </p:nvSpPr>
        <p:spPr>
          <a:xfrm>
            <a:off x="2475984" y="4497662"/>
            <a:ext cx="653978" cy="641023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1960178"/>
              <a:satOff val="-8155"/>
              <a:lumOff val="1922"/>
              <a:alphaOff val="0"/>
            </a:schemeClr>
          </a:fillRef>
          <a:effectRef idx="2">
            <a:schemeClr val="accent4">
              <a:hueOff val="1960178"/>
              <a:satOff val="-8155"/>
              <a:lumOff val="192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a</a:t>
            </a:r>
          </a:p>
        </p:txBody>
      </p:sp>
      <p:sp>
        <p:nvSpPr>
          <p:cNvPr id="28" name="Freeform 17">
            <a:extLst>
              <a:ext uri="{FF2B5EF4-FFF2-40B4-BE49-F238E27FC236}">
                <a16:creationId xmlns:a16="http://schemas.microsoft.com/office/drawing/2014/main" xmlns="" id="{A27C8365-3611-898C-5F1C-A832DB907CA6}"/>
              </a:ext>
            </a:extLst>
          </p:cNvPr>
          <p:cNvSpPr/>
          <p:nvPr/>
        </p:nvSpPr>
        <p:spPr>
          <a:xfrm>
            <a:off x="3129420" y="4497661"/>
            <a:ext cx="653978" cy="641023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3920356"/>
              <a:satOff val="-16311"/>
              <a:lumOff val="3843"/>
              <a:alphaOff val="0"/>
            </a:schemeClr>
          </a:fillRef>
          <a:effectRef idx="2">
            <a:schemeClr val="accent4">
              <a:hueOff val="3920356"/>
              <a:satOff val="-16311"/>
              <a:lumOff val="384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r</a:t>
            </a:r>
          </a:p>
        </p:txBody>
      </p:sp>
      <p:sp>
        <p:nvSpPr>
          <p:cNvPr id="29" name="Freeform 8">
            <a:extLst>
              <a:ext uri="{FF2B5EF4-FFF2-40B4-BE49-F238E27FC236}">
                <a16:creationId xmlns:a16="http://schemas.microsoft.com/office/drawing/2014/main" xmlns="" id="{FD7EDBFC-4524-AFCD-12BD-71E0DD6B01F4}"/>
              </a:ext>
            </a:extLst>
          </p:cNvPr>
          <p:cNvSpPr/>
          <p:nvPr/>
        </p:nvSpPr>
        <p:spPr>
          <a:xfrm>
            <a:off x="3783398" y="4499285"/>
            <a:ext cx="653978" cy="641023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1960178"/>
              <a:satOff val="-8155"/>
              <a:lumOff val="1922"/>
              <a:alphaOff val="0"/>
            </a:schemeClr>
          </a:fillRef>
          <a:effectRef idx="2">
            <a:schemeClr val="accent4">
              <a:hueOff val="1960178"/>
              <a:satOff val="-8155"/>
              <a:lumOff val="192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r</a:t>
            </a:r>
          </a:p>
        </p:txBody>
      </p:sp>
      <p:sp>
        <p:nvSpPr>
          <p:cNvPr id="30" name="Freeform 17">
            <a:extLst>
              <a:ext uri="{FF2B5EF4-FFF2-40B4-BE49-F238E27FC236}">
                <a16:creationId xmlns:a16="http://schemas.microsoft.com/office/drawing/2014/main" xmlns="" id="{2A9179DF-19FE-E3A0-7FAC-3166F7F31AA6}"/>
              </a:ext>
            </a:extLst>
          </p:cNvPr>
          <p:cNvSpPr/>
          <p:nvPr/>
        </p:nvSpPr>
        <p:spPr>
          <a:xfrm>
            <a:off x="4436834" y="4497660"/>
            <a:ext cx="653978" cy="641023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3920356"/>
              <a:satOff val="-16311"/>
              <a:lumOff val="3843"/>
              <a:alphaOff val="0"/>
            </a:schemeClr>
          </a:fillRef>
          <a:effectRef idx="2">
            <a:schemeClr val="accent4">
              <a:hueOff val="3920356"/>
              <a:satOff val="-16311"/>
              <a:lumOff val="384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o</a:t>
            </a:r>
          </a:p>
        </p:txBody>
      </p:sp>
      <p:sp>
        <p:nvSpPr>
          <p:cNvPr id="31" name="Freeform 17">
            <a:extLst>
              <a:ext uri="{FF2B5EF4-FFF2-40B4-BE49-F238E27FC236}">
                <a16:creationId xmlns:a16="http://schemas.microsoft.com/office/drawing/2014/main" xmlns="" id="{7DE72FB3-1B68-C42B-D193-AC71D4A8F864}"/>
              </a:ext>
            </a:extLst>
          </p:cNvPr>
          <p:cNvSpPr/>
          <p:nvPr/>
        </p:nvSpPr>
        <p:spPr>
          <a:xfrm>
            <a:off x="5090812" y="4497660"/>
            <a:ext cx="653978" cy="641023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3920356"/>
              <a:satOff val="-16311"/>
              <a:lumOff val="3843"/>
              <a:alphaOff val="0"/>
            </a:schemeClr>
          </a:fillRef>
          <a:effectRef idx="2">
            <a:schemeClr val="accent4">
              <a:hueOff val="3920356"/>
              <a:satOff val="-16311"/>
              <a:lumOff val="384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t</a:t>
            </a:r>
          </a:p>
        </p:txBody>
      </p:sp>
      <p:pic>
        <p:nvPicPr>
          <p:cNvPr id="44" name="Picture 2" descr="Red line arrow, arrow, gules, line png | PNGWing">
            <a:extLst>
              <a:ext uri="{FF2B5EF4-FFF2-40B4-BE49-F238E27FC236}">
                <a16:creationId xmlns:a16="http://schemas.microsoft.com/office/drawing/2014/main" xmlns="" id="{575731E4-E09B-A8D0-119B-B3C7C50E14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43" b="89675" l="7935" r="92609">
                        <a14:foregroundMark x1="8043" y1="49522" x2="8043" y2="49522"/>
                        <a14:foregroundMark x1="92609" y1="54685" x2="92609" y2="546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69001">
            <a:off x="7055408" y="1092069"/>
            <a:ext cx="1237884" cy="1121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xmlns="" id="{B989A324-8840-022E-B68A-7D8E3DDD9225}"/>
              </a:ext>
            </a:extLst>
          </p:cNvPr>
          <p:cNvSpPr/>
          <p:nvPr/>
        </p:nvSpPr>
        <p:spPr>
          <a:xfrm>
            <a:off x="2677212" y="1991835"/>
            <a:ext cx="1973155" cy="579833"/>
          </a:xfrm>
          <a:prstGeom prst="wedgeRoundRectCallout">
            <a:avLst>
              <a:gd name="adj1" fmla="val 70339"/>
              <a:gd name="adj2" fmla="val -53618"/>
              <a:gd name="adj3" fmla="val 16667"/>
            </a:avLst>
          </a:prstGeom>
          <a:solidFill>
            <a:srgbClr val="92D050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bg1"/>
                </a:solidFill>
              </a:rPr>
              <a:t>It’s a 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2D3F61D-9BCD-FACD-27A6-93A4879C251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57770" y="1631053"/>
            <a:ext cx="3294542" cy="3717906"/>
          </a:xfrm>
          <a:prstGeom prst="rect">
            <a:avLst/>
          </a:prstGeom>
        </p:spPr>
      </p:pic>
      <p:pic>
        <p:nvPicPr>
          <p:cNvPr id="3" name="PARROT">
            <a:hlinkClick r:id="" action="ppaction://media"/>
            <a:extLst>
              <a:ext uri="{FF2B5EF4-FFF2-40B4-BE49-F238E27FC236}">
                <a16:creationId xmlns:a16="http://schemas.microsoft.com/office/drawing/2014/main" xmlns="" id="{93DD5AE4-0BA1-2314-8F16-9C9BC98D50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056965" y="3122990"/>
            <a:ext cx="734031" cy="734031"/>
          </a:xfrm>
          <a:prstGeom prst="rect">
            <a:avLst/>
          </a:prstGeom>
        </p:spPr>
      </p:pic>
      <p:sp>
        <p:nvSpPr>
          <p:cNvPr id="5" name="Google Shape;281;p15">
            <a:extLst>
              <a:ext uri="{FF2B5EF4-FFF2-40B4-BE49-F238E27FC236}">
                <a16:creationId xmlns:a16="http://schemas.microsoft.com/office/drawing/2014/main" xmlns="" id="{2616EF25-56DF-7E0E-F2AA-11F6E65E136D}"/>
              </a:ext>
            </a:extLst>
          </p:cNvPr>
          <p:cNvSpPr txBox="1">
            <a:spLocks/>
          </p:cNvSpPr>
          <p:nvPr/>
        </p:nvSpPr>
        <p:spPr>
          <a:xfrm>
            <a:off x="446476" y="142082"/>
            <a:ext cx="10515600" cy="36883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accent1"/>
              </a:buClr>
              <a:buSzPts val="3600"/>
              <a:buFont typeface="Calibri"/>
              <a:buNone/>
            </a:pPr>
            <a:r>
              <a:rPr lang="en-US" sz="28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VOCABULARY: Common animals</a:t>
            </a:r>
          </a:p>
        </p:txBody>
      </p:sp>
    </p:spTree>
    <p:extLst>
      <p:ext uri="{BB962C8B-B14F-4D97-AF65-F5344CB8AC3E}">
        <p14:creationId xmlns:p14="http://schemas.microsoft.com/office/powerpoint/2010/main" val="1764445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30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34" grpId="0" animBg="1"/>
      <p:bldP spid="38" grpId="0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14EADE4-AF97-40D9-8046-67C299385E76}"/>
              </a:ext>
            </a:extLst>
          </p:cNvPr>
          <p:cNvSpPr/>
          <p:nvPr/>
        </p:nvSpPr>
        <p:spPr>
          <a:xfrm>
            <a:off x="6626831" y="910875"/>
            <a:ext cx="5249464" cy="5036249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2EC0EAB-FBE5-4572-A407-3D5C7FECC408}"/>
              </a:ext>
            </a:extLst>
          </p:cNvPr>
          <p:cNvSpPr txBox="1"/>
          <p:nvPr/>
        </p:nvSpPr>
        <p:spPr>
          <a:xfrm>
            <a:off x="2274843" y="2870276"/>
            <a:ext cx="189507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solidFill>
                  <a:srgbClr val="C00000"/>
                </a:solidFill>
              </a:rPr>
              <a:t>goat</a:t>
            </a:r>
            <a:endParaRPr lang="en-US" sz="7200" b="1" dirty="0">
              <a:solidFill>
                <a:schemeClr val="accent1"/>
              </a:solidFill>
            </a:endParaRPr>
          </a:p>
        </p:txBody>
      </p:sp>
      <p:sp>
        <p:nvSpPr>
          <p:cNvPr id="19" name="Speech Bubble: Rectangle with Corners Rounded 18">
            <a:extLst>
              <a:ext uri="{FF2B5EF4-FFF2-40B4-BE49-F238E27FC236}">
                <a16:creationId xmlns:a16="http://schemas.microsoft.com/office/drawing/2014/main" xmlns="" id="{BED9E423-09A7-6730-7B01-AC43C3CD45B8}"/>
              </a:ext>
            </a:extLst>
          </p:cNvPr>
          <p:cNvSpPr/>
          <p:nvPr/>
        </p:nvSpPr>
        <p:spPr>
          <a:xfrm>
            <a:off x="1880171" y="720505"/>
            <a:ext cx="2404154" cy="709382"/>
          </a:xfrm>
          <a:prstGeom prst="wedgeRoundRectCallout">
            <a:avLst>
              <a:gd name="adj1" fmla="val -71271"/>
              <a:gd name="adj2" fmla="val 34094"/>
              <a:gd name="adj3" fmla="val 16667"/>
            </a:avLst>
          </a:prstGeom>
          <a:solidFill>
            <a:srgbClr val="F7A160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/>
              <a:t>What’s this?</a:t>
            </a:r>
          </a:p>
        </p:txBody>
      </p:sp>
      <p:sp>
        <p:nvSpPr>
          <p:cNvPr id="15" name="Freeform 7">
            <a:extLst>
              <a:ext uri="{FF2B5EF4-FFF2-40B4-BE49-F238E27FC236}">
                <a16:creationId xmlns:a16="http://schemas.microsoft.com/office/drawing/2014/main" xmlns="" id="{B1E6D59B-6308-C746-197F-E89642E498C7}"/>
              </a:ext>
            </a:extLst>
          </p:cNvPr>
          <p:cNvSpPr/>
          <p:nvPr/>
        </p:nvSpPr>
        <p:spPr>
          <a:xfrm>
            <a:off x="1949670" y="4572042"/>
            <a:ext cx="653978" cy="641023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g</a:t>
            </a:r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xmlns="" id="{A9514A80-78C7-91BF-9946-BD957FDB57D0}"/>
              </a:ext>
            </a:extLst>
          </p:cNvPr>
          <p:cNvSpPr/>
          <p:nvPr/>
        </p:nvSpPr>
        <p:spPr>
          <a:xfrm>
            <a:off x="2607622" y="4572042"/>
            <a:ext cx="653978" cy="641023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1960178"/>
              <a:satOff val="-8155"/>
              <a:lumOff val="1922"/>
              <a:alphaOff val="0"/>
            </a:schemeClr>
          </a:fillRef>
          <a:effectRef idx="2">
            <a:schemeClr val="accent4">
              <a:hueOff val="1960178"/>
              <a:satOff val="-8155"/>
              <a:lumOff val="192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o</a:t>
            </a:r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xmlns="" id="{A106B303-9419-539A-6DAE-76776C7AA0F8}"/>
              </a:ext>
            </a:extLst>
          </p:cNvPr>
          <p:cNvSpPr/>
          <p:nvPr/>
        </p:nvSpPr>
        <p:spPr>
          <a:xfrm>
            <a:off x="3261058" y="4572041"/>
            <a:ext cx="653978" cy="641023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3920356"/>
              <a:satOff val="-16311"/>
              <a:lumOff val="3843"/>
              <a:alphaOff val="0"/>
            </a:schemeClr>
          </a:fillRef>
          <a:effectRef idx="2">
            <a:schemeClr val="accent4">
              <a:hueOff val="3920356"/>
              <a:satOff val="-16311"/>
              <a:lumOff val="384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a</a:t>
            </a:r>
          </a:p>
        </p:txBody>
      </p:sp>
      <p:sp>
        <p:nvSpPr>
          <p:cNvPr id="31" name="Oval Callout 8">
            <a:extLst>
              <a:ext uri="{FF2B5EF4-FFF2-40B4-BE49-F238E27FC236}">
                <a16:creationId xmlns:a16="http://schemas.microsoft.com/office/drawing/2014/main" xmlns="" id="{413AA44E-D416-CE3F-B356-C2A378CCB268}"/>
              </a:ext>
            </a:extLst>
          </p:cNvPr>
          <p:cNvSpPr/>
          <p:nvPr/>
        </p:nvSpPr>
        <p:spPr>
          <a:xfrm rot="21300697">
            <a:off x="479270" y="3932103"/>
            <a:ext cx="1160101" cy="804815"/>
          </a:xfrm>
          <a:prstGeom prst="wedgeEllipseCallout">
            <a:avLst>
              <a:gd name="adj1" fmla="val 51582"/>
              <a:gd name="adj2" fmla="val 51563"/>
            </a:avLst>
          </a:prstGeom>
          <a:solidFill>
            <a:schemeClr val="bg1"/>
          </a:solidFill>
          <a:ln w="19050">
            <a:solidFill>
              <a:schemeClr val="accent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000" b="1" dirty="0">
                <a:solidFill>
                  <a:schemeClr val="tx1"/>
                </a:solidFill>
              </a:rPr>
              <a:t>Let’s spell! 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21D960E6-6E2D-6935-685F-0414045F36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044" y="920067"/>
            <a:ext cx="1061409" cy="208199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D6F4A78F-7214-DFE3-2D69-42D8706C0B4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17" y="678606"/>
            <a:ext cx="948133" cy="1893062"/>
          </a:xfrm>
          <a:prstGeom prst="rect">
            <a:avLst/>
          </a:prstGeom>
        </p:spPr>
      </p:pic>
      <p:pic>
        <p:nvPicPr>
          <p:cNvPr id="34" name="Picture 2" descr="Red line arrow, arrow, gules, line png | PNGWing">
            <a:extLst>
              <a:ext uri="{FF2B5EF4-FFF2-40B4-BE49-F238E27FC236}">
                <a16:creationId xmlns:a16="http://schemas.microsoft.com/office/drawing/2014/main" xmlns="" id="{564E4A7B-C7A2-2521-05FA-CA56B3150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43" b="89675" l="7935" r="92609">
                        <a14:foregroundMark x1="8043" y1="49522" x2="8043" y2="49522"/>
                        <a14:foregroundMark x1="92609" y1="54685" x2="92609" y2="546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69001">
            <a:off x="6864931" y="824600"/>
            <a:ext cx="895620" cy="1121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Freeform 7">
            <a:extLst>
              <a:ext uri="{FF2B5EF4-FFF2-40B4-BE49-F238E27FC236}">
                <a16:creationId xmlns:a16="http://schemas.microsoft.com/office/drawing/2014/main" xmlns="" id="{AD10CF39-A3C7-1FD6-FE31-ED65026A5913}"/>
              </a:ext>
            </a:extLst>
          </p:cNvPr>
          <p:cNvSpPr/>
          <p:nvPr/>
        </p:nvSpPr>
        <p:spPr>
          <a:xfrm>
            <a:off x="3917519" y="4572042"/>
            <a:ext cx="653978" cy="641023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t</a:t>
            </a: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xmlns="" id="{A4CF7106-B61F-C2AC-2A89-B8D00F13E5F5}"/>
              </a:ext>
            </a:extLst>
          </p:cNvPr>
          <p:cNvSpPr/>
          <p:nvPr/>
        </p:nvSpPr>
        <p:spPr>
          <a:xfrm>
            <a:off x="2677212" y="1991835"/>
            <a:ext cx="1973155" cy="579833"/>
          </a:xfrm>
          <a:prstGeom prst="wedgeRoundRectCallout">
            <a:avLst>
              <a:gd name="adj1" fmla="val 70339"/>
              <a:gd name="adj2" fmla="val -53618"/>
              <a:gd name="adj3" fmla="val 16667"/>
            </a:avLst>
          </a:prstGeom>
          <a:solidFill>
            <a:srgbClr val="92D050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bg1"/>
                </a:solidFill>
              </a:rPr>
              <a:t>It’s a …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D508E99-93D5-8533-78A7-54D3EB615CA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04344" y="1245792"/>
            <a:ext cx="4009411" cy="4366414"/>
          </a:xfrm>
          <a:prstGeom prst="rect">
            <a:avLst/>
          </a:prstGeom>
        </p:spPr>
      </p:pic>
      <p:pic>
        <p:nvPicPr>
          <p:cNvPr id="3" name="GOAT">
            <a:hlinkClick r:id="" action="ppaction://media"/>
            <a:extLst>
              <a:ext uri="{FF2B5EF4-FFF2-40B4-BE49-F238E27FC236}">
                <a16:creationId xmlns:a16="http://schemas.microsoft.com/office/drawing/2014/main" xmlns="" id="{361A3124-B29B-D4B2-4FB3-C41F38C33A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58232" y="3149158"/>
            <a:ext cx="734031" cy="734031"/>
          </a:xfrm>
          <a:prstGeom prst="rect">
            <a:avLst/>
          </a:prstGeom>
        </p:spPr>
      </p:pic>
      <p:sp>
        <p:nvSpPr>
          <p:cNvPr id="4" name="Google Shape;281;p15">
            <a:extLst>
              <a:ext uri="{FF2B5EF4-FFF2-40B4-BE49-F238E27FC236}">
                <a16:creationId xmlns:a16="http://schemas.microsoft.com/office/drawing/2014/main" xmlns="" id="{BB0F0F5A-348C-2B95-499C-EF54145F2D4D}"/>
              </a:ext>
            </a:extLst>
          </p:cNvPr>
          <p:cNvSpPr txBox="1">
            <a:spLocks/>
          </p:cNvSpPr>
          <p:nvPr/>
        </p:nvSpPr>
        <p:spPr>
          <a:xfrm>
            <a:off x="446476" y="142082"/>
            <a:ext cx="10515600" cy="36883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accent1"/>
              </a:buClr>
              <a:buSzPts val="3600"/>
              <a:buFont typeface="Calibri"/>
              <a:buNone/>
            </a:pPr>
            <a:r>
              <a:rPr lang="en-US" sz="28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VOCABULARY: Common animals</a:t>
            </a:r>
          </a:p>
        </p:txBody>
      </p:sp>
    </p:spTree>
    <p:extLst>
      <p:ext uri="{BB962C8B-B14F-4D97-AF65-F5344CB8AC3E}">
        <p14:creationId xmlns:p14="http://schemas.microsoft.com/office/powerpoint/2010/main" val="2714155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8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2" grpId="0"/>
      <p:bldP spid="15" grpId="0" animBg="1"/>
      <p:bldP spid="16" grpId="0" animBg="1"/>
      <p:bldP spid="17" grpId="0" animBg="1"/>
      <p:bldP spid="31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14EADE4-AF97-40D9-8046-67C299385E76}"/>
              </a:ext>
            </a:extLst>
          </p:cNvPr>
          <p:cNvSpPr/>
          <p:nvPr/>
        </p:nvSpPr>
        <p:spPr>
          <a:xfrm>
            <a:off x="6626831" y="910875"/>
            <a:ext cx="5249464" cy="5036249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2EC0EAB-FBE5-4572-A407-3D5C7FECC408}"/>
              </a:ext>
            </a:extLst>
          </p:cNvPr>
          <p:cNvSpPr txBox="1"/>
          <p:nvPr/>
        </p:nvSpPr>
        <p:spPr>
          <a:xfrm>
            <a:off x="2274843" y="2870276"/>
            <a:ext cx="21210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solidFill>
                  <a:srgbClr val="C00000"/>
                </a:solidFill>
              </a:rPr>
              <a:t>chick</a:t>
            </a:r>
            <a:endParaRPr lang="en-US" sz="7200" b="1" dirty="0">
              <a:solidFill>
                <a:schemeClr val="accent1"/>
              </a:solidFill>
            </a:endParaRPr>
          </a:p>
        </p:txBody>
      </p:sp>
      <p:sp>
        <p:nvSpPr>
          <p:cNvPr id="19" name="Speech Bubble: Rectangle with Corners Rounded 18">
            <a:extLst>
              <a:ext uri="{FF2B5EF4-FFF2-40B4-BE49-F238E27FC236}">
                <a16:creationId xmlns:a16="http://schemas.microsoft.com/office/drawing/2014/main" xmlns="" id="{BED9E423-09A7-6730-7B01-AC43C3CD45B8}"/>
              </a:ext>
            </a:extLst>
          </p:cNvPr>
          <p:cNvSpPr/>
          <p:nvPr/>
        </p:nvSpPr>
        <p:spPr>
          <a:xfrm>
            <a:off x="1880171" y="720505"/>
            <a:ext cx="2404154" cy="709382"/>
          </a:xfrm>
          <a:prstGeom prst="wedgeRoundRectCallout">
            <a:avLst>
              <a:gd name="adj1" fmla="val -71271"/>
              <a:gd name="adj2" fmla="val 34094"/>
              <a:gd name="adj3" fmla="val 16667"/>
            </a:avLst>
          </a:prstGeom>
          <a:solidFill>
            <a:srgbClr val="F7A160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/>
              <a:t>What’s this?</a:t>
            </a:r>
          </a:p>
        </p:txBody>
      </p:sp>
      <p:sp>
        <p:nvSpPr>
          <p:cNvPr id="15" name="Freeform 7">
            <a:extLst>
              <a:ext uri="{FF2B5EF4-FFF2-40B4-BE49-F238E27FC236}">
                <a16:creationId xmlns:a16="http://schemas.microsoft.com/office/drawing/2014/main" xmlns="" id="{B1E6D59B-6308-C746-197F-E89642E498C7}"/>
              </a:ext>
            </a:extLst>
          </p:cNvPr>
          <p:cNvSpPr/>
          <p:nvPr/>
        </p:nvSpPr>
        <p:spPr>
          <a:xfrm>
            <a:off x="1949670" y="4572042"/>
            <a:ext cx="653978" cy="641023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c</a:t>
            </a:r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xmlns="" id="{A9514A80-78C7-91BF-9946-BD957FDB57D0}"/>
              </a:ext>
            </a:extLst>
          </p:cNvPr>
          <p:cNvSpPr/>
          <p:nvPr/>
        </p:nvSpPr>
        <p:spPr>
          <a:xfrm>
            <a:off x="2607622" y="4572042"/>
            <a:ext cx="653978" cy="641023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1960178"/>
              <a:satOff val="-8155"/>
              <a:lumOff val="1922"/>
              <a:alphaOff val="0"/>
            </a:schemeClr>
          </a:fillRef>
          <a:effectRef idx="2">
            <a:schemeClr val="accent4">
              <a:hueOff val="1960178"/>
              <a:satOff val="-8155"/>
              <a:lumOff val="192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h</a:t>
            </a:r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xmlns="" id="{A106B303-9419-539A-6DAE-76776C7AA0F8}"/>
              </a:ext>
            </a:extLst>
          </p:cNvPr>
          <p:cNvSpPr/>
          <p:nvPr/>
        </p:nvSpPr>
        <p:spPr>
          <a:xfrm>
            <a:off x="3261058" y="4572041"/>
            <a:ext cx="653978" cy="641023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3920356"/>
              <a:satOff val="-16311"/>
              <a:lumOff val="3843"/>
              <a:alphaOff val="0"/>
            </a:schemeClr>
          </a:fillRef>
          <a:effectRef idx="2">
            <a:schemeClr val="accent4">
              <a:hueOff val="3920356"/>
              <a:satOff val="-16311"/>
              <a:lumOff val="384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i</a:t>
            </a:r>
          </a:p>
        </p:txBody>
      </p:sp>
      <p:sp>
        <p:nvSpPr>
          <p:cNvPr id="31" name="Oval Callout 8">
            <a:extLst>
              <a:ext uri="{FF2B5EF4-FFF2-40B4-BE49-F238E27FC236}">
                <a16:creationId xmlns:a16="http://schemas.microsoft.com/office/drawing/2014/main" xmlns="" id="{413AA44E-D416-CE3F-B356-C2A378CCB268}"/>
              </a:ext>
            </a:extLst>
          </p:cNvPr>
          <p:cNvSpPr/>
          <p:nvPr/>
        </p:nvSpPr>
        <p:spPr>
          <a:xfrm rot="21300697">
            <a:off x="479270" y="3932103"/>
            <a:ext cx="1160101" cy="804815"/>
          </a:xfrm>
          <a:prstGeom prst="wedgeEllipseCallout">
            <a:avLst>
              <a:gd name="adj1" fmla="val 51582"/>
              <a:gd name="adj2" fmla="val 51563"/>
            </a:avLst>
          </a:prstGeom>
          <a:solidFill>
            <a:schemeClr val="bg1"/>
          </a:solidFill>
          <a:ln w="19050">
            <a:solidFill>
              <a:schemeClr val="accent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000" b="1" dirty="0">
                <a:solidFill>
                  <a:schemeClr val="tx1"/>
                </a:solidFill>
              </a:rPr>
              <a:t>Let’s spell! 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21D960E6-6E2D-6935-685F-0414045F36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044" y="920067"/>
            <a:ext cx="1061409" cy="208199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D6F4A78F-7214-DFE3-2D69-42D8706C0B4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17" y="678606"/>
            <a:ext cx="948133" cy="1893062"/>
          </a:xfrm>
          <a:prstGeom prst="rect">
            <a:avLst/>
          </a:prstGeom>
        </p:spPr>
      </p:pic>
      <p:pic>
        <p:nvPicPr>
          <p:cNvPr id="34" name="Picture 2" descr="Red line arrow, arrow, gules, line png | PNGWing">
            <a:extLst>
              <a:ext uri="{FF2B5EF4-FFF2-40B4-BE49-F238E27FC236}">
                <a16:creationId xmlns:a16="http://schemas.microsoft.com/office/drawing/2014/main" xmlns="" id="{564E4A7B-C7A2-2521-05FA-CA56B3150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43" b="89675" l="7935" r="92609">
                        <a14:foregroundMark x1="8043" y1="49522" x2="8043" y2="49522"/>
                        <a14:foregroundMark x1="92609" y1="54685" x2="92609" y2="546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69001">
            <a:off x="6639317" y="869103"/>
            <a:ext cx="1237884" cy="1121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Freeform 7">
            <a:extLst>
              <a:ext uri="{FF2B5EF4-FFF2-40B4-BE49-F238E27FC236}">
                <a16:creationId xmlns:a16="http://schemas.microsoft.com/office/drawing/2014/main" xmlns="" id="{AD10CF39-A3C7-1FD6-FE31-ED65026A5913}"/>
              </a:ext>
            </a:extLst>
          </p:cNvPr>
          <p:cNvSpPr/>
          <p:nvPr/>
        </p:nvSpPr>
        <p:spPr>
          <a:xfrm>
            <a:off x="3917519" y="4572042"/>
            <a:ext cx="653978" cy="641023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c</a:t>
            </a:r>
          </a:p>
        </p:txBody>
      </p:sp>
      <p:sp>
        <p:nvSpPr>
          <p:cNvPr id="20" name="Freeform 8">
            <a:extLst>
              <a:ext uri="{FF2B5EF4-FFF2-40B4-BE49-F238E27FC236}">
                <a16:creationId xmlns:a16="http://schemas.microsoft.com/office/drawing/2014/main" xmlns="" id="{4ADAF7A4-84D5-ACAF-76B1-8CB9B3B75D12}"/>
              </a:ext>
            </a:extLst>
          </p:cNvPr>
          <p:cNvSpPr/>
          <p:nvPr/>
        </p:nvSpPr>
        <p:spPr>
          <a:xfrm>
            <a:off x="4575471" y="4572042"/>
            <a:ext cx="653978" cy="641023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1960178"/>
              <a:satOff val="-8155"/>
              <a:lumOff val="1922"/>
              <a:alphaOff val="0"/>
            </a:schemeClr>
          </a:fillRef>
          <a:effectRef idx="2">
            <a:schemeClr val="accent4">
              <a:hueOff val="1960178"/>
              <a:satOff val="-8155"/>
              <a:lumOff val="192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k</a:t>
            </a: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xmlns="" id="{A4CF7106-B61F-C2AC-2A89-B8D00F13E5F5}"/>
              </a:ext>
            </a:extLst>
          </p:cNvPr>
          <p:cNvSpPr/>
          <p:nvPr/>
        </p:nvSpPr>
        <p:spPr>
          <a:xfrm>
            <a:off x="2677212" y="1991835"/>
            <a:ext cx="1973155" cy="579833"/>
          </a:xfrm>
          <a:prstGeom prst="wedgeRoundRectCallout">
            <a:avLst>
              <a:gd name="adj1" fmla="val 70339"/>
              <a:gd name="adj2" fmla="val -53618"/>
              <a:gd name="adj3" fmla="val 16667"/>
            </a:avLst>
          </a:prstGeom>
          <a:solidFill>
            <a:srgbClr val="92D050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bg1"/>
                </a:solidFill>
              </a:rPr>
              <a:t>It’s a 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E5A46A4-8784-8A98-7B0A-B23F66C194D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52113" y="1828200"/>
            <a:ext cx="4621313" cy="4109978"/>
          </a:xfrm>
          <a:prstGeom prst="rect">
            <a:avLst/>
          </a:prstGeom>
        </p:spPr>
      </p:pic>
      <p:pic>
        <p:nvPicPr>
          <p:cNvPr id="3" name="CHICK">
            <a:hlinkClick r:id="" action="ppaction://media"/>
            <a:extLst>
              <a:ext uri="{FF2B5EF4-FFF2-40B4-BE49-F238E27FC236}">
                <a16:creationId xmlns:a16="http://schemas.microsoft.com/office/drawing/2014/main" xmlns="" id="{BA5A2797-E63B-6917-4429-216B8720EB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096000" y="3121952"/>
            <a:ext cx="696976" cy="696976"/>
          </a:xfrm>
          <a:prstGeom prst="rect">
            <a:avLst/>
          </a:prstGeom>
        </p:spPr>
      </p:pic>
      <p:sp>
        <p:nvSpPr>
          <p:cNvPr id="5" name="Google Shape;281;p15">
            <a:extLst>
              <a:ext uri="{FF2B5EF4-FFF2-40B4-BE49-F238E27FC236}">
                <a16:creationId xmlns:a16="http://schemas.microsoft.com/office/drawing/2014/main" xmlns="" id="{324EC37F-7065-759C-00AC-B41BD45C4606}"/>
              </a:ext>
            </a:extLst>
          </p:cNvPr>
          <p:cNvSpPr txBox="1">
            <a:spLocks/>
          </p:cNvSpPr>
          <p:nvPr/>
        </p:nvSpPr>
        <p:spPr>
          <a:xfrm>
            <a:off x="446476" y="142082"/>
            <a:ext cx="10515600" cy="36883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accent1"/>
              </a:buClr>
              <a:buSzPts val="3600"/>
              <a:buFont typeface="Calibri"/>
              <a:buNone/>
            </a:pPr>
            <a:r>
              <a:rPr lang="en-US" sz="28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VOCABULARY: Common animals</a:t>
            </a:r>
          </a:p>
        </p:txBody>
      </p:sp>
    </p:spTree>
    <p:extLst>
      <p:ext uri="{BB962C8B-B14F-4D97-AF65-F5344CB8AC3E}">
        <p14:creationId xmlns:p14="http://schemas.microsoft.com/office/powerpoint/2010/main" val="1647175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32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2" grpId="0"/>
      <p:bldP spid="15" grpId="0" animBg="1"/>
      <p:bldP spid="16" grpId="0" animBg="1"/>
      <p:bldP spid="17" grpId="0" animBg="1"/>
      <p:bldP spid="31" grpId="0" animBg="1"/>
      <p:bldP spid="18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14EADE4-AF97-40D9-8046-67C299385E76}"/>
              </a:ext>
            </a:extLst>
          </p:cNvPr>
          <p:cNvSpPr/>
          <p:nvPr/>
        </p:nvSpPr>
        <p:spPr>
          <a:xfrm>
            <a:off x="6626831" y="910875"/>
            <a:ext cx="5249464" cy="5036249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2EC0EAB-FBE5-4572-A407-3D5C7FECC408}"/>
              </a:ext>
            </a:extLst>
          </p:cNvPr>
          <p:cNvSpPr txBox="1"/>
          <p:nvPr/>
        </p:nvSpPr>
        <p:spPr>
          <a:xfrm>
            <a:off x="2274843" y="2870276"/>
            <a:ext cx="256352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solidFill>
                  <a:srgbClr val="C00000"/>
                </a:solidFill>
              </a:rPr>
              <a:t>spider</a:t>
            </a:r>
            <a:endParaRPr lang="en-US" sz="7200" b="1" dirty="0">
              <a:solidFill>
                <a:schemeClr val="accent1"/>
              </a:solidFill>
            </a:endParaRPr>
          </a:p>
        </p:txBody>
      </p:sp>
      <p:sp>
        <p:nvSpPr>
          <p:cNvPr id="19" name="Speech Bubble: Rectangle with Corners Rounded 18">
            <a:extLst>
              <a:ext uri="{FF2B5EF4-FFF2-40B4-BE49-F238E27FC236}">
                <a16:creationId xmlns:a16="http://schemas.microsoft.com/office/drawing/2014/main" xmlns="" id="{BED9E423-09A7-6730-7B01-AC43C3CD45B8}"/>
              </a:ext>
            </a:extLst>
          </p:cNvPr>
          <p:cNvSpPr/>
          <p:nvPr/>
        </p:nvSpPr>
        <p:spPr>
          <a:xfrm>
            <a:off x="1880171" y="720505"/>
            <a:ext cx="2404154" cy="709382"/>
          </a:xfrm>
          <a:prstGeom prst="wedgeRoundRectCallout">
            <a:avLst>
              <a:gd name="adj1" fmla="val -71271"/>
              <a:gd name="adj2" fmla="val 34094"/>
              <a:gd name="adj3" fmla="val 16667"/>
            </a:avLst>
          </a:prstGeom>
          <a:solidFill>
            <a:srgbClr val="F7A160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/>
              <a:t>What’s this?</a:t>
            </a:r>
          </a:p>
        </p:txBody>
      </p:sp>
      <p:sp>
        <p:nvSpPr>
          <p:cNvPr id="15" name="Freeform 7">
            <a:extLst>
              <a:ext uri="{FF2B5EF4-FFF2-40B4-BE49-F238E27FC236}">
                <a16:creationId xmlns:a16="http://schemas.microsoft.com/office/drawing/2014/main" xmlns="" id="{B1E6D59B-6308-C746-197F-E89642E498C7}"/>
              </a:ext>
            </a:extLst>
          </p:cNvPr>
          <p:cNvSpPr/>
          <p:nvPr/>
        </p:nvSpPr>
        <p:spPr>
          <a:xfrm>
            <a:off x="1949670" y="4572042"/>
            <a:ext cx="653978" cy="641023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s</a:t>
            </a:r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xmlns="" id="{A9514A80-78C7-91BF-9946-BD957FDB57D0}"/>
              </a:ext>
            </a:extLst>
          </p:cNvPr>
          <p:cNvSpPr/>
          <p:nvPr/>
        </p:nvSpPr>
        <p:spPr>
          <a:xfrm>
            <a:off x="2607622" y="4572042"/>
            <a:ext cx="653978" cy="641023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1960178"/>
              <a:satOff val="-8155"/>
              <a:lumOff val="1922"/>
              <a:alphaOff val="0"/>
            </a:schemeClr>
          </a:fillRef>
          <a:effectRef idx="2">
            <a:schemeClr val="accent4">
              <a:hueOff val="1960178"/>
              <a:satOff val="-8155"/>
              <a:lumOff val="192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p</a:t>
            </a:r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xmlns="" id="{A106B303-9419-539A-6DAE-76776C7AA0F8}"/>
              </a:ext>
            </a:extLst>
          </p:cNvPr>
          <p:cNvSpPr/>
          <p:nvPr/>
        </p:nvSpPr>
        <p:spPr>
          <a:xfrm>
            <a:off x="3261058" y="4572041"/>
            <a:ext cx="653978" cy="641023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3920356"/>
              <a:satOff val="-16311"/>
              <a:lumOff val="3843"/>
              <a:alphaOff val="0"/>
            </a:schemeClr>
          </a:fillRef>
          <a:effectRef idx="2">
            <a:schemeClr val="accent4">
              <a:hueOff val="3920356"/>
              <a:satOff val="-16311"/>
              <a:lumOff val="384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i</a:t>
            </a:r>
          </a:p>
        </p:txBody>
      </p:sp>
      <p:sp>
        <p:nvSpPr>
          <p:cNvPr id="31" name="Oval Callout 8">
            <a:extLst>
              <a:ext uri="{FF2B5EF4-FFF2-40B4-BE49-F238E27FC236}">
                <a16:creationId xmlns:a16="http://schemas.microsoft.com/office/drawing/2014/main" xmlns="" id="{413AA44E-D416-CE3F-B356-C2A378CCB268}"/>
              </a:ext>
            </a:extLst>
          </p:cNvPr>
          <p:cNvSpPr/>
          <p:nvPr/>
        </p:nvSpPr>
        <p:spPr>
          <a:xfrm rot="21300697">
            <a:off x="479270" y="3932103"/>
            <a:ext cx="1160101" cy="804815"/>
          </a:xfrm>
          <a:prstGeom prst="wedgeEllipseCallout">
            <a:avLst>
              <a:gd name="adj1" fmla="val 51582"/>
              <a:gd name="adj2" fmla="val 51563"/>
            </a:avLst>
          </a:prstGeom>
          <a:solidFill>
            <a:schemeClr val="bg1"/>
          </a:solidFill>
          <a:ln w="19050">
            <a:solidFill>
              <a:schemeClr val="accent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000" b="1" dirty="0">
                <a:solidFill>
                  <a:schemeClr val="tx1"/>
                </a:solidFill>
              </a:rPr>
              <a:t>Let’s spell! 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21D960E6-6E2D-6935-685F-0414045F36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044" y="920067"/>
            <a:ext cx="1061409" cy="208199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D6F4A78F-7214-DFE3-2D69-42D8706C0B4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17" y="678606"/>
            <a:ext cx="948133" cy="1893062"/>
          </a:xfrm>
          <a:prstGeom prst="rect">
            <a:avLst/>
          </a:prstGeom>
        </p:spPr>
      </p:pic>
      <p:pic>
        <p:nvPicPr>
          <p:cNvPr id="34" name="Picture 2" descr="Red line arrow, arrow, gules, line png | PNGWing">
            <a:extLst>
              <a:ext uri="{FF2B5EF4-FFF2-40B4-BE49-F238E27FC236}">
                <a16:creationId xmlns:a16="http://schemas.microsoft.com/office/drawing/2014/main" xmlns="" id="{564E4A7B-C7A2-2521-05FA-CA56B3150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43" b="89675" l="7935" r="92609">
                        <a14:foregroundMark x1="8043" y1="49522" x2="8043" y2="49522"/>
                        <a14:foregroundMark x1="92609" y1="54685" x2="92609" y2="546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69001">
            <a:off x="6854037" y="951610"/>
            <a:ext cx="1237884" cy="1121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Freeform 7">
            <a:extLst>
              <a:ext uri="{FF2B5EF4-FFF2-40B4-BE49-F238E27FC236}">
                <a16:creationId xmlns:a16="http://schemas.microsoft.com/office/drawing/2014/main" xmlns="" id="{AD10CF39-A3C7-1FD6-FE31-ED65026A5913}"/>
              </a:ext>
            </a:extLst>
          </p:cNvPr>
          <p:cNvSpPr/>
          <p:nvPr/>
        </p:nvSpPr>
        <p:spPr>
          <a:xfrm>
            <a:off x="3917519" y="4572042"/>
            <a:ext cx="653978" cy="641023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d</a:t>
            </a:r>
          </a:p>
        </p:txBody>
      </p:sp>
      <p:sp>
        <p:nvSpPr>
          <p:cNvPr id="20" name="Freeform 8">
            <a:extLst>
              <a:ext uri="{FF2B5EF4-FFF2-40B4-BE49-F238E27FC236}">
                <a16:creationId xmlns:a16="http://schemas.microsoft.com/office/drawing/2014/main" xmlns="" id="{4ADAF7A4-84D5-ACAF-76B1-8CB9B3B75D12}"/>
              </a:ext>
            </a:extLst>
          </p:cNvPr>
          <p:cNvSpPr/>
          <p:nvPr/>
        </p:nvSpPr>
        <p:spPr>
          <a:xfrm>
            <a:off x="4575471" y="4572042"/>
            <a:ext cx="653978" cy="641023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1960178"/>
              <a:satOff val="-8155"/>
              <a:lumOff val="1922"/>
              <a:alphaOff val="0"/>
            </a:schemeClr>
          </a:fillRef>
          <a:effectRef idx="2">
            <a:schemeClr val="accent4">
              <a:hueOff val="1960178"/>
              <a:satOff val="-8155"/>
              <a:lumOff val="192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e</a:t>
            </a:r>
          </a:p>
        </p:txBody>
      </p:sp>
      <p:sp>
        <p:nvSpPr>
          <p:cNvPr id="21" name="Freeform 17">
            <a:extLst>
              <a:ext uri="{FF2B5EF4-FFF2-40B4-BE49-F238E27FC236}">
                <a16:creationId xmlns:a16="http://schemas.microsoft.com/office/drawing/2014/main" xmlns="" id="{5A051B4D-11AB-DFA8-2973-4DCDD019F388}"/>
              </a:ext>
            </a:extLst>
          </p:cNvPr>
          <p:cNvSpPr/>
          <p:nvPr/>
        </p:nvSpPr>
        <p:spPr>
          <a:xfrm>
            <a:off x="5228907" y="4572041"/>
            <a:ext cx="653978" cy="641023"/>
          </a:xfrm>
          <a:custGeom>
            <a:avLst/>
            <a:gdLst>
              <a:gd name="connsiteX0" fmla="*/ 0 w 573484"/>
              <a:gd name="connsiteY0" fmla="*/ 42474 h 424736"/>
              <a:gd name="connsiteX1" fmla="*/ 42474 w 573484"/>
              <a:gd name="connsiteY1" fmla="*/ 0 h 424736"/>
              <a:gd name="connsiteX2" fmla="*/ 531010 w 573484"/>
              <a:gd name="connsiteY2" fmla="*/ 0 h 424736"/>
              <a:gd name="connsiteX3" fmla="*/ 573484 w 573484"/>
              <a:gd name="connsiteY3" fmla="*/ 42474 h 424736"/>
              <a:gd name="connsiteX4" fmla="*/ 573484 w 573484"/>
              <a:gd name="connsiteY4" fmla="*/ 382262 h 424736"/>
              <a:gd name="connsiteX5" fmla="*/ 531010 w 573484"/>
              <a:gd name="connsiteY5" fmla="*/ 424736 h 424736"/>
              <a:gd name="connsiteX6" fmla="*/ 42474 w 573484"/>
              <a:gd name="connsiteY6" fmla="*/ 424736 h 424736"/>
              <a:gd name="connsiteX7" fmla="*/ 0 w 573484"/>
              <a:gd name="connsiteY7" fmla="*/ 382262 h 424736"/>
              <a:gd name="connsiteX8" fmla="*/ 0 w 573484"/>
              <a:gd name="connsiteY8" fmla="*/ 42474 h 424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3484" h="424736">
                <a:moveTo>
                  <a:pt x="0" y="42474"/>
                </a:moveTo>
                <a:cubicBezTo>
                  <a:pt x="0" y="19016"/>
                  <a:pt x="19016" y="0"/>
                  <a:pt x="42474" y="0"/>
                </a:cubicBezTo>
                <a:lnTo>
                  <a:pt x="531010" y="0"/>
                </a:lnTo>
                <a:cubicBezTo>
                  <a:pt x="554468" y="0"/>
                  <a:pt x="573484" y="19016"/>
                  <a:pt x="573484" y="42474"/>
                </a:cubicBezTo>
                <a:lnTo>
                  <a:pt x="573484" y="382262"/>
                </a:lnTo>
                <a:cubicBezTo>
                  <a:pt x="573484" y="405720"/>
                  <a:pt x="554468" y="424736"/>
                  <a:pt x="531010" y="424736"/>
                </a:cubicBezTo>
                <a:lnTo>
                  <a:pt x="42474" y="424736"/>
                </a:lnTo>
                <a:cubicBezTo>
                  <a:pt x="19016" y="424736"/>
                  <a:pt x="0" y="405720"/>
                  <a:pt x="0" y="382262"/>
                </a:cubicBezTo>
                <a:lnTo>
                  <a:pt x="0" y="42474"/>
                </a:lnTo>
                <a:close/>
              </a:path>
            </a:pathLst>
          </a:custGeom>
          <a:solidFill>
            <a:srgbClr val="FE7FAA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3920356"/>
              <a:satOff val="-16311"/>
              <a:lumOff val="3843"/>
              <a:alphaOff val="0"/>
            </a:schemeClr>
          </a:fillRef>
          <a:effectRef idx="2">
            <a:schemeClr val="accent4">
              <a:hueOff val="3920356"/>
              <a:satOff val="-16311"/>
              <a:lumOff val="384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1020" tIns="81020" rIns="81020" bIns="8102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b="1" dirty="0">
                <a:solidFill>
                  <a:prstClr val="white"/>
                </a:solidFill>
              </a:rPr>
              <a:t>r</a:t>
            </a: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xmlns="" id="{A4CF7106-B61F-C2AC-2A89-B8D00F13E5F5}"/>
              </a:ext>
            </a:extLst>
          </p:cNvPr>
          <p:cNvSpPr/>
          <p:nvPr/>
        </p:nvSpPr>
        <p:spPr>
          <a:xfrm>
            <a:off x="2677212" y="1991835"/>
            <a:ext cx="1973155" cy="579833"/>
          </a:xfrm>
          <a:prstGeom prst="wedgeRoundRectCallout">
            <a:avLst>
              <a:gd name="adj1" fmla="val 70339"/>
              <a:gd name="adj2" fmla="val -53618"/>
              <a:gd name="adj3" fmla="val 16667"/>
            </a:avLst>
          </a:prstGeom>
          <a:solidFill>
            <a:srgbClr val="92D050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bg1"/>
                </a:solidFill>
              </a:rPr>
              <a:t>It’s a 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EA78E23-1956-BB72-AFFB-0673BDDEACC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74716" y="1991835"/>
            <a:ext cx="3889274" cy="3442321"/>
          </a:xfrm>
          <a:prstGeom prst="rect">
            <a:avLst/>
          </a:prstGeom>
        </p:spPr>
      </p:pic>
      <p:pic>
        <p:nvPicPr>
          <p:cNvPr id="3" name="SPIDER">
            <a:hlinkClick r:id="" action="ppaction://media"/>
            <a:extLst>
              <a:ext uri="{FF2B5EF4-FFF2-40B4-BE49-F238E27FC236}">
                <a16:creationId xmlns:a16="http://schemas.microsoft.com/office/drawing/2014/main" xmlns="" id="{C612F942-D50B-3A1E-E390-A3A7E589A4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051803" y="3156136"/>
            <a:ext cx="734031" cy="734031"/>
          </a:xfrm>
          <a:prstGeom prst="rect">
            <a:avLst/>
          </a:prstGeom>
        </p:spPr>
      </p:pic>
      <p:sp>
        <p:nvSpPr>
          <p:cNvPr id="5" name="Google Shape;281;p15">
            <a:extLst>
              <a:ext uri="{FF2B5EF4-FFF2-40B4-BE49-F238E27FC236}">
                <a16:creationId xmlns:a16="http://schemas.microsoft.com/office/drawing/2014/main" xmlns="" id="{08D79250-3A00-9DBA-01A8-CDB0316354EA}"/>
              </a:ext>
            </a:extLst>
          </p:cNvPr>
          <p:cNvSpPr txBox="1">
            <a:spLocks/>
          </p:cNvSpPr>
          <p:nvPr/>
        </p:nvSpPr>
        <p:spPr>
          <a:xfrm>
            <a:off x="446476" y="142082"/>
            <a:ext cx="10515600" cy="36883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accent1"/>
              </a:buClr>
              <a:buSzPts val="3600"/>
              <a:buFont typeface="Calibri"/>
              <a:buNone/>
            </a:pPr>
            <a:r>
              <a:rPr lang="en-US" sz="28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VOCABULARY: Common animals</a:t>
            </a:r>
          </a:p>
        </p:txBody>
      </p:sp>
    </p:spTree>
    <p:extLst>
      <p:ext uri="{BB962C8B-B14F-4D97-AF65-F5344CB8AC3E}">
        <p14:creationId xmlns:p14="http://schemas.microsoft.com/office/powerpoint/2010/main" val="220621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33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2" grpId="0"/>
      <p:bldP spid="15" grpId="0" animBg="1"/>
      <p:bldP spid="16" grpId="0" animBg="1"/>
      <p:bldP spid="17" grpId="0" animBg="1"/>
      <p:bldP spid="31" grpId="0" animBg="1"/>
      <p:bldP spid="18" grpId="0" animBg="1"/>
      <p:bldP spid="20" grpId="0" animBg="1"/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81;p15">
            <a:extLst>
              <a:ext uri="{FF2B5EF4-FFF2-40B4-BE49-F238E27FC236}">
                <a16:creationId xmlns:a16="http://schemas.microsoft.com/office/drawing/2014/main" xmlns="" id="{415112B3-1836-C11D-CD96-8BBB0D8244D2}"/>
              </a:ext>
            </a:extLst>
          </p:cNvPr>
          <p:cNvSpPr txBox="1">
            <a:spLocks/>
          </p:cNvSpPr>
          <p:nvPr/>
        </p:nvSpPr>
        <p:spPr>
          <a:xfrm>
            <a:off x="446476" y="142082"/>
            <a:ext cx="10515600" cy="36883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accent1"/>
              </a:buClr>
              <a:buSzPts val="3600"/>
              <a:buFont typeface="Calibri"/>
              <a:buNone/>
            </a:pPr>
            <a:r>
              <a:rPr lang="en-US" sz="28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VOCABULARY: Common animals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0B4CC230-D55C-E027-1619-B8056D025173}"/>
              </a:ext>
            </a:extLst>
          </p:cNvPr>
          <p:cNvSpPr/>
          <p:nvPr/>
        </p:nvSpPr>
        <p:spPr>
          <a:xfrm>
            <a:off x="2200589" y="685388"/>
            <a:ext cx="2069885" cy="2034864"/>
          </a:xfrm>
          <a:prstGeom prst="roundRect">
            <a:avLst/>
          </a:prstGeom>
          <a:ln w="28575">
            <a:solidFill>
              <a:srgbClr val="D96EAB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xmlns="" id="{9DA92DCB-3312-4E3C-EDE0-64B201C56C16}"/>
              </a:ext>
            </a:extLst>
          </p:cNvPr>
          <p:cNvSpPr/>
          <p:nvPr/>
        </p:nvSpPr>
        <p:spPr>
          <a:xfrm>
            <a:off x="5061057" y="685388"/>
            <a:ext cx="2069885" cy="2034864"/>
          </a:xfrm>
          <a:prstGeom prst="roundRect">
            <a:avLst/>
          </a:prstGeom>
          <a:ln w="28575">
            <a:solidFill>
              <a:srgbClr val="D96EAB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xmlns="" id="{91804035-C8C2-9B53-E93E-840CD1601219}"/>
              </a:ext>
            </a:extLst>
          </p:cNvPr>
          <p:cNvSpPr/>
          <p:nvPr/>
        </p:nvSpPr>
        <p:spPr>
          <a:xfrm>
            <a:off x="7921526" y="685388"/>
            <a:ext cx="2069885" cy="2034864"/>
          </a:xfrm>
          <a:prstGeom prst="roundRect">
            <a:avLst/>
          </a:prstGeom>
          <a:ln w="28575">
            <a:solidFill>
              <a:srgbClr val="D96EAB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xmlns="" id="{571770A8-52A6-6F8E-ADFF-B14FA353D02D}"/>
              </a:ext>
            </a:extLst>
          </p:cNvPr>
          <p:cNvSpPr/>
          <p:nvPr/>
        </p:nvSpPr>
        <p:spPr>
          <a:xfrm>
            <a:off x="3667441" y="3381272"/>
            <a:ext cx="2069885" cy="2034864"/>
          </a:xfrm>
          <a:prstGeom prst="roundRect">
            <a:avLst/>
          </a:prstGeom>
          <a:ln w="28575">
            <a:solidFill>
              <a:srgbClr val="D96EAB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xmlns="" id="{0077CE0C-E9C7-B504-BD1A-39F07DDAF9BA}"/>
              </a:ext>
            </a:extLst>
          </p:cNvPr>
          <p:cNvSpPr/>
          <p:nvPr/>
        </p:nvSpPr>
        <p:spPr>
          <a:xfrm>
            <a:off x="6529791" y="3318470"/>
            <a:ext cx="2069885" cy="2034864"/>
          </a:xfrm>
          <a:prstGeom prst="roundRect">
            <a:avLst/>
          </a:prstGeom>
          <a:ln w="28575">
            <a:solidFill>
              <a:srgbClr val="D96EAB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3AD55341-0A3F-B60B-2A60-37207DAE0571}"/>
              </a:ext>
            </a:extLst>
          </p:cNvPr>
          <p:cNvSpPr txBox="1"/>
          <p:nvPr/>
        </p:nvSpPr>
        <p:spPr>
          <a:xfrm>
            <a:off x="3977640" y="5143326"/>
            <a:ext cx="1414768" cy="6469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chick</a:t>
            </a:r>
            <a:endParaRPr lang="en-US" sz="3200" b="1" dirty="0">
              <a:solidFill>
                <a:schemeClr val="accent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A7E19349-2E73-81C4-352A-C6AB95619395}"/>
              </a:ext>
            </a:extLst>
          </p:cNvPr>
          <p:cNvSpPr txBox="1"/>
          <p:nvPr/>
        </p:nvSpPr>
        <p:spPr>
          <a:xfrm>
            <a:off x="6914206" y="5143327"/>
            <a:ext cx="1301057" cy="6469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spider</a:t>
            </a:r>
            <a:endParaRPr lang="en-US" sz="3200" b="1" dirty="0">
              <a:solidFill>
                <a:schemeClr val="accent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A33F3254-3F92-09BE-A8CA-3B1E59F6783D}"/>
              </a:ext>
            </a:extLst>
          </p:cNvPr>
          <p:cNvSpPr txBox="1"/>
          <p:nvPr/>
        </p:nvSpPr>
        <p:spPr>
          <a:xfrm>
            <a:off x="2726241" y="2467785"/>
            <a:ext cx="1050176" cy="6469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duck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005794D-3947-9218-33BE-1F6F6A2BD331}"/>
              </a:ext>
            </a:extLst>
          </p:cNvPr>
          <p:cNvSpPr txBox="1"/>
          <p:nvPr/>
        </p:nvSpPr>
        <p:spPr>
          <a:xfrm>
            <a:off x="5438596" y="2428577"/>
            <a:ext cx="1317661" cy="6469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parrot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F4E0BFC-C80D-A373-4827-296C12715CB3}"/>
              </a:ext>
            </a:extLst>
          </p:cNvPr>
          <p:cNvSpPr txBox="1"/>
          <p:nvPr/>
        </p:nvSpPr>
        <p:spPr>
          <a:xfrm>
            <a:off x="8457287" y="2467786"/>
            <a:ext cx="999296" cy="6469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goat</a:t>
            </a:r>
            <a:endParaRPr lang="en-US" sz="3200" b="1" dirty="0">
              <a:solidFill>
                <a:schemeClr val="accent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C13B8FC-2702-BE2D-889F-8889A0D61B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6254" y="900269"/>
            <a:ext cx="1430150" cy="153596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B0FDC6E-2C96-3CBD-161F-46EC07351B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5988" y="816625"/>
            <a:ext cx="1280021" cy="14445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7413A8D-9D23-E0A2-3F2E-C5353E29F7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7634" y="786502"/>
            <a:ext cx="1450974" cy="15801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5FB0AE9-5DD9-0579-1491-1EE5C8C858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37690" y="3542526"/>
            <a:ext cx="1661354" cy="14775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B3181CC-9CEE-C9F7-C60A-668C2F6E00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45421" y="3459571"/>
            <a:ext cx="1811866" cy="160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109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19" grpId="0" animBg="1"/>
      <p:bldP spid="20" grpId="0" animBg="1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81;p15">
            <a:extLst>
              <a:ext uri="{FF2B5EF4-FFF2-40B4-BE49-F238E27FC236}">
                <a16:creationId xmlns:a16="http://schemas.microsoft.com/office/drawing/2014/main" xmlns="" id="{415112B3-1836-C11D-CD96-8BBB0D8244D2}"/>
              </a:ext>
            </a:extLst>
          </p:cNvPr>
          <p:cNvSpPr txBox="1">
            <a:spLocks/>
          </p:cNvSpPr>
          <p:nvPr/>
        </p:nvSpPr>
        <p:spPr>
          <a:xfrm>
            <a:off x="446476" y="142082"/>
            <a:ext cx="10515600" cy="36883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accent1"/>
              </a:buClr>
              <a:buSzPts val="3600"/>
              <a:buFont typeface="Calibri"/>
              <a:buNone/>
            </a:pPr>
            <a:r>
              <a:rPr lang="en-US" sz="28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Pupil’s book: page 79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1DDA4E9-4DB3-257E-069A-8BB0ED0950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592" y="771298"/>
            <a:ext cx="11493656" cy="3444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0993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81;p15">
            <a:extLst>
              <a:ext uri="{FF2B5EF4-FFF2-40B4-BE49-F238E27FC236}">
                <a16:creationId xmlns:a16="http://schemas.microsoft.com/office/drawing/2014/main" xmlns="" id="{415112B3-1836-C11D-CD96-8BBB0D8244D2}"/>
              </a:ext>
            </a:extLst>
          </p:cNvPr>
          <p:cNvSpPr txBox="1">
            <a:spLocks/>
          </p:cNvSpPr>
          <p:nvPr/>
        </p:nvSpPr>
        <p:spPr>
          <a:xfrm>
            <a:off x="446476" y="142082"/>
            <a:ext cx="10515600" cy="36883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accent1"/>
              </a:buClr>
              <a:buSzPts val="3600"/>
              <a:buFont typeface="Calibri"/>
              <a:buNone/>
            </a:pPr>
            <a:r>
              <a:rPr lang="en-US" sz="28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Pupil’s book: page 79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1DDA4E9-4DB3-257E-069A-8BB0ED0950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592" y="771298"/>
            <a:ext cx="11493656" cy="344444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9B7DC80-5044-6BCA-26D3-6CFDECB3FFFF}"/>
              </a:ext>
            </a:extLst>
          </p:cNvPr>
          <p:cNvSpPr txBox="1"/>
          <p:nvPr/>
        </p:nvSpPr>
        <p:spPr>
          <a:xfrm>
            <a:off x="7445828" y="1733797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F20C05D-0C9D-5394-FD28-86691C286583}"/>
              </a:ext>
            </a:extLst>
          </p:cNvPr>
          <p:cNvSpPr txBox="1"/>
          <p:nvPr/>
        </p:nvSpPr>
        <p:spPr>
          <a:xfrm>
            <a:off x="2766950" y="1733797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BCD1BCF-F274-8918-9525-F09A362165BF}"/>
              </a:ext>
            </a:extLst>
          </p:cNvPr>
          <p:cNvSpPr txBox="1"/>
          <p:nvPr/>
        </p:nvSpPr>
        <p:spPr>
          <a:xfrm>
            <a:off x="464950" y="1733797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B708B45-E11B-5168-75B4-AF3E11E1F971}"/>
              </a:ext>
            </a:extLst>
          </p:cNvPr>
          <p:cNvSpPr txBox="1"/>
          <p:nvPr/>
        </p:nvSpPr>
        <p:spPr>
          <a:xfrm>
            <a:off x="9570538" y="1733797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2B4C1B5-BCDE-7798-2C33-8DA6307B38BE}"/>
              </a:ext>
            </a:extLst>
          </p:cNvPr>
          <p:cNvSpPr txBox="1"/>
          <p:nvPr/>
        </p:nvSpPr>
        <p:spPr>
          <a:xfrm>
            <a:off x="5131177" y="1733797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5</a:t>
            </a:r>
          </a:p>
        </p:txBody>
      </p:sp>
      <p:pic>
        <p:nvPicPr>
          <p:cNvPr id="7" name="U6_06">
            <a:hlinkClick r:id="" action="ppaction://media"/>
            <a:extLst>
              <a:ext uri="{FF2B5EF4-FFF2-40B4-BE49-F238E27FC236}">
                <a16:creationId xmlns:a16="http://schemas.microsoft.com/office/drawing/2014/main" xmlns="" id="{8151D563-8FBE-84A7-7B72-CF38EA250D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69034" y="864007"/>
            <a:ext cx="701886" cy="701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972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528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318" y="-38415"/>
            <a:ext cx="1105929" cy="1091377"/>
          </a:xfrm>
          <a:prstGeom prst="rect">
            <a:avLst/>
          </a:prstGeom>
        </p:spPr>
      </p:pic>
      <p:pic>
        <p:nvPicPr>
          <p:cNvPr id="17" name="Picture 16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232" y="3959622"/>
            <a:ext cx="1312397" cy="131239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733" y="4187020"/>
            <a:ext cx="1084999" cy="108499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265" y="3934976"/>
            <a:ext cx="2066925" cy="1314450"/>
          </a:xfrm>
          <a:prstGeom prst="rect">
            <a:avLst/>
          </a:prstGeom>
        </p:spPr>
      </p:pic>
      <p:sp>
        <p:nvSpPr>
          <p:cNvPr id="28" name="Cloud 27"/>
          <p:cNvSpPr/>
          <p:nvPr/>
        </p:nvSpPr>
        <p:spPr>
          <a:xfrm>
            <a:off x="-1371601" y="663273"/>
            <a:ext cx="1039091" cy="614778"/>
          </a:xfrm>
          <a:prstGeom prst="cloud">
            <a:avLst/>
          </a:prstGeom>
          <a:solidFill>
            <a:schemeClr val="bg1">
              <a:alpha val="95000"/>
            </a:scheme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160" y="970662"/>
            <a:ext cx="3623348" cy="1224247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877" y="-8078"/>
            <a:ext cx="1981200" cy="1733550"/>
          </a:xfrm>
          <a:prstGeom prst="rect">
            <a:avLst/>
          </a:prstGeom>
        </p:spPr>
      </p:pic>
      <p:sp>
        <p:nvSpPr>
          <p:cNvPr id="29" name="Cloud 28"/>
          <p:cNvSpPr/>
          <p:nvPr/>
        </p:nvSpPr>
        <p:spPr>
          <a:xfrm>
            <a:off x="12350788" y="1641093"/>
            <a:ext cx="1039091" cy="614778"/>
          </a:xfrm>
          <a:prstGeom prst="cloud">
            <a:avLst/>
          </a:prstGeom>
          <a:solidFill>
            <a:schemeClr val="bg1">
              <a:alpha val="95000"/>
            </a:scheme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7" name="Cloud 26"/>
          <p:cNvSpPr/>
          <p:nvPr/>
        </p:nvSpPr>
        <p:spPr>
          <a:xfrm>
            <a:off x="-1964030" y="4796685"/>
            <a:ext cx="1917512" cy="963508"/>
          </a:xfrm>
          <a:prstGeom prst="cloud">
            <a:avLst/>
          </a:prstGeom>
          <a:solidFill>
            <a:schemeClr val="bg1">
              <a:alpha val="95000"/>
            </a:scheme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921" y="2271894"/>
            <a:ext cx="1577792" cy="541885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426" y="3178493"/>
            <a:ext cx="1714058" cy="597296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9094" y="4050146"/>
            <a:ext cx="2017091" cy="710052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640" y="4855448"/>
            <a:ext cx="2316567" cy="845982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4776" y="5756156"/>
            <a:ext cx="2465626" cy="1101844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399" y="4929242"/>
            <a:ext cx="2025027" cy="978021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841" y="2317615"/>
            <a:ext cx="1349211" cy="596675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375" y="3205764"/>
            <a:ext cx="1490066" cy="613761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913" y="4050146"/>
            <a:ext cx="1856248" cy="755271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95" y="5885984"/>
            <a:ext cx="2219027" cy="97201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1834" y="4277348"/>
            <a:ext cx="1724746" cy="1830736"/>
          </a:xfrm>
          <a:prstGeom prst="rect">
            <a:avLst/>
          </a:prstGeom>
        </p:spPr>
      </p:pic>
      <p:sp>
        <p:nvSpPr>
          <p:cNvPr id="42" name="Oval 41">
            <a:hlinkClick r:id="rId26" action="ppaction://hlinksldjump"/>
          </p:cNvPr>
          <p:cNvSpPr/>
          <p:nvPr/>
        </p:nvSpPr>
        <p:spPr>
          <a:xfrm>
            <a:off x="110972" y="3240184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96" y="4921561"/>
            <a:ext cx="1307567" cy="1533985"/>
          </a:xfrm>
          <a:prstGeom prst="rect">
            <a:avLst/>
          </a:prstGeom>
        </p:spPr>
      </p:pic>
      <p:sp>
        <p:nvSpPr>
          <p:cNvPr id="66" name="Oval 65">
            <a:hlinkClick r:id="rId28" action="ppaction://hlinksldjump"/>
          </p:cNvPr>
          <p:cNvSpPr/>
          <p:nvPr/>
        </p:nvSpPr>
        <p:spPr>
          <a:xfrm>
            <a:off x="110972" y="2538358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7" name="Oval 66">
            <a:hlinkClick r:id="rId29" action="ppaction://hlinksldjump"/>
          </p:cNvPr>
          <p:cNvSpPr/>
          <p:nvPr/>
        </p:nvSpPr>
        <p:spPr>
          <a:xfrm>
            <a:off x="110972" y="1825563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8" name="Oval 67">
            <a:hlinkClick r:id="rId30" action="ppaction://hlinksldjump"/>
          </p:cNvPr>
          <p:cNvSpPr/>
          <p:nvPr/>
        </p:nvSpPr>
        <p:spPr>
          <a:xfrm>
            <a:off x="110972" y="1112768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9" name="Oval 68">
            <a:hlinkClick r:id="rId31" action="ppaction://hlinksldjump"/>
          </p:cNvPr>
          <p:cNvSpPr/>
          <p:nvPr/>
        </p:nvSpPr>
        <p:spPr>
          <a:xfrm>
            <a:off x="110972" y="399973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4" name="Oval 73">
            <a:hlinkClick r:id="rId32" action="ppaction://hlinksldjump"/>
          </p:cNvPr>
          <p:cNvSpPr/>
          <p:nvPr/>
        </p:nvSpPr>
        <p:spPr>
          <a:xfrm>
            <a:off x="11428498" y="3240184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5" name="Oval 74">
            <a:hlinkClick r:id="rId33" action="ppaction://hlinksldjump"/>
          </p:cNvPr>
          <p:cNvSpPr/>
          <p:nvPr/>
        </p:nvSpPr>
        <p:spPr>
          <a:xfrm>
            <a:off x="11428498" y="2538358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6" name="Oval 75">
            <a:hlinkClick r:id="rId34" action="ppaction://hlinksldjump"/>
          </p:cNvPr>
          <p:cNvSpPr/>
          <p:nvPr/>
        </p:nvSpPr>
        <p:spPr>
          <a:xfrm>
            <a:off x="11428498" y="1825563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7" name="Oval 76">
            <a:hlinkClick r:id="rId9" action="ppaction://hlinksldjump"/>
          </p:cNvPr>
          <p:cNvSpPr/>
          <p:nvPr/>
        </p:nvSpPr>
        <p:spPr>
          <a:xfrm>
            <a:off x="11428498" y="1112768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8" name="Oval 77">
            <a:hlinkClick r:id="rId35" action="ppaction://hlinksldjump"/>
          </p:cNvPr>
          <p:cNvSpPr/>
          <p:nvPr/>
        </p:nvSpPr>
        <p:spPr>
          <a:xfrm>
            <a:off x="11428498" y="399973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286085" y="103257"/>
            <a:ext cx="529279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6600">
                  <a:noFill/>
                  <a:prstDash val="solid"/>
                </a:ln>
                <a:solidFill>
                  <a:srgbClr val="00B050"/>
                </a:solidFill>
              </a:rPr>
              <a:t>CONGRATULATIONS RABBIT TEAM</a:t>
            </a:r>
            <a:endParaRPr lang="en-US" sz="2800" b="1" cap="none" spc="0" dirty="0">
              <a:ln w="6600">
                <a:noFill/>
                <a:prstDash val="solid"/>
              </a:ln>
              <a:solidFill>
                <a:srgbClr val="00B050"/>
              </a:solidFill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7226555" y="30863"/>
            <a:ext cx="479644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6600">
                  <a:noFill/>
                  <a:prstDash val="solid"/>
                </a:ln>
                <a:solidFill>
                  <a:srgbClr val="0070C0"/>
                </a:solidFill>
              </a:rPr>
              <a:t>CONGRATULATIONS</a:t>
            </a:r>
            <a:r>
              <a:rPr lang="en-US" sz="2400" b="1" dirty="0">
                <a:ln w="6600">
                  <a:noFill/>
                  <a:prstDash val="solid"/>
                </a:ln>
                <a:solidFill>
                  <a:srgbClr val="0070C0"/>
                </a:solidFill>
              </a:rPr>
              <a:t> TIGER TEAM</a:t>
            </a:r>
            <a:endParaRPr lang="en-US" sz="5400" b="1" cap="none" spc="0" dirty="0">
              <a:ln w="6600">
                <a:noFill/>
                <a:prstDash val="solid"/>
              </a:ln>
              <a:solidFill>
                <a:srgbClr val="0070C0"/>
              </a:solidFill>
            </a:endParaRPr>
          </a:p>
        </p:txBody>
      </p:sp>
      <p:sp>
        <p:nvSpPr>
          <p:cNvPr id="19" name="Cloud 18"/>
          <p:cNvSpPr/>
          <p:nvPr/>
        </p:nvSpPr>
        <p:spPr>
          <a:xfrm>
            <a:off x="2235883" y="1085757"/>
            <a:ext cx="927370" cy="592247"/>
          </a:xfrm>
          <a:prstGeom prst="cloud">
            <a:avLst/>
          </a:prstGeom>
          <a:solidFill>
            <a:schemeClr val="bg1"/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0" name="Cloud 19"/>
          <p:cNvSpPr/>
          <p:nvPr/>
        </p:nvSpPr>
        <p:spPr>
          <a:xfrm>
            <a:off x="9250484" y="1054961"/>
            <a:ext cx="917700" cy="584847"/>
          </a:xfrm>
          <a:prstGeom prst="cloud">
            <a:avLst/>
          </a:prstGeom>
          <a:solidFill>
            <a:schemeClr val="bg1"/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4" name="Yankee Dood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12350788" y="186613"/>
            <a:ext cx="609600" cy="6096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68605" y="2302672"/>
            <a:ext cx="10454790" cy="3281592"/>
          </a:xfrm>
          <a:prstGeom prst="rect">
            <a:avLst/>
          </a:prstGeom>
          <a:solidFill>
            <a:schemeClr val="bg1"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Rectangle 5"/>
          <p:cNvSpPr/>
          <p:nvPr/>
        </p:nvSpPr>
        <p:spPr>
          <a:xfrm>
            <a:off x="4311719" y="2881478"/>
            <a:ext cx="360707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8000" dirty="0"/>
              <a:t>overtop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F7673FFD-5DA9-E11E-0B86-7CE9B6FB3B13}"/>
              </a:ext>
            </a:extLst>
          </p:cNvPr>
          <p:cNvSpPr/>
          <p:nvPr/>
        </p:nvSpPr>
        <p:spPr>
          <a:xfrm>
            <a:off x="5621430" y="1678004"/>
            <a:ext cx="1728817" cy="18914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085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8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8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10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1083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0.00139 C 0.0013 -0.04375 -0.02187 -0.18148 0.01406 -0.21621 C 0.04792 -0.22685 0.05352 -0.18982 0.06979 -0.15857 " pathEditMode="relative" rAng="0" ptsTypes="AAA">
                                      <p:cBhvr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3" y="-1099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97000" y="97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979 -0.15857 C 0.07995 -0.21134 0.05065 -0.33218 0.10143 -0.34699 C 0.14714 -0.35371 0.15716 -0.33426 0.16576 -0.28125 " pathEditMode="relative" rAng="0" ptsTypes="AAA"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92" y="-949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94000" y="94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576 -0.28125 C 0.1642 -0.34121 0.14883 -0.42246 0.18972 -0.43982 C 0.21797 -0.43935 0.21641 -0.42848 0.22878 -0.40764 " pathEditMode="relative" rAng="0" ptsTypes="AAA">
                                      <p:cBhvr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3" y="-794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91000" y="91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878 -0.40764 C 0.22761 -0.47269 0.20039 -0.56644 0.24115 -0.5831 C 0.26472 -0.57616 0.2569 -0.55718 0.26914 -0.53912 " pathEditMode="relative" rAng="0" ptsTypes="AAA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3" y="-87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88000" y="88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914 -0.53912 C 0.26289 -0.60301 0.24909 -0.69977 0.2901 -0.71597 C 0.33138 -0.71597 0.32044 -0.70185 0.32878 -0.68356 " pathEditMode="relative" rAng="0" ptsTypes="AAA">
                                      <p:cBhvr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7" y="-88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85000" y="8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 -0.04908 C -0.00091 -0.11852 0.02852 -0.28125 -0.04114 -0.31088 C -0.072 -0.32662 -0.09414 -0.16551 -0.09557 -0.12454 " pathEditMode="relative" rAng="0" ptsTypes="AAA">
                                      <p:cBhvr>
                                        <p:cTn id="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23" y="-1314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97000" y="97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557 -0.12454 C -0.0983 -0.19838 -0.07851 -0.40116 -0.14518 -0.40417 C -0.17369 -0.40764 -0.17734 -0.31991 -0.18841 -0.2544 " pathEditMode="relative" rAng="0" ptsTypes="AAA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09" y="-1398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94000" y="94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841 -0.2544 C -0.18515 -0.32547 -0.1457 -0.42732 -0.18073 -0.45996 C -0.2108 -0.46968 -0.22461 -0.39931 -0.22474 -0.3632 " pathEditMode="relative" rAng="0" ptsTypes="AAA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6" y="-10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91000" y="91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474 -0.36319 C -0.22695 -0.35856 -0.20586 -0.56574 -0.24414 -0.59699 C -0.27708 -0.59027 -0.29218 -0.52708 -0.29544 -0.48402 " pathEditMode="relative" rAng="0" ptsTypes="AAA">
                                      <p:cBhvr>
                                        <p:cTn id="9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46" y="-1169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88000" y="88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544 -0.48402 C -0.29557 -0.53518 -0.24414 -0.7331 -0.30234 -0.73217 C -0.32395 -0.72986 -0.33645 -0.63796 -0.33958 -0.61226 " pathEditMode="relative" rAng="0" ptsTypes="AAA">
                                      <p:cBhvr>
                                        <p:cTn id="9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9" y="-1240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85000" y="8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148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9" fill="hold">
                      <p:stCondLst>
                        <p:cond delay="0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69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0" fill="hold">
                      <p:stCondLst>
                        <p:cond delay="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7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>
                      <p:stCondLst>
                        <p:cond delay="0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>
                      <p:stCondLst>
                        <p:cond delay="0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1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8" grpId="0" animBg="1"/>
      <p:bldP spid="29" grpId="0" animBg="1"/>
      <p:bldP spid="27" grpId="0" animBg="1"/>
      <p:bldP spid="81" grpId="0"/>
      <p:bldP spid="81" grpId="1"/>
      <p:bldP spid="83" grpId="0"/>
      <p:bldP spid="83" grpId="1"/>
      <p:bldP spid="7" grpId="0" animBg="1"/>
      <p:bldP spid="7" grpId="1" animBg="1"/>
      <p:bldP spid="6" grpId="0"/>
      <p:bldP spid="6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285875" y="1283639"/>
            <a:ext cx="5020332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ahoma"/>
                <a:ea typeface="Tahoma"/>
                <a:cs typeface="Tahoma"/>
              </a:rPr>
              <a:t>What’s this?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285876" y="3801383"/>
            <a:ext cx="5020332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It’s a spider. 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7626" y="240099"/>
            <a:ext cx="34034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RABBIT TEAM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00B70CB-B04C-5CB1-699E-828361BB03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12868" y="1429378"/>
            <a:ext cx="3889274" cy="34423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0983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98;p3">
            <a:extLst>
              <a:ext uri="{FF2B5EF4-FFF2-40B4-BE49-F238E27FC236}">
                <a16:creationId xmlns:a16="http://schemas.microsoft.com/office/drawing/2014/main" xmlns="" id="{1BE9F606-58FB-48D3-53B9-BA02489C8E81}"/>
              </a:ext>
            </a:extLst>
          </p:cNvPr>
          <p:cNvSpPr/>
          <p:nvPr/>
        </p:nvSpPr>
        <p:spPr>
          <a:xfrm>
            <a:off x="6957509" y="601948"/>
            <a:ext cx="3745735" cy="5299547"/>
          </a:xfrm>
          <a:prstGeom prst="roundRect">
            <a:avLst>
              <a:gd name="adj" fmla="val 16667"/>
            </a:avLst>
          </a:prstGeom>
          <a:solidFill>
            <a:srgbClr val="C9E7F9"/>
          </a:solidFill>
          <a:ln w="12700" cap="flat" cmpd="sng">
            <a:solidFill>
              <a:srgbClr val="A4DBF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99;p3">
            <a:extLst>
              <a:ext uri="{FF2B5EF4-FFF2-40B4-BE49-F238E27FC236}">
                <a16:creationId xmlns:a16="http://schemas.microsoft.com/office/drawing/2014/main" xmlns="" id="{76AEB271-D159-97AB-A371-BDF13E30F9BC}"/>
              </a:ext>
            </a:extLst>
          </p:cNvPr>
          <p:cNvSpPr txBox="1"/>
          <p:nvPr/>
        </p:nvSpPr>
        <p:spPr>
          <a:xfrm>
            <a:off x="7139276" y="818026"/>
            <a:ext cx="3382200" cy="1169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UNIT </a:t>
            </a:r>
            <a:r>
              <a:rPr lang="en-US" sz="2800" b="1" dirty="0">
                <a:solidFill>
                  <a:srgbClr val="7030A0"/>
                </a:solidFill>
                <a:latin typeface="Calibri" panose="020F0502020204030204"/>
              </a:rPr>
              <a:t>6: HELP THE ANIMALS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" name="Google Shape;100;p3">
            <a:extLst>
              <a:ext uri="{FF2B5EF4-FFF2-40B4-BE49-F238E27FC236}">
                <a16:creationId xmlns:a16="http://schemas.microsoft.com/office/drawing/2014/main" xmlns="" id="{D3B4760C-7E79-78C5-6620-9F9191A74055}"/>
              </a:ext>
            </a:extLst>
          </p:cNvPr>
          <p:cNvSpPr txBox="1"/>
          <p:nvPr/>
        </p:nvSpPr>
        <p:spPr>
          <a:xfrm>
            <a:off x="7111746" y="1987537"/>
            <a:ext cx="2765234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We’re learning…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" name="Google Shape;101;p3">
            <a:extLst>
              <a:ext uri="{FF2B5EF4-FFF2-40B4-BE49-F238E27FC236}">
                <a16:creationId xmlns:a16="http://schemas.microsoft.com/office/drawing/2014/main" xmlns="" id="{9898B7E6-2309-A808-8181-930C82AA3D71}"/>
              </a:ext>
            </a:extLst>
          </p:cNvPr>
          <p:cNvSpPr txBox="1"/>
          <p:nvPr/>
        </p:nvSpPr>
        <p:spPr>
          <a:xfrm>
            <a:off x="7111746" y="2662092"/>
            <a:ext cx="3382176" cy="1200288"/>
          </a:xfrm>
          <a:prstGeom prst="rect">
            <a:avLst/>
          </a:prstGeom>
          <a:solidFill>
            <a:srgbClr val="A4DBF8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lvl="0" indent="-342900">
              <a:buClr>
                <a:srgbClr val="000000"/>
              </a:buClr>
              <a:buFontTx/>
              <a:buChar char="-"/>
              <a:defRPr/>
            </a:pPr>
            <a:r>
              <a:rPr lang="en-US" sz="2400" dirty="0"/>
              <a:t>five common pets</a:t>
            </a:r>
          </a:p>
          <a:p>
            <a:pPr marL="342900" lvl="0" indent="-342900">
              <a:buClr>
                <a:srgbClr val="000000"/>
              </a:buClr>
              <a:buFontTx/>
              <a:buChar char="-"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to ask and answer about </a:t>
            </a:r>
            <a:r>
              <a:rPr lang="en-US" sz="2400" kern="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common pets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47027ABD-F8C5-3303-11D0-878E631D5BC2}"/>
              </a:ext>
            </a:extLst>
          </p:cNvPr>
          <p:cNvSpPr txBox="1"/>
          <p:nvPr/>
        </p:nvSpPr>
        <p:spPr>
          <a:xfrm>
            <a:off x="7111746" y="4306102"/>
            <a:ext cx="3382176" cy="830997"/>
          </a:xfrm>
          <a:prstGeom prst="rect">
            <a:avLst/>
          </a:prstGeom>
          <a:solidFill>
            <a:srgbClr val="A4DBF8"/>
          </a:solidFill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- SB p.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rPr>
              <a:t>79</a:t>
            </a:r>
            <a:endParaRPr kumimoji="0" lang="en-US" sz="2400" b="0" i="0" u="none" strike="noStrike" kern="1200" cap="none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9DDBF65-BA6B-9357-A119-7B09F6C09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62" y="601948"/>
            <a:ext cx="3954618" cy="5319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38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7626" y="240099"/>
            <a:ext cx="34034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RABBIT TEAM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1F4505-20AB-ED65-6517-C084EBBF9C21}"/>
              </a:ext>
            </a:extLst>
          </p:cNvPr>
          <p:cNvSpPr/>
          <p:nvPr/>
        </p:nvSpPr>
        <p:spPr>
          <a:xfrm>
            <a:off x="1285875" y="1283639"/>
            <a:ext cx="5020332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ahoma"/>
                <a:ea typeface="Tahoma"/>
                <a:cs typeface="Tahoma"/>
              </a:rPr>
              <a:t>What’s this?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EBC5D901-2CD2-D74A-9301-04C25892B3F1}"/>
              </a:ext>
            </a:extLst>
          </p:cNvPr>
          <p:cNvSpPr/>
          <p:nvPr/>
        </p:nvSpPr>
        <p:spPr>
          <a:xfrm>
            <a:off x="1285876" y="3801383"/>
            <a:ext cx="5020332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It’s a snake. 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6BC7CCC-551B-EC85-BAFB-BCA0595971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84671" y="1615025"/>
            <a:ext cx="3741896" cy="32322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77653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7626" y="240099"/>
            <a:ext cx="34034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RABBIT TEAM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F30DC4AB-6068-E1A5-1ED0-85A19D5969AD}"/>
              </a:ext>
            </a:extLst>
          </p:cNvPr>
          <p:cNvSpPr/>
          <p:nvPr/>
        </p:nvSpPr>
        <p:spPr>
          <a:xfrm>
            <a:off x="1285875" y="1283639"/>
            <a:ext cx="5020332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ahoma"/>
                <a:ea typeface="Tahoma"/>
                <a:cs typeface="Tahoma"/>
              </a:rPr>
              <a:t>What’s this?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C48D006-4C42-B93B-F1A8-C338762A5661}"/>
              </a:ext>
            </a:extLst>
          </p:cNvPr>
          <p:cNvSpPr/>
          <p:nvPr/>
        </p:nvSpPr>
        <p:spPr>
          <a:xfrm>
            <a:off x="1285876" y="3801383"/>
            <a:ext cx="5020332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It’s a chick. 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34F28A3-E02C-9EE0-A919-FB2E0173DF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9573" y="1384015"/>
            <a:ext cx="3972605" cy="35330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902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7626" y="240099"/>
            <a:ext cx="34034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RABBIT TEAM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C8D7400-6268-C5C1-B5F6-58D53583DEB5}"/>
              </a:ext>
            </a:extLst>
          </p:cNvPr>
          <p:cNvSpPr/>
          <p:nvPr/>
        </p:nvSpPr>
        <p:spPr>
          <a:xfrm>
            <a:off x="1285875" y="1283639"/>
            <a:ext cx="5020332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ahoma"/>
                <a:ea typeface="Tahoma"/>
                <a:cs typeface="Tahoma"/>
              </a:rPr>
              <a:t>What’s this?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7859D951-7450-817C-1CDC-9EAC13AA2F56}"/>
              </a:ext>
            </a:extLst>
          </p:cNvPr>
          <p:cNvSpPr/>
          <p:nvPr/>
        </p:nvSpPr>
        <p:spPr>
          <a:xfrm>
            <a:off x="1285876" y="3801383"/>
            <a:ext cx="5020332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It’s a guinea pig. 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CDC49B1-1646-235D-DB7B-629289F334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1798" y="1593445"/>
            <a:ext cx="3629432" cy="34532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03478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7626" y="240099"/>
            <a:ext cx="34034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RABBIT TEAM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ACD89A99-D835-1197-3382-FD22EEEBF20E}"/>
              </a:ext>
            </a:extLst>
          </p:cNvPr>
          <p:cNvSpPr/>
          <p:nvPr/>
        </p:nvSpPr>
        <p:spPr>
          <a:xfrm>
            <a:off x="1285875" y="1283639"/>
            <a:ext cx="5020332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ahoma"/>
                <a:ea typeface="Tahoma"/>
                <a:cs typeface="Tahoma"/>
              </a:rPr>
              <a:t>What’s this?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4611A686-1F8F-1FF2-3C8B-DF7B9D5028B8}"/>
              </a:ext>
            </a:extLst>
          </p:cNvPr>
          <p:cNvSpPr/>
          <p:nvPr/>
        </p:nvSpPr>
        <p:spPr>
          <a:xfrm>
            <a:off x="1285876" y="3801383"/>
            <a:ext cx="5020332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It’s a dog. 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49016EA-A776-F80B-B95F-963613A2D5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6648" y="1536603"/>
            <a:ext cx="3674992" cy="3510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0055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7626" y="240099"/>
            <a:ext cx="30812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TIGER</a:t>
            </a:r>
            <a:r>
              <a:rPr lang="en-US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TEAM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3E32879-2064-AFFC-9E0A-F7161F222653}"/>
              </a:ext>
            </a:extLst>
          </p:cNvPr>
          <p:cNvSpPr/>
          <p:nvPr/>
        </p:nvSpPr>
        <p:spPr>
          <a:xfrm>
            <a:off x="1285875" y="1283639"/>
            <a:ext cx="5020332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ahoma"/>
                <a:ea typeface="Tahoma"/>
                <a:cs typeface="Tahoma"/>
              </a:rPr>
              <a:t>What’s this?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12D742E-12A8-E94E-AC9C-CCDF32664FB3}"/>
              </a:ext>
            </a:extLst>
          </p:cNvPr>
          <p:cNvSpPr/>
          <p:nvPr/>
        </p:nvSpPr>
        <p:spPr>
          <a:xfrm>
            <a:off x="1285876" y="3801383"/>
            <a:ext cx="5020332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It’s a goat. 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9380762-352F-1DF5-28CC-C72726F478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2454" y="967332"/>
            <a:ext cx="3745826" cy="40793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70324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7626" y="240099"/>
            <a:ext cx="30812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TIGER</a:t>
            </a:r>
            <a:r>
              <a:rPr lang="en-US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TEAM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F527777-E45E-DDAA-6E81-2E3B62594AF1}"/>
              </a:ext>
            </a:extLst>
          </p:cNvPr>
          <p:cNvSpPr/>
          <p:nvPr/>
        </p:nvSpPr>
        <p:spPr>
          <a:xfrm>
            <a:off x="1285875" y="1283639"/>
            <a:ext cx="5020332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ahoma"/>
                <a:ea typeface="Tahoma"/>
                <a:cs typeface="Tahoma"/>
              </a:rPr>
              <a:t>What’s this?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E361CD98-5A51-70B8-B0E2-DDC36048F2E3}"/>
              </a:ext>
            </a:extLst>
          </p:cNvPr>
          <p:cNvSpPr/>
          <p:nvPr/>
        </p:nvSpPr>
        <p:spPr>
          <a:xfrm>
            <a:off x="1285876" y="3801383"/>
            <a:ext cx="5020332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It’s a parrot.  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3F1BDDE-833F-1761-4072-7D034C1D94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69001" y="1570047"/>
            <a:ext cx="3294542" cy="37179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7192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7626" y="240099"/>
            <a:ext cx="30812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TIGER TEAM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4FEEE7B4-4258-D3B7-B3E5-749B23ABBC71}"/>
              </a:ext>
            </a:extLst>
          </p:cNvPr>
          <p:cNvSpPr/>
          <p:nvPr/>
        </p:nvSpPr>
        <p:spPr>
          <a:xfrm>
            <a:off x="1285875" y="1283639"/>
            <a:ext cx="5020332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ahoma"/>
                <a:ea typeface="Tahoma"/>
                <a:cs typeface="Tahoma"/>
              </a:rPr>
              <a:t>What’s this?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784EB8E-8761-F295-4C44-4C5BE6DD5DC6}"/>
              </a:ext>
            </a:extLst>
          </p:cNvPr>
          <p:cNvSpPr/>
          <p:nvPr/>
        </p:nvSpPr>
        <p:spPr>
          <a:xfrm>
            <a:off x="1285876" y="3801383"/>
            <a:ext cx="5020332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It’s a rabbit. 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3D01D5A-F1BD-00C1-823B-D429C6F8FA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3698" y="1650008"/>
            <a:ext cx="3187811" cy="33385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05352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7626" y="240099"/>
            <a:ext cx="30812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TIGER TEAM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3C7943DA-0D16-02FB-C7F7-968FCDDD4AE7}"/>
              </a:ext>
            </a:extLst>
          </p:cNvPr>
          <p:cNvSpPr/>
          <p:nvPr/>
        </p:nvSpPr>
        <p:spPr>
          <a:xfrm>
            <a:off x="1285875" y="1283639"/>
            <a:ext cx="5020332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ahoma"/>
                <a:ea typeface="Tahoma"/>
                <a:cs typeface="Tahoma"/>
              </a:rPr>
              <a:t>What’s this?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5A0AA63-E041-7738-98AC-3EB0A2BC88CE}"/>
              </a:ext>
            </a:extLst>
          </p:cNvPr>
          <p:cNvSpPr/>
          <p:nvPr/>
        </p:nvSpPr>
        <p:spPr>
          <a:xfrm>
            <a:off x="1285876" y="3801383"/>
            <a:ext cx="5020332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It’s a cat. 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438D6C6-5F4C-24FD-C066-C1880B5F21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662" y="1462233"/>
            <a:ext cx="3206611" cy="38887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56753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7626" y="240099"/>
            <a:ext cx="30812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TIGER TEAM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3A717081-1803-1678-7EC1-A80B588AB081}"/>
              </a:ext>
            </a:extLst>
          </p:cNvPr>
          <p:cNvSpPr/>
          <p:nvPr/>
        </p:nvSpPr>
        <p:spPr>
          <a:xfrm>
            <a:off x="1285875" y="1283639"/>
            <a:ext cx="5020332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ahoma"/>
                <a:ea typeface="Tahoma"/>
                <a:cs typeface="Tahoma"/>
              </a:rPr>
              <a:t>What’s this?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7BEB0E0E-BE81-0E53-D20D-EE7D24EB4DFD}"/>
              </a:ext>
            </a:extLst>
          </p:cNvPr>
          <p:cNvSpPr/>
          <p:nvPr/>
        </p:nvSpPr>
        <p:spPr>
          <a:xfrm>
            <a:off x="1285876" y="3801383"/>
            <a:ext cx="5020332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It’s a duck. 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F8C38A0-4551-4D8D-17E3-C9CF52E21E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5953" y="1540596"/>
            <a:ext cx="3264549" cy="35060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19859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81;p15">
            <a:extLst>
              <a:ext uri="{FF2B5EF4-FFF2-40B4-BE49-F238E27FC236}">
                <a16:creationId xmlns:a16="http://schemas.microsoft.com/office/drawing/2014/main" xmlns="" id="{7BA27088-34D3-DA2F-561B-DFBD42282CD1}"/>
              </a:ext>
            </a:extLst>
          </p:cNvPr>
          <p:cNvSpPr txBox="1">
            <a:spLocks/>
          </p:cNvSpPr>
          <p:nvPr/>
        </p:nvSpPr>
        <p:spPr>
          <a:xfrm>
            <a:off x="706120" y="99582"/>
            <a:ext cx="10515600" cy="368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1"/>
              </a:buClr>
              <a:buSzPts val="3600"/>
            </a:pPr>
            <a:r>
              <a:rPr lang="en-US" sz="28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GRAMMAR: What are these? They’re…</a:t>
            </a:r>
          </a:p>
        </p:txBody>
      </p:sp>
      <p:pic>
        <p:nvPicPr>
          <p:cNvPr id="6152" name="Picture 8" descr="Red Arrow Sticker by Hot Topic for iOS &amp; Android | GIPHY">
            <a:extLst>
              <a:ext uri="{FF2B5EF4-FFF2-40B4-BE49-F238E27FC236}">
                <a16:creationId xmlns:a16="http://schemas.microsoft.com/office/drawing/2014/main" xmlns="" id="{060C1E70-B582-28A7-88BA-293C034973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20213">
            <a:off x="5096493" y="4271664"/>
            <a:ext cx="841992" cy="841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12677308-0C1A-E065-C8F4-4551946147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5850" y="2907243"/>
            <a:ext cx="2781764" cy="154970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C7F36AD-2FC3-C9CA-BB88-5DF7495D24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3374" y="1988464"/>
            <a:ext cx="3473977" cy="3387263"/>
          </a:xfrm>
          <a:prstGeom prst="rect">
            <a:avLst/>
          </a:prstGeom>
        </p:spPr>
      </p:pic>
      <p:sp>
        <p:nvSpPr>
          <p:cNvPr id="27" name="Speech Bubble: Rectangle with Corners Rounded 26">
            <a:extLst>
              <a:ext uri="{FF2B5EF4-FFF2-40B4-BE49-F238E27FC236}">
                <a16:creationId xmlns:a16="http://schemas.microsoft.com/office/drawing/2014/main" xmlns="" id="{167E367C-2B46-9526-853D-37B8A5C59895}"/>
              </a:ext>
            </a:extLst>
          </p:cNvPr>
          <p:cNvSpPr/>
          <p:nvPr/>
        </p:nvSpPr>
        <p:spPr>
          <a:xfrm>
            <a:off x="706119" y="748145"/>
            <a:ext cx="4317143" cy="956884"/>
          </a:xfrm>
          <a:prstGeom prst="wedgeRoundRectCallout">
            <a:avLst>
              <a:gd name="adj1" fmla="val 23167"/>
              <a:gd name="adj2" fmla="val 122961"/>
              <a:gd name="adj3" fmla="val 16667"/>
            </a:avLst>
          </a:prstGeom>
          <a:solidFill>
            <a:srgbClr val="F7A160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What</a:t>
            </a:r>
            <a:r>
              <a:rPr lang="en-US" sz="4000" b="1" noProof="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4000" b="1" noProof="0" dirty="0">
                <a:solidFill>
                  <a:srgbClr val="FF0000"/>
                </a:solidFill>
                <a:latin typeface="Calibri" panose="020F0502020204030204"/>
              </a:rPr>
              <a:t>are these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?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9F0C6028-5122-080E-D71D-6AF3C7565A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21328" y="2341327"/>
            <a:ext cx="3056378" cy="3141277"/>
          </a:xfrm>
          <a:prstGeom prst="rect">
            <a:avLst/>
          </a:prstGeom>
        </p:spPr>
      </p:pic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xmlns="" id="{162DBB6B-CD99-610F-338A-E9B560083477}"/>
              </a:ext>
            </a:extLst>
          </p:cNvPr>
          <p:cNvSpPr/>
          <p:nvPr/>
        </p:nvSpPr>
        <p:spPr>
          <a:xfrm>
            <a:off x="7168740" y="915989"/>
            <a:ext cx="4872839" cy="827175"/>
          </a:xfrm>
          <a:prstGeom prst="wedgeRoundRectCallout">
            <a:avLst>
              <a:gd name="adj1" fmla="val 1352"/>
              <a:gd name="adj2" fmla="val 132881"/>
              <a:gd name="adj3" fmla="val 16667"/>
            </a:avLst>
          </a:prstGeom>
          <a:solidFill>
            <a:srgbClr val="92D050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They’re chicks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68865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B05D6D-8314-FCC7-405A-F124E5815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1293" y="183991"/>
            <a:ext cx="7922443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accent1"/>
                </a:solidFill>
              </a:rPr>
              <a:t>Song: Animal actions</a:t>
            </a:r>
            <a:endParaRPr lang="en-SG" sz="3600" b="1" dirty="0">
              <a:solidFill>
                <a:schemeClr val="accent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E1682543-9AD4-8B23-10D9-B6467A2DFF2F}"/>
              </a:ext>
            </a:extLst>
          </p:cNvPr>
          <p:cNvGrpSpPr/>
          <p:nvPr/>
        </p:nvGrpSpPr>
        <p:grpSpPr>
          <a:xfrm>
            <a:off x="288076" y="1182628"/>
            <a:ext cx="3218695" cy="3244198"/>
            <a:chOff x="288076" y="1182628"/>
            <a:chExt cx="3218695" cy="3244198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xmlns="" id="{37217AEE-88EC-BD48-A7C1-76F9063B057B}"/>
                </a:ext>
              </a:extLst>
            </p:cNvPr>
            <p:cNvSpPr/>
            <p:nvPr/>
          </p:nvSpPr>
          <p:spPr>
            <a:xfrm>
              <a:off x="288076" y="1643554"/>
              <a:ext cx="3218695" cy="2783272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BD39DEF5-06B0-B476-C602-0F9B9FB7BA1E}"/>
                </a:ext>
              </a:extLst>
            </p:cNvPr>
            <p:cNvSpPr txBox="1"/>
            <p:nvPr/>
          </p:nvSpPr>
          <p:spPr>
            <a:xfrm>
              <a:off x="430746" y="2768657"/>
              <a:ext cx="295474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Tx/>
                <a:buChar char="-"/>
              </a:pPr>
              <a:r>
                <a:rPr lang="en-US" sz="2000" dirty="0"/>
                <a:t>All students stand up.</a:t>
              </a:r>
            </a:p>
            <a:p>
              <a:pPr marL="342900" indent="-342900">
                <a:buFontTx/>
                <a:buChar char="-"/>
              </a:pPr>
              <a:r>
                <a:rPr lang="en-US" sz="2000" dirty="0"/>
                <a:t>Listen to the song.</a:t>
              </a:r>
            </a:p>
            <a:p>
              <a:pPr marL="342900" indent="-342900">
                <a:buFontTx/>
                <a:buChar char="-"/>
              </a:pPr>
              <a:r>
                <a:rPr lang="en-US" sz="2000" dirty="0"/>
                <a:t>Dance along.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BA1B75C7-92EC-C698-A581-23D4D79EB3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8548" b="90000" l="8000" r="90111">
                          <a14:foregroundMark x1="24111" y1="26935" x2="15889" y2="34355"/>
                          <a14:foregroundMark x1="23778" y1="15161" x2="14222" y2="45161"/>
                          <a14:foregroundMark x1="14222" y1="45161" x2="14111" y2="46129"/>
                          <a14:foregroundMark x1="15556" y1="20161" x2="25556" y2="34516"/>
                          <a14:foregroundMark x1="29778" y1="15645" x2="18333" y2="26935"/>
                          <a14:foregroundMark x1="35222" y1="13226" x2="28111" y2="12742"/>
                          <a14:foregroundMark x1="28111" y1="12742" x2="21222" y2="17419"/>
                          <a14:foregroundMark x1="16111" y1="23387" x2="11333" y2="48710"/>
                          <a14:foregroundMark x1="11333" y1="48710" x2="11444" y2="50161"/>
                          <a14:foregroundMark x1="8111" y1="52903" x2="10556" y2="69194"/>
                          <a14:foregroundMark x1="24111" y1="34194" x2="20889" y2="37742"/>
                          <a14:foregroundMark x1="20667" y1="32742" x2="18889" y2="39677"/>
                          <a14:foregroundMark x1="33778" y1="10645" x2="40333" y2="11774"/>
                          <a14:foregroundMark x1="40333" y1="11774" x2="47889" y2="10161"/>
                          <a14:foregroundMark x1="47889" y1="10161" x2="66778" y2="12742"/>
                          <a14:foregroundMark x1="66778" y1="12742" x2="75667" y2="21452"/>
                          <a14:foregroundMark x1="75667" y1="21452" x2="80556" y2="47419"/>
                          <a14:foregroundMark x1="81222" y1="20323" x2="84667" y2="33065"/>
                          <a14:foregroundMark x1="84667" y1="33065" x2="85889" y2="56129"/>
                          <a14:foregroundMark x1="85889" y1="56129" x2="85111" y2="60645"/>
                          <a14:foregroundMark x1="89333" y1="53548" x2="80222" y2="81129"/>
                          <a14:foregroundMark x1="80222" y1="81129" x2="79778" y2="81774"/>
                          <a14:foregroundMark x1="71667" y1="31290" x2="84778" y2="58710"/>
                          <a14:foregroundMark x1="84333" y1="28387" x2="90000" y2="45484"/>
                          <a14:foregroundMark x1="87333" y1="28871" x2="73667" y2="14032"/>
                          <a14:foregroundMark x1="73667" y1="14032" x2="61333" y2="12419"/>
                          <a14:foregroundMark x1="61333" y1="12419" x2="58889" y2="13548"/>
                          <a14:foregroundMark x1="74444" y1="17097" x2="79556" y2="29839"/>
                          <a14:foregroundMark x1="66889" y1="32581" x2="71444" y2="41290"/>
                          <a14:foregroundMark x1="73667" y1="25645" x2="65222" y2="37742"/>
                          <a14:foregroundMark x1="69111" y1="19194" x2="72000" y2="31774"/>
                          <a14:foregroundMark x1="76111" y1="22742" x2="82667" y2="27581"/>
                          <a14:foregroundMark x1="81667" y1="17258" x2="87000" y2="28710"/>
                          <a14:foregroundMark x1="87000" y1="28710" x2="87000" y2="29516"/>
                          <a14:foregroundMark x1="89556" y1="36129" x2="90333" y2="48065"/>
                          <a14:foregroundMark x1="90111" y1="54677" x2="86556" y2="74839"/>
                          <a14:foregroundMark x1="79889" y1="84355" x2="69000" y2="83710"/>
                          <a14:foregroundMark x1="71222" y1="85968" x2="57778" y2="83226"/>
                          <a14:foregroundMark x1="60556" y1="87097" x2="49333" y2="83710"/>
                          <a14:foregroundMark x1="69000" y1="88710" x2="59556" y2="86613"/>
                          <a14:foregroundMark x1="56889" y1="87742" x2="44444" y2="83548"/>
                          <a14:foregroundMark x1="51444" y1="88226" x2="40667" y2="86613"/>
                          <a14:foregroundMark x1="38333" y1="88710" x2="19333" y2="81290"/>
                          <a14:foregroundMark x1="29778" y1="89194" x2="20222" y2="84194"/>
                          <a14:foregroundMark x1="17222" y1="82742" x2="8333" y2="62258"/>
                          <a14:foregroundMark x1="11556" y1="58226" x2="18556" y2="38065"/>
                          <a14:foregroundMark x1="19889" y1="45000" x2="27889" y2="36613"/>
                          <a14:foregroundMark x1="28444" y1="42742" x2="30000" y2="24355"/>
                          <a14:foregroundMark x1="24222" y1="30161" x2="24667" y2="32097"/>
                          <a14:foregroundMark x1="24778" y1="32097" x2="29444" y2="22581"/>
                          <a14:foregroundMark x1="27778" y1="33710" x2="30556" y2="29032"/>
                          <a14:foregroundMark x1="8333" y1="47742" x2="13556" y2="30000"/>
                          <a14:foregroundMark x1="40111" y1="9839" x2="53333" y2="11774"/>
                          <a14:foregroundMark x1="60444" y1="9032" x2="43222" y2="8548"/>
                          <a14:foregroundMark x1="74889" y1="25161" x2="78778" y2="2161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2786" y="1182628"/>
              <a:ext cx="2290666" cy="1578014"/>
            </a:xfrm>
            <a:prstGeom prst="rect">
              <a:avLst/>
            </a:prstGeom>
          </p:spPr>
        </p:pic>
      </p:grpSp>
      <p:sp>
        <p:nvSpPr>
          <p:cNvPr id="9" name="Google Shape;281;p15">
            <a:extLst>
              <a:ext uri="{FF2B5EF4-FFF2-40B4-BE49-F238E27FC236}">
                <a16:creationId xmlns:a16="http://schemas.microsoft.com/office/drawing/2014/main" xmlns="" id="{68C6B195-3144-EA6C-DD65-E8F2E561F415}"/>
              </a:ext>
            </a:extLst>
          </p:cNvPr>
          <p:cNvSpPr txBox="1">
            <a:spLocks/>
          </p:cNvSpPr>
          <p:nvPr/>
        </p:nvSpPr>
        <p:spPr>
          <a:xfrm>
            <a:off x="508059" y="142082"/>
            <a:ext cx="10515600" cy="36883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accent1"/>
              </a:buClr>
              <a:buSzPts val="3600"/>
              <a:buFont typeface="Calibri"/>
              <a:buNone/>
            </a:pPr>
            <a:r>
              <a:rPr lang="en-US" sz="28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WARM-UP</a:t>
            </a:r>
          </a:p>
        </p:txBody>
      </p:sp>
      <p:pic>
        <p:nvPicPr>
          <p:cNvPr id="4" name="Animal Action - Animal Songs - PINKFONG Songs for Children">
            <a:hlinkClick r:id="" action="ppaction://media"/>
            <a:extLst>
              <a:ext uri="{FF2B5EF4-FFF2-40B4-BE49-F238E27FC236}">
                <a16:creationId xmlns:a16="http://schemas.microsoft.com/office/drawing/2014/main" xmlns="" id="{FEE116F6-F7DF-B3E2-CA9B-F7FA623AF9D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506770" y="1144428"/>
            <a:ext cx="8096966" cy="4554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455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4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81;p15">
            <a:extLst>
              <a:ext uri="{FF2B5EF4-FFF2-40B4-BE49-F238E27FC236}">
                <a16:creationId xmlns:a16="http://schemas.microsoft.com/office/drawing/2014/main" xmlns="" id="{7BA27088-34D3-DA2F-561B-DFBD42282CD1}"/>
              </a:ext>
            </a:extLst>
          </p:cNvPr>
          <p:cNvSpPr txBox="1">
            <a:spLocks/>
          </p:cNvSpPr>
          <p:nvPr/>
        </p:nvSpPr>
        <p:spPr>
          <a:xfrm>
            <a:off x="706120" y="99582"/>
            <a:ext cx="10515600" cy="368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1"/>
              </a:buClr>
              <a:buSzPts val="3600"/>
            </a:pPr>
            <a:r>
              <a:rPr lang="en-US" sz="28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GRAMMAR: What are these? They’re…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FE21571-4414-B2C8-7D6A-20DBC0FC9E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1855" y="593765"/>
            <a:ext cx="7637013" cy="529639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4FB5F04-8382-4FD5-0DBC-92BA2ADC9652}"/>
              </a:ext>
            </a:extLst>
          </p:cNvPr>
          <p:cNvSpPr txBox="1"/>
          <p:nvPr/>
        </p:nvSpPr>
        <p:spPr>
          <a:xfrm>
            <a:off x="391885" y="1876301"/>
            <a:ext cx="432261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/>
              </a:rPr>
              <a:t>Work in pairs. Look and count the animals</a:t>
            </a:r>
          </a:p>
        </p:txBody>
      </p:sp>
    </p:spTree>
    <p:extLst>
      <p:ext uri="{BB962C8B-B14F-4D97-AF65-F5344CB8AC3E}">
        <p14:creationId xmlns:p14="http://schemas.microsoft.com/office/powerpoint/2010/main" val="25849258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81;p15">
            <a:extLst>
              <a:ext uri="{FF2B5EF4-FFF2-40B4-BE49-F238E27FC236}">
                <a16:creationId xmlns:a16="http://schemas.microsoft.com/office/drawing/2014/main" xmlns="" id="{7BA27088-34D3-DA2F-561B-DFBD42282CD1}"/>
              </a:ext>
            </a:extLst>
          </p:cNvPr>
          <p:cNvSpPr txBox="1">
            <a:spLocks/>
          </p:cNvSpPr>
          <p:nvPr/>
        </p:nvSpPr>
        <p:spPr>
          <a:xfrm>
            <a:off x="706120" y="99582"/>
            <a:ext cx="10515600" cy="368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1"/>
              </a:buClr>
              <a:buSzPts val="3600"/>
            </a:pPr>
            <a:r>
              <a:rPr lang="en-US" sz="28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GRAMMAR: What are these? They’re…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4207B6B-BD10-6E07-A0E0-AB69521128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13164" y="568922"/>
            <a:ext cx="4550756" cy="528561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74C443D-F162-6010-8D74-D8DB2179AA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26413" y="726819"/>
            <a:ext cx="5381882" cy="528561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DB41EEC2-5BEF-3683-3CCF-5085092C94B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10889" y="726819"/>
            <a:ext cx="463574" cy="3810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9B4D29E3-C52F-AD24-B303-9B5362AD7E2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48737" y="869320"/>
            <a:ext cx="503662" cy="503662"/>
          </a:xfrm>
          <a:prstGeom prst="rect">
            <a:avLst/>
          </a:prstGeom>
        </p:spPr>
      </p:pic>
      <p:pic>
        <p:nvPicPr>
          <p:cNvPr id="14" name="U6_07">
            <a:hlinkClick r:id="" action="ppaction://media"/>
            <a:extLst>
              <a:ext uri="{FF2B5EF4-FFF2-40B4-BE49-F238E27FC236}">
                <a16:creationId xmlns:a16="http://schemas.microsoft.com/office/drawing/2014/main" xmlns="" id="{7CC4E490-843F-94BD-2900-C8C5ABA36F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168405" y="643472"/>
            <a:ext cx="558008" cy="558008"/>
          </a:xfrm>
          <a:prstGeom prst="rect">
            <a:avLst/>
          </a:prstGeom>
        </p:spPr>
      </p:pic>
      <p:pic>
        <p:nvPicPr>
          <p:cNvPr id="15" name="U6_08">
            <a:hlinkClick r:id="" action="ppaction://media"/>
            <a:extLst>
              <a:ext uri="{FF2B5EF4-FFF2-40B4-BE49-F238E27FC236}">
                <a16:creationId xmlns:a16="http://schemas.microsoft.com/office/drawing/2014/main" xmlns="" id="{1786F98B-4BB8-893B-6059-15D4739C1FC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888053" y="367785"/>
            <a:ext cx="680985" cy="680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622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14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58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81;p15">
            <a:extLst>
              <a:ext uri="{FF2B5EF4-FFF2-40B4-BE49-F238E27FC236}">
                <a16:creationId xmlns:a16="http://schemas.microsoft.com/office/drawing/2014/main" xmlns="" id="{415112B3-1836-C11D-CD96-8BBB0D8244D2}"/>
              </a:ext>
            </a:extLst>
          </p:cNvPr>
          <p:cNvSpPr txBox="1">
            <a:spLocks/>
          </p:cNvSpPr>
          <p:nvPr/>
        </p:nvSpPr>
        <p:spPr>
          <a:xfrm>
            <a:off x="446476" y="142082"/>
            <a:ext cx="10515600" cy="36883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accent1"/>
              </a:buClr>
              <a:buSzPts val="3600"/>
              <a:buFont typeface="Calibri"/>
              <a:buNone/>
            </a:pPr>
            <a:r>
              <a:rPr lang="en-US" sz="28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Pupil’s book: page 79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E1F7E6C-1089-2942-B126-232C4216F6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182" y="596517"/>
            <a:ext cx="3831074" cy="6503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9884152-D28D-24A8-DA54-34559D2AE6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4497" y="1246909"/>
            <a:ext cx="8959558" cy="469349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CADE047-DEC6-3083-8A77-1E34ECC3A2C1}"/>
              </a:ext>
            </a:extLst>
          </p:cNvPr>
          <p:cNvSpPr txBox="1"/>
          <p:nvPr/>
        </p:nvSpPr>
        <p:spPr>
          <a:xfrm>
            <a:off x="5104392" y="2905292"/>
            <a:ext cx="16526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chicks</a:t>
            </a:r>
            <a:endParaRPr lang="en-US" sz="3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F4CD3C4-5CD0-A9E9-0705-F85C21287675}"/>
              </a:ext>
            </a:extLst>
          </p:cNvPr>
          <p:cNvSpPr txBox="1"/>
          <p:nvPr/>
        </p:nvSpPr>
        <p:spPr>
          <a:xfrm>
            <a:off x="8096974" y="2905292"/>
            <a:ext cx="16526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goats</a:t>
            </a:r>
            <a:endParaRPr lang="en-US" sz="3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BF4CB5D-2784-211E-6C53-A910A0623627}"/>
              </a:ext>
            </a:extLst>
          </p:cNvPr>
          <p:cNvSpPr txBox="1"/>
          <p:nvPr/>
        </p:nvSpPr>
        <p:spPr>
          <a:xfrm>
            <a:off x="3210922" y="5185354"/>
            <a:ext cx="16526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parrots</a:t>
            </a:r>
            <a:endParaRPr lang="en-US" sz="3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984CCE2-12A1-F0D4-752A-2367891BE14E}"/>
              </a:ext>
            </a:extLst>
          </p:cNvPr>
          <p:cNvSpPr txBox="1"/>
          <p:nvPr/>
        </p:nvSpPr>
        <p:spPr>
          <a:xfrm>
            <a:off x="6347513" y="5185353"/>
            <a:ext cx="16526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alibri" panose="020F0502020204030204"/>
              </a:rPr>
              <a:t>duck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18825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  <p:bldP spid="1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81;p15">
            <a:extLst>
              <a:ext uri="{FF2B5EF4-FFF2-40B4-BE49-F238E27FC236}">
                <a16:creationId xmlns:a16="http://schemas.microsoft.com/office/drawing/2014/main" xmlns="" id="{FBE82A5B-E3F3-0973-A6A2-DF952CABC7EB}"/>
              </a:ext>
            </a:extLst>
          </p:cNvPr>
          <p:cNvSpPr txBox="1">
            <a:spLocks/>
          </p:cNvSpPr>
          <p:nvPr/>
        </p:nvSpPr>
        <p:spPr>
          <a:xfrm>
            <a:off x="446476" y="142082"/>
            <a:ext cx="10515600" cy="36883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ts val="3600"/>
              <a:buFont typeface="Calibri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PRODUCTION</a:t>
            </a:r>
          </a:p>
        </p:txBody>
      </p:sp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xmlns="" id="{AFEEF237-A44F-BE95-0746-2BD2C9952BD6}"/>
              </a:ext>
            </a:extLst>
          </p:cNvPr>
          <p:cNvSpPr/>
          <p:nvPr/>
        </p:nvSpPr>
        <p:spPr>
          <a:xfrm>
            <a:off x="2256724" y="1046480"/>
            <a:ext cx="3331276" cy="1899920"/>
          </a:xfrm>
          <a:prstGeom prst="wedgeRoundRectCallout">
            <a:avLst>
              <a:gd name="adj1" fmla="val -63805"/>
              <a:gd name="adj2" fmla="val 38351"/>
              <a:gd name="adj3" fmla="val 16667"/>
            </a:avLst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Draw your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favourite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animals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3BB62095-B2E6-4DF9-3B92-BA98DF3984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2788" y="2367467"/>
            <a:ext cx="1748251" cy="3429263"/>
          </a:xfrm>
          <a:prstGeom prst="rect">
            <a:avLst/>
          </a:prstGeom>
        </p:spPr>
      </p:pic>
      <p:pic>
        <p:nvPicPr>
          <p:cNvPr id="1026" name="Picture 2" descr="Star Border Png , Png Download - Star Border Png, Transparent Png ,  Transparent Png Image - PNGitem">
            <a:extLst>
              <a:ext uri="{FF2B5EF4-FFF2-40B4-BE49-F238E27FC236}">
                <a16:creationId xmlns:a16="http://schemas.microsoft.com/office/drawing/2014/main" xmlns="" id="{B387C3BD-B3A2-F281-2BE4-A6339FE57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0" y="688769"/>
            <a:ext cx="6510261" cy="501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9E7F0AF-77E7-6D28-CDE6-BB908012F0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3949" y="1448571"/>
            <a:ext cx="4035717" cy="253761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508E956-EAD8-6E62-FA6B-5DACEF58C97D}"/>
              </a:ext>
            </a:extLst>
          </p:cNvPr>
          <p:cNvSpPr txBox="1"/>
          <p:nvPr/>
        </p:nvSpPr>
        <p:spPr>
          <a:xfrm>
            <a:off x="7374577" y="3668765"/>
            <a:ext cx="38594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>
                <a:solidFill>
                  <a:srgbClr val="FF0000"/>
                </a:solidFill>
              </a:rPr>
              <a:t>They’re</a:t>
            </a:r>
            <a:r>
              <a:rPr lang="en-US" sz="3200" b="1" dirty="0">
                <a:solidFill>
                  <a:srgbClr val="0070C0"/>
                </a:solidFill>
              </a:rPr>
              <a:t> ducks. </a:t>
            </a:r>
            <a:r>
              <a:rPr lang="en-US" sz="3200" b="1" u="sng" dirty="0">
                <a:solidFill>
                  <a:srgbClr val="FF0000"/>
                </a:solidFill>
              </a:rPr>
              <a:t>They’re</a:t>
            </a:r>
            <a:r>
              <a:rPr lang="en-US" sz="3200" b="1" dirty="0">
                <a:solidFill>
                  <a:srgbClr val="0070C0"/>
                </a:solidFill>
              </a:rPr>
              <a:t> yellow. </a:t>
            </a:r>
          </a:p>
        </p:txBody>
      </p:sp>
    </p:spTree>
    <p:extLst>
      <p:ext uri="{BB962C8B-B14F-4D97-AF65-F5344CB8AC3E}">
        <p14:creationId xmlns:p14="http://schemas.microsoft.com/office/powerpoint/2010/main" val="336406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81;p15">
            <a:extLst>
              <a:ext uri="{FF2B5EF4-FFF2-40B4-BE49-F238E27FC236}">
                <a16:creationId xmlns:a16="http://schemas.microsoft.com/office/drawing/2014/main" xmlns="" id="{415112B3-1836-C11D-CD96-8BBB0D8244D2}"/>
              </a:ext>
            </a:extLst>
          </p:cNvPr>
          <p:cNvSpPr txBox="1">
            <a:spLocks/>
          </p:cNvSpPr>
          <p:nvPr/>
        </p:nvSpPr>
        <p:spPr>
          <a:xfrm>
            <a:off x="446476" y="142082"/>
            <a:ext cx="10515600" cy="36883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ts val="3600"/>
              <a:buFont typeface="Calibri"/>
              <a:buNone/>
              <a:tabLst/>
              <a:defRPr/>
            </a:pPr>
            <a:r>
              <a:rPr lang="en-US" sz="2800" b="1" dirty="0">
                <a:solidFill>
                  <a:prstClr val="white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WRAP-UP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+mj-ea"/>
              <a:cs typeface="Calibri Light" panose="020F03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3AD55341-0A3F-B60B-2A60-37207DAE0571}"/>
              </a:ext>
            </a:extLst>
          </p:cNvPr>
          <p:cNvSpPr txBox="1"/>
          <p:nvPr/>
        </p:nvSpPr>
        <p:spPr>
          <a:xfrm>
            <a:off x="281039" y="4802873"/>
            <a:ext cx="1414768" cy="6469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chick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A7E19349-2E73-81C4-352A-C6AB95619395}"/>
              </a:ext>
            </a:extLst>
          </p:cNvPr>
          <p:cNvSpPr txBox="1"/>
          <p:nvPr/>
        </p:nvSpPr>
        <p:spPr>
          <a:xfrm>
            <a:off x="4749977" y="4797740"/>
            <a:ext cx="1301057" cy="6469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spider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A33F3254-3F92-09BE-A8CA-3B1E59F6783D}"/>
              </a:ext>
            </a:extLst>
          </p:cNvPr>
          <p:cNvSpPr txBox="1"/>
          <p:nvPr/>
        </p:nvSpPr>
        <p:spPr>
          <a:xfrm>
            <a:off x="535108" y="2559226"/>
            <a:ext cx="1050176" cy="6469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duck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005794D-3947-9218-33BE-1F6F6A2BD331}"/>
              </a:ext>
            </a:extLst>
          </p:cNvPr>
          <p:cNvSpPr txBox="1"/>
          <p:nvPr/>
        </p:nvSpPr>
        <p:spPr>
          <a:xfrm>
            <a:off x="2578951" y="2489686"/>
            <a:ext cx="1317661" cy="6469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parrot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F4E0BFC-C80D-A373-4827-296C12715CB3}"/>
              </a:ext>
            </a:extLst>
          </p:cNvPr>
          <p:cNvSpPr txBox="1"/>
          <p:nvPr/>
        </p:nvSpPr>
        <p:spPr>
          <a:xfrm>
            <a:off x="4480452" y="2438058"/>
            <a:ext cx="999296" cy="6469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goat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C13B8FC-2702-BE2D-889F-8889A0D61B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657" y="767087"/>
            <a:ext cx="1430150" cy="153596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B0FDC6E-2C96-3CBD-161F-46EC07351B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8587" y="848921"/>
            <a:ext cx="1280021" cy="14445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7413A8D-9D23-E0A2-3F2E-C5353E29F7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5792" y="989082"/>
            <a:ext cx="1450974" cy="15801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5FB0AE9-5DD9-0579-1491-1EE5C8C858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76070" y="3279342"/>
            <a:ext cx="1661354" cy="14775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B3181CC-9CEE-C9F7-C60A-668C2F6E00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39203" y="3122408"/>
            <a:ext cx="1811866" cy="1603648"/>
          </a:xfrm>
          <a:prstGeom prst="rect">
            <a:avLst/>
          </a:prstGeom>
        </p:spPr>
      </p:pic>
      <p:pic>
        <p:nvPicPr>
          <p:cNvPr id="8" name="Picture 8" descr="Red Arrow Sticker by Hot Topic for iOS &amp; Android | GIPHY">
            <a:extLst>
              <a:ext uri="{FF2B5EF4-FFF2-40B4-BE49-F238E27FC236}">
                <a16:creationId xmlns:a16="http://schemas.microsoft.com/office/drawing/2014/main" xmlns="" id="{C594BB2D-34DF-672A-051A-521F85870B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672087">
            <a:off x="2710739" y="3431405"/>
            <a:ext cx="1054083" cy="687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E75E3A5D-703A-79BE-4254-71216EAFA21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86432" y="2353039"/>
            <a:ext cx="1901583" cy="10593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C5D902B-C27D-0EBA-DDBC-7385D1BB8F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54713" y="2782414"/>
            <a:ext cx="2272012" cy="2215300"/>
          </a:xfrm>
          <a:prstGeom prst="rect">
            <a:avLst/>
          </a:prstGeom>
        </p:spPr>
      </p:pic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xmlns="" id="{D6117095-0111-186B-3431-4A8AE3AB532D}"/>
              </a:ext>
            </a:extLst>
          </p:cNvPr>
          <p:cNvSpPr/>
          <p:nvPr/>
        </p:nvSpPr>
        <p:spPr>
          <a:xfrm>
            <a:off x="6351069" y="627437"/>
            <a:ext cx="2911684" cy="928231"/>
          </a:xfrm>
          <a:prstGeom prst="wedgeRoundRectCallout">
            <a:avLst>
              <a:gd name="adj1" fmla="val 3810"/>
              <a:gd name="adj2" fmla="val 196256"/>
              <a:gd name="adj3" fmla="val 16667"/>
            </a:avLst>
          </a:prstGeom>
          <a:solidFill>
            <a:srgbClr val="F7A160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What</a:t>
            </a:r>
            <a:r>
              <a:rPr lang="en-US" sz="2800" b="1" noProof="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b="1" noProof="0" dirty="0">
                <a:solidFill>
                  <a:srgbClr val="FF0000"/>
                </a:solidFill>
                <a:latin typeface="Calibri" panose="020F0502020204030204"/>
              </a:rPr>
              <a:t>are these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FF96F214-8883-47F6-9B4D-30C7394931A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978078" y="3105013"/>
            <a:ext cx="1973000" cy="2027805"/>
          </a:xfrm>
          <a:prstGeom prst="rect">
            <a:avLst/>
          </a:prstGeom>
        </p:spPr>
      </p:pic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xmlns="" id="{B56A975F-37C3-93AF-65D5-F28B94059B79}"/>
              </a:ext>
            </a:extLst>
          </p:cNvPr>
          <p:cNvSpPr/>
          <p:nvPr/>
        </p:nvSpPr>
        <p:spPr>
          <a:xfrm>
            <a:off x="9345881" y="614097"/>
            <a:ext cx="2762680" cy="928231"/>
          </a:xfrm>
          <a:prstGeom prst="wedgeRoundRectCallout">
            <a:avLst>
              <a:gd name="adj1" fmla="val -6146"/>
              <a:gd name="adj2" fmla="val 231472"/>
              <a:gd name="adj3" fmla="val 16667"/>
            </a:avLst>
          </a:prstGeom>
          <a:solidFill>
            <a:srgbClr val="92D050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They’re chicks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14" name="Picture 8" descr="Red Arrow Sticker by Hot Topic for iOS &amp; Android | GIPHY">
            <a:extLst>
              <a:ext uri="{FF2B5EF4-FFF2-40B4-BE49-F238E27FC236}">
                <a16:creationId xmlns:a16="http://schemas.microsoft.com/office/drawing/2014/main" xmlns="" id="{222EE50A-C4DB-0850-202A-B3511339C0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103266">
            <a:off x="1399344" y="3452100"/>
            <a:ext cx="1000845" cy="687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Red Arrow Sticker by Hot Topic for iOS &amp; Android | GIPHY">
            <a:extLst>
              <a:ext uri="{FF2B5EF4-FFF2-40B4-BE49-F238E27FC236}">
                <a16:creationId xmlns:a16="http://schemas.microsoft.com/office/drawing/2014/main" xmlns="" id="{C1432FE5-7063-A62D-D1C2-5E0FF63277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336685">
            <a:off x="3825726" y="3431406"/>
            <a:ext cx="1155952" cy="687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Red Arrow Sticker by Hot Topic for iOS &amp; Android | GIPHY">
            <a:extLst>
              <a:ext uri="{FF2B5EF4-FFF2-40B4-BE49-F238E27FC236}">
                <a16:creationId xmlns:a16="http://schemas.microsoft.com/office/drawing/2014/main" xmlns="" id="{5E32DE3F-406B-95D1-4B2C-DEF591C4B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20213">
            <a:off x="3969397" y="4327385"/>
            <a:ext cx="1017711" cy="687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Red Arrow Sticker by Hot Topic for iOS &amp; Android | GIPHY">
            <a:extLst>
              <a:ext uri="{FF2B5EF4-FFF2-40B4-BE49-F238E27FC236}">
                <a16:creationId xmlns:a16="http://schemas.microsoft.com/office/drawing/2014/main" xmlns="" id="{8186C560-6E00-5387-8ACA-73F6DCB419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326141">
            <a:off x="1422222" y="4456723"/>
            <a:ext cx="929338" cy="687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FE194E25-F7B9-CDC6-196C-1CC02684BED6}"/>
              </a:ext>
            </a:extLst>
          </p:cNvPr>
          <p:cNvSpPr txBox="1"/>
          <p:nvPr/>
        </p:nvSpPr>
        <p:spPr>
          <a:xfrm>
            <a:off x="2213922" y="4444838"/>
            <a:ext cx="1886531" cy="52322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Vocabulary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6E09557C-3E70-FF3E-9469-B39F0A02BB0C}"/>
              </a:ext>
            </a:extLst>
          </p:cNvPr>
          <p:cNvCxnSpPr/>
          <p:nvPr/>
        </p:nvCxnSpPr>
        <p:spPr>
          <a:xfrm>
            <a:off x="6096000" y="627437"/>
            <a:ext cx="91044" cy="5405228"/>
          </a:xfrm>
          <a:prstGeom prst="line">
            <a:avLst/>
          </a:prstGeom>
          <a:ln w="571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3AA08246-93BC-F957-1B4B-60C6431FD8B4}"/>
              </a:ext>
            </a:extLst>
          </p:cNvPr>
          <p:cNvSpPr txBox="1"/>
          <p:nvPr/>
        </p:nvSpPr>
        <p:spPr>
          <a:xfrm>
            <a:off x="8097130" y="4843437"/>
            <a:ext cx="1886531" cy="523220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Grammar </a:t>
            </a:r>
          </a:p>
        </p:txBody>
      </p:sp>
    </p:spTree>
    <p:extLst>
      <p:ext uri="{BB962C8B-B14F-4D97-AF65-F5344CB8AC3E}">
        <p14:creationId xmlns:p14="http://schemas.microsoft.com/office/powerpoint/2010/main" val="264948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19" grpId="0" animBg="1"/>
      <p:bldP spid="20" grpId="0" animBg="1"/>
      <p:bldP spid="21" grpId="0" animBg="1"/>
      <p:bldP spid="11" grpId="0" animBg="1"/>
      <p:bldP spid="1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71C00284-5F8D-4519-98F3-1B96ECC8AE94}"/>
              </a:ext>
            </a:extLst>
          </p:cNvPr>
          <p:cNvSpPr/>
          <p:nvPr/>
        </p:nvSpPr>
        <p:spPr>
          <a:xfrm>
            <a:off x="6891293" y="610320"/>
            <a:ext cx="4508482" cy="5299547"/>
          </a:xfrm>
          <a:prstGeom prst="roundRect">
            <a:avLst/>
          </a:prstGeom>
          <a:solidFill>
            <a:srgbClr val="C9E7F9"/>
          </a:solidFill>
          <a:ln>
            <a:solidFill>
              <a:srgbClr val="A4DB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xmlns="" id="{C17A7AD5-9A4F-4454-A3E3-CA6951471F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4011" y="3604117"/>
            <a:ext cx="2581877" cy="258187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7B9D0F7-ED16-4CD3-85BD-735EDC6E7B57}"/>
              </a:ext>
            </a:extLst>
          </p:cNvPr>
          <p:cNvSpPr txBox="1"/>
          <p:nvPr/>
        </p:nvSpPr>
        <p:spPr>
          <a:xfrm>
            <a:off x="7547181" y="672006"/>
            <a:ext cx="3382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UNIT 6: Lesson 3A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AFC0BE4-6D3B-46E7-A507-F632E4B21D3C}"/>
              </a:ext>
            </a:extLst>
          </p:cNvPr>
          <p:cNvSpPr txBox="1"/>
          <p:nvPr/>
        </p:nvSpPr>
        <p:spPr>
          <a:xfrm>
            <a:off x="8027331" y="1161252"/>
            <a:ext cx="27652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We’ve learnt…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ECE80B9A-8395-EF70-C6C1-5C81E25053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5020" y="948133"/>
            <a:ext cx="6959124" cy="48262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5863503-E576-CF4F-21CE-F23CBCD28B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3883" y="1671806"/>
            <a:ext cx="3108771" cy="2050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132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/>
        </p:nvSpPr>
        <p:spPr>
          <a:xfrm>
            <a:off x="0" y="2801867"/>
            <a:ext cx="12192000" cy="405613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5824" y="4716736"/>
            <a:ext cx="4766175" cy="2158463"/>
          </a:xfrm>
          <a:prstGeom prst="rect">
            <a:avLst/>
          </a:prstGeom>
        </p:spPr>
      </p:pic>
      <p:sp>
        <p:nvSpPr>
          <p:cNvPr id="42" name="Rectangle 41"/>
          <p:cNvSpPr/>
          <p:nvPr/>
        </p:nvSpPr>
        <p:spPr>
          <a:xfrm>
            <a:off x="0" y="-38649"/>
            <a:ext cx="12192000" cy="3992463"/>
          </a:xfrm>
          <a:custGeom>
            <a:avLst/>
            <a:gdLst>
              <a:gd name="connsiteX0" fmla="*/ 0 w 12192000"/>
              <a:gd name="connsiteY0" fmla="*/ 0 h 3732366"/>
              <a:gd name="connsiteX1" fmla="*/ 12192000 w 12192000"/>
              <a:gd name="connsiteY1" fmla="*/ 0 h 3732366"/>
              <a:gd name="connsiteX2" fmla="*/ 12192000 w 12192000"/>
              <a:gd name="connsiteY2" fmla="*/ 3732366 h 3732366"/>
              <a:gd name="connsiteX3" fmla="*/ 0 w 12192000"/>
              <a:gd name="connsiteY3" fmla="*/ 3732366 h 3732366"/>
              <a:gd name="connsiteX4" fmla="*/ 0 w 12192000"/>
              <a:gd name="connsiteY4" fmla="*/ 0 h 3732366"/>
              <a:gd name="connsiteX0" fmla="*/ 0 w 12192000"/>
              <a:gd name="connsiteY0" fmla="*/ 0 h 3732366"/>
              <a:gd name="connsiteX1" fmla="*/ 12192000 w 12192000"/>
              <a:gd name="connsiteY1" fmla="*/ 0 h 3732366"/>
              <a:gd name="connsiteX2" fmla="*/ 12192000 w 12192000"/>
              <a:gd name="connsiteY2" fmla="*/ 3732366 h 3732366"/>
              <a:gd name="connsiteX3" fmla="*/ 6014434 w 12192000"/>
              <a:gd name="connsiteY3" fmla="*/ 3284125 h 3732366"/>
              <a:gd name="connsiteX4" fmla="*/ 0 w 12192000"/>
              <a:gd name="connsiteY4" fmla="*/ 3732366 h 3732366"/>
              <a:gd name="connsiteX5" fmla="*/ 0 w 12192000"/>
              <a:gd name="connsiteY5" fmla="*/ 0 h 3732366"/>
              <a:gd name="connsiteX0" fmla="*/ 0 w 12192000"/>
              <a:gd name="connsiteY0" fmla="*/ 0 h 3992463"/>
              <a:gd name="connsiteX1" fmla="*/ 12192000 w 12192000"/>
              <a:gd name="connsiteY1" fmla="*/ 0 h 3992463"/>
              <a:gd name="connsiteX2" fmla="*/ 12192000 w 12192000"/>
              <a:gd name="connsiteY2" fmla="*/ 3732366 h 3992463"/>
              <a:gd name="connsiteX3" fmla="*/ 6014434 w 12192000"/>
              <a:gd name="connsiteY3" fmla="*/ 3284125 h 3992463"/>
              <a:gd name="connsiteX4" fmla="*/ 2936383 w 12192000"/>
              <a:gd name="connsiteY4" fmla="*/ 3992463 h 3992463"/>
              <a:gd name="connsiteX5" fmla="*/ 0 w 12192000"/>
              <a:gd name="connsiteY5" fmla="*/ 3732366 h 3992463"/>
              <a:gd name="connsiteX6" fmla="*/ 0 w 12192000"/>
              <a:gd name="connsiteY6" fmla="*/ 0 h 3992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3992463">
                <a:moveTo>
                  <a:pt x="0" y="0"/>
                </a:moveTo>
                <a:lnTo>
                  <a:pt x="12192000" y="0"/>
                </a:lnTo>
                <a:lnTo>
                  <a:pt x="12192000" y="3732366"/>
                </a:lnTo>
                <a:cubicBezTo>
                  <a:pt x="10107054" y="3728913"/>
                  <a:pt x="8099380" y="3287578"/>
                  <a:pt x="6014434" y="3284125"/>
                </a:cubicBezTo>
                <a:cubicBezTo>
                  <a:pt x="4954073" y="3361398"/>
                  <a:pt x="3996744" y="3915190"/>
                  <a:pt x="2936383" y="3992463"/>
                </a:cubicBezTo>
                <a:lnTo>
                  <a:pt x="0" y="373236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160" y="138937"/>
            <a:ext cx="4479843" cy="363728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124" y="2862823"/>
            <a:ext cx="1137322" cy="87824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07" y="8784"/>
            <a:ext cx="1317362" cy="102973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69" y="18512"/>
            <a:ext cx="2318556" cy="1544738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4181" y="5014843"/>
            <a:ext cx="678594" cy="102487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72386" y="1036970"/>
            <a:ext cx="804739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REVIEW ANIMALS</a:t>
            </a:r>
            <a:r>
              <a:rPr kumimoji="0" lang="en-US" sz="80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079" y="1317628"/>
            <a:ext cx="6096000" cy="304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03117B47-20D5-26F5-CD6C-FCEEE804442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331" y="2161112"/>
            <a:ext cx="1130189" cy="88305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5784B94-A8ED-95C1-6B2F-A39CE2E8C42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859" y="4611852"/>
            <a:ext cx="2306939" cy="15881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332C259-2719-0ABA-9134-7A2874A2A06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991" y="5200925"/>
            <a:ext cx="1571116" cy="1253362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71880"/>
            <a:ext cx="2241436" cy="1185075"/>
          </a:xfrm>
          <a:prstGeom prst="rect">
            <a:avLst/>
          </a:prstGeom>
        </p:spPr>
      </p:pic>
      <p:pic>
        <p:nvPicPr>
          <p:cNvPr id="7" name="Picture 8" descr="Premium Vector | Viper animal cartoon colored clipart illustration">
            <a:extLst>
              <a:ext uri="{FF2B5EF4-FFF2-40B4-BE49-F238E27FC236}">
                <a16:creationId xmlns:a16="http://schemas.microsoft.com/office/drawing/2014/main" xmlns="" id="{7F5AF365-3B00-B66B-22AF-3267EF8C9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650" b="98500" l="750" r="98700">
                        <a14:backgroundMark x1="3350" y1="47200" x2="43350" y2="8600"/>
                        <a14:backgroundMark x1="1900" y1="56750" x2="450" y2="95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5554" y="1597418"/>
            <a:ext cx="883054" cy="883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0898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1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6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1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732" y="617539"/>
            <a:ext cx="4681232" cy="3657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732" y="617539"/>
            <a:ext cx="4681232" cy="36576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987233" y="4546423"/>
            <a:ext cx="4597758" cy="941232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Lion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594558" y="4546423"/>
            <a:ext cx="4597758" cy="941232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Tiger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87233" y="5714697"/>
            <a:ext cx="4597758" cy="941232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594558" y="5714697"/>
            <a:ext cx="4597758" cy="941232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Rabbit</a:t>
            </a:r>
          </a:p>
        </p:txBody>
      </p:sp>
      <p:sp>
        <p:nvSpPr>
          <p:cNvPr id="21" name="Pentagon 20">
            <a:hlinkClick r:id="" action="ppaction://hlinkshowjump?jump=nextslide"/>
          </p:cNvPr>
          <p:cNvSpPr/>
          <p:nvPr/>
        </p:nvSpPr>
        <p:spPr>
          <a:xfrm>
            <a:off x="9645445" y="114379"/>
            <a:ext cx="2418736" cy="9144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NEXT</a:t>
            </a:r>
          </a:p>
        </p:txBody>
      </p:sp>
      <p:sp>
        <p:nvSpPr>
          <p:cNvPr id="22" name="Pentagon 21">
            <a:hlinkClick r:id="" action="ppaction://hlinkshowjump?jump=previousslide"/>
          </p:cNvPr>
          <p:cNvSpPr/>
          <p:nvPr/>
        </p:nvSpPr>
        <p:spPr>
          <a:xfrm flipH="1">
            <a:off x="110061" y="114379"/>
            <a:ext cx="2418736" cy="9144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</a:t>
            </a:r>
            <a:endParaRPr kumimoji="0" lang="en-US" sz="16600" b="1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8921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1022" y="775302"/>
            <a:ext cx="5313146" cy="3657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1022" y="775302"/>
            <a:ext cx="5313146" cy="36576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987233" y="4546423"/>
            <a:ext cx="4597758" cy="941232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Tiger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594558" y="4546423"/>
            <a:ext cx="4597758" cy="941232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Fox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987233" y="5714697"/>
            <a:ext cx="4597758" cy="941232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594558" y="5714697"/>
            <a:ext cx="4597758" cy="941232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Zebra</a:t>
            </a:r>
          </a:p>
        </p:txBody>
      </p:sp>
      <p:sp>
        <p:nvSpPr>
          <p:cNvPr id="21" name="Pentagon 20">
            <a:hlinkClick r:id="" action="ppaction://hlinkshowjump?jump=nextslide"/>
          </p:cNvPr>
          <p:cNvSpPr/>
          <p:nvPr/>
        </p:nvSpPr>
        <p:spPr>
          <a:xfrm>
            <a:off x="9645445" y="114379"/>
            <a:ext cx="2418736" cy="9144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NEXT</a:t>
            </a:r>
          </a:p>
        </p:txBody>
      </p:sp>
      <p:sp>
        <p:nvSpPr>
          <p:cNvPr id="22" name="Pentagon 21">
            <a:hlinkClick r:id="" action="ppaction://hlinkshowjump?jump=previousslide"/>
          </p:cNvPr>
          <p:cNvSpPr/>
          <p:nvPr/>
        </p:nvSpPr>
        <p:spPr>
          <a:xfrm flipH="1">
            <a:off x="110061" y="114379"/>
            <a:ext cx="2418736" cy="9144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</a:t>
            </a:r>
            <a:endParaRPr kumimoji="0" lang="en-US" sz="16600" b="1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3310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156" y="775302"/>
            <a:ext cx="4584878" cy="3657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156" y="775302"/>
            <a:ext cx="4584878" cy="36576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987233" y="4546423"/>
            <a:ext cx="4597758" cy="941232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Rabbit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594558" y="4546423"/>
            <a:ext cx="4597758" cy="941232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Lion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87233" y="5714697"/>
            <a:ext cx="4597758" cy="941232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Guinea pig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594558" y="5714697"/>
            <a:ext cx="4597758" cy="941232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Panda</a:t>
            </a:r>
          </a:p>
        </p:txBody>
      </p:sp>
      <p:sp>
        <p:nvSpPr>
          <p:cNvPr id="19" name="Pentagon 18">
            <a:hlinkClick r:id="" action="ppaction://hlinkshowjump?jump=nextslide"/>
          </p:cNvPr>
          <p:cNvSpPr/>
          <p:nvPr/>
        </p:nvSpPr>
        <p:spPr>
          <a:xfrm>
            <a:off x="9645445" y="114379"/>
            <a:ext cx="2418736" cy="9144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NEXT</a:t>
            </a:r>
          </a:p>
        </p:txBody>
      </p:sp>
      <p:sp>
        <p:nvSpPr>
          <p:cNvPr id="20" name="Pentagon 19">
            <a:hlinkClick r:id="" action="ppaction://hlinkshowjump?jump=previousslide"/>
          </p:cNvPr>
          <p:cNvSpPr/>
          <p:nvPr/>
        </p:nvSpPr>
        <p:spPr>
          <a:xfrm flipH="1">
            <a:off x="110061" y="114379"/>
            <a:ext cx="2418736" cy="9144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</a:t>
            </a:r>
            <a:endParaRPr kumimoji="0" lang="en-US" sz="16600" b="1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629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244" y="661781"/>
            <a:ext cx="2421776" cy="3657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244" y="661781"/>
            <a:ext cx="2421776" cy="36576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987233" y="4546423"/>
            <a:ext cx="4597758" cy="941232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594558" y="4546423"/>
            <a:ext cx="4597758" cy="941232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Rabbit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87233" y="5714697"/>
            <a:ext cx="4597758" cy="941232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Dog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594558" y="5714697"/>
            <a:ext cx="4597758" cy="941232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Guinea pig</a:t>
            </a:r>
          </a:p>
        </p:txBody>
      </p:sp>
      <p:sp>
        <p:nvSpPr>
          <p:cNvPr id="19" name="Pentagon 18">
            <a:hlinkClick r:id="" action="ppaction://hlinkshowjump?jump=nextslide"/>
          </p:cNvPr>
          <p:cNvSpPr/>
          <p:nvPr/>
        </p:nvSpPr>
        <p:spPr>
          <a:xfrm>
            <a:off x="9645445" y="114379"/>
            <a:ext cx="2418736" cy="9144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NEXT</a:t>
            </a:r>
          </a:p>
        </p:txBody>
      </p:sp>
      <p:sp>
        <p:nvSpPr>
          <p:cNvPr id="20" name="Pentagon 19">
            <a:hlinkClick r:id="" action="ppaction://hlinkshowjump?jump=previousslide"/>
          </p:cNvPr>
          <p:cNvSpPr/>
          <p:nvPr/>
        </p:nvSpPr>
        <p:spPr>
          <a:xfrm flipH="1">
            <a:off x="110061" y="114379"/>
            <a:ext cx="2418736" cy="9144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</a:t>
            </a:r>
            <a:endParaRPr kumimoji="0" lang="en-US" sz="16600" b="1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5354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987233" y="4546423"/>
            <a:ext cx="4597758" cy="941232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>
                <a:solidFill>
                  <a:prstClr val="white"/>
                </a:solidFill>
                <a:latin typeface="Calibri" panose="020F0502020204030204"/>
              </a:rPr>
              <a:t>Guinea pig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594558" y="4546423"/>
            <a:ext cx="4597758" cy="941232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Snake 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87233" y="5714697"/>
            <a:ext cx="4597758" cy="941232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594558" y="5714697"/>
            <a:ext cx="4597758" cy="941232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Rabbits</a:t>
            </a:r>
          </a:p>
        </p:txBody>
      </p:sp>
      <p:sp>
        <p:nvSpPr>
          <p:cNvPr id="7" name="Pentagon 6">
            <a:hlinkClick r:id="" action="ppaction://hlinkshowjump?jump=nextslide"/>
          </p:cNvPr>
          <p:cNvSpPr/>
          <p:nvPr/>
        </p:nvSpPr>
        <p:spPr>
          <a:xfrm>
            <a:off x="9645445" y="114379"/>
            <a:ext cx="2418736" cy="9144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NEXT</a:t>
            </a:r>
          </a:p>
        </p:txBody>
      </p:sp>
      <p:sp>
        <p:nvSpPr>
          <p:cNvPr id="17" name="Pentagon 16">
            <a:hlinkClick r:id="" action="ppaction://hlinkshowjump?jump=previousslide"/>
          </p:cNvPr>
          <p:cNvSpPr/>
          <p:nvPr/>
        </p:nvSpPr>
        <p:spPr>
          <a:xfrm flipH="1">
            <a:off x="110061" y="114379"/>
            <a:ext cx="2418736" cy="9144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</a:t>
            </a:r>
            <a:endParaRPr kumimoji="0" lang="en-US" sz="16600" b="1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8" descr="Premium Vector | Viper animal cartoon colored clipart illustration">
            <a:extLst>
              <a:ext uri="{FF2B5EF4-FFF2-40B4-BE49-F238E27FC236}">
                <a16:creationId xmlns:a16="http://schemas.microsoft.com/office/drawing/2014/main" xmlns="" id="{991087F1-7556-C982-89BA-75B021B377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50" b="98500" l="750" r="98700">
                        <a14:backgroundMark x1="3350" y1="47200" x2="43350" y2="8600"/>
                        <a14:backgroundMark x1="1900" y1="56750" x2="450" y2="95600"/>
                      </a14:backgroundRemoval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9923" y="180069"/>
            <a:ext cx="3846786" cy="3846786"/>
          </a:xfrm>
          <a:prstGeom prst="rect">
            <a:avLst/>
          </a:prstGeom>
          <a:noFill/>
          <a:effectLst>
            <a:innerShdw blurRad="63500" dist="50800" dir="13500000">
              <a:schemeClr val="tx1">
                <a:alpha val="50000"/>
              </a:scheme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Premium Vector | Viper animal cartoon colored clipart illustration">
            <a:extLst>
              <a:ext uri="{FF2B5EF4-FFF2-40B4-BE49-F238E27FC236}">
                <a16:creationId xmlns:a16="http://schemas.microsoft.com/office/drawing/2014/main" xmlns="" id="{907AE00D-BAB8-21A8-D645-A98DF1E3B1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50" b="98500" l="750" r="98700">
                        <a14:backgroundMark x1="3350" y1="47200" x2="43350" y2="8600"/>
                        <a14:backgroundMark x1="1900" y1="56750" x2="450" y2="95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9923" y="201463"/>
            <a:ext cx="3846786" cy="3846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904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2647</TotalTime>
  <Words>562</Words>
  <Application>Microsoft Office PowerPoint</Application>
  <PresentationFormat>Widescreen</PresentationFormat>
  <Paragraphs>196</Paragraphs>
  <Slides>35</Slides>
  <Notes>9</Notes>
  <HiddenSlides>0</HiddenSlides>
  <MMClips>10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.VnTime</vt:lpstr>
      <vt:lpstr>Arial</vt:lpstr>
      <vt:lpstr>Calibri</vt:lpstr>
      <vt:lpstr>Calibri Light</vt:lpstr>
      <vt:lpstr>Tahoma</vt:lpstr>
      <vt:lpstr>Times New Roman</vt:lpstr>
      <vt:lpstr>Office Theme</vt:lpstr>
      <vt:lpstr>2_Office Theme</vt:lpstr>
      <vt:lpstr>PowerPoint Presentation</vt:lpstr>
      <vt:lpstr>PowerPoint Presentation</vt:lpstr>
      <vt:lpstr>Song: Animal actions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Super Teachers</dc:creator>
  <cp:lastModifiedBy>Admin</cp:lastModifiedBy>
  <cp:revision>752</cp:revision>
  <dcterms:created xsi:type="dcterms:W3CDTF">2021-05-20T08:47:48Z</dcterms:created>
  <dcterms:modified xsi:type="dcterms:W3CDTF">2023-06-13T01:15:30Z</dcterms:modified>
</cp:coreProperties>
</file>