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3.wav" ContentType="audio/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9"/>
  </p:notesMasterIdLst>
  <p:sldIdLst>
    <p:sldId id="1063" r:id="rId3"/>
    <p:sldId id="1064" r:id="rId4"/>
    <p:sldId id="370" r:id="rId5"/>
    <p:sldId id="292" r:id="rId6"/>
    <p:sldId id="1065" r:id="rId7"/>
    <p:sldId id="1069" r:id="rId8"/>
    <p:sldId id="1070" r:id="rId9"/>
    <p:sldId id="1071" r:id="rId10"/>
    <p:sldId id="1072" r:id="rId11"/>
    <p:sldId id="1073" r:id="rId12"/>
    <p:sldId id="1074" r:id="rId13"/>
    <p:sldId id="791" r:id="rId14"/>
    <p:sldId id="792" r:id="rId15"/>
    <p:sldId id="798" r:id="rId16"/>
    <p:sldId id="799" r:id="rId17"/>
    <p:sldId id="1058" r:id="rId18"/>
    <p:sldId id="1060" r:id="rId19"/>
    <p:sldId id="1059" r:id="rId20"/>
    <p:sldId id="796" r:id="rId21"/>
    <p:sldId id="372" r:id="rId22"/>
    <p:sldId id="1075" r:id="rId23"/>
    <p:sldId id="373" r:id="rId24"/>
    <p:sldId id="1051" r:id="rId25"/>
    <p:sldId id="1052" r:id="rId26"/>
    <p:sldId id="1076" r:id="rId27"/>
    <p:sldId id="10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127E"/>
    <a:srgbClr val="92D050"/>
    <a:srgbClr val="F7A160"/>
    <a:srgbClr val="D96EAB"/>
    <a:srgbClr val="FD651C"/>
    <a:srgbClr val="E4B3B4"/>
    <a:srgbClr val="5D8C3B"/>
    <a:srgbClr val="A8CC69"/>
    <a:srgbClr val="D7E495"/>
    <a:srgbClr val="7FB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91150" autoAdjust="0"/>
  </p:normalViewPr>
  <p:slideViewPr>
    <p:cSldViewPr snapToGrid="0">
      <p:cViewPr varScale="1">
        <p:scale>
          <a:sx n="78" d="100"/>
          <a:sy n="78" d="100"/>
        </p:scale>
        <p:origin x="1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0C1D8-148A-4573-9EBF-3521D838CBD2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8AA0C-05A6-4E4F-BDA5-D818876FE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70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A8AA0C-05A6-4E4F-BDA5-D818876FE7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80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41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76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29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SG" dirty="0"/>
              <a:t>Have Ss take out the drawing they have made in previous lesson</a:t>
            </a:r>
          </a:p>
          <a:p>
            <a:pPr marL="171450" indent="-171450">
              <a:buFontTx/>
              <a:buChar char="-"/>
            </a:pPr>
            <a:r>
              <a:rPr lang="en-SG" dirty="0"/>
              <a:t>Instruct Ss to move around the class and talk with 3 to 5 friends about it using the given structures in the next slide</a:t>
            </a:r>
          </a:p>
          <a:p>
            <a:pPr marL="171450" indent="-171450">
              <a:buFontTx/>
              <a:buChar char="-"/>
            </a:pP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4255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Draw Ss’ attention to the 2 questions they have to ask their friends about the drawing</a:t>
            </a:r>
          </a:p>
          <a:p>
            <a:pPr marL="171450" indent="-171450">
              <a:buFontTx/>
              <a:buChar char="-"/>
            </a:pPr>
            <a:r>
              <a:rPr lang="en-US" dirty="0"/>
              <a:t>Model by inviting 1 student to come to the front and have the conversation with the teacher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A8AA0C-05A6-4E4F-BDA5-D818876FE7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80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340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44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18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71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088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980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5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B87E4C-1351-4092-8C2F-CAE5423E28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3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5C38CE-EF5F-4D80-B93F-A3C547F9F3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212B99E-4C49-41FF-9BA9-57154F97D4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14E223-49AE-4039-9AD9-56DC8191E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C8C782-8A5A-4869-AAE5-A00785A20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57B437-B984-43D8-AC37-DCDAC8B31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58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3C4095-5339-4785-B244-8B02F9998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4FD34E3-2908-4861-9333-D37400614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0104B9-988C-4ED5-AEE7-15E7FBD69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427BC-CFDE-4C5C-83A7-10159448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1A1B06-4301-4B84-B124-4EAFAAA6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59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A6ADD04-602F-4684-8201-C3CCECEFD3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84EEAA-C732-4D2D-8D15-5D3894BF5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2413A1-6930-4086-BFEB-6BAB60464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EB7475-0F29-48F7-A107-A5C4B581A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513893-7DA2-4AF9-B8B7-632E9F685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941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71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767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62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11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36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53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892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8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577B6F-D8C2-493F-A2D6-2C4D2B5D9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C7803D-6C87-4FD4-8BA3-42DF66B17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9447BC-052A-4F2B-A9D9-79C0BC17E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355BA30-84C3-4C82-AE85-7193C03DD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48AAF9D-4428-486D-826F-7BA68A397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615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74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520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0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BAA202-BE50-47EF-AE9E-DCD15CEF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69918C4-2B38-481F-9DF1-5E5CB406B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7E5D91A-1907-4680-989B-6159EEF0A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F947DE-8CD5-4ECC-8423-8B44337E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173ED8-9D6B-48B1-8E0B-5DEB0DEB7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7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24FB3A-43FA-4EF4-9FE2-7D7C4D9F8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B1725A6-60F0-485A-9DBB-FA8AA6B95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6469250-3143-4E20-8706-60BADD0B8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2211585-EA6A-4D42-9A84-1A65192E1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6A9A4B-CA2B-4B6E-B042-7CE4F85C6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14DDEB0-57A9-46FE-A492-CCB071515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6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7BC57F-1CA6-4149-9AEB-BD331D5AE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430148-411F-4EA9-9E06-8D4E287BA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E3C0CC9-3C9D-40ED-8BED-4DD11307A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BE99B8D-FDED-4223-9E60-C96C813220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1A90F32-8473-41B6-BE15-3C694FEC5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B7B46D0-F56B-4F6A-9FAF-07BE9546D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6419FF5-68AC-4303-8D2A-EE1ACA3D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68B0583-F17E-4614-8864-8AE06B67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1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8986CC-B7CE-4B28-A630-6F0CADA16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4A7DB22-E673-408B-9CC0-6FD5B39A8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9C7E7A2-467D-4969-848D-7185CF9AD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4F2905E0-ADEC-4E18-888C-564BB5684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78B82CB-4E9C-4E12-9B3D-C8828C78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E13FD12-853D-41AF-A431-7065F31AB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DB50FF2-CEAB-4A65-9BB5-C4B9BC2F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2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265CEC-E79A-4D01-AE67-4C4CBA1A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B4CA8C-8DA0-4303-8CDA-36C3FABE1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6D1403-19E3-4820-B56B-7C55212CC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657C453-765C-4790-BA23-0B1A49002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EABB45-58E1-4CFD-B989-2DC8D69A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A1A7E4-A457-4B93-9A70-15082763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98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B7CE80-A334-4C38-8688-C2CCAD68B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DDDCD1F-1DC9-4645-BE5A-E65C336A0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52B828-A9C0-4F3C-B6F5-FACE97054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FD30C43-88A1-448E-ABCB-5B7DB7CE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1D2CECC-3533-4CCA-98CE-E202EF25F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84100E-813E-42BD-B64D-47D7AE32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92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CE13264-CD34-4A19-9296-3A9DFFAE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A083D4-64E7-4D54-B605-A12103983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C54156-417D-4385-A50C-5438B6006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C452F-7A62-42CD-9CAC-71B7EDD747BE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8026EE9-E1DE-4135-90F4-E67826E18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621F62-5A1E-4AA3-8D47-AE0A850EDF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CC0BF6-52E2-4622-ABE6-E95A95F86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7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6/13/2023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00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32.jpeg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32.jpeg"/><Relationship Id="rId1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32.jpeg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32.jpeg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32.jpeg"/><Relationship Id="rId1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8.wdp"/><Relationship Id="rId18" Type="http://schemas.openxmlformats.org/officeDocument/2006/relationships/image" Target="../media/image38.png"/><Relationship Id="rId3" Type="http://schemas.openxmlformats.org/officeDocument/2006/relationships/audio" Target="../media/audio2.wav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microsoft.com/office/2007/relationships/hdphoto" Target="../media/hdphoto9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11" Type="http://schemas.openxmlformats.org/officeDocument/2006/relationships/image" Target="../media/image26.png"/><Relationship Id="rId5" Type="http://schemas.openxmlformats.org/officeDocument/2006/relationships/audio" Target="../media/audio4.wav"/><Relationship Id="rId15" Type="http://schemas.openxmlformats.org/officeDocument/2006/relationships/image" Target="../media/image36.png"/><Relationship Id="rId10" Type="http://schemas.openxmlformats.org/officeDocument/2006/relationships/image" Target="../media/image33.png"/><Relationship Id="rId19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2.jpeg"/><Relationship Id="rId1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3B053688-771C-45D1-BD19-99761C69EC7E}"/>
              </a:ext>
            </a:extLst>
          </p:cNvPr>
          <p:cNvSpPr/>
          <p:nvPr/>
        </p:nvSpPr>
        <p:spPr>
          <a:xfrm>
            <a:off x="3023241" y="2043405"/>
            <a:ext cx="8379327" cy="1783995"/>
          </a:xfrm>
          <a:prstGeom prst="roundRect">
            <a:avLst/>
          </a:prstGeom>
          <a:solidFill>
            <a:srgbClr val="E2F3DB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 6: HELP THE ANIMALS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Lesson 3B –Vocabulary and Grammar 2</a:t>
            </a:r>
          </a:p>
        </p:txBody>
      </p:sp>
    </p:spTree>
    <p:extLst>
      <p:ext uri="{BB962C8B-B14F-4D97-AF65-F5344CB8AC3E}">
        <p14:creationId xmlns:p14="http://schemas.microsoft.com/office/powerpoint/2010/main" val="1911586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vocabulary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2200589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9DA92DCB-3312-4E3C-EDE0-64B201C56C16}"/>
              </a:ext>
            </a:extLst>
          </p:cNvPr>
          <p:cNvSpPr/>
          <p:nvPr/>
        </p:nvSpPr>
        <p:spPr>
          <a:xfrm>
            <a:off x="5061057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91804035-C8C2-9B53-E93E-840CD1601219}"/>
              </a:ext>
            </a:extLst>
          </p:cNvPr>
          <p:cNvSpPr/>
          <p:nvPr/>
        </p:nvSpPr>
        <p:spPr>
          <a:xfrm>
            <a:off x="7921526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571770A8-52A6-6F8E-ADFF-B14FA353D02D}"/>
              </a:ext>
            </a:extLst>
          </p:cNvPr>
          <p:cNvSpPr/>
          <p:nvPr/>
        </p:nvSpPr>
        <p:spPr>
          <a:xfrm>
            <a:off x="3667441" y="3381272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0077CE0C-E9C7-B504-BD1A-39F07DDAF9BA}"/>
              </a:ext>
            </a:extLst>
          </p:cNvPr>
          <p:cNvSpPr/>
          <p:nvPr/>
        </p:nvSpPr>
        <p:spPr>
          <a:xfrm>
            <a:off x="6529791" y="3318470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D55341-0A3F-B60B-2A60-37207DAE0571}"/>
              </a:ext>
            </a:extLst>
          </p:cNvPr>
          <p:cNvSpPr txBox="1"/>
          <p:nvPr/>
        </p:nvSpPr>
        <p:spPr>
          <a:xfrm>
            <a:off x="3977640" y="5143326"/>
            <a:ext cx="141476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chick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E19349-2E73-81C4-352A-C6AB95619395}"/>
              </a:ext>
            </a:extLst>
          </p:cNvPr>
          <p:cNvSpPr txBox="1"/>
          <p:nvPr/>
        </p:nvSpPr>
        <p:spPr>
          <a:xfrm>
            <a:off x="6914206" y="5143327"/>
            <a:ext cx="1301057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spider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3F3254-3F92-09BE-A8CA-3B1E59F6783D}"/>
              </a:ext>
            </a:extLst>
          </p:cNvPr>
          <p:cNvSpPr txBox="1"/>
          <p:nvPr/>
        </p:nvSpPr>
        <p:spPr>
          <a:xfrm>
            <a:off x="2726241" y="2467785"/>
            <a:ext cx="105017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05794D-3947-9218-33BE-1F6F6A2BD331}"/>
              </a:ext>
            </a:extLst>
          </p:cNvPr>
          <p:cNvSpPr txBox="1"/>
          <p:nvPr/>
        </p:nvSpPr>
        <p:spPr>
          <a:xfrm>
            <a:off x="5438596" y="2428577"/>
            <a:ext cx="13176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parrot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4E0BFC-C80D-A373-4827-296C12715CB3}"/>
              </a:ext>
            </a:extLst>
          </p:cNvPr>
          <p:cNvSpPr txBox="1"/>
          <p:nvPr/>
        </p:nvSpPr>
        <p:spPr>
          <a:xfrm>
            <a:off x="8457287" y="2467786"/>
            <a:ext cx="99929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13B8FC-2702-BE2D-889F-8889A0D61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254" y="900269"/>
            <a:ext cx="1430150" cy="1535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0FDC6E-2C96-3CBD-161F-46EC07351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988" y="816625"/>
            <a:ext cx="1280021" cy="1444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7413A8D-9D23-E0A2-3F2E-C5353E29F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634" y="786502"/>
            <a:ext cx="1450974" cy="1580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FB0AE9-5DD9-0579-1491-1EE5C8C858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690" y="3542526"/>
            <a:ext cx="1661354" cy="1477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3181CC-9CEE-C9F7-C60A-668C2F6E0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5421" y="3459571"/>
            <a:ext cx="1811866" cy="160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2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0ED38011-99A3-DC2E-C0CE-4F2C9F4DF8FF}"/>
              </a:ext>
            </a:extLst>
          </p:cNvPr>
          <p:cNvSpPr/>
          <p:nvPr/>
        </p:nvSpPr>
        <p:spPr>
          <a:xfrm>
            <a:off x="1023588" y="1046480"/>
            <a:ext cx="3791300" cy="660338"/>
          </a:xfrm>
          <a:prstGeom prst="wedgeRoundRectCallout">
            <a:avLst>
              <a:gd name="adj1" fmla="val -15754"/>
              <a:gd name="adj2" fmla="val 161144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What are these?</a:t>
            </a:r>
          </a:p>
        </p:txBody>
      </p:sp>
      <p:sp>
        <p:nvSpPr>
          <p:cNvPr id="8" name="Google Shape;281;p15">
            <a:extLst>
              <a:ext uri="{FF2B5EF4-FFF2-40B4-BE49-F238E27FC236}">
                <a16:creationId xmlns:a16="http://schemas.microsoft.com/office/drawing/2014/main" xmlns="" id="{99E12F43-36E2-99DE-FF33-D68E040D12C0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Grammar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3DC4C78A-D043-D802-9831-6699F041D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987" y="2242382"/>
            <a:ext cx="2692264" cy="26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708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459" y="0"/>
            <a:ext cx="12436918" cy="758408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450" y="623343"/>
            <a:ext cx="2692264" cy="26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7880" y="5203686"/>
            <a:ext cx="2036240" cy="9388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3756" y="3243998"/>
            <a:ext cx="9504488" cy="162167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79941" y="334537"/>
            <a:ext cx="4700859" cy="22257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RULES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Students read the sentences.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Say </a:t>
            </a:r>
            <a:r>
              <a:rPr lang="en-US" sz="2400" i="1" dirty="0">
                <a:solidFill>
                  <a:schemeClr val="tx1"/>
                </a:solidFill>
              </a:rPr>
              <a:t>True</a:t>
            </a:r>
            <a:r>
              <a:rPr lang="en-US" sz="2400" dirty="0">
                <a:solidFill>
                  <a:schemeClr val="tx1"/>
                </a:solidFill>
              </a:rPr>
              <a:t> or </a:t>
            </a:r>
            <a:r>
              <a:rPr lang="en-US" sz="2400" i="1" dirty="0">
                <a:solidFill>
                  <a:schemeClr val="tx1"/>
                </a:solidFill>
              </a:rPr>
              <a:t>False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1 correct answer = 2 points.</a:t>
            </a:r>
          </a:p>
        </p:txBody>
      </p:sp>
    </p:spTree>
    <p:extLst>
      <p:ext uri="{BB962C8B-B14F-4D97-AF65-F5344CB8AC3E}">
        <p14:creationId xmlns:p14="http://schemas.microsoft.com/office/powerpoint/2010/main" val="147504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1.48148E-6 L 0.27045 -0.002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5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 b="17974"/>
          <a:stretch/>
        </p:blipFill>
        <p:spPr>
          <a:xfrm>
            <a:off x="-85812" y="-1"/>
            <a:ext cx="12277812" cy="6843253"/>
          </a:xfrm>
          <a:prstGeom prst="rect">
            <a:avLst/>
          </a:prstGeom>
        </p:spPr>
      </p:pic>
      <p:sp>
        <p:nvSpPr>
          <p:cNvPr id="15" name="22 Rectángulo"/>
          <p:cNvSpPr/>
          <p:nvPr/>
        </p:nvSpPr>
        <p:spPr>
          <a:xfrm>
            <a:off x="-85812" y="4744184"/>
            <a:ext cx="12277812" cy="2113816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ranja diagonal"/>
          <p:cNvSpPr/>
          <p:nvPr/>
        </p:nvSpPr>
        <p:spPr>
          <a:xfrm rot="5400000">
            <a:off x="7840116" y="3672239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7 Franja diagonal"/>
          <p:cNvSpPr/>
          <p:nvPr/>
        </p:nvSpPr>
        <p:spPr>
          <a:xfrm rot="16200000" flipH="1">
            <a:off x="3166428" y="3672238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3 Rectángulo"/>
          <p:cNvSpPr/>
          <p:nvPr/>
        </p:nvSpPr>
        <p:spPr>
          <a:xfrm>
            <a:off x="3275215" y="3278326"/>
            <a:ext cx="5377686" cy="32531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5137"/>
          <a:stretch/>
        </p:blipFill>
        <p:spPr>
          <a:xfrm>
            <a:off x="-88490" y="3278326"/>
            <a:ext cx="3363705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/>
          <a:srcRect l="20882"/>
          <a:stretch/>
        </p:blipFill>
        <p:spPr>
          <a:xfrm flipH="1">
            <a:off x="8656801" y="3278326"/>
            <a:ext cx="3554863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Rounded Rectangle 10"/>
          <p:cNvSpPr/>
          <p:nvPr/>
        </p:nvSpPr>
        <p:spPr>
          <a:xfrm>
            <a:off x="2919685" y="297578"/>
            <a:ext cx="6838678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>
                <a:solidFill>
                  <a:srgbClr val="002060"/>
                </a:solidFill>
              </a:rPr>
              <a:t>1. What are these?.</a:t>
            </a: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6"/>
            <a:ext cx="12292013" cy="1411124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44" y="3166025"/>
            <a:ext cx="1625169" cy="1625169"/>
          </a:xfrm>
          <a:prstGeom prst="rect">
            <a:avLst/>
          </a:prstGeom>
        </p:spPr>
      </p:pic>
      <p:sp>
        <p:nvSpPr>
          <p:cNvPr id="26" name="1MsPham"/>
          <p:cNvSpPr/>
          <p:nvPr/>
        </p:nvSpPr>
        <p:spPr>
          <a:xfrm>
            <a:off x="550373" y="4651763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spiders.</a:t>
            </a:r>
          </a:p>
        </p:txBody>
      </p:sp>
      <p:sp>
        <p:nvSpPr>
          <p:cNvPr id="33" name="4MsPham"/>
          <p:cNvSpPr/>
          <p:nvPr/>
        </p:nvSpPr>
        <p:spPr>
          <a:xfrm>
            <a:off x="8398722" y="454859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chicks.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BEED342-516C-99F4-23E6-4602A7CC4DA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00368" y="566636"/>
            <a:ext cx="1243961" cy="1101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B9323E-CFE6-02AE-4261-37E49BA877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44329" y="538157"/>
            <a:ext cx="1243961" cy="110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wav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72435 -0.000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33998 0.000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5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 b="17974"/>
          <a:stretch/>
        </p:blipFill>
        <p:spPr>
          <a:xfrm>
            <a:off x="-85812" y="-1"/>
            <a:ext cx="12277812" cy="6843253"/>
          </a:xfrm>
          <a:prstGeom prst="rect">
            <a:avLst/>
          </a:prstGeom>
        </p:spPr>
      </p:pic>
      <p:sp>
        <p:nvSpPr>
          <p:cNvPr id="15" name="22 Rectángulo"/>
          <p:cNvSpPr/>
          <p:nvPr/>
        </p:nvSpPr>
        <p:spPr>
          <a:xfrm>
            <a:off x="-85812" y="4744184"/>
            <a:ext cx="12277812" cy="2113816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ranja diagonal"/>
          <p:cNvSpPr/>
          <p:nvPr/>
        </p:nvSpPr>
        <p:spPr>
          <a:xfrm rot="5400000">
            <a:off x="7840116" y="3672239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7 Franja diagonal"/>
          <p:cNvSpPr/>
          <p:nvPr/>
        </p:nvSpPr>
        <p:spPr>
          <a:xfrm rot="16200000" flipH="1">
            <a:off x="3166428" y="3672238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3 Rectángulo"/>
          <p:cNvSpPr/>
          <p:nvPr/>
        </p:nvSpPr>
        <p:spPr>
          <a:xfrm>
            <a:off x="3275215" y="3278326"/>
            <a:ext cx="5377686" cy="32531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5137"/>
          <a:stretch/>
        </p:blipFill>
        <p:spPr>
          <a:xfrm>
            <a:off x="-88490" y="3278326"/>
            <a:ext cx="3363705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/>
          <a:srcRect l="20882"/>
          <a:stretch/>
        </p:blipFill>
        <p:spPr>
          <a:xfrm flipH="1">
            <a:off x="8656801" y="3278326"/>
            <a:ext cx="3554863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Rounded Rectangle 10"/>
          <p:cNvSpPr/>
          <p:nvPr/>
        </p:nvSpPr>
        <p:spPr>
          <a:xfrm>
            <a:off x="539966" y="297578"/>
            <a:ext cx="8551919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>
                <a:solidFill>
                  <a:srgbClr val="002060"/>
                </a:solidFill>
              </a:rPr>
              <a:t>2. What are these? .</a:t>
            </a: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6"/>
            <a:ext cx="12292013" cy="1411124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44" y="3166025"/>
            <a:ext cx="1625169" cy="1625169"/>
          </a:xfrm>
          <a:prstGeom prst="rect">
            <a:avLst/>
          </a:prstGeom>
        </p:spPr>
      </p:pic>
      <p:sp>
        <p:nvSpPr>
          <p:cNvPr id="26" name="1MsPham"/>
          <p:cNvSpPr/>
          <p:nvPr/>
        </p:nvSpPr>
        <p:spPr>
          <a:xfrm>
            <a:off x="7590652" y="4643144"/>
            <a:ext cx="4327801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goats.</a:t>
            </a:r>
          </a:p>
        </p:txBody>
      </p:sp>
      <p:sp>
        <p:nvSpPr>
          <p:cNvPr id="33" name="4MsPham"/>
          <p:cNvSpPr/>
          <p:nvPr/>
        </p:nvSpPr>
        <p:spPr>
          <a:xfrm>
            <a:off x="539966" y="4668192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snakes.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BB234E-A7E0-B176-80C3-5CEEE57F6B9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5328" y="417393"/>
            <a:ext cx="1191373" cy="12974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62BC55A-650A-7919-FFAB-62F0F3DADBB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49962" y="1004928"/>
            <a:ext cx="1365878" cy="1487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BB02A3D-D5A2-2459-4FAD-1F0759F12C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4461" y="840325"/>
            <a:ext cx="1517023" cy="165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91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wav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5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 b="17974"/>
          <a:stretch/>
        </p:blipFill>
        <p:spPr>
          <a:xfrm>
            <a:off x="-85812" y="-1"/>
            <a:ext cx="12277812" cy="6843253"/>
          </a:xfrm>
          <a:prstGeom prst="rect">
            <a:avLst/>
          </a:prstGeom>
        </p:spPr>
      </p:pic>
      <p:sp>
        <p:nvSpPr>
          <p:cNvPr id="15" name="22 Rectángulo"/>
          <p:cNvSpPr/>
          <p:nvPr/>
        </p:nvSpPr>
        <p:spPr>
          <a:xfrm>
            <a:off x="-85812" y="4744184"/>
            <a:ext cx="12277812" cy="2113816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ranja diagonal"/>
          <p:cNvSpPr/>
          <p:nvPr/>
        </p:nvSpPr>
        <p:spPr>
          <a:xfrm rot="5400000">
            <a:off x="7840116" y="3672239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7 Franja diagonal"/>
          <p:cNvSpPr/>
          <p:nvPr/>
        </p:nvSpPr>
        <p:spPr>
          <a:xfrm rot="16200000" flipH="1">
            <a:off x="3166428" y="3672238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3 Rectángulo"/>
          <p:cNvSpPr/>
          <p:nvPr/>
        </p:nvSpPr>
        <p:spPr>
          <a:xfrm>
            <a:off x="3275215" y="3278326"/>
            <a:ext cx="5377686" cy="32531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5137"/>
          <a:stretch/>
        </p:blipFill>
        <p:spPr>
          <a:xfrm>
            <a:off x="-88490" y="3278326"/>
            <a:ext cx="3363705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/>
          <a:srcRect l="20882"/>
          <a:stretch/>
        </p:blipFill>
        <p:spPr>
          <a:xfrm flipH="1">
            <a:off x="8656801" y="3278326"/>
            <a:ext cx="3554863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Rounded Rectangle 10"/>
          <p:cNvSpPr/>
          <p:nvPr/>
        </p:nvSpPr>
        <p:spPr>
          <a:xfrm>
            <a:off x="680004" y="297578"/>
            <a:ext cx="8411881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>
                <a:solidFill>
                  <a:srgbClr val="002060"/>
                </a:solidFill>
              </a:rPr>
              <a:t>3.What are these?</a:t>
            </a: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6"/>
            <a:ext cx="12292013" cy="1411124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44" y="3166025"/>
            <a:ext cx="1625169" cy="1625169"/>
          </a:xfrm>
          <a:prstGeom prst="rect">
            <a:avLst/>
          </a:prstGeom>
        </p:spPr>
      </p:pic>
      <p:sp>
        <p:nvSpPr>
          <p:cNvPr id="26" name="1MsPham"/>
          <p:cNvSpPr/>
          <p:nvPr/>
        </p:nvSpPr>
        <p:spPr>
          <a:xfrm>
            <a:off x="8497013" y="454859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ducks.</a:t>
            </a:r>
          </a:p>
        </p:txBody>
      </p:sp>
      <p:sp>
        <p:nvSpPr>
          <p:cNvPr id="33" name="4MsPham"/>
          <p:cNvSpPr/>
          <p:nvPr/>
        </p:nvSpPr>
        <p:spPr>
          <a:xfrm>
            <a:off x="680004" y="466607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It’s a duck.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4FE1A8-A2BB-2F43-6AD5-BF348BECA7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56445" y="409055"/>
            <a:ext cx="1109083" cy="1191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E8FB1F3-A113-BEB0-7342-90ED7F5530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6917" y="409055"/>
            <a:ext cx="1109083" cy="11911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87070BE-0462-D6C6-D202-A381E832A41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03766" y="1496421"/>
            <a:ext cx="1109083" cy="1191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EB6C78B-BEF1-0653-652E-30E0D2DA13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4238" y="1496421"/>
            <a:ext cx="1109083" cy="11911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B0B1B8A-0324-52FC-A76D-AABFFB7A07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66778" y="355875"/>
            <a:ext cx="1179832" cy="126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wav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5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 b="17974"/>
          <a:stretch/>
        </p:blipFill>
        <p:spPr>
          <a:xfrm>
            <a:off x="-85812" y="-1"/>
            <a:ext cx="12277812" cy="6843253"/>
          </a:xfrm>
          <a:prstGeom prst="rect">
            <a:avLst/>
          </a:prstGeom>
        </p:spPr>
      </p:pic>
      <p:sp>
        <p:nvSpPr>
          <p:cNvPr id="15" name="22 Rectángulo"/>
          <p:cNvSpPr/>
          <p:nvPr/>
        </p:nvSpPr>
        <p:spPr>
          <a:xfrm>
            <a:off x="-85812" y="4744184"/>
            <a:ext cx="12277812" cy="2113816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ranja diagonal"/>
          <p:cNvSpPr/>
          <p:nvPr/>
        </p:nvSpPr>
        <p:spPr>
          <a:xfrm rot="5400000">
            <a:off x="7840116" y="3672239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7 Franja diagonal"/>
          <p:cNvSpPr/>
          <p:nvPr/>
        </p:nvSpPr>
        <p:spPr>
          <a:xfrm rot="16200000" flipH="1">
            <a:off x="3166428" y="3672238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3 Rectángulo"/>
          <p:cNvSpPr/>
          <p:nvPr/>
        </p:nvSpPr>
        <p:spPr>
          <a:xfrm>
            <a:off x="3275215" y="3278326"/>
            <a:ext cx="5377686" cy="32531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5137"/>
          <a:stretch/>
        </p:blipFill>
        <p:spPr>
          <a:xfrm>
            <a:off x="-88490" y="3278326"/>
            <a:ext cx="3363705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/>
          <a:srcRect l="20882"/>
          <a:stretch/>
        </p:blipFill>
        <p:spPr>
          <a:xfrm flipH="1">
            <a:off x="8656801" y="3278326"/>
            <a:ext cx="3554863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Rounded Rectangle 10"/>
          <p:cNvSpPr/>
          <p:nvPr/>
        </p:nvSpPr>
        <p:spPr>
          <a:xfrm>
            <a:off x="271463" y="297578"/>
            <a:ext cx="8820422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>
                <a:solidFill>
                  <a:srgbClr val="002060"/>
                </a:solidFill>
              </a:rPr>
              <a:t>4. What are these?</a:t>
            </a:r>
          </a:p>
          <a:p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6"/>
            <a:ext cx="12292013" cy="1411124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44" y="3166025"/>
            <a:ext cx="1625169" cy="1625169"/>
          </a:xfrm>
          <a:prstGeom prst="rect">
            <a:avLst/>
          </a:prstGeom>
        </p:spPr>
      </p:pic>
      <p:sp>
        <p:nvSpPr>
          <p:cNvPr id="26" name="1MsPham"/>
          <p:cNvSpPr/>
          <p:nvPr/>
        </p:nvSpPr>
        <p:spPr>
          <a:xfrm>
            <a:off x="271463" y="4651763"/>
            <a:ext cx="370627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parrots.</a:t>
            </a:r>
          </a:p>
        </p:txBody>
      </p:sp>
      <p:sp>
        <p:nvSpPr>
          <p:cNvPr id="33" name="4MsPham"/>
          <p:cNvSpPr/>
          <p:nvPr/>
        </p:nvSpPr>
        <p:spPr>
          <a:xfrm>
            <a:off x="8398722" y="454859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It’s a parrot.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92D53A1-63C8-FDA9-6085-3E10356C767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43237" y="482057"/>
            <a:ext cx="1782624" cy="2011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464D80-E404-778A-6C22-634B3342CB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5861" y="482057"/>
            <a:ext cx="1782624" cy="20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wav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72435 -0.000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0 L -0.33998 0.000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5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 b="17974"/>
          <a:stretch/>
        </p:blipFill>
        <p:spPr>
          <a:xfrm>
            <a:off x="-85812" y="-1"/>
            <a:ext cx="12277812" cy="6843253"/>
          </a:xfrm>
          <a:prstGeom prst="rect">
            <a:avLst/>
          </a:prstGeom>
        </p:spPr>
      </p:pic>
      <p:sp>
        <p:nvSpPr>
          <p:cNvPr id="15" name="22 Rectángulo"/>
          <p:cNvSpPr/>
          <p:nvPr/>
        </p:nvSpPr>
        <p:spPr>
          <a:xfrm>
            <a:off x="-85812" y="4744184"/>
            <a:ext cx="12277812" cy="2113816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ranja diagonal"/>
          <p:cNvSpPr/>
          <p:nvPr/>
        </p:nvSpPr>
        <p:spPr>
          <a:xfrm rot="5400000">
            <a:off x="7840116" y="3672239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7 Franja diagonal"/>
          <p:cNvSpPr/>
          <p:nvPr/>
        </p:nvSpPr>
        <p:spPr>
          <a:xfrm rot="16200000" flipH="1">
            <a:off x="3166428" y="3672238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3 Rectángulo"/>
          <p:cNvSpPr/>
          <p:nvPr/>
        </p:nvSpPr>
        <p:spPr>
          <a:xfrm>
            <a:off x="3275215" y="3278326"/>
            <a:ext cx="5377686" cy="32531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5137"/>
          <a:stretch/>
        </p:blipFill>
        <p:spPr>
          <a:xfrm>
            <a:off x="-88490" y="3278326"/>
            <a:ext cx="3363705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/>
          <a:srcRect l="20882"/>
          <a:stretch/>
        </p:blipFill>
        <p:spPr>
          <a:xfrm flipH="1">
            <a:off x="8656801" y="3278326"/>
            <a:ext cx="3554863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Rounded Rectangle 10"/>
          <p:cNvSpPr/>
          <p:nvPr/>
        </p:nvSpPr>
        <p:spPr>
          <a:xfrm>
            <a:off x="402813" y="297578"/>
            <a:ext cx="8689072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>
                <a:solidFill>
                  <a:srgbClr val="002060"/>
                </a:solidFill>
              </a:rPr>
              <a:t>5. What are these?</a:t>
            </a: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6"/>
            <a:ext cx="12292013" cy="1411124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44" y="3166025"/>
            <a:ext cx="1625169" cy="1625169"/>
          </a:xfrm>
          <a:prstGeom prst="rect">
            <a:avLst/>
          </a:prstGeom>
        </p:spPr>
      </p:pic>
      <p:sp>
        <p:nvSpPr>
          <p:cNvPr id="26" name="1MsPham"/>
          <p:cNvSpPr/>
          <p:nvPr/>
        </p:nvSpPr>
        <p:spPr>
          <a:xfrm>
            <a:off x="8382743" y="4643144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chicks.</a:t>
            </a:r>
          </a:p>
        </p:txBody>
      </p:sp>
      <p:sp>
        <p:nvSpPr>
          <p:cNvPr id="33" name="4MsPham"/>
          <p:cNvSpPr/>
          <p:nvPr/>
        </p:nvSpPr>
        <p:spPr>
          <a:xfrm>
            <a:off x="497432" y="4687965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ducks.</a:t>
            </a: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3ACD37A-18D1-4F92-D2B3-084C74C075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35849" y="580266"/>
            <a:ext cx="1720302" cy="1529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C5B79C-5135-E774-B25D-CAC39B570F8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63867" y="580266"/>
            <a:ext cx="1720302" cy="152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4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wav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5 Imagen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88" b="17974"/>
          <a:stretch/>
        </p:blipFill>
        <p:spPr>
          <a:xfrm>
            <a:off x="-85812" y="-1"/>
            <a:ext cx="12277812" cy="6843253"/>
          </a:xfrm>
          <a:prstGeom prst="rect">
            <a:avLst/>
          </a:prstGeom>
        </p:spPr>
      </p:pic>
      <p:sp>
        <p:nvSpPr>
          <p:cNvPr id="15" name="22 Rectángulo"/>
          <p:cNvSpPr/>
          <p:nvPr/>
        </p:nvSpPr>
        <p:spPr>
          <a:xfrm>
            <a:off x="-85812" y="4744184"/>
            <a:ext cx="12277812" cy="2113816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Franja diagonal"/>
          <p:cNvSpPr/>
          <p:nvPr/>
        </p:nvSpPr>
        <p:spPr>
          <a:xfrm rot="5400000">
            <a:off x="7840116" y="3672239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9" name="17 Franja diagonal"/>
          <p:cNvSpPr/>
          <p:nvPr/>
        </p:nvSpPr>
        <p:spPr>
          <a:xfrm rot="16200000" flipH="1">
            <a:off x="3166428" y="3672238"/>
            <a:ext cx="908485" cy="714132"/>
          </a:xfrm>
          <a:prstGeom prst="diagStripe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20" name="3 Rectángulo"/>
          <p:cNvSpPr/>
          <p:nvPr/>
        </p:nvSpPr>
        <p:spPr>
          <a:xfrm>
            <a:off x="3275215" y="3278326"/>
            <a:ext cx="5377686" cy="325312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/>
          <a:srcRect l="25137"/>
          <a:stretch/>
        </p:blipFill>
        <p:spPr>
          <a:xfrm>
            <a:off x="-88490" y="3278326"/>
            <a:ext cx="3363705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/>
          <a:srcRect l="20882"/>
          <a:stretch/>
        </p:blipFill>
        <p:spPr>
          <a:xfrm flipH="1">
            <a:off x="8656801" y="3278326"/>
            <a:ext cx="3554863" cy="213378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1" name="Rounded Rectangle 10"/>
          <p:cNvSpPr/>
          <p:nvPr/>
        </p:nvSpPr>
        <p:spPr>
          <a:xfrm>
            <a:off x="1028700" y="297578"/>
            <a:ext cx="8063185" cy="2480917"/>
          </a:xfrm>
          <a:prstGeom prst="roundRect">
            <a:avLst>
              <a:gd name="adj" fmla="val 8988"/>
            </a:avLst>
          </a:prstGeom>
          <a:solidFill>
            <a:schemeClr val="bg1">
              <a:alpha val="92000"/>
            </a:schemeClr>
          </a:solidFill>
          <a:ln w="76200">
            <a:solidFill>
              <a:srgbClr val="FF0000">
                <a:alpha val="48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r>
              <a:rPr lang="en-US" sz="4000" dirty="0">
                <a:solidFill>
                  <a:srgbClr val="002060"/>
                </a:solidFill>
              </a:rPr>
              <a:t>6. What are these?</a:t>
            </a: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  <a:p>
            <a:pPr algn="ctr"/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38093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86990" flipH="1">
            <a:off x="4690986" y="3971073"/>
            <a:ext cx="2629600" cy="26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-100013" y="5446876"/>
            <a:ext cx="12292013" cy="1411124"/>
          </a:xfrm>
          <a:prstGeom prst="rect">
            <a:avLst/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352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27715" r="21326" b="11650"/>
          <a:stretch/>
        </p:blipFill>
        <p:spPr bwMode="auto">
          <a:xfrm>
            <a:off x="4293801" y="3966606"/>
            <a:ext cx="3423969" cy="227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44" y="3166025"/>
            <a:ext cx="1625169" cy="1625169"/>
          </a:xfrm>
          <a:prstGeom prst="rect">
            <a:avLst/>
          </a:prstGeom>
        </p:spPr>
      </p:pic>
      <p:sp>
        <p:nvSpPr>
          <p:cNvPr id="26" name="1MsPham"/>
          <p:cNvSpPr/>
          <p:nvPr/>
        </p:nvSpPr>
        <p:spPr>
          <a:xfrm>
            <a:off x="8382743" y="4643144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guinea pigs.</a:t>
            </a:r>
          </a:p>
        </p:txBody>
      </p:sp>
      <p:sp>
        <p:nvSpPr>
          <p:cNvPr id="33" name="4MsPham"/>
          <p:cNvSpPr/>
          <p:nvPr/>
        </p:nvSpPr>
        <p:spPr>
          <a:xfrm>
            <a:off x="539966" y="4668192"/>
            <a:ext cx="3427364" cy="1463040"/>
          </a:xfrm>
          <a:prstGeom prst="snip2DiagRect">
            <a:avLst/>
          </a:prstGeom>
          <a:solidFill>
            <a:schemeClr val="bg1">
              <a:alpha val="92000"/>
            </a:schemeClr>
          </a:solidFill>
          <a:ln w="76200" cap="rnd" cmpd="dbl">
            <a:solidFill>
              <a:srgbClr val="FFC000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</a:rPr>
              <a:t>They’re dogs.</a:t>
            </a:r>
          </a:p>
          <a:p>
            <a:pPr algn="ctr"/>
            <a:endParaRPr lang="en-US" sz="3600" b="1" dirty="0">
              <a:solidFill>
                <a:srgbClr val="002060"/>
              </a:solidFill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07210" y="5601899"/>
            <a:ext cx="1502844" cy="7069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29" b="91341" l="4556" r="96889">
                        <a14:foregroundMark x1="61111" y1="21647" x2="80556" y2="26188"/>
                        <a14:foregroundMark x1="70667" y1="17846" x2="63444" y2="29989"/>
                        <a14:foregroundMark x1="78222" y1="16367" x2="76556" y2="27772"/>
                        <a14:foregroundMark x1="64667" y1="34952" x2="56333" y2="56494"/>
                        <a14:foregroundMark x1="73000" y1="5385" x2="75778" y2="96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631" y="3696177"/>
            <a:ext cx="1359201" cy="14301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53" y="4024534"/>
            <a:ext cx="928988" cy="914548"/>
          </a:xfrm>
          <a:prstGeom prst="rect">
            <a:avLst/>
          </a:prstGeom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9401859" y="889746"/>
            <a:ext cx="2408248" cy="24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5469DA7-9765-D256-085F-9ADD5FAADB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21857" y="530694"/>
            <a:ext cx="1350518" cy="12565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87B1770-8086-E364-B2D2-0C95A933BC9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793358" y="530694"/>
            <a:ext cx="1350518" cy="12565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D736F21-5ADA-7FAA-956A-69DCFB26731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66402" y="530694"/>
            <a:ext cx="1350518" cy="125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5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rrect wav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72435 -0.0009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24" y="-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3997 0.0004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005" y="2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alling_dow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mph" presetSubtype="0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incorrec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75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1" grpId="0" animBg="1"/>
      <p:bldP spid="33" grpId="0" animBg="1"/>
      <p:bldP spid="3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459" y="0"/>
            <a:ext cx="12436918" cy="758408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450" y="623343"/>
            <a:ext cx="2692264" cy="2692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14687" r="13139"/>
          <a:stretch/>
        </p:blipFill>
        <p:spPr>
          <a:xfrm>
            <a:off x="3048000" y="1485900"/>
            <a:ext cx="7181850" cy="1522806"/>
          </a:xfrm>
          <a:prstGeom prst="rect">
            <a:avLst/>
          </a:prstGeom>
        </p:spPr>
      </p:pic>
      <p:pic>
        <p:nvPicPr>
          <p:cNvPr id="5" name="Picture 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4831" y="5136709"/>
            <a:ext cx="2042337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6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70833E-6 1.48148E-6 L 0.27045 -0.0023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6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98;p3">
            <a:extLst>
              <a:ext uri="{FF2B5EF4-FFF2-40B4-BE49-F238E27FC236}">
                <a16:creationId xmlns:a16="http://schemas.microsoft.com/office/drawing/2014/main" xmlns="" id="{1BE9F606-58FB-48D3-53B9-BA02489C8E81}"/>
              </a:ext>
            </a:extLst>
          </p:cNvPr>
          <p:cNvSpPr/>
          <p:nvPr/>
        </p:nvSpPr>
        <p:spPr>
          <a:xfrm>
            <a:off x="6957509" y="601948"/>
            <a:ext cx="3745735" cy="5299547"/>
          </a:xfrm>
          <a:prstGeom prst="roundRect">
            <a:avLst>
              <a:gd name="adj" fmla="val 16667"/>
            </a:avLst>
          </a:prstGeom>
          <a:solidFill>
            <a:srgbClr val="C9E7F9"/>
          </a:solidFill>
          <a:ln w="12700" cap="flat" cmpd="sng">
            <a:solidFill>
              <a:srgbClr val="A4DBF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99;p3">
            <a:extLst>
              <a:ext uri="{FF2B5EF4-FFF2-40B4-BE49-F238E27FC236}">
                <a16:creationId xmlns:a16="http://schemas.microsoft.com/office/drawing/2014/main" xmlns="" id="{76AEB271-D159-97AB-A371-BDF13E30F9BC}"/>
              </a:ext>
            </a:extLst>
          </p:cNvPr>
          <p:cNvSpPr txBox="1"/>
          <p:nvPr/>
        </p:nvSpPr>
        <p:spPr>
          <a:xfrm>
            <a:off x="7139276" y="818026"/>
            <a:ext cx="33822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 6: HELP THE ANIMALS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Google Shape;100;p3">
            <a:extLst>
              <a:ext uri="{FF2B5EF4-FFF2-40B4-BE49-F238E27FC236}">
                <a16:creationId xmlns:a16="http://schemas.microsoft.com/office/drawing/2014/main" xmlns="" id="{D3B4760C-7E79-78C5-6620-9F9191A74055}"/>
              </a:ext>
            </a:extLst>
          </p:cNvPr>
          <p:cNvSpPr txBox="1"/>
          <p:nvPr/>
        </p:nvSpPr>
        <p:spPr>
          <a:xfrm>
            <a:off x="7111746" y="1987537"/>
            <a:ext cx="276523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We’re learning…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01;p3">
            <a:extLst>
              <a:ext uri="{FF2B5EF4-FFF2-40B4-BE49-F238E27FC236}">
                <a16:creationId xmlns:a16="http://schemas.microsoft.com/office/drawing/2014/main" xmlns="" id="{9898B7E6-2309-A808-8181-930C82AA3D71}"/>
              </a:ext>
            </a:extLst>
          </p:cNvPr>
          <p:cNvSpPr txBox="1"/>
          <p:nvPr/>
        </p:nvSpPr>
        <p:spPr>
          <a:xfrm>
            <a:off x="7111746" y="2662092"/>
            <a:ext cx="3382176" cy="1200288"/>
          </a:xfrm>
          <a:prstGeom prst="rect">
            <a:avLst/>
          </a:prstGeom>
          <a:solidFill>
            <a:srgbClr val="A4DBF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five common pets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to ask and answer about common pets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7027ABD-F8C5-3303-11D0-878E631D5BC2}"/>
              </a:ext>
            </a:extLst>
          </p:cNvPr>
          <p:cNvSpPr txBox="1"/>
          <p:nvPr/>
        </p:nvSpPr>
        <p:spPr>
          <a:xfrm>
            <a:off x="7111746" y="4306102"/>
            <a:ext cx="3382176" cy="830997"/>
          </a:xfrm>
          <a:prstGeom prst="rect">
            <a:avLst/>
          </a:prstGeom>
          <a:solidFill>
            <a:srgbClr val="A4DBF8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-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rPr>
              <a:t>AB p.62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t> </a:t>
            </a:r>
          </a:p>
        </p:txBody>
      </p:sp>
      <p:pic>
        <p:nvPicPr>
          <p:cNvPr id="3" name="Picture 2" descr="Graphical user interface, diagram, application&#10;&#10;Description automatically generated">
            <a:extLst>
              <a:ext uri="{FF2B5EF4-FFF2-40B4-BE49-F238E27FC236}">
                <a16:creationId xmlns:a16="http://schemas.microsoft.com/office/drawing/2014/main" xmlns="" id="{6BF0A46E-04E7-9011-A9F7-69ED408D48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87" y="601948"/>
            <a:ext cx="4030882" cy="5395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2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1;p15">
            <a:extLst>
              <a:ext uri="{FF2B5EF4-FFF2-40B4-BE49-F238E27FC236}">
                <a16:creationId xmlns:a16="http://schemas.microsoft.com/office/drawing/2014/main" xmlns="" id="{3B17ECD8-3CB4-9292-587A-15F4CCFA7327}"/>
              </a:ext>
            </a:extLst>
          </p:cNvPr>
          <p:cNvSpPr txBox="1">
            <a:spLocks/>
          </p:cNvSpPr>
          <p:nvPr/>
        </p:nvSpPr>
        <p:spPr>
          <a:xfrm>
            <a:off x="83820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Activity book (p.62)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9C844F1-A275-FA77-90CD-2A9D7ADF8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65" y="826892"/>
            <a:ext cx="11135670" cy="4642856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5D03CF6D-15D8-DD86-B68B-2A1988136C3C}"/>
              </a:ext>
            </a:extLst>
          </p:cNvPr>
          <p:cNvSpPr/>
          <p:nvPr/>
        </p:nvSpPr>
        <p:spPr>
          <a:xfrm flipH="1">
            <a:off x="8681883" y="2949676"/>
            <a:ext cx="1946788" cy="1877962"/>
          </a:xfrm>
          <a:custGeom>
            <a:avLst/>
            <a:gdLst>
              <a:gd name="connsiteX0" fmla="*/ 883920 w 883920"/>
              <a:gd name="connsiteY0" fmla="*/ 0 h 2174240"/>
              <a:gd name="connsiteX1" fmla="*/ 213360 w 883920"/>
              <a:gd name="connsiteY1" fmla="*/ 568960 h 2174240"/>
              <a:gd name="connsiteX2" fmla="*/ 142240 w 883920"/>
              <a:gd name="connsiteY2" fmla="*/ 1818640 h 2174240"/>
              <a:gd name="connsiteX3" fmla="*/ 0 w 883920"/>
              <a:gd name="connsiteY3" fmla="*/ 2174240 h 217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920" h="2174240">
                <a:moveTo>
                  <a:pt x="883920" y="0"/>
                </a:moveTo>
                <a:cubicBezTo>
                  <a:pt x="610446" y="132926"/>
                  <a:pt x="336973" y="265853"/>
                  <a:pt x="213360" y="568960"/>
                </a:cubicBezTo>
                <a:cubicBezTo>
                  <a:pt x="89747" y="872067"/>
                  <a:pt x="177800" y="1551093"/>
                  <a:pt x="142240" y="1818640"/>
                </a:cubicBezTo>
                <a:cubicBezTo>
                  <a:pt x="106680" y="2086187"/>
                  <a:pt x="53340" y="2130213"/>
                  <a:pt x="0" y="217424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F8FEE6B3-6BA0-9B6E-A85D-D5C31C13F4E5}"/>
              </a:ext>
            </a:extLst>
          </p:cNvPr>
          <p:cNvSpPr/>
          <p:nvPr/>
        </p:nvSpPr>
        <p:spPr>
          <a:xfrm>
            <a:off x="4503173" y="2713703"/>
            <a:ext cx="1946788" cy="2222091"/>
          </a:xfrm>
          <a:custGeom>
            <a:avLst/>
            <a:gdLst>
              <a:gd name="connsiteX0" fmla="*/ 0 w 680720"/>
              <a:gd name="connsiteY0" fmla="*/ 0 h 1564640"/>
              <a:gd name="connsiteX1" fmla="*/ 680720 w 680720"/>
              <a:gd name="connsiteY1" fmla="*/ 1564640 h 156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0720" h="1564640">
                <a:moveTo>
                  <a:pt x="0" y="0"/>
                </a:moveTo>
                <a:lnTo>
                  <a:pt x="680720" y="156464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0580311B-7502-F2D8-7B40-CCA9155ED1D8}"/>
              </a:ext>
            </a:extLst>
          </p:cNvPr>
          <p:cNvSpPr/>
          <p:nvPr/>
        </p:nvSpPr>
        <p:spPr>
          <a:xfrm>
            <a:off x="2585883" y="2841523"/>
            <a:ext cx="7669161" cy="1986115"/>
          </a:xfrm>
          <a:custGeom>
            <a:avLst/>
            <a:gdLst>
              <a:gd name="connsiteX0" fmla="*/ 4663440 w 4663440"/>
              <a:gd name="connsiteY0" fmla="*/ 0 h 1371600"/>
              <a:gd name="connsiteX1" fmla="*/ 4145280 w 4663440"/>
              <a:gd name="connsiteY1" fmla="*/ 589280 h 1371600"/>
              <a:gd name="connsiteX2" fmla="*/ 2509520 w 4663440"/>
              <a:gd name="connsiteY2" fmla="*/ 345440 h 1371600"/>
              <a:gd name="connsiteX3" fmla="*/ 0 w 4663440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3440" h="1371600">
                <a:moveTo>
                  <a:pt x="4663440" y="0"/>
                </a:moveTo>
                <a:cubicBezTo>
                  <a:pt x="4583853" y="265853"/>
                  <a:pt x="4504267" y="531707"/>
                  <a:pt x="4145280" y="589280"/>
                </a:cubicBezTo>
                <a:cubicBezTo>
                  <a:pt x="3786293" y="646853"/>
                  <a:pt x="3200400" y="215053"/>
                  <a:pt x="2509520" y="345440"/>
                </a:cubicBezTo>
                <a:cubicBezTo>
                  <a:pt x="1818640" y="475827"/>
                  <a:pt x="909320" y="923713"/>
                  <a:pt x="0" y="137160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0B45277-2490-61AA-CDA7-C7542A01B3DF}"/>
              </a:ext>
            </a:extLst>
          </p:cNvPr>
          <p:cNvSpPr/>
          <p:nvPr/>
        </p:nvSpPr>
        <p:spPr>
          <a:xfrm>
            <a:off x="4503173" y="3028334"/>
            <a:ext cx="1759975" cy="1799303"/>
          </a:xfrm>
          <a:custGeom>
            <a:avLst/>
            <a:gdLst>
              <a:gd name="connsiteX0" fmla="*/ 883920 w 883920"/>
              <a:gd name="connsiteY0" fmla="*/ 0 h 2174240"/>
              <a:gd name="connsiteX1" fmla="*/ 213360 w 883920"/>
              <a:gd name="connsiteY1" fmla="*/ 568960 h 2174240"/>
              <a:gd name="connsiteX2" fmla="*/ 142240 w 883920"/>
              <a:gd name="connsiteY2" fmla="*/ 1818640 h 2174240"/>
              <a:gd name="connsiteX3" fmla="*/ 0 w 883920"/>
              <a:gd name="connsiteY3" fmla="*/ 2174240 h 217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920" h="2174240">
                <a:moveTo>
                  <a:pt x="883920" y="0"/>
                </a:moveTo>
                <a:cubicBezTo>
                  <a:pt x="610446" y="132926"/>
                  <a:pt x="336973" y="265853"/>
                  <a:pt x="213360" y="568960"/>
                </a:cubicBezTo>
                <a:cubicBezTo>
                  <a:pt x="89747" y="872067"/>
                  <a:pt x="177800" y="1551093"/>
                  <a:pt x="142240" y="1818640"/>
                </a:cubicBezTo>
                <a:cubicBezTo>
                  <a:pt x="106680" y="2086187"/>
                  <a:pt x="53340" y="2130213"/>
                  <a:pt x="0" y="217424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1827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065879A-374E-F6C2-54AA-101FE1087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34" y="596236"/>
            <a:ext cx="11946268" cy="3975764"/>
          </a:xfrm>
          <a:prstGeom prst="rect">
            <a:avLst/>
          </a:prstGeom>
        </p:spPr>
      </p:pic>
      <p:sp>
        <p:nvSpPr>
          <p:cNvPr id="6" name="Google Shape;281;p15">
            <a:extLst>
              <a:ext uri="{FF2B5EF4-FFF2-40B4-BE49-F238E27FC236}">
                <a16:creationId xmlns:a16="http://schemas.microsoft.com/office/drawing/2014/main" xmlns="" id="{3B17ECD8-3CB4-9292-587A-15F4CCFA7327}"/>
              </a:ext>
            </a:extLst>
          </p:cNvPr>
          <p:cNvSpPr txBox="1">
            <a:spLocks/>
          </p:cNvSpPr>
          <p:nvPr/>
        </p:nvSpPr>
        <p:spPr>
          <a:xfrm>
            <a:off x="83820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Activity book (p.62)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5D03CF6D-15D8-DD86-B68B-2A1988136C3C}"/>
              </a:ext>
            </a:extLst>
          </p:cNvPr>
          <p:cNvSpPr/>
          <p:nvPr/>
        </p:nvSpPr>
        <p:spPr>
          <a:xfrm>
            <a:off x="3763432" y="2220546"/>
            <a:ext cx="4866860" cy="1575150"/>
          </a:xfrm>
          <a:custGeom>
            <a:avLst/>
            <a:gdLst>
              <a:gd name="connsiteX0" fmla="*/ 883920 w 883920"/>
              <a:gd name="connsiteY0" fmla="*/ 0 h 2174240"/>
              <a:gd name="connsiteX1" fmla="*/ 213360 w 883920"/>
              <a:gd name="connsiteY1" fmla="*/ 568960 h 2174240"/>
              <a:gd name="connsiteX2" fmla="*/ 142240 w 883920"/>
              <a:gd name="connsiteY2" fmla="*/ 1818640 h 2174240"/>
              <a:gd name="connsiteX3" fmla="*/ 0 w 883920"/>
              <a:gd name="connsiteY3" fmla="*/ 2174240 h 217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920" h="2174240">
                <a:moveTo>
                  <a:pt x="883920" y="0"/>
                </a:moveTo>
                <a:cubicBezTo>
                  <a:pt x="610446" y="132926"/>
                  <a:pt x="336973" y="265853"/>
                  <a:pt x="213360" y="568960"/>
                </a:cubicBezTo>
                <a:cubicBezTo>
                  <a:pt x="89747" y="872067"/>
                  <a:pt x="177800" y="1551093"/>
                  <a:pt x="142240" y="1818640"/>
                </a:cubicBezTo>
                <a:cubicBezTo>
                  <a:pt x="106680" y="2086187"/>
                  <a:pt x="53340" y="2130213"/>
                  <a:pt x="0" y="217424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F8FEE6B3-6BA0-9B6E-A85D-D5C31C13F4E5}"/>
              </a:ext>
            </a:extLst>
          </p:cNvPr>
          <p:cNvSpPr/>
          <p:nvPr/>
        </p:nvSpPr>
        <p:spPr>
          <a:xfrm>
            <a:off x="3763432" y="2220545"/>
            <a:ext cx="4733295" cy="1447330"/>
          </a:xfrm>
          <a:custGeom>
            <a:avLst/>
            <a:gdLst>
              <a:gd name="connsiteX0" fmla="*/ 0 w 680720"/>
              <a:gd name="connsiteY0" fmla="*/ 0 h 1564640"/>
              <a:gd name="connsiteX1" fmla="*/ 680720 w 680720"/>
              <a:gd name="connsiteY1" fmla="*/ 1564640 h 156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0720" h="1564640">
                <a:moveTo>
                  <a:pt x="0" y="0"/>
                </a:moveTo>
                <a:lnTo>
                  <a:pt x="680720" y="1564640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0580311B-7502-F2D8-7B40-CCA9155ED1D8}"/>
              </a:ext>
            </a:extLst>
          </p:cNvPr>
          <p:cNvSpPr/>
          <p:nvPr/>
        </p:nvSpPr>
        <p:spPr>
          <a:xfrm>
            <a:off x="6339155" y="2220546"/>
            <a:ext cx="4458984" cy="1575150"/>
          </a:xfrm>
          <a:custGeom>
            <a:avLst/>
            <a:gdLst>
              <a:gd name="connsiteX0" fmla="*/ 4663440 w 4663440"/>
              <a:gd name="connsiteY0" fmla="*/ 0 h 1371600"/>
              <a:gd name="connsiteX1" fmla="*/ 4145280 w 4663440"/>
              <a:gd name="connsiteY1" fmla="*/ 589280 h 1371600"/>
              <a:gd name="connsiteX2" fmla="*/ 2509520 w 4663440"/>
              <a:gd name="connsiteY2" fmla="*/ 345440 h 1371600"/>
              <a:gd name="connsiteX3" fmla="*/ 0 w 4663440"/>
              <a:gd name="connsiteY3" fmla="*/ 137160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3440" h="1371600">
                <a:moveTo>
                  <a:pt x="4663440" y="0"/>
                </a:moveTo>
                <a:cubicBezTo>
                  <a:pt x="4583853" y="265853"/>
                  <a:pt x="4504267" y="531707"/>
                  <a:pt x="4145280" y="589280"/>
                </a:cubicBezTo>
                <a:cubicBezTo>
                  <a:pt x="3786293" y="646853"/>
                  <a:pt x="3200400" y="215053"/>
                  <a:pt x="2509520" y="345440"/>
                </a:cubicBezTo>
                <a:cubicBezTo>
                  <a:pt x="1818640" y="475827"/>
                  <a:pt x="909320" y="923713"/>
                  <a:pt x="0" y="137160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D0B45277-2490-61AA-CDA7-C7542A01B3DF}"/>
              </a:ext>
            </a:extLst>
          </p:cNvPr>
          <p:cNvSpPr/>
          <p:nvPr/>
        </p:nvSpPr>
        <p:spPr>
          <a:xfrm>
            <a:off x="1472296" y="2220545"/>
            <a:ext cx="4866859" cy="1575150"/>
          </a:xfrm>
          <a:custGeom>
            <a:avLst/>
            <a:gdLst>
              <a:gd name="connsiteX0" fmla="*/ 883920 w 883920"/>
              <a:gd name="connsiteY0" fmla="*/ 0 h 2174240"/>
              <a:gd name="connsiteX1" fmla="*/ 213360 w 883920"/>
              <a:gd name="connsiteY1" fmla="*/ 568960 h 2174240"/>
              <a:gd name="connsiteX2" fmla="*/ 142240 w 883920"/>
              <a:gd name="connsiteY2" fmla="*/ 1818640 h 2174240"/>
              <a:gd name="connsiteX3" fmla="*/ 0 w 883920"/>
              <a:gd name="connsiteY3" fmla="*/ 2174240 h 2174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3920" h="2174240">
                <a:moveTo>
                  <a:pt x="883920" y="0"/>
                </a:moveTo>
                <a:cubicBezTo>
                  <a:pt x="610446" y="132926"/>
                  <a:pt x="336973" y="265853"/>
                  <a:pt x="213360" y="568960"/>
                </a:cubicBezTo>
                <a:cubicBezTo>
                  <a:pt x="89747" y="872067"/>
                  <a:pt x="177800" y="1551093"/>
                  <a:pt x="142240" y="1818640"/>
                </a:cubicBezTo>
                <a:cubicBezTo>
                  <a:pt x="106680" y="2086187"/>
                  <a:pt x="53340" y="2130213"/>
                  <a:pt x="0" y="217424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57099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CA11258-9D7C-0E40-ECC3-12735DE60F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217" y="634933"/>
            <a:ext cx="9763229" cy="5183494"/>
          </a:xfrm>
          <a:prstGeom prst="rect">
            <a:avLst/>
          </a:prstGeom>
        </p:spPr>
      </p:pic>
      <p:sp>
        <p:nvSpPr>
          <p:cNvPr id="8" name="Google Shape;281;p15">
            <a:extLst>
              <a:ext uri="{FF2B5EF4-FFF2-40B4-BE49-F238E27FC236}">
                <a16:creationId xmlns:a16="http://schemas.microsoft.com/office/drawing/2014/main" xmlns="" id="{BDECAD14-FF02-6596-1904-6D985B87D924}"/>
              </a:ext>
            </a:extLst>
          </p:cNvPr>
          <p:cNvSpPr txBox="1">
            <a:spLocks/>
          </p:cNvSpPr>
          <p:nvPr/>
        </p:nvSpPr>
        <p:spPr>
          <a:xfrm>
            <a:off x="838200" y="995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accent1"/>
              </a:buClr>
              <a:buSzPts val="3600"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Activity book (</a:t>
            </a:r>
            <a:r>
              <a:rPr lang="en-US" sz="2800" b="1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p.62</a:t>
            </a: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34F63A97-0C2E-A75E-4CA3-00692806E03D}"/>
              </a:ext>
            </a:extLst>
          </p:cNvPr>
          <p:cNvSpPr/>
          <p:nvPr/>
        </p:nvSpPr>
        <p:spPr>
          <a:xfrm>
            <a:off x="10445531" y="634933"/>
            <a:ext cx="1565985" cy="546346"/>
          </a:xfrm>
          <a:prstGeom prst="roundRect">
            <a:avLst/>
          </a:prstGeom>
          <a:solidFill>
            <a:srgbClr val="C00000"/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b="1" kern="0" dirty="0">
                <a:solidFill>
                  <a:srgbClr val="FFFFFF"/>
                </a:solidFill>
                <a:sym typeface="Arial"/>
              </a:rPr>
              <a:t>Answers</a:t>
            </a:r>
            <a:endParaRPr kumimoji="0" lang="en-SG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DCCE5691-7D7F-F084-AAE4-A95E1F209AE8}"/>
              </a:ext>
            </a:extLst>
          </p:cNvPr>
          <p:cNvSpPr/>
          <p:nvPr/>
        </p:nvSpPr>
        <p:spPr>
          <a:xfrm>
            <a:off x="6934681" y="2898267"/>
            <a:ext cx="1743680" cy="266114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SG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Arial"/>
              </a:rPr>
              <a:t>They’re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9166B204-CE38-63CD-FDDE-255C8161EC97}"/>
              </a:ext>
            </a:extLst>
          </p:cNvPr>
          <p:cNvSpPr/>
          <p:nvPr/>
        </p:nvSpPr>
        <p:spPr>
          <a:xfrm>
            <a:off x="6934681" y="3426632"/>
            <a:ext cx="2055207" cy="266114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SG" sz="3200" b="1" kern="0" dirty="0">
                <a:solidFill>
                  <a:srgbClr val="FF0000"/>
                </a:solidFill>
                <a:sym typeface="Arial"/>
              </a:rPr>
              <a:t>It’s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C4C45810-35ED-4A17-86BB-33D4DE8DA561}"/>
              </a:ext>
            </a:extLst>
          </p:cNvPr>
          <p:cNvSpPr/>
          <p:nvPr/>
        </p:nvSpPr>
        <p:spPr>
          <a:xfrm>
            <a:off x="7099254" y="3913901"/>
            <a:ext cx="1726059" cy="417058"/>
          </a:xfrm>
          <a:prstGeom prst="roundRect">
            <a:avLst/>
          </a:prstGeom>
          <a:noFill/>
          <a:ln w="38100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SG" sz="3200" b="1" kern="0" dirty="0">
                <a:solidFill>
                  <a:srgbClr val="FF0000"/>
                </a:solidFill>
                <a:sym typeface="Arial"/>
              </a:rPr>
              <a:t>They’re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470C79-E58F-1B3F-B9E3-EA1F6DFB64F7}"/>
              </a:ext>
            </a:extLst>
          </p:cNvPr>
          <p:cNvSpPr txBox="1"/>
          <p:nvPr/>
        </p:nvSpPr>
        <p:spPr>
          <a:xfrm>
            <a:off x="3163321" y="6121217"/>
            <a:ext cx="6192973" cy="400110"/>
          </a:xfrm>
          <a:prstGeom prst="rect">
            <a:avLst/>
          </a:prstGeom>
          <a:noFill/>
          <a:ln w="19050">
            <a:noFill/>
            <a:prstDash val="lg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CDAE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“Answers” to show the answers</a:t>
            </a:r>
          </a:p>
        </p:txBody>
      </p:sp>
    </p:spTree>
    <p:extLst>
      <p:ext uri="{BB962C8B-B14F-4D97-AF65-F5344CB8AC3E}">
        <p14:creationId xmlns:p14="http://schemas.microsoft.com/office/powerpoint/2010/main" val="23948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81;p15">
            <a:extLst>
              <a:ext uri="{FF2B5EF4-FFF2-40B4-BE49-F238E27FC236}">
                <a16:creationId xmlns:a16="http://schemas.microsoft.com/office/drawing/2014/main" xmlns="" id="{FBE82A5B-E3F3-0973-A6A2-DF952CABC7EB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PRODUCTION</a:t>
            </a: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xmlns="" id="{AFEEF237-A44F-BE95-0746-2BD2C9952BD6}"/>
              </a:ext>
            </a:extLst>
          </p:cNvPr>
          <p:cNvSpPr/>
          <p:nvPr/>
        </p:nvSpPr>
        <p:spPr>
          <a:xfrm>
            <a:off x="2256724" y="1046480"/>
            <a:ext cx="3331276" cy="1899920"/>
          </a:xfrm>
          <a:prstGeom prst="wedgeRoundRectCallout">
            <a:avLst>
              <a:gd name="adj1" fmla="val -63805"/>
              <a:gd name="adj2" fmla="val 38351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Show your drawing in the last lesson.</a:t>
            </a:r>
          </a:p>
          <a:p>
            <a:pPr algn="ctr"/>
            <a:r>
              <a:rPr lang="en-US" sz="2400" b="1" dirty="0"/>
              <a:t>Move around the class. Talk with 3-5 friends about the toy.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BB62095-B2E6-4DF9-3B92-BA98DF3984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2788" y="2367467"/>
            <a:ext cx="1748251" cy="3429263"/>
          </a:xfrm>
          <a:prstGeom prst="rect">
            <a:avLst/>
          </a:prstGeom>
        </p:spPr>
      </p:pic>
      <p:pic>
        <p:nvPicPr>
          <p:cNvPr id="3" name="Picture 2" descr="Star Border Png , Png Download - Star Border Png, Transparent Png ,  Transparent Png Image - PNGitem">
            <a:extLst>
              <a:ext uri="{FF2B5EF4-FFF2-40B4-BE49-F238E27FC236}">
                <a16:creationId xmlns:a16="http://schemas.microsoft.com/office/drawing/2014/main" xmlns="" id="{ABE838B2-F827-7A9C-67E1-1BA2988F3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688769"/>
            <a:ext cx="6510261" cy="501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BCFAF7B-5787-6681-15B7-A2980DCAC2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3949" y="1448571"/>
            <a:ext cx="4035717" cy="25376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3102400-8E9C-EF13-23AD-24A99434EF0C}"/>
              </a:ext>
            </a:extLst>
          </p:cNvPr>
          <p:cNvSpPr txBox="1"/>
          <p:nvPr/>
        </p:nvSpPr>
        <p:spPr>
          <a:xfrm>
            <a:off x="7374577" y="3668765"/>
            <a:ext cx="38594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</a:rPr>
              <a:t>They’re</a:t>
            </a:r>
            <a:r>
              <a:rPr lang="en-US" sz="3200" b="1" dirty="0">
                <a:solidFill>
                  <a:srgbClr val="0070C0"/>
                </a:solidFill>
              </a:rPr>
              <a:t> ducks. </a:t>
            </a:r>
            <a:r>
              <a:rPr lang="en-US" sz="3200" b="1" u="sng" dirty="0">
                <a:solidFill>
                  <a:srgbClr val="FF0000"/>
                </a:solidFill>
              </a:rPr>
              <a:t>They’re</a:t>
            </a:r>
            <a:r>
              <a:rPr lang="en-US" sz="3200" b="1" dirty="0">
                <a:solidFill>
                  <a:srgbClr val="0070C0"/>
                </a:solidFill>
              </a:rPr>
              <a:t> yellow. </a:t>
            </a:r>
          </a:p>
        </p:txBody>
      </p:sp>
    </p:spTree>
    <p:extLst>
      <p:ext uri="{BB962C8B-B14F-4D97-AF65-F5344CB8AC3E}">
        <p14:creationId xmlns:p14="http://schemas.microsoft.com/office/powerpoint/2010/main" val="33640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B8BF59B-9373-7126-E5B9-F7D89A2DB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" y="1856120"/>
            <a:ext cx="1290761" cy="257716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8A1959D-B079-3E4E-927E-1FC392108A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040" y="1793794"/>
            <a:ext cx="1313847" cy="2577162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6AA1602-1397-2402-8E98-1AE06DFA0196}"/>
              </a:ext>
            </a:extLst>
          </p:cNvPr>
          <p:cNvGrpSpPr/>
          <p:nvPr/>
        </p:nvGrpSpPr>
        <p:grpSpPr>
          <a:xfrm>
            <a:off x="8224148" y="892050"/>
            <a:ext cx="3152918" cy="901744"/>
            <a:chOff x="8224148" y="892050"/>
            <a:chExt cx="3152918" cy="901744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xmlns="" id="{616508F4-F82F-CB8E-8F51-704FFEEBC4E6}"/>
                </a:ext>
              </a:extLst>
            </p:cNvPr>
            <p:cNvSpPr/>
            <p:nvPr/>
          </p:nvSpPr>
          <p:spPr>
            <a:xfrm>
              <a:off x="8453120" y="1133456"/>
              <a:ext cx="2923946" cy="660338"/>
            </a:xfrm>
            <a:prstGeom prst="wedgeRoundRectCallout">
              <a:avLst>
                <a:gd name="adj1" fmla="val 48840"/>
                <a:gd name="adj2" fmla="val 98858"/>
                <a:gd name="adj3" fmla="val 16667"/>
              </a:avLst>
            </a:prstGeom>
            <a:solidFill>
              <a:srgbClr val="92D050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/>
                <a:t>They’re ducks.</a:t>
              </a:r>
            </a:p>
          </p:txBody>
        </p:sp>
        <p:sp>
          <p:nvSpPr>
            <p:cNvPr id="8" name="Google Shape;298;p16">
              <a:extLst>
                <a:ext uri="{FF2B5EF4-FFF2-40B4-BE49-F238E27FC236}">
                  <a16:creationId xmlns:a16="http://schemas.microsoft.com/office/drawing/2014/main" xmlns="" id="{6413B120-3715-3AD0-93B5-C173B9C2640F}"/>
                </a:ext>
              </a:extLst>
            </p:cNvPr>
            <p:cNvSpPr/>
            <p:nvPr/>
          </p:nvSpPr>
          <p:spPr>
            <a:xfrm>
              <a:off x="8224148" y="892050"/>
              <a:ext cx="464504" cy="494759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Calibri"/>
                <a:buNone/>
              </a:pPr>
              <a:r>
                <a:rPr lang="en-US" sz="26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6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CEE76D83-5BB5-00DB-5967-F8053BEAD91B}"/>
              </a:ext>
            </a:extLst>
          </p:cNvPr>
          <p:cNvGrpSpPr/>
          <p:nvPr/>
        </p:nvGrpSpPr>
        <p:grpSpPr>
          <a:xfrm>
            <a:off x="791336" y="799100"/>
            <a:ext cx="2735612" cy="917878"/>
            <a:chOff x="791336" y="799100"/>
            <a:chExt cx="2735612" cy="917878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xmlns="" id="{D0510C36-60D8-7E51-B8C8-92FF0E2A9B87}"/>
                </a:ext>
              </a:extLst>
            </p:cNvPr>
            <p:cNvSpPr/>
            <p:nvPr/>
          </p:nvSpPr>
          <p:spPr>
            <a:xfrm>
              <a:off x="814934" y="1056640"/>
              <a:ext cx="2712014" cy="660338"/>
            </a:xfrm>
            <a:prstGeom prst="wedgeRoundRectCallout">
              <a:avLst>
                <a:gd name="adj1" fmla="val 1958"/>
                <a:gd name="adj2" fmla="val 89743"/>
                <a:gd name="adj3" fmla="val 16667"/>
              </a:avLst>
            </a:prstGeom>
            <a:solidFill>
              <a:srgbClr val="F7A160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chemeClr val="bg1"/>
                  </a:solidFill>
                </a:rPr>
                <a:t>What are these?</a:t>
              </a:r>
            </a:p>
          </p:txBody>
        </p:sp>
        <p:sp>
          <p:nvSpPr>
            <p:cNvPr id="9" name="Google Shape;299;p16">
              <a:extLst>
                <a:ext uri="{FF2B5EF4-FFF2-40B4-BE49-F238E27FC236}">
                  <a16:creationId xmlns:a16="http://schemas.microsoft.com/office/drawing/2014/main" xmlns="" id="{6720752B-CB05-9265-24F8-3F2D2A382336}"/>
                </a:ext>
              </a:extLst>
            </p:cNvPr>
            <p:cNvSpPr/>
            <p:nvPr/>
          </p:nvSpPr>
          <p:spPr>
            <a:xfrm>
              <a:off x="791336" y="799100"/>
              <a:ext cx="464504" cy="494759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Calibri"/>
                <a:buNone/>
              </a:pPr>
              <a:r>
                <a:rPr lang="en-US" sz="26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6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BD4E1EA6-2F61-52E0-E9C0-74B95B03C759}"/>
              </a:ext>
            </a:extLst>
          </p:cNvPr>
          <p:cNvGrpSpPr/>
          <p:nvPr/>
        </p:nvGrpSpPr>
        <p:grpSpPr>
          <a:xfrm>
            <a:off x="791336" y="4632622"/>
            <a:ext cx="3862856" cy="907718"/>
            <a:chOff x="791336" y="4632622"/>
            <a:chExt cx="3862856" cy="907718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xmlns="" id="{0FCC4D7D-7EDA-F5E3-6A82-B9265D3CD15C}"/>
                </a:ext>
              </a:extLst>
            </p:cNvPr>
            <p:cNvSpPr/>
            <p:nvPr/>
          </p:nvSpPr>
          <p:spPr>
            <a:xfrm>
              <a:off x="1023587" y="4880002"/>
              <a:ext cx="3630605" cy="660338"/>
            </a:xfrm>
            <a:prstGeom prst="wedgeRoundRectCallout">
              <a:avLst>
                <a:gd name="adj1" fmla="val -32676"/>
                <a:gd name="adj2" fmla="val -127200"/>
                <a:gd name="adj3" fmla="val 16667"/>
              </a:avLst>
            </a:prstGeom>
            <a:solidFill>
              <a:srgbClr val="F7A160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>
                  <a:solidFill>
                    <a:schemeClr val="bg1"/>
                  </a:solidFill>
                </a:rPr>
                <a:t>What </a:t>
              </a:r>
              <a:r>
                <a:rPr lang="en-US" sz="2600" b="1" dirty="0" err="1">
                  <a:solidFill>
                    <a:schemeClr val="bg1"/>
                  </a:solidFill>
                </a:rPr>
                <a:t>colour</a:t>
              </a:r>
              <a:r>
                <a:rPr lang="en-US" sz="2600" b="1" dirty="0">
                  <a:solidFill>
                    <a:schemeClr val="bg1"/>
                  </a:solidFill>
                </a:rPr>
                <a:t> are they?</a:t>
              </a:r>
            </a:p>
          </p:txBody>
        </p:sp>
        <p:sp>
          <p:nvSpPr>
            <p:cNvPr id="11" name="Google Shape;299;p16">
              <a:extLst>
                <a:ext uri="{FF2B5EF4-FFF2-40B4-BE49-F238E27FC236}">
                  <a16:creationId xmlns:a16="http://schemas.microsoft.com/office/drawing/2014/main" xmlns="" id="{79CD72E1-3896-E2D7-CA93-53210133372E}"/>
                </a:ext>
              </a:extLst>
            </p:cNvPr>
            <p:cNvSpPr/>
            <p:nvPr/>
          </p:nvSpPr>
          <p:spPr>
            <a:xfrm>
              <a:off x="791336" y="4632622"/>
              <a:ext cx="464504" cy="494759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Calibri"/>
                <a:buNone/>
              </a:pPr>
              <a:r>
                <a:rPr lang="en-US" sz="26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26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F2616F7-D399-583C-F148-81CA7EC1DE99}"/>
              </a:ext>
            </a:extLst>
          </p:cNvPr>
          <p:cNvGrpSpPr/>
          <p:nvPr/>
        </p:nvGrpSpPr>
        <p:grpSpPr>
          <a:xfrm>
            <a:off x="8429456" y="4293032"/>
            <a:ext cx="2868208" cy="1152958"/>
            <a:chOff x="8429456" y="4293032"/>
            <a:chExt cx="2868208" cy="1152958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xmlns="" id="{0C7C66CC-9FA3-3C1B-8D00-F67A2EB53B9B}"/>
                </a:ext>
              </a:extLst>
            </p:cNvPr>
            <p:cNvSpPr/>
            <p:nvPr/>
          </p:nvSpPr>
          <p:spPr>
            <a:xfrm>
              <a:off x="8688652" y="4596952"/>
              <a:ext cx="2609012" cy="849038"/>
            </a:xfrm>
            <a:prstGeom prst="wedgeRoundRectCallout">
              <a:avLst>
                <a:gd name="adj1" fmla="val 32855"/>
                <a:gd name="adj2" fmla="val -92785"/>
                <a:gd name="adj3" fmla="val 16667"/>
              </a:avLst>
            </a:prstGeom>
            <a:solidFill>
              <a:srgbClr val="92D050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600" b="1" dirty="0"/>
                <a:t>They’re yellow.</a:t>
              </a:r>
            </a:p>
          </p:txBody>
        </p:sp>
        <p:sp>
          <p:nvSpPr>
            <p:cNvPr id="14" name="Google Shape;298;p16">
              <a:extLst>
                <a:ext uri="{FF2B5EF4-FFF2-40B4-BE49-F238E27FC236}">
                  <a16:creationId xmlns:a16="http://schemas.microsoft.com/office/drawing/2014/main" xmlns="" id="{ADF356A7-FFCD-E678-015F-1F68C8FC955A}"/>
                </a:ext>
              </a:extLst>
            </p:cNvPr>
            <p:cNvSpPr/>
            <p:nvPr/>
          </p:nvSpPr>
          <p:spPr>
            <a:xfrm>
              <a:off x="8429456" y="4293032"/>
              <a:ext cx="464504" cy="494759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accent6">
                  <a:lumMod val="60000"/>
                  <a:lumOff val="40000"/>
                </a:scheme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600"/>
                <a:buFont typeface="Calibri"/>
                <a:buNone/>
              </a:pPr>
              <a:r>
                <a:rPr lang="en-US" sz="26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26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" name="Google Shape;281;p15">
            <a:extLst>
              <a:ext uri="{FF2B5EF4-FFF2-40B4-BE49-F238E27FC236}">
                <a16:creationId xmlns:a16="http://schemas.microsoft.com/office/drawing/2014/main" xmlns="" id="{1274E396-F086-BD33-6C8B-E9480C21F05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PRODUCTION: Example</a:t>
            </a:r>
          </a:p>
        </p:txBody>
      </p:sp>
      <p:pic>
        <p:nvPicPr>
          <p:cNvPr id="2" name="Picture 1" descr="Star Border Png , Png Download - Star Border Png, Transparent Png ,  Transparent Png Image - PNGitem">
            <a:extLst>
              <a:ext uri="{FF2B5EF4-FFF2-40B4-BE49-F238E27FC236}">
                <a16:creationId xmlns:a16="http://schemas.microsoft.com/office/drawing/2014/main" xmlns="" id="{D93E85B1-72F6-3534-597D-3DAEDB8F5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350" y="434603"/>
            <a:ext cx="4654124" cy="358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B6396E6-D951-C462-8BAB-12FB873EA2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9299" y="1194405"/>
            <a:ext cx="3169982" cy="199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01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81;p15">
            <a:extLst>
              <a:ext uri="{FF2B5EF4-FFF2-40B4-BE49-F238E27FC236}">
                <a16:creationId xmlns:a16="http://schemas.microsoft.com/office/drawing/2014/main" xmlns="" id="{415112B3-1836-C11D-CD96-8BBB0D8244D2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Wrap-up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2200589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9DA92DCB-3312-4E3C-EDE0-64B201C56C16}"/>
              </a:ext>
            </a:extLst>
          </p:cNvPr>
          <p:cNvSpPr/>
          <p:nvPr/>
        </p:nvSpPr>
        <p:spPr>
          <a:xfrm>
            <a:off x="5061057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91804035-C8C2-9B53-E93E-840CD1601219}"/>
              </a:ext>
            </a:extLst>
          </p:cNvPr>
          <p:cNvSpPr/>
          <p:nvPr/>
        </p:nvSpPr>
        <p:spPr>
          <a:xfrm>
            <a:off x="7921526" y="685388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571770A8-52A6-6F8E-ADFF-B14FA353D02D}"/>
              </a:ext>
            </a:extLst>
          </p:cNvPr>
          <p:cNvSpPr/>
          <p:nvPr/>
        </p:nvSpPr>
        <p:spPr>
          <a:xfrm>
            <a:off x="3667441" y="3381272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xmlns="" id="{0077CE0C-E9C7-B504-BD1A-39F07DDAF9BA}"/>
              </a:ext>
            </a:extLst>
          </p:cNvPr>
          <p:cNvSpPr/>
          <p:nvPr/>
        </p:nvSpPr>
        <p:spPr>
          <a:xfrm>
            <a:off x="6529791" y="3318470"/>
            <a:ext cx="2069885" cy="2034864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AD55341-0A3F-B60B-2A60-37207DAE0571}"/>
              </a:ext>
            </a:extLst>
          </p:cNvPr>
          <p:cNvSpPr txBox="1"/>
          <p:nvPr/>
        </p:nvSpPr>
        <p:spPr>
          <a:xfrm>
            <a:off x="3977640" y="5143326"/>
            <a:ext cx="1414768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chick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7E19349-2E73-81C4-352A-C6AB95619395}"/>
              </a:ext>
            </a:extLst>
          </p:cNvPr>
          <p:cNvSpPr txBox="1"/>
          <p:nvPr/>
        </p:nvSpPr>
        <p:spPr>
          <a:xfrm>
            <a:off x="6914206" y="5143327"/>
            <a:ext cx="1301057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spider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33F3254-3F92-09BE-A8CA-3B1E59F6783D}"/>
              </a:ext>
            </a:extLst>
          </p:cNvPr>
          <p:cNvSpPr txBox="1"/>
          <p:nvPr/>
        </p:nvSpPr>
        <p:spPr>
          <a:xfrm>
            <a:off x="2726241" y="2467785"/>
            <a:ext cx="105017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duck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05794D-3947-9218-33BE-1F6F6A2BD331}"/>
              </a:ext>
            </a:extLst>
          </p:cNvPr>
          <p:cNvSpPr txBox="1"/>
          <p:nvPr/>
        </p:nvSpPr>
        <p:spPr>
          <a:xfrm>
            <a:off x="5438596" y="2428577"/>
            <a:ext cx="1317661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parrot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F4E0BFC-C80D-A373-4827-296C12715CB3}"/>
              </a:ext>
            </a:extLst>
          </p:cNvPr>
          <p:cNvSpPr txBox="1"/>
          <p:nvPr/>
        </p:nvSpPr>
        <p:spPr>
          <a:xfrm>
            <a:off x="8457287" y="2467786"/>
            <a:ext cx="999296" cy="64698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13B8FC-2702-BE2D-889F-8889A0D61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6254" y="900269"/>
            <a:ext cx="1430150" cy="1535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B0FDC6E-2C96-3CBD-161F-46EC07351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988" y="816625"/>
            <a:ext cx="1280021" cy="14445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7413A8D-9D23-E0A2-3F2E-C5353E29F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7634" y="786502"/>
            <a:ext cx="1450974" cy="15801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5FB0AE9-5DD9-0579-1491-1EE5C8C858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7690" y="3542526"/>
            <a:ext cx="1661354" cy="1477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B3181CC-9CEE-C9F7-C60A-668C2F6E00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45421" y="3459571"/>
            <a:ext cx="1811866" cy="160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585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9" grpId="0" animBg="1"/>
      <p:bldP spid="20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1C00284-5F8D-4519-98F3-1B96ECC8AE94}"/>
              </a:ext>
            </a:extLst>
          </p:cNvPr>
          <p:cNvSpPr/>
          <p:nvPr/>
        </p:nvSpPr>
        <p:spPr>
          <a:xfrm>
            <a:off x="6891293" y="610320"/>
            <a:ext cx="4508482" cy="5299547"/>
          </a:xfrm>
          <a:prstGeom prst="roundRect">
            <a:avLst/>
          </a:prstGeom>
          <a:solidFill>
            <a:srgbClr val="C9E7F9"/>
          </a:solidFill>
          <a:ln>
            <a:solidFill>
              <a:srgbClr val="A4DB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xmlns="" id="{C17A7AD5-9A4F-4454-A3E3-CA6951471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595" y="3541835"/>
            <a:ext cx="2581877" cy="25818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B9D0F7-ED16-4CD3-85BD-735EDC6E7B57}"/>
              </a:ext>
            </a:extLst>
          </p:cNvPr>
          <p:cNvSpPr txBox="1"/>
          <p:nvPr/>
        </p:nvSpPr>
        <p:spPr>
          <a:xfrm>
            <a:off x="7547181" y="672006"/>
            <a:ext cx="3382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 6: Lesson 3B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FC0BE4-6D3B-46E7-A507-F632E4B21D3C}"/>
              </a:ext>
            </a:extLst>
          </p:cNvPr>
          <p:cNvSpPr txBox="1"/>
          <p:nvPr/>
        </p:nvSpPr>
        <p:spPr>
          <a:xfrm>
            <a:off x="7854595" y="1161252"/>
            <a:ext cx="2937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We’ve </a:t>
            </a:r>
            <a:r>
              <a:rPr lang="en-US" sz="2800" b="1" dirty="0"/>
              <a:t>reviewed…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Graphical user interface, diagram, application&#10;&#10;Description automatically generated">
            <a:extLst>
              <a:ext uri="{FF2B5EF4-FFF2-40B4-BE49-F238E27FC236}">
                <a16:creationId xmlns:a16="http://schemas.microsoft.com/office/drawing/2014/main" xmlns="" id="{A1EC870F-391D-60AD-B161-B4E073E45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89" y="557201"/>
            <a:ext cx="3950372" cy="5287846"/>
          </a:xfrm>
          <a:prstGeom prst="rect">
            <a:avLst/>
          </a:prstGeom>
        </p:spPr>
      </p:pic>
      <p:sp>
        <p:nvSpPr>
          <p:cNvPr id="4" name="Google Shape;101;p3">
            <a:extLst>
              <a:ext uri="{FF2B5EF4-FFF2-40B4-BE49-F238E27FC236}">
                <a16:creationId xmlns:a16="http://schemas.microsoft.com/office/drawing/2014/main" xmlns="" id="{744DF212-83D0-5D9F-826C-E342DFDE8E84}"/>
              </a:ext>
            </a:extLst>
          </p:cNvPr>
          <p:cNvSpPr txBox="1"/>
          <p:nvPr/>
        </p:nvSpPr>
        <p:spPr>
          <a:xfrm>
            <a:off x="7547181" y="1976145"/>
            <a:ext cx="3382176" cy="1200288"/>
          </a:xfrm>
          <a:prstGeom prst="rect">
            <a:avLst/>
          </a:prstGeom>
          <a:solidFill>
            <a:srgbClr val="A4DBF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five common pets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to ask and answer about common pets</a:t>
            </a:r>
          </a:p>
        </p:txBody>
      </p:sp>
    </p:spTree>
    <p:extLst>
      <p:ext uri="{BB962C8B-B14F-4D97-AF65-F5344CB8AC3E}">
        <p14:creationId xmlns:p14="http://schemas.microsoft.com/office/powerpoint/2010/main" val="429032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1682543-9AD4-8B23-10D9-B6467A2DFF2F}"/>
              </a:ext>
            </a:extLst>
          </p:cNvPr>
          <p:cNvGrpSpPr/>
          <p:nvPr/>
        </p:nvGrpSpPr>
        <p:grpSpPr>
          <a:xfrm>
            <a:off x="288076" y="1182628"/>
            <a:ext cx="3218695" cy="3244198"/>
            <a:chOff x="288076" y="1182628"/>
            <a:chExt cx="3218695" cy="324419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37217AEE-88EC-BD48-A7C1-76F9063B057B}"/>
                </a:ext>
              </a:extLst>
            </p:cNvPr>
            <p:cNvSpPr/>
            <p:nvPr/>
          </p:nvSpPr>
          <p:spPr>
            <a:xfrm>
              <a:off x="288076" y="1643554"/>
              <a:ext cx="3218695" cy="278327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BD39DEF5-06B0-B476-C602-0F9B9FB7BA1E}"/>
                </a:ext>
              </a:extLst>
            </p:cNvPr>
            <p:cNvSpPr txBox="1"/>
            <p:nvPr/>
          </p:nvSpPr>
          <p:spPr>
            <a:xfrm>
              <a:off x="430746" y="2768657"/>
              <a:ext cx="29547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Tx/>
                <a:buChar char="-"/>
              </a:pPr>
              <a:r>
                <a:rPr lang="en-US" sz="2000" dirty="0"/>
                <a:t>All students stand up.</a:t>
              </a:r>
            </a:p>
            <a:p>
              <a:pPr marL="342900" indent="-342900">
                <a:buFontTx/>
                <a:buChar char="-"/>
              </a:pPr>
              <a:r>
                <a:rPr lang="en-US" sz="2000" dirty="0"/>
                <a:t>Listen to the song.</a:t>
              </a:r>
            </a:p>
            <a:p>
              <a:pPr marL="342900" indent="-342900">
                <a:buFontTx/>
                <a:buChar char="-"/>
              </a:pPr>
              <a:r>
                <a:rPr lang="en-US" sz="2000" dirty="0"/>
                <a:t>Dance along.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BA1B75C7-92EC-C698-A581-23D4D79EB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48" b="90000" l="8000" r="90111">
                          <a14:foregroundMark x1="24111" y1="26935" x2="15889" y2="34355"/>
                          <a14:foregroundMark x1="23778" y1="15161" x2="14222" y2="45161"/>
                          <a14:foregroundMark x1="14222" y1="45161" x2="14111" y2="46129"/>
                          <a14:foregroundMark x1="15556" y1="20161" x2="25556" y2="34516"/>
                          <a14:foregroundMark x1="29778" y1="15645" x2="18333" y2="26935"/>
                          <a14:foregroundMark x1="35222" y1="13226" x2="28111" y2="12742"/>
                          <a14:foregroundMark x1="28111" y1="12742" x2="21222" y2="17419"/>
                          <a14:foregroundMark x1="16111" y1="23387" x2="11333" y2="48710"/>
                          <a14:foregroundMark x1="11333" y1="48710" x2="11444" y2="50161"/>
                          <a14:foregroundMark x1="8111" y1="52903" x2="10556" y2="69194"/>
                          <a14:foregroundMark x1="24111" y1="34194" x2="20889" y2="37742"/>
                          <a14:foregroundMark x1="20667" y1="32742" x2="18889" y2="39677"/>
                          <a14:foregroundMark x1="33778" y1="10645" x2="40333" y2="11774"/>
                          <a14:foregroundMark x1="40333" y1="11774" x2="47889" y2="10161"/>
                          <a14:foregroundMark x1="47889" y1="10161" x2="66778" y2="12742"/>
                          <a14:foregroundMark x1="66778" y1="12742" x2="75667" y2="21452"/>
                          <a14:foregroundMark x1="75667" y1="21452" x2="80556" y2="47419"/>
                          <a14:foregroundMark x1="81222" y1="20323" x2="84667" y2="33065"/>
                          <a14:foregroundMark x1="84667" y1="33065" x2="85889" y2="56129"/>
                          <a14:foregroundMark x1="85889" y1="56129" x2="85111" y2="60645"/>
                          <a14:foregroundMark x1="89333" y1="53548" x2="80222" y2="81129"/>
                          <a14:foregroundMark x1="80222" y1="81129" x2="79778" y2="81774"/>
                          <a14:foregroundMark x1="71667" y1="31290" x2="84778" y2="58710"/>
                          <a14:foregroundMark x1="84333" y1="28387" x2="90000" y2="45484"/>
                          <a14:foregroundMark x1="87333" y1="28871" x2="73667" y2="14032"/>
                          <a14:foregroundMark x1="73667" y1="14032" x2="61333" y2="12419"/>
                          <a14:foregroundMark x1="61333" y1="12419" x2="58889" y2="13548"/>
                          <a14:foregroundMark x1="74444" y1="17097" x2="79556" y2="29839"/>
                          <a14:foregroundMark x1="66889" y1="32581" x2="71444" y2="41290"/>
                          <a14:foregroundMark x1="73667" y1="25645" x2="65222" y2="37742"/>
                          <a14:foregroundMark x1="69111" y1="19194" x2="72000" y2="31774"/>
                          <a14:foregroundMark x1="76111" y1="22742" x2="82667" y2="27581"/>
                          <a14:foregroundMark x1="81667" y1="17258" x2="87000" y2="28710"/>
                          <a14:foregroundMark x1="87000" y1="28710" x2="87000" y2="29516"/>
                          <a14:foregroundMark x1="89556" y1="36129" x2="90333" y2="48065"/>
                          <a14:foregroundMark x1="90111" y1="54677" x2="86556" y2="74839"/>
                          <a14:foregroundMark x1="79889" y1="84355" x2="69000" y2="83710"/>
                          <a14:foregroundMark x1="71222" y1="85968" x2="57778" y2="83226"/>
                          <a14:foregroundMark x1="60556" y1="87097" x2="49333" y2="83710"/>
                          <a14:foregroundMark x1="69000" y1="88710" x2="59556" y2="86613"/>
                          <a14:foregroundMark x1="56889" y1="87742" x2="44444" y2="83548"/>
                          <a14:foregroundMark x1="51444" y1="88226" x2="40667" y2="86613"/>
                          <a14:foregroundMark x1="38333" y1="88710" x2="19333" y2="81290"/>
                          <a14:foregroundMark x1="29778" y1="89194" x2="20222" y2="84194"/>
                          <a14:foregroundMark x1="17222" y1="82742" x2="8333" y2="62258"/>
                          <a14:foregroundMark x1="11556" y1="58226" x2="18556" y2="38065"/>
                          <a14:foregroundMark x1="19889" y1="45000" x2="27889" y2="36613"/>
                          <a14:foregroundMark x1="28444" y1="42742" x2="30000" y2="24355"/>
                          <a14:foregroundMark x1="24222" y1="30161" x2="24667" y2="32097"/>
                          <a14:foregroundMark x1="24778" y1="32097" x2="29444" y2="22581"/>
                          <a14:foregroundMark x1="27778" y1="33710" x2="30556" y2="29032"/>
                          <a14:foregroundMark x1="8333" y1="47742" x2="13556" y2="30000"/>
                          <a14:foregroundMark x1="40111" y1="9839" x2="53333" y2="11774"/>
                          <a14:foregroundMark x1="60444" y1="9032" x2="43222" y2="8548"/>
                          <a14:foregroundMark x1="74889" y1="25161" x2="78778" y2="2161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86" y="1182628"/>
              <a:ext cx="2290666" cy="1578014"/>
            </a:xfrm>
            <a:prstGeom prst="rect">
              <a:avLst/>
            </a:prstGeom>
          </p:spPr>
        </p:pic>
      </p:grpSp>
      <p:sp>
        <p:nvSpPr>
          <p:cNvPr id="9" name="Google Shape;281;p15">
            <a:extLst>
              <a:ext uri="{FF2B5EF4-FFF2-40B4-BE49-F238E27FC236}">
                <a16:creationId xmlns:a16="http://schemas.microsoft.com/office/drawing/2014/main" xmlns="" id="{68C6B195-3144-EA6C-DD65-E8F2E561F415}"/>
              </a:ext>
            </a:extLst>
          </p:cNvPr>
          <p:cNvSpPr txBox="1">
            <a:spLocks/>
          </p:cNvSpPr>
          <p:nvPr/>
        </p:nvSpPr>
        <p:spPr>
          <a:xfrm>
            <a:off x="430746" y="133574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2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WARM-UP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004A7509-E4E3-3D0B-2ED9-E8CE9C236F9B}"/>
              </a:ext>
            </a:extLst>
          </p:cNvPr>
          <p:cNvSpPr txBox="1">
            <a:spLocks/>
          </p:cNvSpPr>
          <p:nvPr/>
        </p:nvSpPr>
        <p:spPr>
          <a:xfrm>
            <a:off x="4425907" y="317991"/>
            <a:ext cx="700330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accent1"/>
                </a:solidFill>
              </a:rPr>
              <a:t>Song: Whose tail?</a:t>
            </a:r>
            <a:endParaRPr lang="en-SG" sz="3600" b="1" dirty="0">
              <a:solidFill>
                <a:schemeClr val="accent1"/>
              </a:solidFill>
            </a:endParaRPr>
          </a:p>
        </p:txBody>
      </p:sp>
      <p:pic>
        <p:nvPicPr>
          <p:cNvPr id="4" name="Whose Tails-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xmlns="" id="{B75DC005-80F6-4F9F-DF91-2B7B2DD71D8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93327" y="1335431"/>
            <a:ext cx="8137312" cy="4577134"/>
          </a:xfrm>
        </p:spPr>
      </p:pic>
    </p:spTree>
    <p:extLst>
      <p:ext uri="{BB962C8B-B14F-4D97-AF65-F5344CB8AC3E}">
        <p14:creationId xmlns:p14="http://schemas.microsoft.com/office/powerpoint/2010/main" val="337445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-66007" y="2756129"/>
            <a:ext cx="12192000" cy="405613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24" y="4716736"/>
            <a:ext cx="4766175" cy="2158463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0" y="-38649"/>
            <a:ext cx="12192000" cy="3992463"/>
          </a:xfrm>
          <a:custGeom>
            <a:avLst/>
            <a:gdLst>
              <a:gd name="connsiteX0" fmla="*/ 0 w 12192000"/>
              <a:gd name="connsiteY0" fmla="*/ 0 h 3732366"/>
              <a:gd name="connsiteX1" fmla="*/ 12192000 w 12192000"/>
              <a:gd name="connsiteY1" fmla="*/ 0 h 3732366"/>
              <a:gd name="connsiteX2" fmla="*/ 12192000 w 12192000"/>
              <a:gd name="connsiteY2" fmla="*/ 3732366 h 3732366"/>
              <a:gd name="connsiteX3" fmla="*/ 0 w 12192000"/>
              <a:gd name="connsiteY3" fmla="*/ 3732366 h 3732366"/>
              <a:gd name="connsiteX4" fmla="*/ 0 w 12192000"/>
              <a:gd name="connsiteY4" fmla="*/ 0 h 3732366"/>
              <a:gd name="connsiteX0" fmla="*/ 0 w 12192000"/>
              <a:gd name="connsiteY0" fmla="*/ 0 h 3732366"/>
              <a:gd name="connsiteX1" fmla="*/ 12192000 w 12192000"/>
              <a:gd name="connsiteY1" fmla="*/ 0 h 3732366"/>
              <a:gd name="connsiteX2" fmla="*/ 12192000 w 12192000"/>
              <a:gd name="connsiteY2" fmla="*/ 3732366 h 3732366"/>
              <a:gd name="connsiteX3" fmla="*/ 6014434 w 12192000"/>
              <a:gd name="connsiteY3" fmla="*/ 3284125 h 3732366"/>
              <a:gd name="connsiteX4" fmla="*/ 0 w 12192000"/>
              <a:gd name="connsiteY4" fmla="*/ 3732366 h 3732366"/>
              <a:gd name="connsiteX5" fmla="*/ 0 w 12192000"/>
              <a:gd name="connsiteY5" fmla="*/ 0 h 3732366"/>
              <a:gd name="connsiteX0" fmla="*/ 0 w 12192000"/>
              <a:gd name="connsiteY0" fmla="*/ 0 h 3992463"/>
              <a:gd name="connsiteX1" fmla="*/ 12192000 w 12192000"/>
              <a:gd name="connsiteY1" fmla="*/ 0 h 3992463"/>
              <a:gd name="connsiteX2" fmla="*/ 12192000 w 12192000"/>
              <a:gd name="connsiteY2" fmla="*/ 3732366 h 3992463"/>
              <a:gd name="connsiteX3" fmla="*/ 6014434 w 12192000"/>
              <a:gd name="connsiteY3" fmla="*/ 3284125 h 3992463"/>
              <a:gd name="connsiteX4" fmla="*/ 2936383 w 12192000"/>
              <a:gd name="connsiteY4" fmla="*/ 3992463 h 3992463"/>
              <a:gd name="connsiteX5" fmla="*/ 0 w 12192000"/>
              <a:gd name="connsiteY5" fmla="*/ 3732366 h 3992463"/>
              <a:gd name="connsiteX6" fmla="*/ 0 w 12192000"/>
              <a:gd name="connsiteY6" fmla="*/ 0 h 399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3992463">
                <a:moveTo>
                  <a:pt x="0" y="0"/>
                </a:moveTo>
                <a:lnTo>
                  <a:pt x="12192000" y="0"/>
                </a:lnTo>
                <a:lnTo>
                  <a:pt x="12192000" y="3732366"/>
                </a:lnTo>
                <a:cubicBezTo>
                  <a:pt x="10107054" y="3728913"/>
                  <a:pt x="8099380" y="3287578"/>
                  <a:pt x="6014434" y="3284125"/>
                </a:cubicBezTo>
                <a:cubicBezTo>
                  <a:pt x="4954073" y="3361398"/>
                  <a:pt x="3996744" y="3915190"/>
                  <a:pt x="2936383" y="3992463"/>
                </a:cubicBezTo>
                <a:lnTo>
                  <a:pt x="0" y="373236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160" y="138937"/>
            <a:ext cx="4479843" cy="36372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16" y="1946530"/>
            <a:ext cx="1097801" cy="51377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07" y="8784"/>
            <a:ext cx="1317362" cy="102973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69" y="117537"/>
            <a:ext cx="2318556" cy="15447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181" y="5014843"/>
            <a:ext cx="678594" cy="102487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12675" y="1648385"/>
            <a:ext cx="897893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rPr>
              <a:t>GUESS WHAT?</a:t>
            </a:r>
            <a:endParaRPr kumimoji="0" lang="en-US" sz="115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1880"/>
            <a:ext cx="2241436" cy="1185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303" y="3419658"/>
            <a:ext cx="1867870" cy="14251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B0305D1-D496-D61A-285F-1530AF792A0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041" y="4354641"/>
            <a:ext cx="1152997" cy="10254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C76611F-8265-7F9F-32C5-21971930E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74808" y="3545298"/>
            <a:ext cx="1355796" cy="14561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6B8E8A5-C4CF-257B-E760-A37D0D275EC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7720" y="3349309"/>
            <a:ext cx="1200546" cy="1062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12C8791-5261-A1B8-2D31-A2AB4C1928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81370" y="4120296"/>
            <a:ext cx="2168820" cy="2361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CBBAB27-9499-6EB4-EF0F-290156AF1F0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05265" y="1118725"/>
            <a:ext cx="772686" cy="8719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089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4260915" y="650820"/>
            <a:ext cx="5194170" cy="4443621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13B8FC-2702-BE2D-889F-8889A0D61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44399" y="985111"/>
            <a:ext cx="3299501" cy="3543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74FFF90-C9C1-2AB3-B13F-2487CFE7F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8249" y="1046480"/>
            <a:ext cx="3299501" cy="35436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3120FC-5162-A174-7C95-B8AC42BADE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" y="1856120"/>
            <a:ext cx="1731984" cy="345811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0ED38011-99A3-DC2E-C0CE-4F2C9F4DF8FF}"/>
              </a:ext>
            </a:extLst>
          </p:cNvPr>
          <p:cNvSpPr/>
          <p:nvPr/>
        </p:nvSpPr>
        <p:spPr>
          <a:xfrm>
            <a:off x="1023588" y="1046480"/>
            <a:ext cx="2105692" cy="660338"/>
          </a:xfrm>
          <a:prstGeom prst="wedgeRoundRectCallout">
            <a:avLst>
              <a:gd name="adj1" fmla="val 1958"/>
              <a:gd name="adj2" fmla="val 89743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What’s this?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xmlns="" id="{1353D3E8-2F6A-A379-2527-A9DCA1879FB0}"/>
              </a:ext>
            </a:extLst>
          </p:cNvPr>
          <p:cNvSpPr/>
          <p:nvPr/>
        </p:nvSpPr>
        <p:spPr>
          <a:xfrm>
            <a:off x="5044399" y="5098563"/>
            <a:ext cx="3956726" cy="660338"/>
          </a:xfrm>
          <a:prstGeom prst="wedgeRoundRectCallout">
            <a:avLst>
              <a:gd name="adj1" fmla="val 43230"/>
              <a:gd name="adj2" fmla="val 46930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It’s a </a:t>
            </a:r>
            <a:r>
              <a:rPr lang="en-US" sz="2600" b="1" u="sng" dirty="0"/>
              <a:t>duck</a:t>
            </a:r>
            <a:r>
              <a:rPr lang="en-US" sz="2600" b="1" dirty="0"/>
              <a:t>.</a:t>
            </a:r>
          </a:p>
        </p:txBody>
      </p:sp>
      <p:sp>
        <p:nvSpPr>
          <p:cNvPr id="24" name="Google Shape;281;p15">
            <a:extLst>
              <a:ext uri="{FF2B5EF4-FFF2-40B4-BE49-F238E27FC236}">
                <a16:creationId xmlns:a16="http://schemas.microsoft.com/office/drawing/2014/main" xmlns="" id="{4A881468-0D6B-871D-3A7E-C77DAAA7C9BB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vocabulary </a:t>
            </a:r>
          </a:p>
        </p:txBody>
      </p:sp>
    </p:spTree>
    <p:extLst>
      <p:ext uri="{BB962C8B-B14F-4D97-AF65-F5344CB8AC3E}">
        <p14:creationId xmlns:p14="http://schemas.microsoft.com/office/powerpoint/2010/main" val="343860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4260915" y="650820"/>
            <a:ext cx="5194170" cy="5090103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3120FC-5162-A174-7C95-B8AC42BAD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" y="1856120"/>
            <a:ext cx="1731984" cy="345811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0ED38011-99A3-DC2E-C0CE-4F2C9F4DF8FF}"/>
              </a:ext>
            </a:extLst>
          </p:cNvPr>
          <p:cNvSpPr/>
          <p:nvPr/>
        </p:nvSpPr>
        <p:spPr>
          <a:xfrm>
            <a:off x="1023588" y="1046480"/>
            <a:ext cx="2105692" cy="660338"/>
          </a:xfrm>
          <a:prstGeom prst="wedgeRoundRectCallout">
            <a:avLst>
              <a:gd name="adj1" fmla="val 1958"/>
              <a:gd name="adj2" fmla="val 89743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What’s this?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D2E7938-51B6-9DF6-6E7C-7ECEE21B6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8320" y="1376649"/>
            <a:ext cx="3899360" cy="34512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DF5A1C6-1C38-BD0F-D348-FA68E17E6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8295" y="1244014"/>
            <a:ext cx="4235680" cy="3748919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xmlns="" id="{93FE8FE0-7C88-B1C6-2B99-E6040A46732D}"/>
              </a:ext>
            </a:extLst>
          </p:cNvPr>
          <p:cNvSpPr/>
          <p:nvPr/>
        </p:nvSpPr>
        <p:spPr>
          <a:xfrm>
            <a:off x="5044399" y="5098563"/>
            <a:ext cx="3956726" cy="660338"/>
          </a:xfrm>
          <a:prstGeom prst="wedgeRoundRectCallout">
            <a:avLst>
              <a:gd name="adj1" fmla="val 43230"/>
              <a:gd name="adj2" fmla="val 46930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It’s a </a:t>
            </a:r>
            <a:r>
              <a:rPr lang="en-US" sz="2600" b="1" u="sng" dirty="0"/>
              <a:t>spider</a:t>
            </a:r>
            <a:r>
              <a:rPr lang="en-US" sz="2600" b="1" dirty="0"/>
              <a:t>.</a:t>
            </a:r>
          </a:p>
        </p:txBody>
      </p:sp>
      <p:sp>
        <p:nvSpPr>
          <p:cNvPr id="9" name="Google Shape;281;p15">
            <a:extLst>
              <a:ext uri="{FF2B5EF4-FFF2-40B4-BE49-F238E27FC236}">
                <a16:creationId xmlns:a16="http://schemas.microsoft.com/office/drawing/2014/main" xmlns="" id="{22A17753-7230-4E0C-3583-5D61D495F58B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vocabulary </a:t>
            </a:r>
          </a:p>
        </p:txBody>
      </p:sp>
    </p:spTree>
    <p:extLst>
      <p:ext uri="{BB962C8B-B14F-4D97-AF65-F5344CB8AC3E}">
        <p14:creationId xmlns:p14="http://schemas.microsoft.com/office/powerpoint/2010/main" val="79578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4260915" y="650820"/>
            <a:ext cx="5194170" cy="5090103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3120FC-5162-A174-7C95-B8AC42BAD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" y="1856120"/>
            <a:ext cx="1731984" cy="345811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0ED38011-99A3-DC2E-C0CE-4F2C9F4DF8FF}"/>
              </a:ext>
            </a:extLst>
          </p:cNvPr>
          <p:cNvSpPr/>
          <p:nvPr/>
        </p:nvSpPr>
        <p:spPr>
          <a:xfrm>
            <a:off x="1023588" y="1046480"/>
            <a:ext cx="2105692" cy="660338"/>
          </a:xfrm>
          <a:prstGeom prst="wedgeRoundRectCallout">
            <a:avLst>
              <a:gd name="adj1" fmla="val 1958"/>
              <a:gd name="adj2" fmla="val 89743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What’s this?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9ACF738-807E-E553-6942-082407732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2750" y="1706818"/>
            <a:ext cx="4056228" cy="36074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385D60D-A97B-8526-147E-7D3BA7439F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6490" y="1542779"/>
            <a:ext cx="4056228" cy="3607418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xmlns="" id="{55B50810-B8E9-242E-53E0-BC9BD12E010C}"/>
              </a:ext>
            </a:extLst>
          </p:cNvPr>
          <p:cNvSpPr/>
          <p:nvPr/>
        </p:nvSpPr>
        <p:spPr>
          <a:xfrm>
            <a:off x="5044399" y="5098563"/>
            <a:ext cx="3956726" cy="660338"/>
          </a:xfrm>
          <a:prstGeom prst="wedgeRoundRectCallout">
            <a:avLst>
              <a:gd name="adj1" fmla="val 43230"/>
              <a:gd name="adj2" fmla="val 46930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It’s a </a:t>
            </a:r>
            <a:r>
              <a:rPr lang="en-US" sz="2600" b="1" u="sng" dirty="0"/>
              <a:t>chick</a:t>
            </a:r>
            <a:r>
              <a:rPr lang="en-US" sz="2600" b="1" dirty="0"/>
              <a:t>.</a:t>
            </a:r>
          </a:p>
        </p:txBody>
      </p:sp>
      <p:sp>
        <p:nvSpPr>
          <p:cNvPr id="8" name="Google Shape;281;p15">
            <a:extLst>
              <a:ext uri="{FF2B5EF4-FFF2-40B4-BE49-F238E27FC236}">
                <a16:creationId xmlns:a16="http://schemas.microsoft.com/office/drawing/2014/main" xmlns="" id="{65709827-8022-2B83-4272-FB899235041C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vocabulary </a:t>
            </a:r>
          </a:p>
        </p:txBody>
      </p:sp>
    </p:spTree>
    <p:extLst>
      <p:ext uri="{BB962C8B-B14F-4D97-AF65-F5344CB8AC3E}">
        <p14:creationId xmlns:p14="http://schemas.microsoft.com/office/powerpoint/2010/main" val="72789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4260915" y="650820"/>
            <a:ext cx="5194170" cy="5090103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3120FC-5162-A174-7C95-B8AC42BAD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" y="1856120"/>
            <a:ext cx="1731984" cy="345811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0ED38011-99A3-DC2E-C0CE-4F2C9F4DF8FF}"/>
              </a:ext>
            </a:extLst>
          </p:cNvPr>
          <p:cNvSpPr/>
          <p:nvPr/>
        </p:nvSpPr>
        <p:spPr>
          <a:xfrm>
            <a:off x="1023588" y="1046480"/>
            <a:ext cx="2105692" cy="660338"/>
          </a:xfrm>
          <a:prstGeom prst="wedgeRoundRectCallout">
            <a:avLst>
              <a:gd name="adj1" fmla="val 1958"/>
              <a:gd name="adj2" fmla="val 89743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What’s this?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2D64FE9-CE1D-1159-7202-FEC0141AD81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5799" y="1117077"/>
            <a:ext cx="3592262" cy="39121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48E9CB-724B-ACA0-54E0-E0A844ADE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799" y="1128389"/>
            <a:ext cx="3592262" cy="3912123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xmlns="" id="{F3881805-4AA9-B9CC-27A1-76CBCC14E63E}"/>
              </a:ext>
            </a:extLst>
          </p:cNvPr>
          <p:cNvSpPr/>
          <p:nvPr/>
        </p:nvSpPr>
        <p:spPr>
          <a:xfrm>
            <a:off x="5044399" y="5098563"/>
            <a:ext cx="3956726" cy="660338"/>
          </a:xfrm>
          <a:prstGeom prst="wedgeRoundRectCallout">
            <a:avLst>
              <a:gd name="adj1" fmla="val 43230"/>
              <a:gd name="adj2" fmla="val 46930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It’s a </a:t>
            </a:r>
            <a:r>
              <a:rPr lang="en-US" sz="2600" b="1" u="sng" dirty="0"/>
              <a:t>goat</a:t>
            </a:r>
            <a:r>
              <a:rPr lang="en-US" sz="2600" b="1" dirty="0"/>
              <a:t>.</a:t>
            </a:r>
          </a:p>
        </p:txBody>
      </p:sp>
      <p:sp>
        <p:nvSpPr>
          <p:cNvPr id="12" name="Google Shape;281;p15">
            <a:extLst>
              <a:ext uri="{FF2B5EF4-FFF2-40B4-BE49-F238E27FC236}">
                <a16:creationId xmlns:a16="http://schemas.microsoft.com/office/drawing/2014/main" xmlns="" id="{26F43AE1-450B-ECEC-36EF-C67F300F719D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vocabulary </a:t>
            </a:r>
          </a:p>
        </p:txBody>
      </p:sp>
    </p:spTree>
    <p:extLst>
      <p:ext uri="{BB962C8B-B14F-4D97-AF65-F5344CB8AC3E}">
        <p14:creationId xmlns:p14="http://schemas.microsoft.com/office/powerpoint/2010/main" val="256827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0B4CC230-D55C-E027-1619-B8056D025173}"/>
              </a:ext>
            </a:extLst>
          </p:cNvPr>
          <p:cNvSpPr/>
          <p:nvPr/>
        </p:nvSpPr>
        <p:spPr>
          <a:xfrm>
            <a:off x="4260915" y="650820"/>
            <a:ext cx="5194170" cy="5090103"/>
          </a:xfrm>
          <a:prstGeom prst="roundRect">
            <a:avLst/>
          </a:prstGeom>
          <a:ln w="28575">
            <a:solidFill>
              <a:srgbClr val="D96EA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F3120FC-5162-A174-7C95-B8AC42BAD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0" y="1856120"/>
            <a:ext cx="1731984" cy="345811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xmlns="" id="{0ED38011-99A3-DC2E-C0CE-4F2C9F4DF8FF}"/>
              </a:ext>
            </a:extLst>
          </p:cNvPr>
          <p:cNvSpPr/>
          <p:nvPr/>
        </p:nvSpPr>
        <p:spPr>
          <a:xfrm>
            <a:off x="1023588" y="1046480"/>
            <a:ext cx="2105692" cy="660338"/>
          </a:xfrm>
          <a:prstGeom prst="wedgeRoundRectCallout">
            <a:avLst>
              <a:gd name="adj1" fmla="val 1958"/>
              <a:gd name="adj2" fmla="val 89743"/>
              <a:gd name="adj3" fmla="val 16667"/>
            </a:avLst>
          </a:prstGeom>
          <a:solidFill>
            <a:srgbClr val="F7A16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chemeClr val="bg1"/>
                </a:solidFill>
              </a:rPr>
              <a:t>What’s this?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037D69C-03CD-3CC0-74AA-2070B6909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ass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89938" y="1117076"/>
            <a:ext cx="3719221" cy="41971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5EBCE96-6AEF-52F5-E521-AC0F3D5134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961" y="977172"/>
            <a:ext cx="3719221" cy="4197159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xmlns="" id="{9F93CC5E-DE5E-69FA-77B6-BEC79BF34A42}"/>
              </a:ext>
            </a:extLst>
          </p:cNvPr>
          <p:cNvSpPr/>
          <p:nvPr/>
        </p:nvSpPr>
        <p:spPr>
          <a:xfrm>
            <a:off x="5044399" y="5098563"/>
            <a:ext cx="3956726" cy="660338"/>
          </a:xfrm>
          <a:prstGeom prst="wedgeRoundRectCallout">
            <a:avLst>
              <a:gd name="adj1" fmla="val 43230"/>
              <a:gd name="adj2" fmla="val 46930"/>
              <a:gd name="adj3" fmla="val 16667"/>
            </a:avLst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/>
              <a:t>It’s a </a:t>
            </a:r>
            <a:r>
              <a:rPr lang="en-US" sz="2600" b="1" u="sng" dirty="0"/>
              <a:t>parrot</a:t>
            </a:r>
            <a:r>
              <a:rPr lang="en-US" sz="2600" b="1" dirty="0"/>
              <a:t>.</a:t>
            </a:r>
          </a:p>
        </p:txBody>
      </p:sp>
      <p:sp>
        <p:nvSpPr>
          <p:cNvPr id="8" name="Google Shape;281;p15">
            <a:extLst>
              <a:ext uri="{FF2B5EF4-FFF2-40B4-BE49-F238E27FC236}">
                <a16:creationId xmlns:a16="http://schemas.microsoft.com/office/drawing/2014/main" xmlns="" id="{99E12F43-36E2-99DE-FF33-D68E040D12C0}"/>
              </a:ext>
            </a:extLst>
          </p:cNvPr>
          <p:cNvSpPr txBox="1">
            <a:spLocks/>
          </p:cNvSpPr>
          <p:nvPr/>
        </p:nvSpPr>
        <p:spPr>
          <a:xfrm>
            <a:off x="446476" y="142082"/>
            <a:ext cx="10515600" cy="36883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3600"/>
              <a:buFont typeface="Calibri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Calibri Light" panose="020F0302020204030204" pitchFamily="34" charset="0"/>
              </a:rPr>
              <a:t>REVIEW: vocabulary </a:t>
            </a:r>
          </a:p>
        </p:txBody>
      </p:sp>
    </p:spTree>
    <p:extLst>
      <p:ext uri="{BB962C8B-B14F-4D97-AF65-F5344CB8AC3E}">
        <p14:creationId xmlns:p14="http://schemas.microsoft.com/office/powerpoint/2010/main" val="142638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401</Words>
  <Application>Microsoft Office PowerPoint</Application>
  <PresentationFormat>Widescreen</PresentationFormat>
  <Paragraphs>115</Paragraphs>
  <Slides>26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Tahoma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 Teachers</dc:creator>
  <cp:lastModifiedBy>Admin</cp:lastModifiedBy>
  <cp:revision>423</cp:revision>
  <dcterms:created xsi:type="dcterms:W3CDTF">2021-05-20T08:47:48Z</dcterms:created>
  <dcterms:modified xsi:type="dcterms:W3CDTF">2023-06-13T01:03:26Z</dcterms:modified>
</cp:coreProperties>
</file>