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7" r:id="rId3"/>
    <p:sldId id="268" r:id="rId4"/>
    <p:sldId id="269" r:id="rId5"/>
    <p:sldId id="260" r:id="rId6"/>
    <p:sldId id="264" r:id="rId7"/>
    <p:sldId id="263" r:id="rId8"/>
    <p:sldId id="266" r:id="rId9"/>
    <p:sldId id="265" r:id="rId1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FF0000"/>
    <a:srgbClr val="FF0066"/>
    <a:srgbClr val="FF5050"/>
    <a:srgbClr val="800000"/>
    <a:srgbClr val="0000CC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39" autoAdjust="0"/>
  </p:normalViewPr>
  <p:slideViewPr>
    <p:cSldViewPr>
      <p:cViewPr varScale="1">
        <p:scale>
          <a:sx n="62" d="100"/>
          <a:sy n="62" d="100"/>
        </p:scale>
        <p:origin x="140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1AADF7C-E957-D5AA-F513-E6826D136F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724B5A7-9962-7AC9-887F-E7D53748DE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BAFBA03-4695-E289-7A03-8AE426B4AC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A3ABA1-7BDA-467F-90E3-13C1DFE7334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4568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4B6E2B2-7739-EE77-B4A4-73F480B4687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1B671A5-DB57-DAB5-F102-D3C62E4CB8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E49036B-4841-EB5E-4FEE-8BDDB9C8D76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7BCA31-FD41-43BF-B75A-084A2872AF8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9176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A4C8D90-F419-9DC1-8346-64FFCB5AA5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45EAD97-C241-A8BC-4C33-027A7D6799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850EE1E-D19A-D2C8-533F-81899DF9AA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4556FF-4045-4D27-81CE-BD9AAB8DDF0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4593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F1199F9-3A4B-4309-B759-668E980D2C9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67FF544-7C09-3D6F-BBA5-2F90F2A60A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11246D8-F72E-10DD-B643-0E7424FA119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56A5EC-B9BB-4CC2-AE0E-52271DCB395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15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80BFDC6-211F-16D0-24AC-47772D06AC9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4141D7F-83B8-77DA-9FDE-067D2C22756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5332A5A-C28C-A874-0DAA-A0A5BC167E6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33BC60-19C2-40CA-B38A-B20BC3AD660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1047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D3C51B-4D14-70B8-CB91-B1C708FF90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986625-909C-3409-F4D8-B84DA516622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12293F4-FE37-7B04-1EE0-AA741F9C78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4F9FE2-07CD-4042-8946-A2A974A7C07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0490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ED60E5FF-74A4-715C-7716-38B2AA4128F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CC361A6-C42C-51EA-76F1-F27A9F88C2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987E212-A987-D736-9F8F-DF382CBD16C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F707C0-5FA6-402F-9289-2E7DEC5FF0F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7440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F087441-0054-F01F-D9FD-A107120A9C1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1550659-0B26-1FFF-3391-A95B5CA5517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842C795-2082-466D-F8D5-1181C82593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7BECC4-9C6C-4DAC-9C98-F466BAD52E1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5005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F29A987-EDAC-9B8F-6CC0-4BA3391886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C682C8E-76CF-3B0F-E9E2-8F36331406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16A5AA4-E765-7918-E5C2-E5ED8D70F9E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A6AF3B-29DE-48B3-9388-548DDA1F691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411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B405EEE-46F4-25C5-6F12-53E8DEEA5B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32806EC-E1D0-AF6C-A670-F23F79A865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B8CE707-10CC-6D2A-F3DB-8309687CFC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02FB9B-62F2-4637-B1A7-237562700F7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2184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3C38BA-6CD0-3DE8-A0AC-B3D647657C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72DAA93-BD5A-B3B7-26DB-8B9DB19CCE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BFF590A-3A2D-B4C6-9459-69F2812549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0213D3-9ADE-4ADB-8F33-4518230E629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8989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D0398435-B8E9-DA70-EA00-73890E5706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0C212C9-1542-DF6B-2821-EBE409CC8A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93FF56C-B77F-2C95-7709-F68C4D5E1CC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AB28A9A-A8DC-3E9C-4788-446EC4301AB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134EA10-D4D0-E9D6-5F5E-6BF90BA6ADE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26BDFE46-ABE9-477A-9213-A32FDDA89F1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4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6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8.bin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>
            <a:extLst>
              <a:ext uri="{FF2B5EF4-FFF2-40B4-BE49-F238E27FC236}">
                <a16:creationId xmlns:a16="http://schemas.microsoft.com/office/drawing/2014/main" id="{1C943F53-69FF-320C-6380-06EBE3E0E8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0" y="9525"/>
            <a:ext cx="102647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WordArt 4">
            <a:extLst>
              <a:ext uri="{FF2B5EF4-FFF2-40B4-BE49-F238E27FC236}">
                <a16:creationId xmlns:a16="http://schemas.microsoft.com/office/drawing/2014/main" id="{F2C0ACF8-BBAA-DD74-60A7-F1D40C1A3E2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981200" y="2593975"/>
            <a:ext cx="5676900" cy="1981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CC"/>
                  </a:solidFill>
                  <a:round/>
                  <a:headEnd/>
                  <a:tailEnd/>
                </a:ln>
                <a:latin typeface="Palatino Linotype" panose="02040502050505030304" pitchFamily="18" charset="0"/>
              </a:rPr>
              <a:t>Tiết 13: Ôn tập về giải toán</a:t>
            </a:r>
          </a:p>
        </p:txBody>
      </p:sp>
      <p:sp>
        <p:nvSpPr>
          <p:cNvPr id="2052" name="WordArt 6">
            <a:extLst>
              <a:ext uri="{FF2B5EF4-FFF2-40B4-BE49-F238E27FC236}">
                <a16:creationId xmlns:a16="http://schemas.microsoft.com/office/drawing/2014/main" id="{0BA52296-B744-3A59-3AF8-A7D09E02142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-838200" y="457200"/>
            <a:ext cx="9296400" cy="1825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sz="3600" b="1" u="sng" kern="10" dirty="0" err="1">
                <a:ln w="9525">
                  <a:solidFill>
                    <a:srgbClr val="FFFF99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3600" b="1" u="sng" kern="10" dirty="0">
              <a:ln w="9525">
                <a:solidFill>
                  <a:srgbClr val="FFFF99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3">
            <a:extLst>
              <a:ext uri="{FF2B5EF4-FFF2-40B4-BE49-F238E27FC236}">
                <a16:creationId xmlns:a16="http://schemas.microsoft.com/office/drawing/2014/main" id="{B747AB0A-8296-E049-2EB2-634D90481D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85800"/>
            <a:ext cx="18446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u="sng">
                <a:latin typeface="Times New Roman" panose="02020603050405020304" pitchFamily="18" charset="0"/>
              </a:rPr>
              <a:t>Bài toán 1:</a:t>
            </a:r>
          </a:p>
        </p:txBody>
      </p:sp>
      <p:graphicFrame>
        <p:nvGraphicFramePr>
          <p:cNvPr id="3075" name="Object 4">
            <a:extLst>
              <a:ext uri="{FF2B5EF4-FFF2-40B4-BE49-F238E27FC236}">
                <a16:creationId xmlns:a16="http://schemas.microsoft.com/office/drawing/2014/main" id="{72124573-9FA9-E1C7-46A0-DC0AE28F4D9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05525" y="1054100"/>
          <a:ext cx="495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4250" imgH="228501" progId="Equation.DSMT4">
                  <p:embed/>
                </p:oleObj>
              </mc:Choice>
              <mc:Fallback>
                <p:oleObj name="Equation" r:id="rId2" imgW="114250" imgH="228501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05525" y="1054100"/>
                        <a:ext cx="495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7" name="Text Box 7">
            <a:extLst>
              <a:ext uri="{FF2B5EF4-FFF2-40B4-BE49-F238E27FC236}">
                <a16:creationId xmlns:a16="http://schemas.microsoft.com/office/drawing/2014/main" id="{F1CE3652-962B-5B4B-5F0F-FB13F2F801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1751013"/>
            <a:ext cx="1338263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u="sng">
                <a:solidFill>
                  <a:srgbClr val="660066"/>
                </a:solidFill>
                <a:latin typeface="Times New Roman" panose="02020603050405020304" pitchFamily="18" charset="0"/>
              </a:rPr>
              <a:t>Bài giải</a:t>
            </a:r>
          </a:p>
        </p:txBody>
      </p:sp>
      <p:sp>
        <p:nvSpPr>
          <p:cNvPr id="3077" name="Text Box 8">
            <a:extLst>
              <a:ext uri="{FF2B5EF4-FFF2-40B4-BE49-F238E27FC236}">
                <a16:creationId xmlns:a16="http://schemas.microsoft.com/office/drawing/2014/main" id="{EB975438-2EE1-6472-F6B8-CE4FC779DC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158875"/>
            <a:ext cx="868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00CC"/>
                </a:solidFill>
                <a:latin typeface="Times New Roman" panose="02020603050405020304" pitchFamily="18" charset="0"/>
              </a:rPr>
              <a:t>Tổng của hai số là 121. tỉ số của hai số đó là         . Tìm hai số đó.</a:t>
            </a:r>
          </a:p>
        </p:txBody>
      </p:sp>
      <p:sp>
        <p:nvSpPr>
          <p:cNvPr id="20489" name="Text Box 9">
            <a:extLst>
              <a:ext uri="{FF2B5EF4-FFF2-40B4-BE49-F238E27FC236}">
                <a16:creationId xmlns:a16="http://schemas.microsoft.com/office/drawing/2014/main" id="{CE50DE20-BE12-9F58-E66D-E329906040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0480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Ta có sơ đồ:</a:t>
            </a:r>
          </a:p>
        </p:txBody>
      </p:sp>
      <p:sp>
        <p:nvSpPr>
          <p:cNvPr id="20490" name="Text Box 10">
            <a:extLst>
              <a:ext uri="{FF2B5EF4-FFF2-40B4-BE49-F238E27FC236}">
                <a16:creationId xmlns:a16="http://schemas.microsoft.com/office/drawing/2014/main" id="{204D9B4D-05EC-39DB-05C0-A66F83B22D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35814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Số bé:</a:t>
            </a:r>
          </a:p>
        </p:txBody>
      </p:sp>
      <p:sp>
        <p:nvSpPr>
          <p:cNvPr id="20491" name="Text Box 11">
            <a:extLst>
              <a:ext uri="{FF2B5EF4-FFF2-40B4-BE49-F238E27FC236}">
                <a16:creationId xmlns:a16="http://schemas.microsoft.com/office/drawing/2014/main" id="{3BDD7BE1-5525-BBFF-2013-DF4DBF61DE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4114800"/>
            <a:ext cx="114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Số lớn:</a:t>
            </a:r>
          </a:p>
        </p:txBody>
      </p:sp>
      <p:sp>
        <p:nvSpPr>
          <p:cNvPr id="20492" name="Line 12">
            <a:extLst>
              <a:ext uri="{FF2B5EF4-FFF2-40B4-BE49-F238E27FC236}">
                <a16:creationId xmlns:a16="http://schemas.microsoft.com/office/drawing/2014/main" id="{C7252BE2-4237-6883-D90D-FCBCA1B278FA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3810000"/>
            <a:ext cx="2286000" cy="0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3" name="Line 13">
            <a:extLst>
              <a:ext uri="{FF2B5EF4-FFF2-40B4-BE49-F238E27FC236}">
                <a16:creationId xmlns:a16="http://schemas.microsoft.com/office/drawing/2014/main" id="{E84ACAB7-BB83-9CFD-BE77-F26227F81105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36576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4" name="Line 14">
            <a:extLst>
              <a:ext uri="{FF2B5EF4-FFF2-40B4-BE49-F238E27FC236}">
                <a16:creationId xmlns:a16="http://schemas.microsoft.com/office/drawing/2014/main" id="{8E4AF43B-87D6-9615-3E99-8B7B9A86B5BA}"/>
              </a:ext>
            </a:extLst>
          </p:cNvPr>
          <p:cNvSpPr>
            <a:spLocks noChangeShapeType="1"/>
          </p:cNvSpPr>
          <p:nvPr/>
        </p:nvSpPr>
        <p:spPr bwMode="auto">
          <a:xfrm>
            <a:off x="2667000" y="36576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5" name="Line 15">
            <a:extLst>
              <a:ext uri="{FF2B5EF4-FFF2-40B4-BE49-F238E27FC236}">
                <a16:creationId xmlns:a16="http://schemas.microsoft.com/office/drawing/2014/main" id="{E672C5C5-0AA1-9A25-0F8E-EFB69212A864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4200" y="36576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6" name="Line 16">
            <a:extLst>
              <a:ext uri="{FF2B5EF4-FFF2-40B4-BE49-F238E27FC236}">
                <a16:creationId xmlns:a16="http://schemas.microsoft.com/office/drawing/2014/main" id="{D71ECF57-AC86-2B32-5C51-18143E1321A8}"/>
              </a:ext>
            </a:extLst>
          </p:cNvPr>
          <p:cNvSpPr>
            <a:spLocks noChangeShapeType="1"/>
          </p:cNvSpPr>
          <p:nvPr/>
        </p:nvSpPr>
        <p:spPr bwMode="auto">
          <a:xfrm>
            <a:off x="3581400" y="36576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7" name="Line 17">
            <a:extLst>
              <a:ext uri="{FF2B5EF4-FFF2-40B4-BE49-F238E27FC236}">
                <a16:creationId xmlns:a16="http://schemas.microsoft.com/office/drawing/2014/main" id="{7B9BC04C-6617-4C96-04C9-D2205E3C2C2B}"/>
              </a:ext>
            </a:extLst>
          </p:cNvPr>
          <p:cNvSpPr>
            <a:spLocks noChangeShapeType="1"/>
          </p:cNvSpPr>
          <p:nvPr/>
        </p:nvSpPr>
        <p:spPr bwMode="auto">
          <a:xfrm>
            <a:off x="4038600" y="36576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0" name="Line 20">
            <a:extLst>
              <a:ext uri="{FF2B5EF4-FFF2-40B4-BE49-F238E27FC236}">
                <a16:creationId xmlns:a16="http://schemas.microsoft.com/office/drawing/2014/main" id="{8E8B7E71-3630-7334-B86A-8EFC4B5AB32D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5800" y="36576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1" name="Line 21">
            <a:extLst>
              <a:ext uri="{FF2B5EF4-FFF2-40B4-BE49-F238E27FC236}">
                <a16:creationId xmlns:a16="http://schemas.microsoft.com/office/drawing/2014/main" id="{80F64AF5-CAD6-3EB5-BBDB-A40EC8A69791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5800" y="41910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2" name="Line 22">
            <a:extLst>
              <a:ext uri="{FF2B5EF4-FFF2-40B4-BE49-F238E27FC236}">
                <a16:creationId xmlns:a16="http://schemas.microsoft.com/office/drawing/2014/main" id="{55415668-C73E-0E64-5B7E-646BACC04630}"/>
              </a:ext>
            </a:extLst>
          </p:cNvPr>
          <p:cNvSpPr>
            <a:spLocks noChangeShapeType="1"/>
          </p:cNvSpPr>
          <p:nvPr/>
        </p:nvSpPr>
        <p:spPr bwMode="auto">
          <a:xfrm>
            <a:off x="4953000" y="41910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3" name="Line 23">
            <a:extLst>
              <a:ext uri="{FF2B5EF4-FFF2-40B4-BE49-F238E27FC236}">
                <a16:creationId xmlns:a16="http://schemas.microsoft.com/office/drawing/2014/main" id="{E96C1609-9A0F-AF30-7817-1F3251B1B8D8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4343400"/>
            <a:ext cx="2743200" cy="0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4" name="Line 24">
            <a:extLst>
              <a:ext uri="{FF2B5EF4-FFF2-40B4-BE49-F238E27FC236}">
                <a16:creationId xmlns:a16="http://schemas.microsoft.com/office/drawing/2014/main" id="{CC6E8C5B-24DD-3B05-DA53-D0439C23B150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41910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5" name="Line 25">
            <a:extLst>
              <a:ext uri="{FF2B5EF4-FFF2-40B4-BE49-F238E27FC236}">
                <a16:creationId xmlns:a16="http://schemas.microsoft.com/office/drawing/2014/main" id="{B6170045-A7C8-B8E9-61F0-3531BC7DF49C}"/>
              </a:ext>
            </a:extLst>
          </p:cNvPr>
          <p:cNvSpPr>
            <a:spLocks noChangeShapeType="1"/>
          </p:cNvSpPr>
          <p:nvPr/>
        </p:nvSpPr>
        <p:spPr bwMode="auto">
          <a:xfrm>
            <a:off x="2667000" y="41910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7" name="Line 27">
            <a:extLst>
              <a:ext uri="{FF2B5EF4-FFF2-40B4-BE49-F238E27FC236}">
                <a16:creationId xmlns:a16="http://schemas.microsoft.com/office/drawing/2014/main" id="{701F75D9-DD84-8D63-C616-1E72174FDDA3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4200" y="41910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9" name="Line 29">
            <a:extLst>
              <a:ext uri="{FF2B5EF4-FFF2-40B4-BE49-F238E27FC236}">
                <a16:creationId xmlns:a16="http://schemas.microsoft.com/office/drawing/2014/main" id="{10FAD7F9-46CD-98A9-DAC3-EF0E10C1FD15}"/>
              </a:ext>
            </a:extLst>
          </p:cNvPr>
          <p:cNvSpPr>
            <a:spLocks noChangeShapeType="1"/>
          </p:cNvSpPr>
          <p:nvPr/>
        </p:nvSpPr>
        <p:spPr bwMode="auto">
          <a:xfrm>
            <a:off x="3581400" y="41910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10" name="Line 30">
            <a:extLst>
              <a:ext uri="{FF2B5EF4-FFF2-40B4-BE49-F238E27FC236}">
                <a16:creationId xmlns:a16="http://schemas.microsoft.com/office/drawing/2014/main" id="{17642347-B009-2621-CBAC-DBD57A36C9E1}"/>
              </a:ext>
            </a:extLst>
          </p:cNvPr>
          <p:cNvSpPr>
            <a:spLocks noChangeShapeType="1"/>
          </p:cNvSpPr>
          <p:nvPr/>
        </p:nvSpPr>
        <p:spPr bwMode="auto">
          <a:xfrm>
            <a:off x="4038600" y="41910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12" name="AutoShape 32">
            <a:extLst>
              <a:ext uri="{FF2B5EF4-FFF2-40B4-BE49-F238E27FC236}">
                <a16:creationId xmlns:a16="http://schemas.microsoft.com/office/drawing/2014/main" id="{D3BAFE60-486F-6549-75F4-3B9EC1561956}"/>
              </a:ext>
            </a:extLst>
          </p:cNvPr>
          <p:cNvSpPr>
            <a:spLocks/>
          </p:cNvSpPr>
          <p:nvPr/>
        </p:nvSpPr>
        <p:spPr bwMode="auto">
          <a:xfrm>
            <a:off x="5105400" y="3657600"/>
            <a:ext cx="152400" cy="762000"/>
          </a:xfrm>
          <a:prstGeom prst="rightBrace">
            <a:avLst>
              <a:gd name="adj1" fmla="val 41667"/>
              <a:gd name="adj2" fmla="val 50000"/>
            </a:avLst>
          </a:prstGeom>
          <a:noFill/>
          <a:ln w="28575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0513" name="Text Box 33">
            <a:extLst>
              <a:ext uri="{FF2B5EF4-FFF2-40B4-BE49-F238E27FC236}">
                <a16:creationId xmlns:a16="http://schemas.microsoft.com/office/drawing/2014/main" id="{51050E5A-132F-9724-D07C-714E459822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8125" y="3733800"/>
            <a:ext cx="641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hlink"/>
                </a:solidFill>
                <a:latin typeface="Times New Roman" panose="02020603050405020304" pitchFamily="18" charset="0"/>
              </a:rPr>
              <a:t>121</a:t>
            </a:r>
          </a:p>
        </p:txBody>
      </p:sp>
      <p:sp>
        <p:nvSpPr>
          <p:cNvPr id="20514" name="Text Box 34">
            <a:extLst>
              <a:ext uri="{FF2B5EF4-FFF2-40B4-BE49-F238E27FC236}">
                <a16:creationId xmlns:a16="http://schemas.microsoft.com/office/drawing/2014/main" id="{FCD4BA88-21D9-3862-A529-AFFBA7F2F4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4953000"/>
            <a:ext cx="762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Theo sơ đồ, tổng số phần bằng nhau là 5 + 6 = 11 (phần)</a:t>
            </a:r>
          </a:p>
        </p:txBody>
      </p:sp>
      <p:sp>
        <p:nvSpPr>
          <p:cNvPr id="20515" name="Text Box 35">
            <a:extLst>
              <a:ext uri="{FF2B5EF4-FFF2-40B4-BE49-F238E27FC236}">
                <a16:creationId xmlns:a16="http://schemas.microsoft.com/office/drawing/2014/main" id="{B0AF5169-19A1-3E89-AF92-4EACF7512F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5410200"/>
            <a:ext cx="762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- Số bé là  121 : 11 x 5 = 55</a:t>
            </a:r>
          </a:p>
        </p:txBody>
      </p:sp>
      <p:sp>
        <p:nvSpPr>
          <p:cNvPr id="20516" name="Text Box 36">
            <a:extLst>
              <a:ext uri="{FF2B5EF4-FFF2-40B4-BE49-F238E27FC236}">
                <a16:creationId xmlns:a16="http://schemas.microsoft.com/office/drawing/2014/main" id="{C1D59F17-BB4A-E1D2-D5C8-69D5D364C0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5867400"/>
            <a:ext cx="762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- Số lớn là  121 – 55 = 66</a:t>
            </a:r>
          </a:p>
        </p:txBody>
      </p:sp>
      <p:sp>
        <p:nvSpPr>
          <p:cNvPr id="20517" name="Text Box 37">
            <a:extLst>
              <a:ext uri="{FF2B5EF4-FFF2-40B4-BE49-F238E27FC236}">
                <a16:creationId xmlns:a16="http://schemas.microsoft.com/office/drawing/2014/main" id="{AF2F59E5-F967-43CA-A3CE-5000BCCE43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6096000"/>
            <a:ext cx="4038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Đáp số: 55 và 66</a:t>
            </a:r>
          </a:p>
        </p:txBody>
      </p:sp>
      <p:sp>
        <p:nvSpPr>
          <p:cNvPr id="20518" name="AutoShape 38">
            <a:extLst>
              <a:ext uri="{FF2B5EF4-FFF2-40B4-BE49-F238E27FC236}">
                <a16:creationId xmlns:a16="http://schemas.microsoft.com/office/drawing/2014/main" id="{BEA6F29F-BDBA-A94F-EE05-D73D62F8B6C1}"/>
              </a:ext>
            </a:extLst>
          </p:cNvPr>
          <p:cNvSpPr>
            <a:spLocks/>
          </p:cNvSpPr>
          <p:nvPr/>
        </p:nvSpPr>
        <p:spPr bwMode="auto">
          <a:xfrm rot="-5400000">
            <a:off x="3124993" y="2285207"/>
            <a:ext cx="379413" cy="2209800"/>
          </a:xfrm>
          <a:prstGeom prst="rightBrace">
            <a:avLst>
              <a:gd name="adj1" fmla="val 48536"/>
              <a:gd name="adj2" fmla="val 46671"/>
            </a:avLst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0519" name="AutoShape 39">
            <a:extLst>
              <a:ext uri="{FF2B5EF4-FFF2-40B4-BE49-F238E27FC236}">
                <a16:creationId xmlns:a16="http://schemas.microsoft.com/office/drawing/2014/main" id="{37D7116A-F45E-54D8-4EBC-287B5131431F}"/>
              </a:ext>
            </a:extLst>
          </p:cNvPr>
          <p:cNvSpPr>
            <a:spLocks/>
          </p:cNvSpPr>
          <p:nvPr/>
        </p:nvSpPr>
        <p:spPr bwMode="auto">
          <a:xfrm rot="5400000">
            <a:off x="3505200" y="3276600"/>
            <a:ext cx="152400" cy="2743200"/>
          </a:xfrm>
          <a:prstGeom prst="rightBrace">
            <a:avLst>
              <a:gd name="adj1" fmla="val 150000"/>
              <a:gd name="adj2" fmla="val 46671"/>
            </a:avLst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0520" name="Text Box 40">
            <a:extLst>
              <a:ext uri="{FF2B5EF4-FFF2-40B4-BE49-F238E27FC236}">
                <a16:creationId xmlns:a16="http://schemas.microsoft.com/office/drawing/2014/main" id="{2D6AF124-6FD0-5F44-ABE4-13735A9D82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46482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800000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20521" name="Text Box 41">
            <a:extLst>
              <a:ext uri="{FF2B5EF4-FFF2-40B4-BE49-F238E27FC236}">
                <a16:creationId xmlns:a16="http://schemas.microsoft.com/office/drawing/2014/main" id="{73BCA53B-1EB6-8BAF-E276-2A23B58280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26670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800000"/>
                </a:solidFill>
                <a:latin typeface="Times New Roman" panose="02020603050405020304" pitchFamily="18" charset="0"/>
              </a:rPr>
              <a:t>?</a:t>
            </a:r>
          </a:p>
        </p:txBody>
      </p:sp>
    </p:spTree>
  </p:cSld>
  <p:clrMapOvr>
    <a:masterClrMapping/>
  </p:clrMapOvr>
  <p:transition spd="slow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0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0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0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0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0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0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0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20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0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0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0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20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20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20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20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20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20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20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20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20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20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20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1" dur="500"/>
                                        <p:tgtEl>
                                          <p:spTgt spid="20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6" dur="500"/>
                                        <p:tgtEl>
                                          <p:spTgt spid="20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1" dur="500"/>
                                        <p:tgtEl>
                                          <p:spTgt spid="20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7" grpId="0"/>
      <p:bldP spid="20489" grpId="0"/>
      <p:bldP spid="20490" grpId="0"/>
      <p:bldP spid="20491" grpId="0"/>
      <p:bldP spid="20512" grpId="0" animBg="1"/>
      <p:bldP spid="20513" grpId="0"/>
      <p:bldP spid="20514" grpId="0"/>
      <p:bldP spid="20515" grpId="0"/>
      <p:bldP spid="20516" grpId="0"/>
      <p:bldP spid="20517" grpId="0"/>
      <p:bldP spid="20518" grpId="0" animBg="1"/>
      <p:bldP spid="20519" grpId="0" animBg="1"/>
      <p:bldP spid="20520" grpId="0"/>
      <p:bldP spid="205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5B665C59-F576-4B7D-0ABF-97A0B1C4404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52400"/>
            <a:ext cx="8763000" cy="838200"/>
          </a:xfrm>
        </p:spPr>
        <p:txBody>
          <a:bodyPr anchor="ctr"/>
          <a:lstStyle/>
          <a:p>
            <a:pPr eaLnBrk="1" hangingPunct="1"/>
            <a:r>
              <a:rPr lang="en-US" altLang="en-US" sz="3700" b="1">
                <a:solidFill>
                  <a:srgbClr val="800000"/>
                </a:solidFill>
                <a:latin typeface="Times New Roman" panose="02020603050405020304" pitchFamily="18" charset="0"/>
              </a:rPr>
              <a:t>Ôn tập về giải toán</a:t>
            </a:r>
          </a:p>
        </p:txBody>
      </p:sp>
      <p:sp>
        <p:nvSpPr>
          <p:cNvPr id="4099" name="Text Box 3">
            <a:extLst>
              <a:ext uri="{FF2B5EF4-FFF2-40B4-BE49-F238E27FC236}">
                <a16:creationId xmlns:a16="http://schemas.microsoft.com/office/drawing/2014/main" id="{C4E661BC-3705-12EB-157F-DD179870D5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85800"/>
            <a:ext cx="18446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u="sng">
                <a:latin typeface="Times New Roman" panose="02020603050405020304" pitchFamily="18" charset="0"/>
              </a:rPr>
              <a:t>Bài toán 2:</a:t>
            </a:r>
          </a:p>
        </p:txBody>
      </p:sp>
      <p:graphicFrame>
        <p:nvGraphicFramePr>
          <p:cNvPr id="4100" name="Object 4">
            <a:extLst>
              <a:ext uri="{FF2B5EF4-FFF2-40B4-BE49-F238E27FC236}">
                <a16:creationId xmlns:a16="http://schemas.microsoft.com/office/drawing/2014/main" id="{486E2CB2-CEAD-AA2A-4511-A7E8B228064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05525" y="1054100"/>
          <a:ext cx="495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4250" imgH="228501" progId="Equation.DSMT4">
                  <p:embed/>
                </p:oleObj>
              </mc:Choice>
              <mc:Fallback>
                <p:oleObj name="Equation" r:id="rId2" imgW="114250" imgH="228501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05525" y="1054100"/>
                        <a:ext cx="495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9" name="Text Box 5">
            <a:extLst>
              <a:ext uri="{FF2B5EF4-FFF2-40B4-BE49-F238E27FC236}">
                <a16:creationId xmlns:a16="http://schemas.microsoft.com/office/drawing/2014/main" id="{C204C6BE-96D6-55FE-0724-FE8251417D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6525" y="1981200"/>
            <a:ext cx="13382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u="sng">
                <a:solidFill>
                  <a:srgbClr val="660066"/>
                </a:solidFill>
                <a:latin typeface="Times New Roman" panose="02020603050405020304" pitchFamily="18" charset="0"/>
              </a:rPr>
              <a:t>Bài giải</a:t>
            </a:r>
          </a:p>
        </p:txBody>
      </p:sp>
      <p:sp>
        <p:nvSpPr>
          <p:cNvPr id="4102" name="Text Box 6">
            <a:extLst>
              <a:ext uri="{FF2B5EF4-FFF2-40B4-BE49-F238E27FC236}">
                <a16:creationId xmlns:a16="http://schemas.microsoft.com/office/drawing/2014/main" id="{1FEC41FE-9DA8-37BD-87E6-05912BF09B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158875"/>
            <a:ext cx="868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00CC"/>
                </a:solidFill>
                <a:latin typeface="Times New Roman" panose="02020603050405020304" pitchFamily="18" charset="0"/>
              </a:rPr>
              <a:t>Hiệu của hai số là 192. tỉ số của hai số đó là         . Tìm hai số đó.</a:t>
            </a:r>
          </a:p>
        </p:txBody>
      </p:sp>
      <p:sp>
        <p:nvSpPr>
          <p:cNvPr id="21511" name="Text Box 7">
            <a:extLst>
              <a:ext uri="{FF2B5EF4-FFF2-40B4-BE49-F238E27FC236}">
                <a16:creationId xmlns:a16="http://schemas.microsoft.com/office/drawing/2014/main" id="{8C12E902-D250-3082-F2C2-42007104E9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0480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Ta có sơ đồ:</a:t>
            </a:r>
          </a:p>
        </p:txBody>
      </p:sp>
      <p:sp>
        <p:nvSpPr>
          <p:cNvPr id="21512" name="Text Box 8">
            <a:extLst>
              <a:ext uri="{FF2B5EF4-FFF2-40B4-BE49-F238E27FC236}">
                <a16:creationId xmlns:a16="http://schemas.microsoft.com/office/drawing/2014/main" id="{B430A776-0FEE-D7C9-FA67-243909EB02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35814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Số bé:</a:t>
            </a:r>
          </a:p>
        </p:txBody>
      </p:sp>
      <p:sp>
        <p:nvSpPr>
          <p:cNvPr id="21513" name="Text Box 9">
            <a:extLst>
              <a:ext uri="{FF2B5EF4-FFF2-40B4-BE49-F238E27FC236}">
                <a16:creationId xmlns:a16="http://schemas.microsoft.com/office/drawing/2014/main" id="{F9AEDAA0-3794-DBBA-DA9C-EF1CAEDF90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4114800"/>
            <a:ext cx="114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Số lớn:</a:t>
            </a:r>
          </a:p>
        </p:txBody>
      </p:sp>
      <p:sp>
        <p:nvSpPr>
          <p:cNvPr id="21514" name="Line 10">
            <a:extLst>
              <a:ext uri="{FF2B5EF4-FFF2-40B4-BE49-F238E27FC236}">
                <a16:creationId xmlns:a16="http://schemas.microsoft.com/office/drawing/2014/main" id="{5E27051C-C96E-4555-BDB1-65A3A9173F38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3810000"/>
            <a:ext cx="1600200" cy="0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5" name="Line 11">
            <a:extLst>
              <a:ext uri="{FF2B5EF4-FFF2-40B4-BE49-F238E27FC236}">
                <a16:creationId xmlns:a16="http://schemas.microsoft.com/office/drawing/2014/main" id="{5C21F601-C4D1-5DF8-2095-0AAD27AC09A0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36576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6" name="Line 12">
            <a:extLst>
              <a:ext uri="{FF2B5EF4-FFF2-40B4-BE49-F238E27FC236}">
                <a16:creationId xmlns:a16="http://schemas.microsoft.com/office/drawing/2014/main" id="{14F37107-A9B2-1937-6DA5-442D784D4622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36576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7" name="Line 13">
            <a:extLst>
              <a:ext uri="{FF2B5EF4-FFF2-40B4-BE49-F238E27FC236}">
                <a16:creationId xmlns:a16="http://schemas.microsoft.com/office/drawing/2014/main" id="{37C82B05-669F-F99A-CBD7-81E185821F8A}"/>
              </a:ext>
            </a:extLst>
          </p:cNvPr>
          <p:cNvSpPr>
            <a:spLocks noChangeShapeType="1"/>
          </p:cNvSpPr>
          <p:nvPr/>
        </p:nvSpPr>
        <p:spPr bwMode="auto">
          <a:xfrm>
            <a:off x="3276600" y="36576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0" name="Line 16">
            <a:extLst>
              <a:ext uri="{FF2B5EF4-FFF2-40B4-BE49-F238E27FC236}">
                <a16:creationId xmlns:a16="http://schemas.microsoft.com/office/drawing/2014/main" id="{9B504A6F-2C88-E87E-1C2E-F9846AE1F7B9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0" y="36576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1" name="Line 17">
            <a:extLst>
              <a:ext uri="{FF2B5EF4-FFF2-40B4-BE49-F238E27FC236}">
                <a16:creationId xmlns:a16="http://schemas.microsoft.com/office/drawing/2014/main" id="{B2B0DBF6-858E-8C21-E498-703ED9B67F6B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41910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2" name="Line 18">
            <a:extLst>
              <a:ext uri="{FF2B5EF4-FFF2-40B4-BE49-F238E27FC236}">
                <a16:creationId xmlns:a16="http://schemas.microsoft.com/office/drawing/2014/main" id="{29664362-4DDF-1D38-0F24-957E28F21B0F}"/>
              </a:ext>
            </a:extLst>
          </p:cNvPr>
          <p:cNvSpPr>
            <a:spLocks noChangeShapeType="1"/>
          </p:cNvSpPr>
          <p:nvPr/>
        </p:nvSpPr>
        <p:spPr bwMode="auto">
          <a:xfrm>
            <a:off x="4953000" y="41910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3" name="Line 19">
            <a:extLst>
              <a:ext uri="{FF2B5EF4-FFF2-40B4-BE49-F238E27FC236}">
                <a16:creationId xmlns:a16="http://schemas.microsoft.com/office/drawing/2014/main" id="{F52798E8-98C2-8D8C-5A9A-DC164E373F76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4343400"/>
            <a:ext cx="2743200" cy="0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4" name="Line 20">
            <a:extLst>
              <a:ext uri="{FF2B5EF4-FFF2-40B4-BE49-F238E27FC236}">
                <a16:creationId xmlns:a16="http://schemas.microsoft.com/office/drawing/2014/main" id="{DCEC851B-7429-16BA-0D87-4764A6438B1B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41910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5" name="Line 21">
            <a:extLst>
              <a:ext uri="{FF2B5EF4-FFF2-40B4-BE49-F238E27FC236}">
                <a16:creationId xmlns:a16="http://schemas.microsoft.com/office/drawing/2014/main" id="{4DAFFD63-89FE-A2B0-BEC3-B923C9B562F0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41910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6" name="Line 22">
            <a:extLst>
              <a:ext uri="{FF2B5EF4-FFF2-40B4-BE49-F238E27FC236}">
                <a16:creationId xmlns:a16="http://schemas.microsoft.com/office/drawing/2014/main" id="{A31C19F4-0ACB-A9D2-C1B1-069C2C6F62BE}"/>
              </a:ext>
            </a:extLst>
          </p:cNvPr>
          <p:cNvSpPr>
            <a:spLocks noChangeShapeType="1"/>
          </p:cNvSpPr>
          <p:nvPr/>
        </p:nvSpPr>
        <p:spPr bwMode="auto">
          <a:xfrm>
            <a:off x="3276600" y="41910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7" name="Line 23">
            <a:extLst>
              <a:ext uri="{FF2B5EF4-FFF2-40B4-BE49-F238E27FC236}">
                <a16:creationId xmlns:a16="http://schemas.microsoft.com/office/drawing/2014/main" id="{7B438E80-D3F6-6E7F-F364-7794D0BA0D96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0" y="41910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9" name="AutoShape 25">
            <a:extLst>
              <a:ext uri="{FF2B5EF4-FFF2-40B4-BE49-F238E27FC236}">
                <a16:creationId xmlns:a16="http://schemas.microsoft.com/office/drawing/2014/main" id="{CDD0A8EC-3BA3-6C8D-20DC-03D538707F48}"/>
              </a:ext>
            </a:extLst>
          </p:cNvPr>
          <p:cNvSpPr>
            <a:spLocks/>
          </p:cNvSpPr>
          <p:nvPr/>
        </p:nvSpPr>
        <p:spPr bwMode="auto">
          <a:xfrm rot="16168141" flipV="1">
            <a:off x="4187032" y="3352006"/>
            <a:ext cx="387350" cy="1141413"/>
          </a:xfrm>
          <a:prstGeom prst="rightBrace">
            <a:avLst>
              <a:gd name="adj1" fmla="val 24556"/>
              <a:gd name="adj2" fmla="val 50000"/>
            </a:avLst>
          </a:prstGeom>
          <a:noFill/>
          <a:ln w="28575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1530" name="Text Box 26">
            <a:extLst>
              <a:ext uri="{FF2B5EF4-FFF2-40B4-BE49-F238E27FC236}">
                <a16:creationId xmlns:a16="http://schemas.microsoft.com/office/drawing/2014/main" id="{548C0622-D20A-9280-0994-3453B9280D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3200400"/>
            <a:ext cx="641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hlink"/>
                </a:solidFill>
                <a:latin typeface="Times New Roman" panose="02020603050405020304" pitchFamily="18" charset="0"/>
              </a:rPr>
              <a:t>192</a:t>
            </a:r>
          </a:p>
        </p:txBody>
      </p:sp>
      <p:sp>
        <p:nvSpPr>
          <p:cNvPr id="21531" name="Text Box 27">
            <a:extLst>
              <a:ext uri="{FF2B5EF4-FFF2-40B4-BE49-F238E27FC236}">
                <a16:creationId xmlns:a16="http://schemas.microsoft.com/office/drawing/2014/main" id="{F5801673-E618-F22A-1395-469A672B40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4953000"/>
            <a:ext cx="762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Theo sơ đồ, hiệu số phần bằng nhau là 5 - 3 = 2 (phần)</a:t>
            </a:r>
          </a:p>
        </p:txBody>
      </p:sp>
      <p:sp>
        <p:nvSpPr>
          <p:cNvPr id="21532" name="Text Box 28">
            <a:extLst>
              <a:ext uri="{FF2B5EF4-FFF2-40B4-BE49-F238E27FC236}">
                <a16:creationId xmlns:a16="http://schemas.microsoft.com/office/drawing/2014/main" id="{BA8138C3-A1E6-A4E3-B00E-957382F0A2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5410200"/>
            <a:ext cx="762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- Số bé là  192 : 2 x 3 = 288</a:t>
            </a:r>
          </a:p>
        </p:txBody>
      </p:sp>
      <p:sp>
        <p:nvSpPr>
          <p:cNvPr id="21533" name="Text Box 29">
            <a:extLst>
              <a:ext uri="{FF2B5EF4-FFF2-40B4-BE49-F238E27FC236}">
                <a16:creationId xmlns:a16="http://schemas.microsoft.com/office/drawing/2014/main" id="{29DCC030-8A0A-F83D-78C6-2993010F3D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5867400"/>
            <a:ext cx="762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- Số lớn là  288 + 192 = 480</a:t>
            </a:r>
          </a:p>
        </p:txBody>
      </p:sp>
      <p:sp>
        <p:nvSpPr>
          <p:cNvPr id="21534" name="Text Box 30">
            <a:extLst>
              <a:ext uri="{FF2B5EF4-FFF2-40B4-BE49-F238E27FC236}">
                <a16:creationId xmlns:a16="http://schemas.microsoft.com/office/drawing/2014/main" id="{4594B525-FFCA-CFD7-4104-E1473411F6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6096000"/>
            <a:ext cx="4038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Đáp số: 288 và 480</a:t>
            </a:r>
          </a:p>
        </p:txBody>
      </p:sp>
      <p:sp>
        <p:nvSpPr>
          <p:cNvPr id="21535" name="AutoShape 31">
            <a:extLst>
              <a:ext uri="{FF2B5EF4-FFF2-40B4-BE49-F238E27FC236}">
                <a16:creationId xmlns:a16="http://schemas.microsoft.com/office/drawing/2014/main" id="{91B6BB29-69C9-92C1-7528-2CC7599487A5}"/>
              </a:ext>
            </a:extLst>
          </p:cNvPr>
          <p:cNvSpPr>
            <a:spLocks/>
          </p:cNvSpPr>
          <p:nvPr/>
        </p:nvSpPr>
        <p:spPr bwMode="auto">
          <a:xfrm rot="-5400000">
            <a:off x="2820193" y="2590007"/>
            <a:ext cx="379413" cy="1600200"/>
          </a:xfrm>
          <a:prstGeom prst="rightBrace">
            <a:avLst>
              <a:gd name="adj1" fmla="val 35146"/>
              <a:gd name="adj2" fmla="val 46671"/>
            </a:avLst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1536" name="AutoShape 32">
            <a:extLst>
              <a:ext uri="{FF2B5EF4-FFF2-40B4-BE49-F238E27FC236}">
                <a16:creationId xmlns:a16="http://schemas.microsoft.com/office/drawing/2014/main" id="{1718B8A5-2F2E-B05B-F811-E2D5F2208511}"/>
              </a:ext>
            </a:extLst>
          </p:cNvPr>
          <p:cNvSpPr>
            <a:spLocks/>
          </p:cNvSpPr>
          <p:nvPr/>
        </p:nvSpPr>
        <p:spPr bwMode="auto">
          <a:xfrm rot="5400000">
            <a:off x="3505200" y="3276600"/>
            <a:ext cx="152400" cy="2743200"/>
          </a:xfrm>
          <a:prstGeom prst="rightBrace">
            <a:avLst>
              <a:gd name="adj1" fmla="val 150000"/>
              <a:gd name="adj2" fmla="val 46671"/>
            </a:avLst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1537" name="Text Box 33">
            <a:extLst>
              <a:ext uri="{FF2B5EF4-FFF2-40B4-BE49-F238E27FC236}">
                <a16:creationId xmlns:a16="http://schemas.microsoft.com/office/drawing/2014/main" id="{5C1E09CA-D780-717E-9AE9-E1D12F136F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46482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800000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21538" name="Text Box 34">
            <a:extLst>
              <a:ext uri="{FF2B5EF4-FFF2-40B4-BE49-F238E27FC236}">
                <a16:creationId xmlns:a16="http://schemas.microsoft.com/office/drawing/2014/main" id="{C8089C7F-D965-072C-E129-8BC9961972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26670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800000"/>
                </a:solidFill>
                <a:latin typeface="Times New Roman" panose="02020603050405020304" pitchFamily="18" charset="0"/>
              </a:rPr>
              <a:t>?</a:t>
            </a:r>
          </a:p>
        </p:txBody>
      </p:sp>
    </p:spTree>
  </p:cSld>
  <p:clrMapOvr>
    <a:masterClrMapping/>
  </p:clrMapOvr>
  <p:transition spd="slow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1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1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21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1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1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1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21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21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21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21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21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21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21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21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21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21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21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/>
      <p:bldP spid="21511" grpId="0"/>
      <p:bldP spid="21512" grpId="0"/>
      <p:bldP spid="21513" grpId="0"/>
      <p:bldP spid="21529" grpId="0" animBg="1"/>
      <p:bldP spid="21530" grpId="0"/>
      <p:bldP spid="21531" grpId="0"/>
      <p:bldP spid="21532" grpId="0"/>
      <p:bldP spid="21533" grpId="0"/>
      <p:bldP spid="21534" grpId="0"/>
      <p:bldP spid="21535" grpId="0" animBg="1"/>
      <p:bldP spid="21536" grpId="0" animBg="1"/>
      <p:bldP spid="21537" grpId="0"/>
      <p:bldP spid="2153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>
            <a:extLst>
              <a:ext uri="{FF2B5EF4-FFF2-40B4-BE49-F238E27FC236}">
                <a16:creationId xmlns:a16="http://schemas.microsoft.com/office/drawing/2014/main" id="{F7AB8087-D086-E4C4-E9C7-2930D7072F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776288"/>
            <a:ext cx="41116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u="sng">
                <a:latin typeface="Times New Roman" panose="02020603050405020304" pitchFamily="18" charset="0"/>
              </a:rPr>
              <a:t>KIẾN THỨC CẦN NHỚ:</a:t>
            </a:r>
          </a:p>
        </p:txBody>
      </p:sp>
      <p:sp>
        <p:nvSpPr>
          <p:cNvPr id="5123" name="Text Box 5">
            <a:extLst>
              <a:ext uri="{FF2B5EF4-FFF2-40B4-BE49-F238E27FC236}">
                <a16:creationId xmlns:a16="http://schemas.microsoft.com/office/drawing/2014/main" id="{C6D5CC3B-31EA-45F5-8E4C-6CDC5D9B1D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447800"/>
            <a:ext cx="89154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lphaLcPeriod"/>
            </a:pPr>
            <a:r>
              <a:rPr lang="en-US" altLang="en-US" sz="2400" b="1" i="1">
                <a:solidFill>
                  <a:srgbClr val="0000CC"/>
                </a:solidFill>
                <a:latin typeface="Times New Roman" panose="02020603050405020304" pitchFamily="18" charset="0"/>
              </a:rPr>
              <a:t>Muốn tìm hai số khi biết tổng và tỉ số của chúng, ta làm như sau:</a:t>
            </a:r>
          </a:p>
          <a:p>
            <a:pPr eaLnBrk="1" hangingPunct="1">
              <a:buFontTx/>
              <a:buChar char="-"/>
            </a:pPr>
            <a:r>
              <a:rPr lang="en-US" altLang="en-US" sz="2400" b="1" i="1">
                <a:solidFill>
                  <a:srgbClr val="0000CC"/>
                </a:solidFill>
                <a:latin typeface="Times New Roman" panose="02020603050405020304" pitchFamily="18" charset="0"/>
              </a:rPr>
              <a:t>Coi số bé (hoặc số lớn) gồm một số phần bằng nhau, từ đó xác đinh số phần bằng nhau của số còn lại (thể hiện qua sơ đồ)</a:t>
            </a:r>
          </a:p>
          <a:p>
            <a:pPr eaLnBrk="1" hangingPunct="1">
              <a:buFontTx/>
              <a:buChar char="-"/>
            </a:pPr>
            <a:r>
              <a:rPr lang="en-US" altLang="en-US" sz="2400" b="1" i="1">
                <a:solidFill>
                  <a:srgbClr val="0000CC"/>
                </a:solidFill>
                <a:latin typeface="Times New Roman" panose="02020603050405020304" pitchFamily="18" charset="0"/>
              </a:rPr>
              <a:t>Tìm tổng số phần bằng nhau</a:t>
            </a:r>
          </a:p>
          <a:p>
            <a:pPr eaLnBrk="1" hangingPunct="1">
              <a:buFontTx/>
              <a:buChar char="-"/>
            </a:pPr>
            <a:r>
              <a:rPr lang="en-US" altLang="en-US" sz="2400" b="1" i="1">
                <a:solidFill>
                  <a:srgbClr val="0000CC"/>
                </a:solidFill>
                <a:latin typeface="Times New Roman" panose="02020603050405020304" pitchFamily="18" charset="0"/>
              </a:rPr>
              <a:t>Tìm giá trị của 1 phần, từ đó xác định số lớn, số bé </a:t>
            </a:r>
          </a:p>
        </p:txBody>
      </p:sp>
      <p:sp>
        <p:nvSpPr>
          <p:cNvPr id="5124" name="Text Box 6">
            <a:extLst>
              <a:ext uri="{FF2B5EF4-FFF2-40B4-BE49-F238E27FC236}">
                <a16:creationId xmlns:a16="http://schemas.microsoft.com/office/drawing/2014/main" id="{0FB61FE5-EA69-1016-B372-4F23950C4A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3505200"/>
            <a:ext cx="89154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 i="1">
                <a:solidFill>
                  <a:srgbClr val="0000CC"/>
                </a:solidFill>
                <a:latin typeface="Times New Roman" panose="02020603050405020304" pitchFamily="18" charset="0"/>
              </a:rPr>
              <a:t>b. Muốn tìm hai số khi biết hiệu và tỉ số của chúng, ta làm như sau:</a:t>
            </a:r>
          </a:p>
          <a:p>
            <a:pPr eaLnBrk="1" hangingPunct="1">
              <a:buFontTx/>
              <a:buChar char="-"/>
            </a:pPr>
            <a:r>
              <a:rPr lang="en-US" altLang="en-US" sz="2400" b="1" i="1">
                <a:solidFill>
                  <a:srgbClr val="0000CC"/>
                </a:solidFill>
                <a:latin typeface="Times New Roman" panose="02020603050405020304" pitchFamily="18" charset="0"/>
              </a:rPr>
              <a:t>Coi số bé (hoặc số lớn) gồm một số phần bằng nhau, từ đó xác đinh số phần bằng nhau của số còn lại (thể hiện qua sơ đồ)</a:t>
            </a:r>
          </a:p>
          <a:p>
            <a:pPr eaLnBrk="1" hangingPunct="1">
              <a:buFontTx/>
              <a:buChar char="-"/>
            </a:pPr>
            <a:r>
              <a:rPr lang="en-US" altLang="en-US" sz="2400" b="1" i="1">
                <a:solidFill>
                  <a:srgbClr val="0000CC"/>
                </a:solidFill>
                <a:latin typeface="Times New Roman" panose="02020603050405020304" pitchFamily="18" charset="0"/>
              </a:rPr>
              <a:t>Tìm hiệu số phần bằng nhau</a:t>
            </a:r>
          </a:p>
          <a:p>
            <a:pPr eaLnBrk="1" hangingPunct="1">
              <a:buFontTx/>
              <a:buChar char="-"/>
            </a:pPr>
            <a:r>
              <a:rPr lang="en-US" altLang="en-US" sz="2400" b="1" i="1">
                <a:solidFill>
                  <a:srgbClr val="0000CC"/>
                </a:solidFill>
                <a:latin typeface="Times New Roman" panose="02020603050405020304" pitchFamily="18" charset="0"/>
              </a:rPr>
              <a:t>Tìm giá trị của 1 phần, từ đó xác định số lớn, số bé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9D417D08-F8D1-EA0F-21C4-152E2659341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52400"/>
            <a:ext cx="8763000" cy="838200"/>
          </a:xfrm>
        </p:spPr>
        <p:txBody>
          <a:bodyPr anchor="ctr"/>
          <a:lstStyle/>
          <a:p>
            <a:pPr eaLnBrk="1" hangingPunct="1"/>
            <a:r>
              <a:rPr lang="en-US" altLang="en-US" sz="3700" b="1">
                <a:solidFill>
                  <a:srgbClr val="800000"/>
                </a:solidFill>
                <a:latin typeface="Times New Roman" panose="02020603050405020304" pitchFamily="18" charset="0"/>
              </a:rPr>
              <a:t>Ôn tập về giải toán</a:t>
            </a:r>
          </a:p>
        </p:txBody>
      </p:sp>
      <p:sp>
        <p:nvSpPr>
          <p:cNvPr id="6147" name="Text Box 4">
            <a:extLst>
              <a:ext uri="{FF2B5EF4-FFF2-40B4-BE49-F238E27FC236}">
                <a16:creationId xmlns:a16="http://schemas.microsoft.com/office/drawing/2014/main" id="{EC9A47A4-2708-2E39-0765-3BF50B2D7D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85800"/>
            <a:ext cx="10826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u="sng">
                <a:latin typeface="Times New Roman" panose="02020603050405020304" pitchFamily="18" charset="0"/>
              </a:rPr>
              <a:t>Bài 1:</a:t>
            </a:r>
          </a:p>
        </p:txBody>
      </p:sp>
      <p:graphicFrame>
        <p:nvGraphicFramePr>
          <p:cNvPr id="6148" name="Object 10">
            <a:extLst>
              <a:ext uri="{FF2B5EF4-FFF2-40B4-BE49-F238E27FC236}">
                <a16:creationId xmlns:a16="http://schemas.microsoft.com/office/drawing/2014/main" id="{E59A18B6-2072-6FD0-BFC8-3B3AF7474A8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43600" y="1054100"/>
          <a:ext cx="550863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6890" imgH="228402" progId="Equation.DSMT4">
                  <p:embed/>
                </p:oleObj>
              </mc:Choice>
              <mc:Fallback>
                <p:oleObj name="Equation" r:id="rId2" imgW="126890" imgH="228402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1054100"/>
                        <a:ext cx="550863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9" name="Text Box 11">
            <a:extLst>
              <a:ext uri="{FF2B5EF4-FFF2-40B4-BE49-F238E27FC236}">
                <a16:creationId xmlns:a16="http://schemas.microsoft.com/office/drawing/2014/main" id="{2DBB84E2-F684-0B42-1203-8466DF89D5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997075"/>
            <a:ext cx="8686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00CC"/>
                </a:solidFill>
                <a:latin typeface="Times New Roman" panose="02020603050405020304" pitchFamily="18" charset="0"/>
              </a:rPr>
              <a:t>b. Hiệu của hai số là 55. Số thứ nhất bằng        số thứ hai. Tìm hai số đó.</a:t>
            </a:r>
          </a:p>
        </p:txBody>
      </p:sp>
      <p:graphicFrame>
        <p:nvGraphicFramePr>
          <p:cNvPr id="6150" name="Object 12">
            <a:extLst>
              <a:ext uri="{FF2B5EF4-FFF2-40B4-BE49-F238E27FC236}">
                <a16:creationId xmlns:a16="http://schemas.microsoft.com/office/drawing/2014/main" id="{6CC63F96-CEAE-AD31-1614-29A9F675279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67400" y="1828800"/>
          <a:ext cx="550863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26890" imgH="228402" progId="Equation.DSMT4">
                  <p:embed/>
                </p:oleObj>
              </mc:Choice>
              <mc:Fallback>
                <p:oleObj name="Equation" r:id="rId4" imgW="126890" imgH="228402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1828800"/>
                        <a:ext cx="550863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9" name="Text Box 13">
            <a:extLst>
              <a:ext uri="{FF2B5EF4-FFF2-40B4-BE49-F238E27FC236}">
                <a16:creationId xmlns:a16="http://schemas.microsoft.com/office/drawing/2014/main" id="{B7799F87-B84B-13F4-C177-B0628DE0B3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6525" y="2590800"/>
            <a:ext cx="13382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u="sng">
                <a:solidFill>
                  <a:srgbClr val="660066"/>
                </a:solidFill>
                <a:latin typeface="Times New Roman" panose="02020603050405020304" pitchFamily="18" charset="0"/>
              </a:rPr>
              <a:t>Bài giải</a:t>
            </a:r>
          </a:p>
        </p:txBody>
      </p:sp>
      <p:sp>
        <p:nvSpPr>
          <p:cNvPr id="6152" name="Text Box 14">
            <a:extLst>
              <a:ext uri="{FF2B5EF4-FFF2-40B4-BE49-F238E27FC236}">
                <a16:creationId xmlns:a16="http://schemas.microsoft.com/office/drawing/2014/main" id="{978E9E1A-D08B-A9B9-98E4-4057CDADE4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158875"/>
            <a:ext cx="8686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00CC"/>
                </a:solidFill>
                <a:latin typeface="Times New Roman" panose="02020603050405020304" pitchFamily="18" charset="0"/>
              </a:rPr>
              <a:t>a. Tổng của hai số là 80. Số thứ nhất bằng        số thứ hai. Tìm hai số đó.</a:t>
            </a:r>
          </a:p>
        </p:txBody>
      </p:sp>
      <p:sp>
        <p:nvSpPr>
          <p:cNvPr id="9232" name="Text Box 16">
            <a:extLst>
              <a:ext uri="{FF2B5EF4-FFF2-40B4-BE49-F238E27FC236}">
                <a16:creationId xmlns:a16="http://schemas.microsoft.com/office/drawing/2014/main" id="{AD70AA73-4CFD-1516-32F3-7C59732F23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0480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a. Ta có sơ đồ:</a:t>
            </a:r>
          </a:p>
        </p:txBody>
      </p:sp>
      <p:sp>
        <p:nvSpPr>
          <p:cNvPr id="9233" name="Text Box 17">
            <a:extLst>
              <a:ext uri="{FF2B5EF4-FFF2-40B4-BE49-F238E27FC236}">
                <a16:creationId xmlns:a16="http://schemas.microsoft.com/office/drawing/2014/main" id="{69F48EA3-9016-8045-D6EA-6DB22B7BA7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581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Số thứ nhất:</a:t>
            </a:r>
          </a:p>
        </p:txBody>
      </p:sp>
      <p:sp>
        <p:nvSpPr>
          <p:cNvPr id="9234" name="Text Box 18">
            <a:extLst>
              <a:ext uri="{FF2B5EF4-FFF2-40B4-BE49-F238E27FC236}">
                <a16:creationId xmlns:a16="http://schemas.microsoft.com/office/drawing/2014/main" id="{91D16008-8EC8-1DC1-807E-B06F6A2288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4114800"/>
            <a:ext cx="182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Số thứ hai:</a:t>
            </a:r>
          </a:p>
        </p:txBody>
      </p:sp>
      <p:sp>
        <p:nvSpPr>
          <p:cNvPr id="9235" name="Line 19">
            <a:extLst>
              <a:ext uri="{FF2B5EF4-FFF2-40B4-BE49-F238E27FC236}">
                <a16:creationId xmlns:a16="http://schemas.microsoft.com/office/drawing/2014/main" id="{483FF255-A475-4B58-D409-6EDCA51AFB0E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3810000"/>
            <a:ext cx="2133600" cy="0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7" name="Line 21">
            <a:extLst>
              <a:ext uri="{FF2B5EF4-FFF2-40B4-BE49-F238E27FC236}">
                <a16:creationId xmlns:a16="http://schemas.microsoft.com/office/drawing/2014/main" id="{FB491730-8AB8-75B1-444F-92CBA8579517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36576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8" name="Line 22">
            <a:extLst>
              <a:ext uri="{FF2B5EF4-FFF2-40B4-BE49-F238E27FC236}">
                <a16:creationId xmlns:a16="http://schemas.microsoft.com/office/drawing/2014/main" id="{7C5CE148-BA91-A06D-943E-E82E5979F4B5}"/>
              </a:ext>
            </a:extLst>
          </p:cNvPr>
          <p:cNvSpPr>
            <a:spLocks noChangeShapeType="1"/>
          </p:cNvSpPr>
          <p:nvPr/>
        </p:nvSpPr>
        <p:spPr bwMode="auto">
          <a:xfrm>
            <a:off x="2514600" y="36576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9" name="Line 23">
            <a:extLst>
              <a:ext uri="{FF2B5EF4-FFF2-40B4-BE49-F238E27FC236}">
                <a16:creationId xmlns:a16="http://schemas.microsoft.com/office/drawing/2014/main" id="{9F1F48A3-8B6C-8A63-E96D-3879DECB3F7B}"/>
              </a:ext>
            </a:extLst>
          </p:cNvPr>
          <p:cNvSpPr>
            <a:spLocks noChangeShapeType="1"/>
          </p:cNvSpPr>
          <p:nvPr/>
        </p:nvSpPr>
        <p:spPr bwMode="auto">
          <a:xfrm>
            <a:off x="2819400" y="36576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0" name="Line 24">
            <a:extLst>
              <a:ext uri="{FF2B5EF4-FFF2-40B4-BE49-F238E27FC236}">
                <a16:creationId xmlns:a16="http://schemas.microsoft.com/office/drawing/2014/main" id="{E9ADC006-8F86-9B91-57C7-7829BD635622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4200" y="36576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1" name="Line 25">
            <a:extLst>
              <a:ext uri="{FF2B5EF4-FFF2-40B4-BE49-F238E27FC236}">
                <a16:creationId xmlns:a16="http://schemas.microsoft.com/office/drawing/2014/main" id="{9EC6B859-6C26-EA9F-7832-B5D0906491BF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9000" y="36576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2" name="Line 26">
            <a:extLst>
              <a:ext uri="{FF2B5EF4-FFF2-40B4-BE49-F238E27FC236}">
                <a16:creationId xmlns:a16="http://schemas.microsoft.com/office/drawing/2014/main" id="{4DA223B1-B4AB-9715-BBA1-3FA90E40A31A}"/>
              </a:ext>
            </a:extLst>
          </p:cNvPr>
          <p:cNvSpPr>
            <a:spLocks noChangeShapeType="1"/>
          </p:cNvSpPr>
          <p:nvPr/>
        </p:nvSpPr>
        <p:spPr bwMode="auto">
          <a:xfrm>
            <a:off x="3733800" y="36576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3" name="Line 27">
            <a:extLst>
              <a:ext uri="{FF2B5EF4-FFF2-40B4-BE49-F238E27FC236}">
                <a16:creationId xmlns:a16="http://schemas.microsoft.com/office/drawing/2014/main" id="{7AFA87B9-A3EA-D6C2-C579-61E9B1D3DE89}"/>
              </a:ext>
            </a:extLst>
          </p:cNvPr>
          <p:cNvSpPr>
            <a:spLocks noChangeShapeType="1"/>
          </p:cNvSpPr>
          <p:nvPr/>
        </p:nvSpPr>
        <p:spPr bwMode="auto">
          <a:xfrm>
            <a:off x="4038600" y="36576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4" name="Line 28">
            <a:extLst>
              <a:ext uri="{FF2B5EF4-FFF2-40B4-BE49-F238E27FC236}">
                <a16:creationId xmlns:a16="http://schemas.microsoft.com/office/drawing/2014/main" id="{925F67A7-D543-C46D-F9DB-442DD9F9DDCC}"/>
              </a:ext>
            </a:extLst>
          </p:cNvPr>
          <p:cNvSpPr>
            <a:spLocks noChangeShapeType="1"/>
          </p:cNvSpPr>
          <p:nvPr/>
        </p:nvSpPr>
        <p:spPr bwMode="auto">
          <a:xfrm>
            <a:off x="4343400" y="36576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5" name="Line 29">
            <a:extLst>
              <a:ext uri="{FF2B5EF4-FFF2-40B4-BE49-F238E27FC236}">
                <a16:creationId xmlns:a16="http://schemas.microsoft.com/office/drawing/2014/main" id="{FADBF6EB-3237-D405-0DBA-6C468D3E0396}"/>
              </a:ext>
            </a:extLst>
          </p:cNvPr>
          <p:cNvSpPr>
            <a:spLocks noChangeShapeType="1"/>
          </p:cNvSpPr>
          <p:nvPr/>
        </p:nvSpPr>
        <p:spPr bwMode="auto">
          <a:xfrm>
            <a:off x="4648200" y="41910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6" name="Line 30">
            <a:extLst>
              <a:ext uri="{FF2B5EF4-FFF2-40B4-BE49-F238E27FC236}">
                <a16:creationId xmlns:a16="http://schemas.microsoft.com/office/drawing/2014/main" id="{7313B04D-F0FB-6720-CD4B-FA9A62F9587D}"/>
              </a:ext>
            </a:extLst>
          </p:cNvPr>
          <p:cNvSpPr>
            <a:spLocks noChangeShapeType="1"/>
          </p:cNvSpPr>
          <p:nvPr/>
        </p:nvSpPr>
        <p:spPr bwMode="auto">
          <a:xfrm>
            <a:off x="4953000" y="41910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55" name="Line 39">
            <a:extLst>
              <a:ext uri="{FF2B5EF4-FFF2-40B4-BE49-F238E27FC236}">
                <a16:creationId xmlns:a16="http://schemas.microsoft.com/office/drawing/2014/main" id="{60FBB72F-E430-6939-9319-25DC7EF6EF56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4343400"/>
            <a:ext cx="2743200" cy="0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56" name="Line 40">
            <a:extLst>
              <a:ext uri="{FF2B5EF4-FFF2-40B4-BE49-F238E27FC236}">
                <a16:creationId xmlns:a16="http://schemas.microsoft.com/office/drawing/2014/main" id="{A187006E-1AC8-31AD-8F74-81E623109BFD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41910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57" name="Line 41">
            <a:extLst>
              <a:ext uri="{FF2B5EF4-FFF2-40B4-BE49-F238E27FC236}">
                <a16:creationId xmlns:a16="http://schemas.microsoft.com/office/drawing/2014/main" id="{FB0646FB-5B5A-6EA0-7C43-E61F0B80FA45}"/>
              </a:ext>
            </a:extLst>
          </p:cNvPr>
          <p:cNvSpPr>
            <a:spLocks noChangeShapeType="1"/>
          </p:cNvSpPr>
          <p:nvPr/>
        </p:nvSpPr>
        <p:spPr bwMode="auto">
          <a:xfrm>
            <a:off x="2514600" y="41910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58" name="Line 42">
            <a:extLst>
              <a:ext uri="{FF2B5EF4-FFF2-40B4-BE49-F238E27FC236}">
                <a16:creationId xmlns:a16="http://schemas.microsoft.com/office/drawing/2014/main" id="{B36DB150-1B97-F21F-6E98-F68E4A36AB25}"/>
              </a:ext>
            </a:extLst>
          </p:cNvPr>
          <p:cNvSpPr>
            <a:spLocks noChangeShapeType="1"/>
          </p:cNvSpPr>
          <p:nvPr/>
        </p:nvSpPr>
        <p:spPr bwMode="auto">
          <a:xfrm>
            <a:off x="2819400" y="41910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59" name="Line 43">
            <a:extLst>
              <a:ext uri="{FF2B5EF4-FFF2-40B4-BE49-F238E27FC236}">
                <a16:creationId xmlns:a16="http://schemas.microsoft.com/office/drawing/2014/main" id="{257CA471-350C-BBA2-7F59-E5DDDE6D9E66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4200" y="41910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60" name="Line 44">
            <a:extLst>
              <a:ext uri="{FF2B5EF4-FFF2-40B4-BE49-F238E27FC236}">
                <a16:creationId xmlns:a16="http://schemas.microsoft.com/office/drawing/2014/main" id="{7574D26C-027E-4F87-52FF-14E7652A4E4D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9000" y="41910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61" name="Line 45">
            <a:extLst>
              <a:ext uri="{FF2B5EF4-FFF2-40B4-BE49-F238E27FC236}">
                <a16:creationId xmlns:a16="http://schemas.microsoft.com/office/drawing/2014/main" id="{043BBE87-023B-4F40-EDC1-C805BC16DB2C}"/>
              </a:ext>
            </a:extLst>
          </p:cNvPr>
          <p:cNvSpPr>
            <a:spLocks noChangeShapeType="1"/>
          </p:cNvSpPr>
          <p:nvPr/>
        </p:nvSpPr>
        <p:spPr bwMode="auto">
          <a:xfrm>
            <a:off x="3733800" y="41910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62" name="Line 46">
            <a:extLst>
              <a:ext uri="{FF2B5EF4-FFF2-40B4-BE49-F238E27FC236}">
                <a16:creationId xmlns:a16="http://schemas.microsoft.com/office/drawing/2014/main" id="{E84E0DE3-DEEF-FEF5-034E-31FCCBADE3FC}"/>
              </a:ext>
            </a:extLst>
          </p:cNvPr>
          <p:cNvSpPr>
            <a:spLocks noChangeShapeType="1"/>
          </p:cNvSpPr>
          <p:nvPr/>
        </p:nvSpPr>
        <p:spPr bwMode="auto">
          <a:xfrm>
            <a:off x="4038600" y="41910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63" name="Line 47">
            <a:extLst>
              <a:ext uri="{FF2B5EF4-FFF2-40B4-BE49-F238E27FC236}">
                <a16:creationId xmlns:a16="http://schemas.microsoft.com/office/drawing/2014/main" id="{73278C4E-00CD-9E8B-1E7E-610CCD925EC1}"/>
              </a:ext>
            </a:extLst>
          </p:cNvPr>
          <p:cNvSpPr>
            <a:spLocks noChangeShapeType="1"/>
          </p:cNvSpPr>
          <p:nvPr/>
        </p:nvSpPr>
        <p:spPr bwMode="auto">
          <a:xfrm>
            <a:off x="4343400" y="41910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64" name="AutoShape 48">
            <a:extLst>
              <a:ext uri="{FF2B5EF4-FFF2-40B4-BE49-F238E27FC236}">
                <a16:creationId xmlns:a16="http://schemas.microsoft.com/office/drawing/2014/main" id="{3C0842D9-5920-1533-0C2A-944CDA5965C7}"/>
              </a:ext>
            </a:extLst>
          </p:cNvPr>
          <p:cNvSpPr>
            <a:spLocks/>
          </p:cNvSpPr>
          <p:nvPr/>
        </p:nvSpPr>
        <p:spPr bwMode="auto">
          <a:xfrm>
            <a:off x="5105400" y="3657600"/>
            <a:ext cx="152400" cy="762000"/>
          </a:xfrm>
          <a:prstGeom prst="rightBrace">
            <a:avLst>
              <a:gd name="adj1" fmla="val 41667"/>
              <a:gd name="adj2" fmla="val 50000"/>
            </a:avLst>
          </a:prstGeom>
          <a:noFill/>
          <a:ln w="28575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9265" name="Text Box 49">
            <a:extLst>
              <a:ext uri="{FF2B5EF4-FFF2-40B4-BE49-F238E27FC236}">
                <a16:creationId xmlns:a16="http://schemas.microsoft.com/office/drawing/2014/main" id="{AC2ADA08-BADB-7BBA-A442-B0EF67A4F3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8125" y="3733800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hlink"/>
                </a:solidFill>
                <a:latin typeface="Times New Roman" panose="02020603050405020304" pitchFamily="18" charset="0"/>
              </a:rPr>
              <a:t>80</a:t>
            </a:r>
          </a:p>
        </p:txBody>
      </p:sp>
      <p:sp>
        <p:nvSpPr>
          <p:cNvPr id="9266" name="Text Box 50">
            <a:extLst>
              <a:ext uri="{FF2B5EF4-FFF2-40B4-BE49-F238E27FC236}">
                <a16:creationId xmlns:a16="http://schemas.microsoft.com/office/drawing/2014/main" id="{FD86EDC7-873C-E1CF-ECD1-A857EB35FE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4953000"/>
            <a:ext cx="762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Theo sơ đồ, tổng số phần bằng nhau là 7 + 9 = 16 (phần)</a:t>
            </a:r>
          </a:p>
        </p:txBody>
      </p:sp>
      <p:sp>
        <p:nvSpPr>
          <p:cNvPr id="9267" name="Text Box 51">
            <a:extLst>
              <a:ext uri="{FF2B5EF4-FFF2-40B4-BE49-F238E27FC236}">
                <a16:creationId xmlns:a16="http://schemas.microsoft.com/office/drawing/2014/main" id="{FC7D1E96-77EA-D951-E021-C3B6986F56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5410200"/>
            <a:ext cx="762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- Số bé là  80 : 16 x 7 = 35</a:t>
            </a:r>
          </a:p>
        </p:txBody>
      </p:sp>
      <p:sp>
        <p:nvSpPr>
          <p:cNvPr id="9268" name="Text Box 52">
            <a:extLst>
              <a:ext uri="{FF2B5EF4-FFF2-40B4-BE49-F238E27FC236}">
                <a16:creationId xmlns:a16="http://schemas.microsoft.com/office/drawing/2014/main" id="{438DF0C8-0BBA-26FF-068B-3C1EEA0AB3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5867400"/>
            <a:ext cx="762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- Số lớn là  80 – 35 = 45</a:t>
            </a:r>
          </a:p>
        </p:txBody>
      </p:sp>
      <p:sp>
        <p:nvSpPr>
          <p:cNvPr id="9269" name="Text Box 53">
            <a:extLst>
              <a:ext uri="{FF2B5EF4-FFF2-40B4-BE49-F238E27FC236}">
                <a16:creationId xmlns:a16="http://schemas.microsoft.com/office/drawing/2014/main" id="{282DC2E1-D88F-5FBE-2F7C-FF411ABF8F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6096000"/>
            <a:ext cx="4038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Đáp số: 35 và 45</a:t>
            </a:r>
          </a:p>
        </p:txBody>
      </p:sp>
      <p:sp>
        <p:nvSpPr>
          <p:cNvPr id="9270" name="AutoShape 54">
            <a:extLst>
              <a:ext uri="{FF2B5EF4-FFF2-40B4-BE49-F238E27FC236}">
                <a16:creationId xmlns:a16="http://schemas.microsoft.com/office/drawing/2014/main" id="{99BC9AB6-DAFF-A777-D52C-85103152B551}"/>
              </a:ext>
            </a:extLst>
          </p:cNvPr>
          <p:cNvSpPr>
            <a:spLocks/>
          </p:cNvSpPr>
          <p:nvPr/>
        </p:nvSpPr>
        <p:spPr bwMode="auto">
          <a:xfrm rot="-5400000">
            <a:off x="3086893" y="2323307"/>
            <a:ext cx="379413" cy="2133600"/>
          </a:xfrm>
          <a:prstGeom prst="rightBrace">
            <a:avLst>
              <a:gd name="adj1" fmla="val 46862"/>
              <a:gd name="adj2" fmla="val 46671"/>
            </a:avLst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9271" name="AutoShape 55">
            <a:extLst>
              <a:ext uri="{FF2B5EF4-FFF2-40B4-BE49-F238E27FC236}">
                <a16:creationId xmlns:a16="http://schemas.microsoft.com/office/drawing/2014/main" id="{B7A1F2EC-9D19-F0B0-410E-9441535B8781}"/>
              </a:ext>
            </a:extLst>
          </p:cNvPr>
          <p:cNvSpPr>
            <a:spLocks/>
          </p:cNvSpPr>
          <p:nvPr/>
        </p:nvSpPr>
        <p:spPr bwMode="auto">
          <a:xfrm rot="5400000">
            <a:off x="3505200" y="3276600"/>
            <a:ext cx="152400" cy="2743200"/>
          </a:xfrm>
          <a:prstGeom prst="rightBrace">
            <a:avLst>
              <a:gd name="adj1" fmla="val 150000"/>
              <a:gd name="adj2" fmla="val 46671"/>
            </a:avLst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9272" name="Text Box 56">
            <a:extLst>
              <a:ext uri="{FF2B5EF4-FFF2-40B4-BE49-F238E27FC236}">
                <a16:creationId xmlns:a16="http://schemas.microsoft.com/office/drawing/2014/main" id="{D2B058FD-71E7-E355-DF91-F6B25D9AE6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46482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800000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9273" name="Text Box 57">
            <a:extLst>
              <a:ext uri="{FF2B5EF4-FFF2-40B4-BE49-F238E27FC236}">
                <a16:creationId xmlns:a16="http://schemas.microsoft.com/office/drawing/2014/main" id="{25903D2D-7E3D-D716-A266-D588FCBB67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26670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800000"/>
                </a:solidFill>
                <a:latin typeface="Times New Roman" panose="02020603050405020304" pitchFamily="18" charset="0"/>
              </a:rPr>
              <a:t>?</a:t>
            </a:r>
          </a:p>
        </p:txBody>
      </p:sp>
    </p:spTree>
  </p:cSld>
  <p:clrMapOvr>
    <a:masterClrMapping/>
  </p:clrMapOvr>
  <p:transition spd="slow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9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9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9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9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9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9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9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9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9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9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9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9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9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9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9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9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9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9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8" dur="500"/>
                                        <p:tgtEl>
                                          <p:spTgt spid="9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9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6" dur="500"/>
                                        <p:tgtEl>
                                          <p:spTgt spid="9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1" dur="500"/>
                                        <p:tgtEl>
                                          <p:spTgt spid="9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6" dur="500"/>
                                        <p:tgtEl>
                                          <p:spTgt spid="9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1" dur="500"/>
                                        <p:tgtEl>
                                          <p:spTgt spid="9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6" dur="500"/>
                                        <p:tgtEl>
                                          <p:spTgt spid="9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9" grpId="0"/>
      <p:bldP spid="9232" grpId="0"/>
      <p:bldP spid="9233" grpId="0"/>
      <p:bldP spid="9234" grpId="0"/>
      <p:bldP spid="9264" grpId="0" animBg="1"/>
      <p:bldP spid="9265" grpId="0"/>
      <p:bldP spid="9266" grpId="0"/>
      <p:bldP spid="9267" grpId="0"/>
      <p:bldP spid="9268" grpId="0"/>
      <p:bldP spid="9269" grpId="0"/>
      <p:bldP spid="9270" grpId="0" animBg="1"/>
      <p:bldP spid="9271" grpId="0" animBg="1"/>
      <p:bldP spid="9272" grpId="0"/>
      <p:bldP spid="927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71385AD9-2F06-91C0-4BA1-125D07C2CC1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52400"/>
            <a:ext cx="8763000" cy="838200"/>
          </a:xfrm>
        </p:spPr>
        <p:txBody>
          <a:bodyPr anchor="ctr"/>
          <a:lstStyle/>
          <a:p>
            <a:pPr eaLnBrk="1" hangingPunct="1"/>
            <a:r>
              <a:rPr lang="en-US" altLang="en-US" sz="3700" b="1">
                <a:solidFill>
                  <a:srgbClr val="800000"/>
                </a:solidFill>
                <a:latin typeface="Times New Roman" panose="02020603050405020304" pitchFamily="18" charset="0"/>
              </a:rPr>
              <a:t>Ôn tập về giải toán</a:t>
            </a:r>
          </a:p>
        </p:txBody>
      </p:sp>
      <p:sp>
        <p:nvSpPr>
          <p:cNvPr id="7171" name="Text Box 3">
            <a:extLst>
              <a:ext uri="{FF2B5EF4-FFF2-40B4-BE49-F238E27FC236}">
                <a16:creationId xmlns:a16="http://schemas.microsoft.com/office/drawing/2014/main" id="{BBAB18B7-B80E-8CC4-5287-70D126543E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85800"/>
            <a:ext cx="10826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u="sng">
                <a:latin typeface="Times New Roman" panose="02020603050405020304" pitchFamily="18" charset="0"/>
              </a:rPr>
              <a:t>Bài 1:</a:t>
            </a:r>
          </a:p>
        </p:txBody>
      </p:sp>
      <p:graphicFrame>
        <p:nvGraphicFramePr>
          <p:cNvPr id="7172" name="Object 4">
            <a:extLst>
              <a:ext uri="{FF2B5EF4-FFF2-40B4-BE49-F238E27FC236}">
                <a16:creationId xmlns:a16="http://schemas.microsoft.com/office/drawing/2014/main" id="{1BADB4B3-A903-CB09-F8C7-5E708C9F4B1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43600" y="1054100"/>
          <a:ext cx="550863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6890" imgH="228402" progId="Equation.DSMT4">
                  <p:embed/>
                </p:oleObj>
              </mc:Choice>
              <mc:Fallback>
                <p:oleObj name="Equation" r:id="rId2" imgW="126890" imgH="228402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1054100"/>
                        <a:ext cx="550863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3" name="Text Box 5">
            <a:extLst>
              <a:ext uri="{FF2B5EF4-FFF2-40B4-BE49-F238E27FC236}">
                <a16:creationId xmlns:a16="http://schemas.microsoft.com/office/drawing/2014/main" id="{71BB555B-47FC-294A-7843-508D37E1A4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997075"/>
            <a:ext cx="8686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00CC"/>
                </a:solidFill>
                <a:latin typeface="Times New Roman" panose="02020603050405020304" pitchFamily="18" charset="0"/>
              </a:rPr>
              <a:t>b. Hiệu của hai số là 55. Số thứ nhất bằng        số thứ hai. Tìm hai số đó.</a:t>
            </a:r>
          </a:p>
        </p:txBody>
      </p:sp>
      <p:graphicFrame>
        <p:nvGraphicFramePr>
          <p:cNvPr id="7174" name="Object 6">
            <a:extLst>
              <a:ext uri="{FF2B5EF4-FFF2-40B4-BE49-F238E27FC236}">
                <a16:creationId xmlns:a16="http://schemas.microsoft.com/office/drawing/2014/main" id="{3A932204-0AEC-7FA9-FB56-D985C0FA387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67400" y="1828800"/>
          <a:ext cx="550863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26890" imgH="228402" progId="Equation.DSMT4">
                  <p:embed/>
                </p:oleObj>
              </mc:Choice>
              <mc:Fallback>
                <p:oleObj name="Equation" r:id="rId4" imgW="126890" imgH="228402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1828800"/>
                        <a:ext cx="550863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1" name="Text Box 7">
            <a:extLst>
              <a:ext uri="{FF2B5EF4-FFF2-40B4-BE49-F238E27FC236}">
                <a16:creationId xmlns:a16="http://schemas.microsoft.com/office/drawing/2014/main" id="{DE59A7E2-2321-8FE3-5693-CB3E1C6A0E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6525" y="2590800"/>
            <a:ext cx="13382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u="sng">
                <a:solidFill>
                  <a:srgbClr val="660066"/>
                </a:solidFill>
                <a:latin typeface="Times New Roman" panose="02020603050405020304" pitchFamily="18" charset="0"/>
              </a:rPr>
              <a:t>Bài giải</a:t>
            </a:r>
          </a:p>
        </p:txBody>
      </p:sp>
      <p:sp>
        <p:nvSpPr>
          <p:cNvPr id="7176" name="Text Box 8">
            <a:extLst>
              <a:ext uri="{FF2B5EF4-FFF2-40B4-BE49-F238E27FC236}">
                <a16:creationId xmlns:a16="http://schemas.microsoft.com/office/drawing/2014/main" id="{9C4B4CF1-CE4B-EFF1-C7D7-DDFF28B01F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158875"/>
            <a:ext cx="8686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00CC"/>
                </a:solidFill>
                <a:latin typeface="Times New Roman" panose="02020603050405020304" pitchFamily="18" charset="0"/>
              </a:rPr>
              <a:t>a. Tổng của hai số là 80. Số thứ nhất bằng        số thứ hai. Tìm hai số đó.</a:t>
            </a:r>
          </a:p>
        </p:txBody>
      </p:sp>
      <p:sp>
        <p:nvSpPr>
          <p:cNvPr id="16393" name="Text Box 9">
            <a:extLst>
              <a:ext uri="{FF2B5EF4-FFF2-40B4-BE49-F238E27FC236}">
                <a16:creationId xmlns:a16="http://schemas.microsoft.com/office/drawing/2014/main" id="{89C32048-EE5D-CB53-916C-272EADC52E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0480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b. Ta có sơ đồ:</a:t>
            </a:r>
          </a:p>
        </p:txBody>
      </p:sp>
      <p:sp>
        <p:nvSpPr>
          <p:cNvPr id="16394" name="Text Box 10">
            <a:extLst>
              <a:ext uri="{FF2B5EF4-FFF2-40B4-BE49-F238E27FC236}">
                <a16:creationId xmlns:a16="http://schemas.microsoft.com/office/drawing/2014/main" id="{F8D4083E-AABF-2A3E-257D-8B91B201C2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581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Số thứ nhất:</a:t>
            </a:r>
          </a:p>
        </p:txBody>
      </p:sp>
      <p:sp>
        <p:nvSpPr>
          <p:cNvPr id="16395" name="Text Box 11">
            <a:extLst>
              <a:ext uri="{FF2B5EF4-FFF2-40B4-BE49-F238E27FC236}">
                <a16:creationId xmlns:a16="http://schemas.microsoft.com/office/drawing/2014/main" id="{5A7E32B5-1B34-8D4E-C532-C68C43906D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4114800"/>
            <a:ext cx="182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Số thứ hai:</a:t>
            </a:r>
          </a:p>
        </p:txBody>
      </p:sp>
      <p:sp>
        <p:nvSpPr>
          <p:cNvPr id="16396" name="Line 12">
            <a:extLst>
              <a:ext uri="{FF2B5EF4-FFF2-40B4-BE49-F238E27FC236}">
                <a16:creationId xmlns:a16="http://schemas.microsoft.com/office/drawing/2014/main" id="{35BB6EA1-9FA3-2D91-E84A-D4BFA359921F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4343400"/>
            <a:ext cx="1219200" cy="0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7" name="Line 13">
            <a:extLst>
              <a:ext uri="{FF2B5EF4-FFF2-40B4-BE49-F238E27FC236}">
                <a16:creationId xmlns:a16="http://schemas.microsoft.com/office/drawing/2014/main" id="{184EE065-8090-FEDA-0625-3DBA12E34CEF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41910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8" name="Line 14">
            <a:extLst>
              <a:ext uri="{FF2B5EF4-FFF2-40B4-BE49-F238E27FC236}">
                <a16:creationId xmlns:a16="http://schemas.microsoft.com/office/drawing/2014/main" id="{8F69556E-DF30-F28F-9D75-A99E59C36EF1}"/>
              </a:ext>
            </a:extLst>
          </p:cNvPr>
          <p:cNvSpPr>
            <a:spLocks noChangeShapeType="1"/>
          </p:cNvSpPr>
          <p:nvPr/>
        </p:nvSpPr>
        <p:spPr bwMode="auto">
          <a:xfrm>
            <a:off x="2514600" y="41910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9" name="Line 15">
            <a:extLst>
              <a:ext uri="{FF2B5EF4-FFF2-40B4-BE49-F238E27FC236}">
                <a16:creationId xmlns:a16="http://schemas.microsoft.com/office/drawing/2014/main" id="{1F1C627B-51B1-EC1B-FC04-A441222E60ED}"/>
              </a:ext>
            </a:extLst>
          </p:cNvPr>
          <p:cNvSpPr>
            <a:spLocks noChangeShapeType="1"/>
          </p:cNvSpPr>
          <p:nvPr/>
        </p:nvSpPr>
        <p:spPr bwMode="auto">
          <a:xfrm>
            <a:off x="2819400" y="41910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00" name="Line 16">
            <a:extLst>
              <a:ext uri="{FF2B5EF4-FFF2-40B4-BE49-F238E27FC236}">
                <a16:creationId xmlns:a16="http://schemas.microsoft.com/office/drawing/2014/main" id="{46AAE66A-BA4A-BC64-92E8-880C7BFD5632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4200" y="41910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01" name="Line 17">
            <a:extLst>
              <a:ext uri="{FF2B5EF4-FFF2-40B4-BE49-F238E27FC236}">
                <a16:creationId xmlns:a16="http://schemas.microsoft.com/office/drawing/2014/main" id="{0EF50966-81EA-A6FD-A63F-6FC73AE89B1A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9000" y="41910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05" name="Line 21">
            <a:extLst>
              <a:ext uri="{FF2B5EF4-FFF2-40B4-BE49-F238E27FC236}">
                <a16:creationId xmlns:a16="http://schemas.microsoft.com/office/drawing/2014/main" id="{F827AD47-047E-85B5-E4D2-5BF918099CA0}"/>
              </a:ext>
            </a:extLst>
          </p:cNvPr>
          <p:cNvSpPr>
            <a:spLocks noChangeShapeType="1"/>
          </p:cNvSpPr>
          <p:nvPr/>
        </p:nvSpPr>
        <p:spPr bwMode="auto">
          <a:xfrm>
            <a:off x="4648200" y="36576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06" name="Line 22">
            <a:extLst>
              <a:ext uri="{FF2B5EF4-FFF2-40B4-BE49-F238E27FC236}">
                <a16:creationId xmlns:a16="http://schemas.microsoft.com/office/drawing/2014/main" id="{6F916ED1-9C1A-BF7C-D07B-BB719954408A}"/>
              </a:ext>
            </a:extLst>
          </p:cNvPr>
          <p:cNvSpPr>
            <a:spLocks noChangeShapeType="1"/>
          </p:cNvSpPr>
          <p:nvPr/>
        </p:nvSpPr>
        <p:spPr bwMode="auto">
          <a:xfrm>
            <a:off x="4953000" y="36576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07" name="Line 23">
            <a:extLst>
              <a:ext uri="{FF2B5EF4-FFF2-40B4-BE49-F238E27FC236}">
                <a16:creationId xmlns:a16="http://schemas.microsoft.com/office/drawing/2014/main" id="{AE04C637-713E-4805-EBF0-3971AF550D58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3810000"/>
            <a:ext cx="2743200" cy="0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08" name="Line 24">
            <a:extLst>
              <a:ext uri="{FF2B5EF4-FFF2-40B4-BE49-F238E27FC236}">
                <a16:creationId xmlns:a16="http://schemas.microsoft.com/office/drawing/2014/main" id="{78043C3F-A404-5AE7-178F-DD93578A5969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36576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09" name="Line 25">
            <a:extLst>
              <a:ext uri="{FF2B5EF4-FFF2-40B4-BE49-F238E27FC236}">
                <a16:creationId xmlns:a16="http://schemas.microsoft.com/office/drawing/2014/main" id="{60CD4F4E-AAF7-70EC-6A1A-646EF2D4C643}"/>
              </a:ext>
            </a:extLst>
          </p:cNvPr>
          <p:cNvSpPr>
            <a:spLocks noChangeShapeType="1"/>
          </p:cNvSpPr>
          <p:nvPr/>
        </p:nvSpPr>
        <p:spPr bwMode="auto">
          <a:xfrm>
            <a:off x="2514600" y="36576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10" name="Line 26">
            <a:extLst>
              <a:ext uri="{FF2B5EF4-FFF2-40B4-BE49-F238E27FC236}">
                <a16:creationId xmlns:a16="http://schemas.microsoft.com/office/drawing/2014/main" id="{AD61736B-CAE4-011C-4703-E7B2CA39E497}"/>
              </a:ext>
            </a:extLst>
          </p:cNvPr>
          <p:cNvSpPr>
            <a:spLocks noChangeShapeType="1"/>
          </p:cNvSpPr>
          <p:nvPr/>
        </p:nvSpPr>
        <p:spPr bwMode="auto">
          <a:xfrm>
            <a:off x="2819400" y="36576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11" name="Line 27">
            <a:extLst>
              <a:ext uri="{FF2B5EF4-FFF2-40B4-BE49-F238E27FC236}">
                <a16:creationId xmlns:a16="http://schemas.microsoft.com/office/drawing/2014/main" id="{19B6BD20-3808-E004-0795-F23BCFFC6B5C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4200" y="36576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12" name="Line 28">
            <a:extLst>
              <a:ext uri="{FF2B5EF4-FFF2-40B4-BE49-F238E27FC236}">
                <a16:creationId xmlns:a16="http://schemas.microsoft.com/office/drawing/2014/main" id="{EAF71258-E303-B8D3-F750-F822C275E73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9000" y="36576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13" name="Line 29">
            <a:extLst>
              <a:ext uri="{FF2B5EF4-FFF2-40B4-BE49-F238E27FC236}">
                <a16:creationId xmlns:a16="http://schemas.microsoft.com/office/drawing/2014/main" id="{66378EE9-68BB-D554-0813-3EC389331032}"/>
              </a:ext>
            </a:extLst>
          </p:cNvPr>
          <p:cNvSpPr>
            <a:spLocks noChangeShapeType="1"/>
          </p:cNvSpPr>
          <p:nvPr/>
        </p:nvSpPr>
        <p:spPr bwMode="auto">
          <a:xfrm>
            <a:off x="3733800" y="36576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14" name="Line 30">
            <a:extLst>
              <a:ext uri="{FF2B5EF4-FFF2-40B4-BE49-F238E27FC236}">
                <a16:creationId xmlns:a16="http://schemas.microsoft.com/office/drawing/2014/main" id="{C920FB25-E769-8D6B-C5AF-B23650963B5E}"/>
              </a:ext>
            </a:extLst>
          </p:cNvPr>
          <p:cNvSpPr>
            <a:spLocks noChangeShapeType="1"/>
          </p:cNvSpPr>
          <p:nvPr/>
        </p:nvSpPr>
        <p:spPr bwMode="auto">
          <a:xfrm>
            <a:off x="4038600" y="36576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15" name="Line 31">
            <a:extLst>
              <a:ext uri="{FF2B5EF4-FFF2-40B4-BE49-F238E27FC236}">
                <a16:creationId xmlns:a16="http://schemas.microsoft.com/office/drawing/2014/main" id="{065FA1DD-61D7-7778-A189-7498C3946F19}"/>
              </a:ext>
            </a:extLst>
          </p:cNvPr>
          <p:cNvSpPr>
            <a:spLocks noChangeShapeType="1"/>
          </p:cNvSpPr>
          <p:nvPr/>
        </p:nvSpPr>
        <p:spPr bwMode="auto">
          <a:xfrm>
            <a:off x="4343400" y="36576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17" name="Text Box 33">
            <a:extLst>
              <a:ext uri="{FF2B5EF4-FFF2-40B4-BE49-F238E27FC236}">
                <a16:creationId xmlns:a16="http://schemas.microsoft.com/office/drawing/2014/main" id="{E1019F39-D4F6-B8EA-A7DD-B2F36A7792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4267200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hlink"/>
                </a:solidFill>
                <a:latin typeface="Times New Roman" panose="02020603050405020304" pitchFamily="18" charset="0"/>
              </a:rPr>
              <a:t>55</a:t>
            </a:r>
          </a:p>
        </p:txBody>
      </p:sp>
      <p:sp>
        <p:nvSpPr>
          <p:cNvPr id="16418" name="Text Box 34">
            <a:extLst>
              <a:ext uri="{FF2B5EF4-FFF2-40B4-BE49-F238E27FC236}">
                <a16:creationId xmlns:a16="http://schemas.microsoft.com/office/drawing/2014/main" id="{1B6A5B31-8519-7921-9754-663326F553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4953000"/>
            <a:ext cx="762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Theo sơ đồ, hiệu số phần bằng nhau là 9 - 4 = 5 (phần)</a:t>
            </a:r>
          </a:p>
        </p:txBody>
      </p:sp>
      <p:sp>
        <p:nvSpPr>
          <p:cNvPr id="16419" name="Text Box 35">
            <a:extLst>
              <a:ext uri="{FF2B5EF4-FFF2-40B4-BE49-F238E27FC236}">
                <a16:creationId xmlns:a16="http://schemas.microsoft.com/office/drawing/2014/main" id="{CBD81B64-DC2C-1B06-B3A5-5B5E8ABD0D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5410200"/>
            <a:ext cx="762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- Số lớn (số thứ nhất) là  55 : 5 x 9 = 99</a:t>
            </a:r>
          </a:p>
        </p:txBody>
      </p:sp>
      <p:sp>
        <p:nvSpPr>
          <p:cNvPr id="16420" name="Text Box 36">
            <a:extLst>
              <a:ext uri="{FF2B5EF4-FFF2-40B4-BE49-F238E27FC236}">
                <a16:creationId xmlns:a16="http://schemas.microsoft.com/office/drawing/2014/main" id="{B6B33791-F79D-2C74-256F-D505FE40AB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5867400"/>
            <a:ext cx="762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- Số bé (số thứ hai) là 99 – 55 = 44</a:t>
            </a:r>
          </a:p>
        </p:txBody>
      </p:sp>
      <p:sp>
        <p:nvSpPr>
          <p:cNvPr id="16421" name="Text Box 37">
            <a:extLst>
              <a:ext uri="{FF2B5EF4-FFF2-40B4-BE49-F238E27FC236}">
                <a16:creationId xmlns:a16="http://schemas.microsoft.com/office/drawing/2014/main" id="{9BB8EF09-466F-6B8C-9446-A54B15B377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6172200"/>
            <a:ext cx="304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Đáp số: 99và 44</a:t>
            </a:r>
          </a:p>
        </p:txBody>
      </p:sp>
      <p:sp>
        <p:nvSpPr>
          <p:cNvPr id="16422" name="AutoShape 38">
            <a:extLst>
              <a:ext uri="{FF2B5EF4-FFF2-40B4-BE49-F238E27FC236}">
                <a16:creationId xmlns:a16="http://schemas.microsoft.com/office/drawing/2014/main" id="{2757B2CB-D57F-DC41-540C-600250562566}"/>
              </a:ext>
            </a:extLst>
          </p:cNvPr>
          <p:cNvSpPr>
            <a:spLocks/>
          </p:cNvSpPr>
          <p:nvPr/>
        </p:nvSpPr>
        <p:spPr bwMode="auto">
          <a:xfrm rot="-5400000">
            <a:off x="3391693" y="2018507"/>
            <a:ext cx="379413" cy="2743200"/>
          </a:xfrm>
          <a:prstGeom prst="rightBrace">
            <a:avLst>
              <a:gd name="adj1" fmla="val 60251"/>
              <a:gd name="adj2" fmla="val 46671"/>
            </a:avLst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6423" name="AutoShape 39">
            <a:extLst>
              <a:ext uri="{FF2B5EF4-FFF2-40B4-BE49-F238E27FC236}">
                <a16:creationId xmlns:a16="http://schemas.microsoft.com/office/drawing/2014/main" id="{43B643D5-1DCD-77DE-7557-7F39D2DF4859}"/>
              </a:ext>
            </a:extLst>
          </p:cNvPr>
          <p:cNvSpPr>
            <a:spLocks/>
          </p:cNvSpPr>
          <p:nvPr/>
        </p:nvSpPr>
        <p:spPr bwMode="auto">
          <a:xfrm rot="5400000">
            <a:off x="2743200" y="4038600"/>
            <a:ext cx="152400" cy="1219200"/>
          </a:xfrm>
          <a:prstGeom prst="rightBrace">
            <a:avLst>
              <a:gd name="adj1" fmla="val 66667"/>
              <a:gd name="adj2" fmla="val 46671"/>
            </a:avLst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6424" name="Text Box 40">
            <a:extLst>
              <a:ext uri="{FF2B5EF4-FFF2-40B4-BE49-F238E27FC236}">
                <a16:creationId xmlns:a16="http://schemas.microsoft.com/office/drawing/2014/main" id="{5B138721-D6C3-7132-D9FD-B3DAF0C303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46482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800000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16425" name="Text Box 41">
            <a:extLst>
              <a:ext uri="{FF2B5EF4-FFF2-40B4-BE49-F238E27FC236}">
                <a16:creationId xmlns:a16="http://schemas.microsoft.com/office/drawing/2014/main" id="{C0010282-2E68-4770-EFA7-1D8F6EF27F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26670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800000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16426" name="AutoShape 42">
            <a:extLst>
              <a:ext uri="{FF2B5EF4-FFF2-40B4-BE49-F238E27FC236}">
                <a16:creationId xmlns:a16="http://schemas.microsoft.com/office/drawing/2014/main" id="{F3021A4F-26F1-8F0F-C5C0-0E82D8FA25AF}"/>
              </a:ext>
            </a:extLst>
          </p:cNvPr>
          <p:cNvSpPr>
            <a:spLocks/>
          </p:cNvSpPr>
          <p:nvPr/>
        </p:nvSpPr>
        <p:spPr bwMode="auto">
          <a:xfrm rot="5400000">
            <a:off x="4114800" y="3352800"/>
            <a:ext cx="152400" cy="1524000"/>
          </a:xfrm>
          <a:prstGeom prst="rightBrace">
            <a:avLst>
              <a:gd name="adj1" fmla="val 83333"/>
              <a:gd name="adj2" fmla="val 46671"/>
            </a:avLst>
          </a:prstGeom>
          <a:noFill/>
          <a:ln w="190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</p:spTree>
  </p:cSld>
  <p:clrMapOvr>
    <a:masterClrMapping/>
  </p:clrMapOvr>
  <p:transition spd="slow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6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6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6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6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6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6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6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6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6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6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6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16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6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16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16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16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16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16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16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16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16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16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500"/>
                                        <p:tgtEl>
                                          <p:spTgt spid="16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16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16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1" grpId="0"/>
      <p:bldP spid="16393" grpId="0"/>
      <p:bldP spid="16394" grpId="0"/>
      <p:bldP spid="16395" grpId="0"/>
      <p:bldP spid="16417" grpId="0"/>
      <p:bldP spid="16418" grpId="0"/>
      <p:bldP spid="16419" grpId="0"/>
      <p:bldP spid="16420" grpId="0"/>
      <p:bldP spid="16421" grpId="0"/>
      <p:bldP spid="16422" grpId="0" animBg="1"/>
      <p:bldP spid="16423" grpId="0" animBg="1"/>
      <p:bldP spid="16424" grpId="0"/>
      <p:bldP spid="16425" grpId="0"/>
      <p:bldP spid="164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3">
            <a:extLst>
              <a:ext uri="{FF2B5EF4-FFF2-40B4-BE49-F238E27FC236}">
                <a16:creationId xmlns:a16="http://schemas.microsoft.com/office/drawing/2014/main" id="{9FF24EFD-AB6C-2B0E-5872-474B8EC31A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577850"/>
            <a:ext cx="10826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u="sng">
                <a:latin typeface="Times New Roman" panose="02020603050405020304" pitchFamily="18" charset="0"/>
              </a:rPr>
              <a:t>Bài 2:</a:t>
            </a:r>
          </a:p>
        </p:txBody>
      </p:sp>
      <p:sp>
        <p:nvSpPr>
          <p:cNvPr id="15367" name="Text Box 7">
            <a:extLst>
              <a:ext uri="{FF2B5EF4-FFF2-40B4-BE49-F238E27FC236}">
                <a16:creationId xmlns:a16="http://schemas.microsoft.com/office/drawing/2014/main" id="{889D5FF6-D083-79EF-A5D1-E1A8586E4B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8275" y="2036763"/>
            <a:ext cx="13382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u="sng">
                <a:solidFill>
                  <a:srgbClr val="660066"/>
                </a:solidFill>
                <a:latin typeface="Times New Roman" panose="02020603050405020304" pitchFamily="18" charset="0"/>
              </a:rPr>
              <a:t>Bài giải</a:t>
            </a:r>
          </a:p>
        </p:txBody>
      </p:sp>
      <p:sp>
        <p:nvSpPr>
          <p:cNvPr id="8196" name="Text Box 8">
            <a:extLst>
              <a:ext uri="{FF2B5EF4-FFF2-40B4-BE49-F238E27FC236}">
                <a16:creationId xmlns:a16="http://schemas.microsoft.com/office/drawing/2014/main" id="{DA5C03E9-6AB5-0345-3480-2C1908387D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976313"/>
            <a:ext cx="86868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i="1">
                <a:solidFill>
                  <a:srgbClr val="0000CC"/>
                </a:solidFill>
                <a:latin typeface="Times New Roman" panose="02020603050405020304" pitchFamily="18" charset="0"/>
              </a:rPr>
              <a:t>Số lít nước mắm loại I có nhiều hơn số lít nước mắm loại II là 12 lít. Hỏi mỗi loại có bao nhiêu lít nước mắm, biết rằng số lít nước mắm loại I gấp 3 lần số lít nước mắm loại II?  </a:t>
            </a:r>
          </a:p>
        </p:txBody>
      </p:sp>
      <p:sp>
        <p:nvSpPr>
          <p:cNvPr id="15369" name="Text Box 9">
            <a:extLst>
              <a:ext uri="{FF2B5EF4-FFF2-40B4-BE49-F238E27FC236}">
                <a16:creationId xmlns:a16="http://schemas.microsoft.com/office/drawing/2014/main" id="{162DDA06-E08F-DACE-485F-8D5BF7649F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25146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 Ta có sơ đồ:</a:t>
            </a:r>
          </a:p>
        </p:txBody>
      </p:sp>
      <p:sp>
        <p:nvSpPr>
          <p:cNvPr id="15370" name="Text Box 10">
            <a:extLst>
              <a:ext uri="{FF2B5EF4-FFF2-40B4-BE49-F238E27FC236}">
                <a16:creationId xmlns:a16="http://schemas.microsoft.com/office/drawing/2014/main" id="{88AF8418-3513-8156-83D9-8295B194CB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3200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Loại I:</a:t>
            </a:r>
          </a:p>
        </p:txBody>
      </p:sp>
      <p:sp>
        <p:nvSpPr>
          <p:cNvPr id="15371" name="Text Box 11">
            <a:extLst>
              <a:ext uri="{FF2B5EF4-FFF2-40B4-BE49-F238E27FC236}">
                <a16:creationId xmlns:a16="http://schemas.microsoft.com/office/drawing/2014/main" id="{094BE4F8-09A6-BB8B-3D0F-1C56EFEBEB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3733800"/>
            <a:ext cx="182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Loại II</a:t>
            </a:r>
          </a:p>
        </p:txBody>
      </p:sp>
      <p:sp>
        <p:nvSpPr>
          <p:cNvPr id="15372" name="Line 12">
            <a:extLst>
              <a:ext uri="{FF2B5EF4-FFF2-40B4-BE49-F238E27FC236}">
                <a16:creationId xmlns:a16="http://schemas.microsoft.com/office/drawing/2014/main" id="{79996E1A-A99A-B5C0-19AA-EA453164D475}"/>
              </a:ext>
            </a:extLst>
          </p:cNvPr>
          <p:cNvSpPr>
            <a:spLocks noChangeShapeType="1"/>
          </p:cNvSpPr>
          <p:nvPr/>
        </p:nvSpPr>
        <p:spPr bwMode="auto">
          <a:xfrm>
            <a:off x="2667000" y="3962400"/>
            <a:ext cx="533400" cy="0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3" name="Line 13">
            <a:extLst>
              <a:ext uri="{FF2B5EF4-FFF2-40B4-BE49-F238E27FC236}">
                <a16:creationId xmlns:a16="http://schemas.microsoft.com/office/drawing/2014/main" id="{344BFDF5-BAEB-7BB9-0D97-089518E268E1}"/>
              </a:ext>
            </a:extLst>
          </p:cNvPr>
          <p:cNvSpPr>
            <a:spLocks noChangeShapeType="1"/>
          </p:cNvSpPr>
          <p:nvPr/>
        </p:nvSpPr>
        <p:spPr bwMode="auto">
          <a:xfrm>
            <a:off x="2667000" y="38100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4" name="Line 14">
            <a:extLst>
              <a:ext uri="{FF2B5EF4-FFF2-40B4-BE49-F238E27FC236}">
                <a16:creationId xmlns:a16="http://schemas.microsoft.com/office/drawing/2014/main" id="{4014D8E8-AF56-7520-89EE-A61435C05033}"/>
              </a:ext>
            </a:extLst>
          </p:cNvPr>
          <p:cNvSpPr>
            <a:spLocks noChangeShapeType="1"/>
          </p:cNvSpPr>
          <p:nvPr/>
        </p:nvSpPr>
        <p:spPr bwMode="auto">
          <a:xfrm>
            <a:off x="3200400" y="38100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83" name="Line 23">
            <a:extLst>
              <a:ext uri="{FF2B5EF4-FFF2-40B4-BE49-F238E27FC236}">
                <a16:creationId xmlns:a16="http://schemas.microsoft.com/office/drawing/2014/main" id="{ECBF6BFA-9077-90B1-C6D9-BA312BAFD9A0}"/>
              </a:ext>
            </a:extLst>
          </p:cNvPr>
          <p:cNvSpPr>
            <a:spLocks noChangeShapeType="1"/>
          </p:cNvSpPr>
          <p:nvPr/>
        </p:nvSpPr>
        <p:spPr bwMode="auto">
          <a:xfrm>
            <a:off x="2667000" y="3429000"/>
            <a:ext cx="1600200" cy="0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84" name="Line 24">
            <a:extLst>
              <a:ext uri="{FF2B5EF4-FFF2-40B4-BE49-F238E27FC236}">
                <a16:creationId xmlns:a16="http://schemas.microsoft.com/office/drawing/2014/main" id="{7286027C-4E48-DDA2-C0FA-BA3E9BD53E1D}"/>
              </a:ext>
            </a:extLst>
          </p:cNvPr>
          <p:cNvSpPr>
            <a:spLocks noChangeShapeType="1"/>
          </p:cNvSpPr>
          <p:nvPr/>
        </p:nvSpPr>
        <p:spPr bwMode="auto">
          <a:xfrm>
            <a:off x="2667000" y="32766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85" name="Line 25">
            <a:extLst>
              <a:ext uri="{FF2B5EF4-FFF2-40B4-BE49-F238E27FC236}">
                <a16:creationId xmlns:a16="http://schemas.microsoft.com/office/drawing/2014/main" id="{FD479E26-86B8-55AE-25E1-4A6D74DF77A2}"/>
              </a:ext>
            </a:extLst>
          </p:cNvPr>
          <p:cNvSpPr>
            <a:spLocks noChangeShapeType="1"/>
          </p:cNvSpPr>
          <p:nvPr/>
        </p:nvSpPr>
        <p:spPr bwMode="auto">
          <a:xfrm>
            <a:off x="3200400" y="32766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86" name="Line 26">
            <a:extLst>
              <a:ext uri="{FF2B5EF4-FFF2-40B4-BE49-F238E27FC236}">
                <a16:creationId xmlns:a16="http://schemas.microsoft.com/office/drawing/2014/main" id="{9CD2D071-3D0A-5006-2131-3294F6591F9E}"/>
              </a:ext>
            </a:extLst>
          </p:cNvPr>
          <p:cNvSpPr>
            <a:spLocks noChangeShapeType="1"/>
          </p:cNvSpPr>
          <p:nvPr/>
        </p:nvSpPr>
        <p:spPr bwMode="auto">
          <a:xfrm>
            <a:off x="3733800" y="32766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87" name="Line 27">
            <a:extLst>
              <a:ext uri="{FF2B5EF4-FFF2-40B4-BE49-F238E27FC236}">
                <a16:creationId xmlns:a16="http://schemas.microsoft.com/office/drawing/2014/main" id="{67CD62DC-18C0-C0DA-B31B-4DF2CC9C7F23}"/>
              </a:ext>
            </a:extLst>
          </p:cNvPr>
          <p:cNvSpPr>
            <a:spLocks noChangeShapeType="1"/>
          </p:cNvSpPr>
          <p:nvPr/>
        </p:nvSpPr>
        <p:spPr bwMode="auto">
          <a:xfrm>
            <a:off x="4267200" y="32766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92" name="AutoShape 32">
            <a:extLst>
              <a:ext uri="{FF2B5EF4-FFF2-40B4-BE49-F238E27FC236}">
                <a16:creationId xmlns:a16="http://schemas.microsoft.com/office/drawing/2014/main" id="{C4C7E8FA-04B8-1133-A676-8664A6A70397}"/>
              </a:ext>
            </a:extLst>
          </p:cNvPr>
          <p:cNvSpPr>
            <a:spLocks/>
          </p:cNvSpPr>
          <p:nvPr/>
        </p:nvSpPr>
        <p:spPr bwMode="auto">
          <a:xfrm rot="5400000" flipH="1">
            <a:off x="3314700" y="2247900"/>
            <a:ext cx="304800" cy="1600200"/>
          </a:xfrm>
          <a:prstGeom prst="rightBrace">
            <a:avLst>
              <a:gd name="adj1" fmla="val 43750"/>
              <a:gd name="adj2" fmla="val 50000"/>
            </a:avLst>
          </a:prstGeom>
          <a:noFill/>
          <a:ln w="2857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5393" name="Text Box 33">
            <a:extLst>
              <a:ext uri="{FF2B5EF4-FFF2-40B4-BE49-F238E27FC236}">
                <a16:creationId xmlns:a16="http://schemas.microsoft.com/office/drawing/2014/main" id="{8EC3A255-6715-25EE-930E-EA322273E2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3886200"/>
            <a:ext cx="8175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hlink"/>
                </a:solidFill>
                <a:latin typeface="Times New Roman" panose="02020603050405020304" pitchFamily="18" charset="0"/>
              </a:rPr>
              <a:t>12 </a:t>
            </a:r>
            <a:r>
              <a:rPr lang="en-US" altLang="en-US" sz="2400" b="1" i="1">
                <a:solidFill>
                  <a:schemeClr val="hlink"/>
                </a:solidFill>
                <a:latin typeface="Times New Roman" panose="02020603050405020304" pitchFamily="18" charset="0"/>
              </a:rPr>
              <a:t>lít</a:t>
            </a:r>
          </a:p>
        </p:txBody>
      </p:sp>
      <p:sp>
        <p:nvSpPr>
          <p:cNvPr id="15394" name="Text Box 34">
            <a:extLst>
              <a:ext uri="{FF2B5EF4-FFF2-40B4-BE49-F238E27FC236}">
                <a16:creationId xmlns:a16="http://schemas.microsoft.com/office/drawing/2014/main" id="{B3E4F4D9-7F68-B339-721F-80060CB35F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4648200"/>
            <a:ext cx="762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Theo sơ đồ, hiệu số phần bằng nhau là 3 - 1 = 2(phần)</a:t>
            </a:r>
          </a:p>
        </p:txBody>
      </p:sp>
      <p:sp>
        <p:nvSpPr>
          <p:cNvPr id="15395" name="Text Box 35">
            <a:extLst>
              <a:ext uri="{FF2B5EF4-FFF2-40B4-BE49-F238E27FC236}">
                <a16:creationId xmlns:a16="http://schemas.microsoft.com/office/drawing/2014/main" id="{625624A6-A51A-DC45-1882-FCF16352D2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5105400"/>
            <a:ext cx="762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- Số lít nước mắm loại I (số lớn) là  12 : 2 x 3 = 18 (</a:t>
            </a:r>
            <a:r>
              <a:rPr lang="en-US" altLang="en-US" sz="2400" b="1" i="1">
                <a:latin typeface="Times New Roman" panose="02020603050405020304" pitchFamily="18" charset="0"/>
              </a:rPr>
              <a:t>lít</a:t>
            </a:r>
            <a:r>
              <a:rPr lang="en-US" altLang="en-US" sz="2400" b="1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15396" name="Text Box 36">
            <a:extLst>
              <a:ext uri="{FF2B5EF4-FFF2-40B4-BE49-F238E27FC236}">
                <a16:creationId xmlns:a16="http://schemas.microsoft.com/office/drawing/2014/main" id="{4A4699DC-4D66-C48E-5F76-D983C85624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5562600"/>
            <a:ext cx="762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- Số lít nước mắm loại II (số bé) là  18 – 12 = 6 (</a:t>
            </a:r>
            <a:r>
              <a:rPr lang="en-US" altLang="en-US" sz="2400" b="1" i="1">
                <a:latin typeface="Times New Roman" panose="02020603050405020304" pitchFamily="18" charset="0"/>
              </a:rPr>
              <a:t>lít</a:t>
            </a:r>
            <a:r>
              <a:rPr lang="en-US" altLang="en-US" sz="2400" b="1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15397" name="Text Box 37">
            <a:extLst>
              <a:ext uri="{FF2B5EF4-FFF2-40B4-BE49-F238E27FC236}">
                <a16:creationId xmlns:a16="http://schemas.microsoft.com/office/drawing/2014/main" id="{F12F125B-FB9D-7B76-5BE7-781ECD5160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6019800"/>
            <a:ext cx="4038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Đáp số: 18 </a:t>
            </a:r>
            <a:r>
              <a:rPr lang="en-US" altLang="en-US" sz="2400" b="1" i="1">
                <a:latin typeface="Times New Roman" panose="02020603050405020304" pitchFamily="18" charset="0"/>
              </a:rPr>
              <a:t>lít</a:t>
            </a:r>
            <a:r>
              <a:rPr lang="en-US" altLang="en-US" sz="2400" b="1">
                <a:latin typeface="Times New Roman" panose="02020603050405020304" pitchFamily="18" charset="0"/>
              </a:rPr>
              <a:t> và 6 </a:t>
            </a:r>
            <a:r>
              <a:rPr lang="en-US" altLang="en-US" sz="2400" b="1" i="1">
                <a:latin typeface="Times New Roman" panose="02020603050405020304" pitchFamily="18" charset="0"/>
              </a:rPr>
              <a:t>lít</a:t>
            </a:r>
          </a:p>
        </p:txBody>
      </p:sp>
      <p:sp>
        <p:nvSpPr>
          <p:cNvPr id="15398" name="AutoShape 38">
            <a:extLst>
              <a:ext uri="{FF2B5EF4-FFF2-40B4-BE49-F238E27FC236}">
                <a16:creationId xmlns:a16="http://schemas.microsoft.com/office/drawing/2014/main" id="{6FF8856B-2F17-3C60-4B8B-7BA74AF95CB1}"/>
              </a:ext>
            </a:extLst>
          </p:cNvPr>
          <p:cNvSpPr>
            <a:spLocks/>
          </p:cNvSpPr>
          <p:nvPr/>
        </p:nvSpPr>
        <p:spPr bwMode="auto">
          <a:xfrm rot="5400000">
            <a:off x="3619500" y="3238500"/>
            <a:ext cx="228600" cy="1066800"/>
          </a:xfrm>
          <a:prstGeom prst="rightBrace">
            <a:avLst>
              <a:gd name="adj1" fmla="val 38889"/>
              <a:gd name="adj2" fmla="val 50000"/>
            </a:avLst>
          </a:prstGeom>
          <a:noFill/>
          <a:ln w="28575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5399" name="AutoShape 39">
            <a:extLst>
              <a:ext uri="{FF2B5EF4-FFF2-40B4-BE49-F238E27FC236}">
                <a16:creationId xmlns:a16="http://schemas.microsoft.com/office/drawing/2014/main" id="{99E0F70F-94F0-DF40-3EA8-E21562DDE2AF}"/>
              </a:ext>
            </a:extLst>
          </p:cNvPr>
          <p:cNvSpPr>
            <a:spLocks/>
          </p:cNvSpPr>
          <p:nvPr/>
        </p:nvSpPr>
        <p:spPr bwMode="auto">
          <a:xfrm rot="5400000">
            <a:off x="2857500" y="4000500"/>
            <a:ext cx="152400" cy="533400"/>
          </a:xfrm>
          <a:prstGeom prst="rightBrace">
            <a:avLst>
              <a:gd name="adj1" fmla="val 29167"/>
              <a:gd name="adj2" fmla="val 50000"/>
            </a:avLst>
          </a:prstGeom>
          <a:noFill/>
          <a:ln w="2857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5400" name="Text Box 40">
            <a:extLst>
              <a:ext uri="{FF2B5EF4-FFF2-40B4-BE49-F238E27FC236}">
                <a16:creationId xmlns:a16="http://schemas.microsoft.com/office/drawing/2014/main" id="{BC390890-A43C-6198-82AA-D436BAEBD5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23622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800000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15401" name="Text Box 41">
            <a:extLst>
              <a:ext uri="{FF2B5EF4-FFF2-40B4-BE49-F238E27FC236}">
                <a16:creationId xmlns:a16="http://schemas.microsoft.com/office/drawing/2014/main" id="{6F990051-7580-54AD-712D-45ED007043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42672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800000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8218" name="Rectangle 2">
            <a:extLst>
              <a:ext uri="{FF2B5EF4-FFF2-40B4-BE49-F238E27FC236}">
                <a16:creationId xmlns:a16="http://schemas.microsoft.com/office/drawing/2014/main" id="{4A069250-8F93-C05D-2F38-582F98E34B2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04800" y="47625"/>
            <a:ext cx="8763000" cy="838200"/>
          </a:xfrm>
        </p:spPr>
        <p:txBody>
          <a:bodyPr anchor="ctr"/>
          <a:lstStyle/>
          <a:p>
            <a:pPr eaLnBrk="1" hangingPunct="1"/>
            <a:r>
              <a:rPr lang="en-US" altLang="en-US" sz="3700" b="1">
                <a:solidFill>
                  <a:srgbClr val="800000"/>
                </a:solidFill>
                <a:latin typeface="Times New Roman" panose="02020603050405020304" pitchFamily="18" charset="0"/>
              </a:rPr>
              <a:t>Ôn tập về giải toán</a:t>
            </a:r>
          </a:p>
        </p:txBody>
      </p:sp>
    </p:spTree>
  </p:cSld>
  <p:clrMapOvr>
    <a:masterClrMapping/>
  </p:clrMapOvr>
  <p:transition spd="slow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5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5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5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5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5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5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5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5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5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5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15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15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15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15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15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9" grpId="0"/>
      <p:bldP spid="15370" grpId="0"/>
      <p:bldP spid="15371" grpId="0"/>
      <p:bldP spid="15392" grpId="0" animBg="1"/>
      <p:bldP spid="15393" grpId="0"/>
      <p:bldP spid="15394" grpId="0"/>
      <p:bldP spid="15395" grpId="0"/>
      <p:bldP spid="15396" grpId="0"/>
      <p:bldP spid="15397" grpId="0"/>
      <p:bldP spid="15398" grpId="0" animBg="1"/>
      <p:bldP spid="15399" grpId="0" animBg="1"/>
      <p:bldP spid="15400" grpId="0"/>
      <p:bldP spid="1540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2">
            <a:extLst>
              <a:ext uri="{FF2B5EF4-FFF2-40B4-BE49-F238E27FC236}">
                <a16:creationId xmlns:a16="http://schemas.microsoft.com/office/drawing/2014/main" id="{E340E9D3-811F-8E40-FD95-DEBC067B7C9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47800" y="1382713"/>
          <a:ext cx="550863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6890" imgH="228402" progId="Equation.DSMT4">
                  <p:embed/>
                </p:oleObj>
              </mc:Choice>
              <mc:Fallback>
                <p:oleObj name="Equation" r:id="rId2" imgW="126890" imgH="228402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1382713"/>
                        <a:ext cx="550863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19" name="Text Box 3">
            <a:extLst>
              <a:ext uri="{FF2B5EF4-FFF2-40B4-BE49-F238E27FC236}">
                <a16:creationId xmlns:a16="http://schemas.microsoft.com/office/drawing/2014/main" id="{B879C396-7F51-CC0C-9F29-8C97A9BE82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116138"/>
            <a:ext cx="868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00CC"/>
                </a:solidFill>
                <a:latin typeface="Times New Roman" panose="02020603050405020304" pitchFamily="18" charset="0"/>
              </a:rPr>
              <a:t>a. </a:t>
            </a:r>
            <a:r>
              <a:rPr lang="en-US" altLang="en-US" sz="2400" b="1" i="1">
                <a:solidFill>
                  <a:srgbClr val="0000CC"/>
                </a:solidFill>
                <a:latin typeface="Times New Roman" panose="02020603050405020304" pitchFamily="18" charset="0"/>
              </a:rPr>
              <a:t>Tính chiều dài, chiều rộng vườn hoa đó.</a:t>
            </a:r>
          </a:p>
        </p:txBody>
      </p:sp>
      <p:graphicFrame>
        <p:nvGraphicFramePr>
          <p:cNvPr id="9220" name="Object 4">
            <a:extLst>
              <a:ext uri="{FF2B5EF4-FFF2-40B4-BE49-F238E27FC236}">
                <a16:creationId xmlns:a16="http://schemas.microsoft.com/office/drawing/2014/main" id="{1C43CED4-48FC-F87D-A2EF-EAA32CCCF49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67000" y="2425700"/>
          <a:ext cx="715963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65028" imgH="228501" progId="Equation.DSMT4">
                  <p:embed/>
                </p:oleObj>
              </mc:Choice>
              <mc:Fallback>
                <p:oleObj name="Equation" r:id="rId4" imgW="165028" imgH="228501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2425700"/>
                        <a:ext cx="715963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1" name="Text Box 6">
            <a:extLst>
              <a:ext uri="{FF2B5EF4-FFF2-40B4-BE49-F238E27FC236}">
                <a16:creationId xmlns:a16="http://schemas.microsoft.com/office/drawing/2014/main" id="{E0276712-AA57-7E15-C737-F2028808D6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1168400"/>
            <a:ext cx="8686800" cy="83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u="sng">
                <a:latin typeface="Times New Roman" panose="02020603050405020304" pitchFamily="18" charset="0"/>
              </a:rPr>
              <a:t>Bài 3:</a:t>
            </a:r>
            <a:r>
              <a:rPr lang="en-US" altLang="en-US" sz="2400" b="1">
                <a:solidFill>
                  <a:srgbClr val="0000CC"/>
                </a:solidFill>
                <a:latin typeface="Times New Roman" panose="02020603050405020304" pitchFamily="18" charset="0"/>
              </a:rPr>
              <a:t>  </a:t>
            </a:r>
            <a:r>
              <a:rPr lang="en-US" altLang="en-US" sz="2400" b="1" i="1">
                <a:solidFill>
                  <a:srgbClr val="0000CC"/>
                </a:solidFill>
                <a:latin typeface="Times New Roman" panose="02020603050405020304" pitchFamily="18" charset="0"/>
              </a:rPr>
              <a:t>Một vườn hoa hình chữ nhật có chu vi là 120 m. Chiều rộng bằng      chiều dài.</a:t>
            </a:r>
          </a:p>
        </p:txBody>
      </p:sp>
      <p:sp>
        <p:nvSpPr>
          <p:cNvPr id="9222" name="Text Box 40">
            <a:extLst>
              <a:ext uri="{FF2B5EF4-FFF2-40B4-BE49-F238E27FC236}">
                <a16:creationId xmlns:a16="http://schemas.microsoft.com/office/drawing/2014/main" id="{7BF446B7-BD56-C1B5-4DE7-10EBE2EFDC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13" y="2701925"/>
            <a:ext cx="8686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00CC"/>
                </a:solidFill>
                <a:latin typeface="Times New Roman" panose="02020603050405020304" pitchFamily="18" charset="0"/>
              </a:rPr>
              <a:t>b. </a:t>
            </a:r>
            <a:r>
              <a:rPr lang="en-US" altLang="en-US" sz="2400" b="1" i="1">
                <a:solidFill>
                  <a:srgbClr val="0000CC"/>
                </a:solidFill>
                <a:latin typeface="Times New Roman" panose="02020603050405020304" pitchFamily="18" charset="0"/>
              </a:rPr>
              <a:t>Người ta sử dụng          diện tích vườn hoa để làm lối đi. Hỏi diện tích lối đi là bao nhiêu mét vuông?</a:t>
            </a:r>
          </a:p>
        </p:txBody>
      </p:sp>
      <p:sp>
        <p:nvSpPr>
          <p:cNvPr id="9223" name="Rectangle 2">
            <a:extLst>
              <a:ext uri="{FF2B5EF4-FFF2-40B4-BE49-F238E27FC236}">
                <a16:creationId xmlns:a16="http://schemas.microsoft.com/office/drawing/2014/main" id="{1D4FC22B-31C5-F7FE-BCF5-7F60042BE9D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52400"/>
            <a:ext cx="8763000" cy="838200"/>
          </a:xfrm>
        </p:spPr>
        <p:txBody>
          <a:bodyPr anchor="ctr"/>
          <a:lstStyle/>
          <a:p>
            <a:pPr eaLnBrk="1" hangingPunct="1"/>
            <a:r>
              <a:rPr lang="en-US" altLang="en-US" sz="3700" b="1">
                <a:solidFill>
                  <a:srgbClr val="800000"/>
                </a:solidFill>
                <a:latin typeface="Times New Roman" panose="02020603050405020304" pitchFamily="18" charset="0"/>
              </a:rPr>
              <a:t>Ôn tập về giải toán</a:t>
            </a:r>
          </a:p>
        </p:txBody>
      </p:sp>
    </p:spTree>
  </p:cSld>
  <p:clrMapOvr>
    <a:masterClrMapping/>
  </p:clrMapOvr>
  <p:transition spd="slow">
    <p:blinds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7">
            <a:extLst>
              <a:ext uri="{FF2B5EF4-FFF2-40B4-BE49-F238E27FC236}">
                <a16:creationId xmlns:a16="http://schemas.microsoft.com/office/drawing/2014/main" id="{D9D6907F-9F0E-0178-6A2B-434EA076AB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381000"/>
            <a:ext cx="13382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u="sng">
                <a:solidFill>
                  <a:srgbClr val="660066"/>
                </a:solidFill>
                <a:latin typeface="Times New Roman" panose="02020603050405020304" pitchFamily="18" charset="0"/>
              </a:rPr>
              <a:t>Bài giải</a:t>
            </a:r>
          </a:p>
        </p:txBody>
      </p:sp>
      <p:sp>
        <p:nvSpPr>
          <p:cNvPr id="17417" name="Text Box 9">
            <a:extLst>
              <a:ext uri="{FF2B5EF4-FFF2-40B4-BE49-F238E27FC236}">
                <a16:creationId xmlns:a16="http://schemas.microsoft.com/office/drawing/2014/main" id="{C0B8A8B8-5A74-F696-DADE-35B53E6A4A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9050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i="1">
                <a:latin typeface="Times New Roman" panose="02020603050405020304" pitchFamily="18" charset="0"/>
              </a:rPr>
              <a:t>Ta có sơ đồ</a:t>
            </a:r>
            <a:r>
              <a:rPr lang="en-US" altLang="en-US" sz="2400" b="1"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17418" name="Text Box 10">
            <a:extLst>
              <a:ext uri="{FF2B5EF4-FFF2-40B4-BE49-F238E27FC236}">
                <a16:creationId xmlns:a16="http://schemas.microsoft.com/office/drawing/2014/main" id="{D3B6642F-32AE-7100-7DE5-7FEFBBE6C0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2286000"/>
            <a:ext cx="182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Chiều rộng:</a:t>
            </a:r>
          </a:p>
        </p:txBody>
      </p:sp>
      <p:sp>
        <p:nvSpPr>
          <p:cNvPr id="17419" name="Text Box 11">
            <a:extLst>
              <a:ext uri="{FF2B5EF4-FFF2-40B4-BE49-F238E27FC236}">
                <a16:creationId xmlns:a16="http://schemas.microsoft.com/office/drawing/2014/main" id="{D3282E55-0FA6-5D5E-74A1-5F48C804D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2819400"/>
            <a:ext cx="182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Chiều dài:</a:t>
            </a:r>
          </a:p>
        </p:txBody>
      </p:sp>
      <p:sp>
        <p:nvSpPr>
          <p:cNvPr id="17420" name="Line 12">
            <a:extLst>
              <a:ext uri="{FF2B5EF4-FFF2-40B4-BE49-F238E27FC236}">
                <a16:creationId xmlns:a16="http://schemas.microsoft.com/office/drawing/2014/main" id="{F8ADDEBF-567E-5B31-C43C-373EB07D9F8B}"/>
              </a:ext>
            </a:extLst>
          </p:cNvPr>
          <p:cNvSpPr>
            <a:spLocks noChangeShapeType="1"/>
          </p:cNvSpPr>
          <p:nvPr/>
        </p:nvSpPr>
        <p:spPr bwMode="auto">
          <a:xfrm>
            <a:off x="4860925" y="2514600"/>
            <a:ext cx="1920875" cy="0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1" name="Line 13">
            <a:extLst>
              <a:ext uri="{FF2B5EF4-FFF2-40B4-BE49-F238E27FC236}">
                <a16:creationId xmlns:a16="http://schemas.microsoft.com/office/drawing/2014/main" id="{993202EE-C1B3-4888-539E-9AD0486E6B32}"/>
              </a:ext>
            </a:extLst>
          </p:cNvPr>
          <p:cNvSpPr>
            <a:spLocks noChangeShapeType="1"/>
          </p:cNvSpPr>
          <p:nvPr/>
        </p:nvSpPr>
        <p:spPr bwMode="auto">
          <a:xfrm>
            <a:off x="4860925" y="23622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2" name="Line 14">
            <a:extLst>
              <a:ext uri="{FF2B5EF4-FFF2-40B4-BE49-F238E27FC236}">
                <a16:creationId xmlns:a16="http://schemas.microsoft.com/office/drawing/2014/main" id="{87689BCD-E833-600C-446D-6622DB3A7B4A}"/>
              </a:ext>
            </a:extLst>
          </p:cNvPr>
          <p:cNvSpPr>
            <a:spLocks noChangeShapeType="1"/>
          </p:cNvSpPr>
          <p:nvPr/>
        </p:nvSpPr>
        <p:spPr bwMode="auto">
          <a:xfrm>
            <a:off x="5257800" y="23622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3" name="Line 15">
            <a:extLst>
              <a:ext uri="{FF2B5EF4-FFF2-40B4-BE49-F238E27FC236}">
                <a16:creationId xmlns:a16="http://schemas.microsoft.com/office/drawing/2014/main" id="{95BF1E57-E62A-00FB-69CE-CD76768EC6BE}"/>
              </a:ext>
            </a:extLst>
          </p:cNvPr>
          <p:cNvSpPr>
            <a:spLocks noChangeShapeType="1"/>
          </p:cNvSpPr>
          <p:nvPr/>
        </p:nvSpPr>
        <p:spPr bwMode="auto">
          <a:xfrm>
            <a:off x="5638800" y="23622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4" name="Line 16">
            <a:extLst>
              <a:ext uri="{FF2B5EF4-FFF2-40B4-BE49-F238E27FC236}">
                <a16:creationId xmlns:a16="http://schemas.microsoft.com/office/drawing/2014/main" id="{1C2AEC86-D98F-C565-0CBD-B0B7C4A27523}"/>
              </a:ext>
            </a:extLst>
          </p:cNvPr>
          <p:cNvSpPr>
            <a:spLocks noChangeShapeType="1"/>
          </p:cNvSpPr>
          <p:nvPr/>
        </p:nvSpPr>
        <p:spPr bwMode="auto">
          <a:xfrm>
            <a:off x="6019800" y="23622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5" name="Line 17">
            <a:extLst>
              <a:ext uri="{FF2B5EF4-FFF2-40B4-BE49-F238E27FC236}">
                <a16:creationId xmlns:a16="http://schemas.microsoft.com/office/drawing/2014/main" id="{49DB23F5-7E49-D668-DCE8-126473D688A3}"/>
              </a:ext>
            </a:extLst>
          </p:cNvPr>
          <p:cNvSpPr>
            <a:spLocks noChangeShapeType="1"/>
          </p:cNvSpPr>
          <p:nvPr/>
        </p:nvSpPr>
        <p:spPr bwMode="auto">
          <a:xfrm>
            <a:off x="6400800" y="23622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6" name="Line 18">
            <a:extLst>
              <a:ext uri="{FF2B5EF4-FFF2-40B4-BE49-F238E27FC236}">
                <a16:creationId xmlns:a16="http://schemas.microsoft.com/office/drawing/2014/main" id="{0502EFCF-7F84-2FC6-A74B-1D2D056FDB65}"/>
              </a:ext>
            </a:extLst>
          </p:cNvPr>
          <p:cNvSpPr>
            <a:spLocks noChangeShapeType="1"/>
          </p:cNvSpPr>
          <p:nvPr/>
        </p:nvSpPr>
        <p:spPr bwMode="auto">
          <a:xfrm>
            <a:off x="6781800" y="23622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9" name="Line 21">
            <a:extLst>
              <a:ext uri="{FF2B5EF4-FFF2-40B4-BE49-F238E27FC236}">
                <a16:creationId xmlns:a16="http://schemas.microsoft.com/office/drawing/2014/main" id="{687071AB-F177-9DBF-7025-C234FE4735FA}"/>
              </a:ext>
            </a:extLst>
          </p:cNvPr>
          <p:cNvSpPr>
            <a:spLocks noChangeShapeType="1"/>
          </p:cNvSpPr>
          <p:nvPr/>
        </p:nvSpPr>
        <p:spPr bwMode="auto">
          <a:xfrm>
            <a:off x="7162800" y="28956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30" name="Line 22">
            <a:extLst>
              <a:ext uri="{FF2B5EF4-FFF2-40B4-BE49-F238E27FC236}">
                <a16:creationId xmlns:a16="http://schemas.microsoft.com/office/drawing/2014/main" id="{6A396D3C-44F7-BD09-D4A4-04EC64A0313F}"/>
              </a:ext>
            </a:extLst>
          </p:cNvPr>
          <p:cNvSpPr>
            <a:spLocks noChangeShapeType="1"/>
          </p:cNvSpPr>
          <p:nvPr/>
        </p:nvSpPr>
        <p:spPr bwMode="auto">
          <a:xfrm>
            <a:off x="7543800" y="28956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31" name="Line 23">
            <a:extLst>
              <a:ext uri="{FF2B5EF4-FFF2-40B4-BE49-F238E27FC236}">
                <a16:creationId xmlns:a16="http://schemas.microsoft.com/office/drawing/2014/main" id="{E87152E6-228C-2932-B17D-63F2F42BBB47}"/>
              </a:ext>
            </a:extLst>
          </p:cNvPr>
          <p:cNvSpPr>
            <a:spLocks noChangeShapeType="1"/>
          </p:cNvSpPr>
          <p:nvPr/>
        </p:nvSpPr>
        <p:spPr bwMode="auto">
          <a:xfrm>
            <a:off x="4860925" y="3048000"/>
            <a:ext cx="2682875" cy="0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32" name="Line 24">
            <a:extLst>
              <a:ext uri="{FF2B5EF4-FFF2-40B4-BE49-F238E27FC236}">
                <a16:creationId xmlns:a16="http://schemas.microsoft.com/office/drawing/2014/main" id="{64E8E238-FED9-FDD5-E844-DAFB2565024E}"/>
              </a:ext>
            </a:extLst>
          </p:cNvPr>
          <p:cNvSpPr>
            <a:spLocks noChangeShapeType="1"/>
          </p:cNvSpPr>
          <p:nvPr/>
        </p:nvSpPr>
        <p:spPr bwMode="auto">
          <a:xfrm>
            <a:off x="4860925" y="28956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33" name="Line 25">
            <a:extLst>
              <a:ext uri="{FF2B5EF4-FFF2-40B4-BE49-F238E27FC236}">
                <a16:creationId xmlns:a16="http://schemas.microsoft.com/office/drawing/2014/main" id="{F1825EB8-ED81-C7D5-043C-8DABD55C02C4}"/>
              </a:ext>
            </a:extLst>
          </p:cNvPr>
          <p:cNvSpPr>
            <a:spLocks noChangeShapeType="1"/>
          </p:cNvSpPr>
          <p:nvPr/>
        </p:nvSpPr>
        <p:spPr bwMode="auto">
          <a:xfrm>
            <a:off x="5257800" y="28956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34" name="Line 26">
            <a:extLst>
              <a:ext uri="{FF2B5EF4-FFF2-40B4-BE49-F238E27FC236}">
                <a16:creationId xmlns:a16="http://schemas.microsoft.com/office/drawing/2014/main" id="{F6C6A3CF-BF4A-EB69-E949-505800870F82}"/>
              </a:ext>
            </a:extLst>
          </p:cNvPr>
          <p:cNvSpPr>
            <a:spLocks noChangeShapeType="1"/>
          </p:cNvSpPr>
          <p:nvPr/>
        </p:nvSpPr>
        <p:spPr bwMode="auto">
          <a:xfrm>
            <a:off x="5638800" y="28956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36" name="Line 28">
            <a:extLst>
              <a:ext uri="{FF2B5EF4-FFF2-40B4-BE49-F238E27FC236}">
                <a16:creationId xmlns:a16="http://schemas.microsoft.com/office/drawing/2014/main" id="{ECD247EA-3F27-FCDF-1BC5-89C6D2D06E4D}"/>
              </a:ext>
            </a:extLst>
          </p:cNvPr>
          <p:cNvSpPr>
            <a:spLocks noChangeShapeType="1"/>
          </p:cNvSpPr>
          <p:nvPr/>
        </p:nvSpPr>
        <p:spPr bwMode="auto">
          <a:xfrm>
            <a:off x="6019800" y="28956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37" name="Line 29">
            <a:extLst>
              <a:ext uri="{FF2B5EF4-FFF2-40B4-BE49-F238E27FC236}">
                <a16:creationId xmlns:a16="http://schemas.microsoft.com/office/drawing/2014/main" id="{E87CC4BB-29FE-2BDE-88FD-5CC86BC6DB20}"/>
              </a:ext>
            </a:extLst>
          </p:cNvPr>
          <p:cNvSpPr>
            <a:spLocks noChangeShapeType="1"/>
          </p:cNvSpPr>
          <p:nvPr/>
        </p:nvSpPr>
        <p:spPr bwMode="auto">
          <a:xfrm>
            <a:off x="6400800" y="28956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38" name="Line 30">
            <a:extLst>
              <a:ext uri="{FF2B5EF4-FFF2-40B4-BE49-F238E27FC236}">
                <a16:creationId xmlns:a16="http://schemas.microsoft.com/office/drawing/2014/main" id="{82BBA3D8-74BF-469E-9A26-8CE72E572C3F}"/>
              </a:ext>
            </a:extLst>
          </p:cNvPr>
          <p:cNvSpPr>
            <a:spLocks noChangeShapeType="1"/>
          </p:cNvSpPr>
          <p:nvPr/>
        </p:nvSpPr>
        <p:spPr bwMode="auto">
          <a:xfrm>
            <a:off x="6781800" y="2895600"/>
            <a:ext cx="0" cy="304800"/>
          </a:xfrm>
          <a:prstGeom prst="line">
            <a:avLst/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40" name="AutoShape 32">
            <a:extLst>
              <a:ext uri="{FF2B5EF4-FFF2-40B4-BE49-F238E27FC236}">
                <a16:creationId xmlns:a16="http://schemas.microsoft.com/office/drawing/2014/main" id="{0CDF8E63-BBBD-9DBC-50F6-A98C16981C47}"/>
              </a:ext>
            </a:extLst>
          </p:cNvPr>
          <p:cNvSpPr>
            <a:spLocks/>
          </p:cNvSpPr>
          <p:nvPr/>
        </p:nvSpPr>
        <p:spPr bwMode="auto">
          <a:xfrm>
            <a:off x="7756525" y="2362200"/>
            <a:ext cx="152400" cy="762000"/>
          </a:xfrm>
          <a:prstGeom prst="rightBrace">
            <a:avLst>
              <a:gd name="adj1" fmla="val 41667"/>
              <a:gd name="adj2" fmla="val 50000"/>
            </a:avLst>
          </a:prstGeom>
          <a:noFill/>
          <a:ln w="28575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7441" name="Text Box 33">
            <a:extLst>
              <a:ext uri="{FF2B5EF4-FFF2-40B4-BE49-F238E27FC236}">
                <a16:creationId xmlns:a16="http://schemas.microsoft.com/office/drawing/2014/main" id="{71D61E9C-0EA0-B619-B40C-D6BA847817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69250" y="2667000"/>
            <a:ext cx="742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hlink"/>
                </a:solidFill>
                <a:latin typeface="Times New Roman" panose="02020603050405020304" pitchFamily="18" charset="0"/>
              </a:rPr>
              <a:t>60m</a:t>
            </a:r>
          </a:p>
        </p:txBody>
      </p:sp>
      <p:sp>
        <p:nvSpPr>
          <p:cNvPr id="17442" name="Text Box 34">
            <a:extLst>
              <a:ext uri="{FF2B5EF4-FFF2-40B4-BE49-F238E27FC236}">
                <a16:creationId xmlns:a16="http://schemas.microsoft.com/office/drawing/2014/main" id="{DBE69597-A569-8ACA-7920-879C712092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810000"/>
            <a:ext cx="762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i="1">
                <a:latin typeface="Times New Roman" panose="02020603050405020304" pitchFamily="18" charset="0"/>
              </a:rPr>
              <a:t>Theo sơ đồ, tổng số phần bằng nhau là</a:t>
            </a:r>
            <a:r>
              <a:rPr lang="en-US" altLang="en-US" sz="2400" b="1">
                <a:latin typeface="Times New Roman" panose="02020603050405020304" pitchFamily="18" charset="0"/>
              </a:rPr>
              <a:t>: 5+ 7 = 12 (phần)</a:t>
            </a:r>
          </a:p>
        </p:txBody>
      </p:sp>
      <p:sp>
        <p:nvSpPr>
          <p:cNvPr id="17443" name="Text Box 35">
            <a:extLst>
              <a:ext uri="{FF2B5EF4-FFF2-40B4-BE49-F238E27FC236}">
                <a16:creationId xmlns:a16="http://schemas.microsoft.com/office/drawing/2014/main" id="{96D16822-4D44-1330-D57C-EF52323DE0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4343400"/>
            <a:ext cx="838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i="1">
                <a:latin typeface="Times New Roman" panose="02020603050405020304" pitchFamily="18" charset="0"/>
              </a:rPr>
              <a:t>Chiều rộng vườn hoa hình chữ nhật là</a:t>
            </a:r>
            <a:r>
              <a:rPr lang="en-US" altLang="en-US" sz="2400" b="1">
                <a:latin typeface="Times New Roman" panose="02020603050405020304" pitchFamily="18" charset="0"/>
              </a:rPr>
              <a:t>:  60 : 12 x 5= 25 (</a:t>
            </a:r>
            <a:r>
              <a:rPr lang="en-US" altLang="en-US" sz="2400" b="1" i="1">
                <a:latin typeface="Times New Roman" panose="02020603050405020304" pitchFamily="18" charset="0"/>
              </a:rPr>
              <a:t>m</a:t>
            </a:r>
            <a:r>
              <a:rPr lang="en-US" altLang="en-US" sz="2400" b="1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17444" name="Text Box 36">
            <a:extLst>
              <a:ext uri="{FF2B5EF4-FFF2-40B4-BE49-F238E27FC236}">
                <a16:creationId xmlns:a16="http://schemas.microsoft.com/office/drawing/2014/main" id="{0E819AA0-635D-AA0E-D138-4CD021102D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4876800"/>
            <a:ext cx="762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i="1">
                <a:latin typeface="Times New Roman" panose="02020603050405020304" pitchFamily="18" charset="0"/>
              </a:rPr>
              <a:t>Chiều dài vườn hoa hình chữ nhật là</a:t>
            </a:r>
            <a:r>
              <a:rPr lang="en-US" altLang="en-US" sz="2400" b="1">
                <a:latin typeface="Times New Roman" panose="02020603050405020304" pitchFamily="18" charset="0"/>
              </a:rPr>
              <a:t>: 60 – 25 = 35 (</a:t>
            </a:r>
            <a:r>
              <a:rPr lang="en-US" altLang="en-US" sz="2400" b="1" i="1">
                <a:latin typeface="Times New Roman" panose="02020603050405020304" pitchFamily="18" charset="0"/>
              </a:rPr>
              <a:t>m</a:t>
            </a:r>
            <a:r>
              <a:rPr lang="en-US" altLang="en-US" sz="2400" b="1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17445" name="Text Box 37">
            <a:extLst>
              <a:ext uri="{FF2B5EF4-FFF2-40B4-BE49-F238E27FC236}">
                <a16:creationId xmlns:a16="http://schemas.microsoft.com/office/drawing/2014/main" id="{6E31B047-68EB-3485-7FA3-C233E7D206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6248400"/>
            <a:ext cx="441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u="sng">
                <a:latin typeface="Times New Roman" panose="02020603050405020304" pitchFamily="18" charset="0"/>
              </a:rPr>
              <a:t>Đáp số</a:t>
            </a:r>
            <a:r>
              <a:rPr lang="en-US" altLang="en-US" sz="2400" b="1">
                <a:latin typeface="Times New Roman" panose="02020603050405020304" pitchFamily="18" charset="0"/>
              </a:rPr>
              <a:t>: a.35 và 25 m; b. 35 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17446" name="AutoShape 38">
            <a:extLst>
              <a:ext uri="{FF2B5EF4-FFF2-40B4-BE49-F238E27FC236}">
                <a16:creationId xmlns:a16="http://schemas.microsoft.com/office/drawing/2014/main" id="{BB09FEC1-1EE3-A398-2134-D73F8465D4D4}"/>
              </a:ext>
            </a:extLst>
          </p:cNvPr>
          <p:cNvSpPr>
            <a:spLocks/>
          </p:cNvSpPr>
          <p:nvPr/>
        </p:nvSpPr>
        <p:spPr bwMode="auto">
          <a:xfrm rot="-5400000">
            <a:off x="5631656" y="1134269"/>
            <a:ext cx="379413" cy="1920875"/>
          </a:xfrm>
          <a:prstGeom prst="rightBrace">
            <a:avLst>
              <a:gd name="adj1" fmla="val 42190"/>
              <a:gd name="adj2" fmla="val 46671"/>
            </a:avLst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7447" name="AutoShape 39">
            <a:extLst>
              <a:ext uri="{FF2B5EF4-FFF2-40B4-BE49-F238E27FC236}">
                <a16:creationId xmlns:a16="http://schemas.microsoft.com/office/drawing/2014/main" id="{5EF21FAF-B64C-A812-4F87-519FC6A26A86}"/>
              </a:ext>
            </a:extLst>
          </p:cNvPr>
          <p:cNvSpPr>
            <a:spLocks/>
          </p:cNvSpPr>
          <p:nvPr/>
        </p:nvSpPr>
        <p:spPr bwMode="auto">
          <a:xfrm rot="5400000">
            <a:off x="6156325" y="1981200"/>
            <a:ext cx="152400" cy="2743200"/>
          </a:xfrm>
          <a:prstGeom prst="rightBrace">
            <a:avLst>
              <a:gd name="adj1" fmla="val 150000"/>
              <a:gd name="adj2" fmla="val 46671"/>
            </a:avLst>
          </a:prstGeom>
          <a:noFill/>
          <a:ln w="1905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7448" name="Text Box 40">
            <a:extLst>
              <a:ext uri="{FF2B5EF4-FFF2-40B4-BE49-F238E27FC236}">
                <a16:creationId xmlns:a16="http://schemas.microsoft.com/office/drawing/2014/main" id="{09DBF4FF-99D0-0652-DA00-D654023FF9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0125" y="3505200"/>
            <a:ext cx="590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800000"/>
                </a:solidFill>
                <a:latin typeface="Times New Roman" panose="02020603050405020304" pitchFamily="18" charset="0"/>
              </a:rPr>
              <a:t>?m</a:t>
            </a:r>
          </a:p>
        </p:txBody>
      </p:sp>
      <p:sp>
        <p:nvSpPr>
          <p:cNvPr id="17449" name="Text Box 41">
            <a:extLst>
              <a:ext uri="{FF2B5EF4-FFF2-40B4-BE49-F238E27FC236}">
                <a16:creationId xmlns:a16="http://schemas.microsoft.com/office/drawing/2014/main" id="{27A5CE2F-7F16-D617-EB1F-440239A810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9125" y="1371600"/>
            <a:ext cx="590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800000"/>
                </a:solidFill>
                <a:latin typeface="Times New Roman" panose="02020603050405020304" pitchFamily="18" charset="0"/>
              </a:rPr>
              <a:t>?m</a:t>
            </a:r>
          </a:p>
        </p:txBody>
      </p:sp>
      <p:sp>
        <p:nvSpPr>
          <p:cNvPr id="17452" name="Text Box 44">
            <a:extLst>
              <a:ext uri="{FF2B5EF4-FFF2-40B4-BE49-F238E27FC236}">
                <a16:creationId xmlns:a16="http://schemas.microsoft.com/office/drawing/2014/main" id="{19B06635-6867-C975-C979-7A900FA56A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914400"/>
            <a:ext cx="502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a. </a:t>
            </a:r>
            <a:r>
              <a:rPr lang="en-US" altLang="en-US" sz="2400" b="1" i="1">
                <a:latin typeface="Times New Roman" panose="02020603050405020304" pitchFamily="18" charset="0"/>
              </a:rPr>
              <a:t>Nửa chu vi hình chữ nhật là</a:t>
            </a:r>
            <a:r>
              <a:rPr lang="en-US" altLang="en-US" sz="2400" b="1">
                <a:latin typeface="Times New Roman" panose="02020603050405020304" pitchFamily="18" charset="0"/>
              </a:rPr>
              <a:t>: </a:t>
            </a:r>
          </a:p>
        </p:txBody>
      </p:sp>
      <p:sp>
        <p:nvSpPr>
          <p:cNvPr id="17453" name="Text Box 45">
            <a:extLst>
              <a:ext uri="{FF2B5EF4-FFF2-40B4-BE49-F238E27FC236}">
                <a16:creationId xmlns:a16="http://schemas.microsoft.com/office/drawing/2014/main" id="{C0941C24-10E0-0632-9885-21B08E3BC9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1371600"/>
            <a:ext cx="502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120 : 2 = 60 (m)</a:t>
            </a:r>
          </a:p>
        </p:txBody>
      </p:sp>
      <p:sp>
        <p:nvSpPr>
          <p:cNvPr id="17454" name="Text Box 46">
            <a:extLst>
              <a:ext uri="{FF2B5EF4-FFF2-40B4-BE49-F238E27FC236}">
                <a16:creationId xmlns:a16="http://schemas.microsoft.com/office/drawing/2014/main" id="{7304AFBA-D771-417B-BB64-FF7331534B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334000"/>
            <a:ext cx="762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i="1">
                <a:latin typeface="Times New Roman" panose="02020603050405020304" pitchFamily="18" charset="0"/>
              </a:rPr>
              <a:t>b. Diện tích vườn hoa là</a:t>
            </a:r>
            <a:r>
              <a:rPr lang="en-US" altLang="en-US" sz="2400" b="1">
                <a:latin typeface="Times New Roman" panose="02020603050405020304" pitchFamily="18" charset="0"/>
              </a:rPr>
              <a:t>: 35 x 25 = 875 (m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r>
              <a:rPr lang="en-US" altLang="en-US" sz="2400" b="1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17455" name="Text Box 47">
            <a:extLst>
              <a:ext uri="{FF2B5EF4-FFF2-40B4-BE49-F238E27FC236}">
                <a16:creationId xmlns:a16="http://schemas.microsoft.com/office/drawing/2014/main" id="{960DB2CF-E5B9-77D6-F4A3-CA96DC218A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791200"/>
            <a:ext cx="762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i="1">
                <a:latin typeface="Times New Roman" panose="02020603050405020304" pitchFamily="18" charset="0"/>
              </a:rPr>
              <a:t>Diện tích lối đi là</a:t>
            </a:r>
            <a:r>
              <a:rPr lang="en-US" altLang="en-US" sz="2400" b="1">
                <a:latin typeface="Times New Roman" panose="02020603050405020304" pitchFamily="18" charset="0"/>
              </a:rPr>
              <a:t>: 875 : 25 = 35 (m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r>
              <a:rPr lang="en-US" altLang="en-US" sz="2400" b="1">
                <a:latin typeface="Times New Roman" panose="02020603050405020304" pitchFamily="18" charset="0"/>
              </a:rPr>
              <a:t>)</a:t>
            </a:r>
          </a:p>
        </p:txBody>
      </p:sp>
    </p:spTree>
  </p:cSld>
  <p:clrMapOvr>
    <a:masterClrMapping/>
  </p:clrMapOvr>
  <p:transition spd="slow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7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7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7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7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7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7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7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7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17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17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17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17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17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17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17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17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17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17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17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17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4" dur="500"/>
                                        <p:tgtEl>
                                          <p:spTgt spid="17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9" dur="500"/>
                                        <p:tgtEl>
                                          <p:spTgt spid="17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4" dur="500"/>
                                        <p:tgtEl>
                                          <p:spTgt spid="17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9" dur="500"/>
                                        <p:tgtEl>
                                          <p:spTgt spid="17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 nodeType="clickPar">
                      <p:stCondLst>
                        <p:cond delay="indefinite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4" dur="500"/>
                                        <p:tgtEl>
                                          <p:spTgt spid="17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 nodeType="clickPar">
                      <p:stCondLst>
                        <p:cond delay="indefinite"/>
                      </p:stCondLst>
                      <p:childTnLst>
                        <p:par>
                          <p:cTn id="1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9" dur="500"/>
                                        <p:tgtEl>
                                          <p:spTgt spid="17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7" grpId="0"/>
      <p:bldP spid="17418" grpId="0"/>
      <p:bldP spid="17419" grpId="0"/>
      <p:bldP spid="17440" grpId="0" animBg="1"/>
      <p:bldP spid="17441" grpId="0"/>
      <p:bldP spid="17442" grpId="0"/>
      <p:bldP spid="17443" grpId="0"/>
      <p:bldP spid="17444" grpId="0"/>
      <p:bldP spid="17445" grpId="0"/>
      <p:bldP spid="17446" grpId="0" animBg="1"/>
      <p:bldP spid="17447" grpId="0" animBg="1"/>
      <p:bldP spid="17448" grpId="0"/>
      <p:bldP spid="17449" grpId="0"/>
      <p:bldP spid="17452" grpId="0"/>
      <p:bldP spid="17453" grpId="0"/>
      <p:bldP spid="17454" grpId="0"/>
      <p:bldP spid="17455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918</Words>
  <Application>Microsoft Office PowerPoint</Application>
  <PresentationFormat>Trình chiếu Trên màn hình (4:3)</PresentationFormat>
  <Paragraphs>101</Paragraphs>
  <Slides>9</Slides>
  <Notes>0</Notes>
  <HiddenSlides>0</HiddenSlides>
  <MMClips>0</MMClips>
  <ScaleCrop>false</ScaleCrop>
  <HeadingPairs>
    <vt:vector size="8" baseType="variant">
      <vt:variant>
        <vt:lpstr>Phông được Dùng</vt:lpstr>
      </vt:variant>
      <vt:variant>
        <vt:i4>3</vt:i4>
      </vt:variant>
      <vt:variant>
        <vt:lpstr>Chủ đề</vt:lpstr>
      </vt:variant>
      <vt:variant>
        <vt:i4>1</vt:i4>
      </vt:variant>
      <vt:variant>
        <vt:lpstr>Máy chủ nhúng OLE</vt:lpstr>
      </vt:variant>
      <vt:variant>
        <vt:i4>1</vt:i4>
      </vt:variant>
      <vt:variant>
        <vt:lpstr>Tiêu đề Bản chiếu</vt:lpstr>
      </vt:variant>
      <vt:variant>
        <vt:i4>9</vt:i4>
      </vt:variant>
    </vt:vector>
  </HeadingPairs>
  <TitlesOfParts>
    <vt:vector size="14" baseType="lpstr">
      <vt:lpstr>Arial</vt:lpstr>
      <vt:lpstr>Calibri</vt:lpstr>
      <vt:lpstr>Times New Roman</vt:lpstr>
      <vt:lpstr>Default Design</vt:lpstr>
      <vt:lpstr>MathType 6.0 Equation</vt:lpstr>
      <vt:lpstr>Bản trình bày PowerPoint</vt:lpstr>
      <vt:lpstr>Bản trình bày PowerPoint</vt:lpstr>
      <vt:lpstr>Ôn tập về giải toán</vt:lpstr>
      <vt:lpstr>Bản trình bày PowerPoint</vt:lpstr>
      <vt:lpstr>Ôn tập về giải toán</vt:lpstr>
      <vt:lpstr>Ôn tập về giải toán</vt:lpstr>
      <vt:lpstr>Ôn tập về giải toán</vt:lpstr>
      <vt:lpstr>Ôn tập về giải toán</vt:lpstr>
      <vt:lpstr>Bản trình bày PowerPoint</vt:lpstr>
    </vt:vector>
  </TitlesOfParts>
  <Company>ITQuangNam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Root</dc:creator>
  <cp:lastModifiedBy>Trần Tiến Vinh</cp:lastModifiedBy>
  <cp:revision>58</cp:revision>
  <dcterms:created xsi:type="dcterms:W3CDTF">2011-03-29T10:25:07Z</dcterms:created>
  <dcterms:modified xsi:type="dcterms:W3CDTF">2023-06-12T09:38:06Z</dcterms:modified>
</cp:coreProperties>
</file>