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notesSlides/notesSlide2.xml" ContentType="application/vnd.openxmlformats-officedocument.presentationml.notesSlide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notesSlides/notesSlide3.xml" ContentType="application/vnd.openxmlformats-officedocument.presentationml.notesSlide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26"/>
  </p:notesMasterIdLst>
  <p:sldIdLst>
    <p:sldId id="274" r:id="rId2"/>
    <p:sldId id="299" r:id="rId3"/>
    <p:sldId id="275" r:id="rId4"/>
    <p:sldId id="258" r:id="rId5"/>
    <p:sldId id="276" r:id="rId6"/>
    <p:sldId id="287" r:id="rId7"/>
    <p:sldId id="297" r:id="rId8"/>
    <p:sldId id="298" r:id="rId9"/>
    <p:sldId id="289" r:id="rId10"/>
    <p:sldId id="291" r:id="rId11"/>
    <p:sldId id="264" r:id="rId12"/>
    <p:sldId id="292" r:id="rId13"/>
    <p:sldId id="267" r:id="rId14"/>
    <p:sldId id="268" r:id="rId15"/>
    <p:sldId id="293" r:id="rId16"/>
    <p:sldId id="271" r:id="rId17"/>
    <p:sldId id="294" r:id="rId18"/>
    <p:sldId id="272" r:id="rId19"/>
    <p:sldId id="277" r:id="rId20"/>
    <p:sldId id="278" r:id="rId21"/>
    <p:sldId id="279" r:id="rId22"/>
    <p:sldId id="285" r:id="rId23"/>
    <p:sldId id="286" r:id="rId24"/>
    <p:sldId id="281" r:id="rId25"/>
  </p:sldIdLst>
  <p:sldSz cx="12192000" cy="6858000"/>
  <p:notesSz cx="6858000" cy="9144000"/>
  <p:custDataLst>
    <p:tags r:id="rId27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7211" autoAdjust="0"/>
  </p:normalViewPr>
  <p:slideViewPr>
    <p:cSldViewPr>
      <p:cViewPr varScale="1">
        <p:scale>
          <a:sx n="64" d="100"/>
          <a:sy n="64" d="100"/>
        </p:scale>
        <p:origin x="954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gs" Target="tags/tag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DFA72F7-0800-486D-86EA-4464E395F811}" type="datetimeFigureOut">
              <a:rPr lang="en-US" smtClean="0"/>
              <a:t>5/16/2023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887F74-E676-4EF3-88FB-3D14592330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98907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10AF2573-EF2B-4AB1-99EA-E647D85F4734}" type="slidenum">
              <a:rPr lang="en-US" b="0" smtClean="0"/>
              <a:pPr eaLnBrk="1" hangingPunct="1"/>
              <a:t>1</a:t>
            </a:fld>
            <a:endParaRPr lang="en-US" b="0" smtClean="0"/>
          </a:p>
        </p:txBody>
      </p:sp>
      <p:sp>
        <p:nvSpPr>
          <p:cNvPr id="235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42105459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Í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887F74-E676-4EF3-88FB-3D14592330A3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227822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887F74-E676-4EF3-88FB-3D14592330A3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97076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12192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12192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12192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12192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65060" y="5052546"/>
            <a:ext cx="7516013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F1EAB-DF47-4279-922C-C113875E3450}" type="datetimeFigureOut">
              <a:rPr lang="en-US" smtClean="0"/>
              <a:t>5/16/2023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FB9462-0B7B-464B-AB17-BF186597D644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0109" y="3132290"/>
            <a:ext cx="9567135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40000" y="731519"/>
            <a:ext cx="8534400" cy="347472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F1EAB-DF47-4279-922C-C113875E3450}" type="datetimeFigureOut">
              <a:rPr lang="en-US" smtClean="0"/>
              <a:t>5/16/2023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FB9462-0B7B-464B-AB17-BF186597D64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538344" y="376518"/>
            <a:ext cx="27432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432151" y="731520"/>
            <a:ext cx="6439049" cy="4894729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F1EAB-DF47-4279-922C-C113875E3450}" type="datetimeFigureOut">
              <a:rPr lang="en-US" smtClean="0"/>
              <a:t>5/16/2023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FB9462-0B7B-464B-AB17-BF186597D64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F1EAB-DF47-4279-922C-C113875E3450}" type="datetimeFigureOut">
              <a:rPr lang="en-US" smtClean="0"/>
              <a:t>5/16/2023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FB9462-0B7B-464B-AB17-BF186597D644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524000" y="731520"/>
            <a:ext cx="8534400" cy="347472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12192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2192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12192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12192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10927" y="2172648"/>
            <a:ext cx="7955555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6584" y="4607511"/>
            <a:ext cx="7960659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F1EAB-DF47-4279-922C-C113875E3450}" type="datetimeFigureOut">
              <a:rPr lang="en-US" smtClean="0"/>
              <a:t>5/16/2023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FB9462-0B7B-464B-AB17-BF186597D64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F1EAB-DF47-4279-922C-C113875E3450}" type="datetimeFigureOut">
              <a:rPr lang="en-US" smtClean="0"/>
              <a:t>5/16/2023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FB9462-0B7B-464B-AB17-BF186597D644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523999" y="731519"/>
            <a:ext cx="4462272" cy="347472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6193536" y="731520"/>
            <a:ext cx="4462272" cy="347472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4000" y="731520"/>
            <a:ext cx="4462272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41929" y="1400327"/>
            <a:ext cx="4462272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6403" y="731520"/>
            <a:ext cx="4462272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7" y="1399032"/>
            <a:ext cx="4462272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F1EAB-DF47-4279-922C-C113875E3450}" type="datetimeFigureOut">
              <a:rPr lang="en-US" smtClean="0"/>
              <a:t>5/16/2023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FB9462-0B7B-464B-AB17-BF186597D644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F1EAB-DF47-4279-922C-C113875E3450}" type="datetimeFigureOut">
              <a:rPr lang="en-US" smtClean="0"/>
              <a:t>5/16/2023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FB9462-0B7B-464B-AB17-BF186597D64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F1EAB-DF47-4279-922C-C113875E3450}" type="datetimeFigureOut">
              <a:rPr lang="en-US" smtClean="0"/>
              <a:t>5/16/2023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FB9462-0B7B-464B-AB17-BF186597D64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8794" y="2209801"/>
            <a:ext cx="4848113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24688" y="731520"/>
            <a:ext cx="5356113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34354" y="3497802"/>
            <a:ext cx="4518213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F1EAB-DF47-4279-922C-C113875E3450}" type="datetimeFigureOut">
              <a:rPr lang="en-US" smtClean="0"/>
              <a:t>5/16/2023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FB9462-0B7B-464B-AB17-BF186597D64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12192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12192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12192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12192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966900" y="1143000"/>
            <a:ext cx="54864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0516" y="1010486"/>
            <a:ext cx="4925485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F1EAB-DF47-4279-922C-C113875E3450}" type="datetimeFigureOut">
              <a:rPr lang="en-US" smtClean="0"/>
              <a:t>5/16/2023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FB9462-0B7B-464B-AB17-BF186597D644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9691" y="4464421"/>
            <a:ext cx="8511384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12192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2192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12192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12192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391053" y="4372168"/>
            <a:ext cx="8683348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4000" y="732260"/>
            <a:ext cx="85344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9600" y="6172201"/>
            <a:ext cx="3352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71DF1EAB-DF47-4279-922C-C113875E3450}" type="datetimeFigureOut">
              <a:rPr lang="en-US" smtClean="0"/>
              <a:t>5/16/2023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600" y="6172201"/>
            <a:ext cx="44704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080000" y="6172201"/>
            <a:ext cx="2438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FAFB9462-0B7B-464B-AB17-BF186597D644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.xml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1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1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1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9.xml"/><Relationship Id="rId4" Type="http://schemas.openxmlformats.org/officeDocument/2006/relationships/image" Target="../media/image1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video" Target="../media/media1.mp4"/><Relationship Id="rId2" Type="http://schemas.microsoft.com/office/2007/relationships/media" Target="../media/media1.mp4"/><Relationship Id="rId1" Type="http://schemas.openxmlformats.org/officeDocument/2006/relationships/tags" Target="../tags/tag3.xml"/><Relationship Id="rId5" Type="http://schemas.openxmlformats.org/officeDocument/2006/relationships/image" Target="../media/image2.png"/><Relationship Id="rId4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1.xml"/><Relationship Id="rId4" Type="http://schemas.openxmlformats.org/officeDocument/2006/relationships/image" Target="../media/image1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2.xml"/><Relationship Id="rId4" Type="http://schemas.openxmlformats.org/officeDocument/2006/relationships/image" Target="../media/image1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9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Picture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7524" name="Oval 4"/>
          <p:cNvSpPr>
            <a:spLocks noChangeArrowheads="1"/>
          </p:cNvSpPr>
          <p:nvPr/>
        </p:nvSpPr>
        <p:spPr bwMode="auto">
          <a:xfrm>
            <a:off x="2883694" y="609600"/>
            <a:ext cx="6424612" cy="1295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F3F7A7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5400" dirty="0" err="1">
                <a:solidFill>
                  <a:srgbClr val="0000FF"/>
                </a:solidFill>
              </a:rPr>
              <a:t>Tự</a:t>
            </a:r>
            <a:r>
              <a:rPr lang="en-US" sz="5400" dirty="0">
                <a:solidFill>
                  <a:srgbClr val="0000FF"/>
                </a:solidFill>
              </a:rPr>
              <a:t> </a:t>
            </a:r>
            <a:r>
              <a:rPr lang="en-US" sz="5400" dirty="0" err="1">
                <a:solidFill>
                  <a:srgbClr val="0000FF"/>
                </a:solidFill>
              </a:rPr>
              <a:t>nhiên</a:t>
            </a:r>
            <a:r>
              <a:rPr lang="en-US" sz="5400" dirty="0">
                <a:solidFill>
                  <a:srgbClr val="0000FF"/>
                </a:solidFill>
              </a:rPr>
              <a:t> </a:t>
            </a:r>
            <a:r>
              <a:rPr lang="en-US" sz="5400" dirty="0" err="1">
                <a:solidFill>
                  <a:srgbClr val="0000FF"/>
                </a:solidFill>
              </a:rPr>
              <a:t>và</a:t>
            </a:r>
            <a:r>
              <a:rPr lang="en-US" sz="5400" dirty="0">
                <a:solidFill>
                  <a:srgbClr val="0000FF"/>
                </a:solidFill>
              </a:rPr>
              <a:t> </a:t>
            </a:r>
            <a:r>
              <a:rPr lang="en-US" sz="5400" dirty="0" err="1">
                <a:solidFill>
                  <a:srgbClr val="0000FF"/>
                </a:solidFill>
              </a:rPr>
              <a:t>xã</a:t>
            </a:r>
            <a:r>
              <a:rPr lang="en-US" sz="5400" dirty="0">
                <a:solidFill>
                  <a:srgbClr val="0000FF"/>
                </a:solidFill>
              </a:rPr>
              <a:t> </a:t>
            </a:r>
            <a:r>
              <a:rPr lang="en-US" sz="5400" dirty="0" err="1">
                <a:solidFill>
                  <a:srgbClr val="0000FF"/>
                </a:solidFill>
              </a:rPr>
              <a:t>hội</a:t>
            </a:r>
            <a:endParaRPr lang="en-US" sz="5400" dirty="0">
              <a:solidFill>
                <a:srgbClr val="0000FF"/>
              </a:solidFill>
            </a:endParaRPr>
          </a:p>
        </p:txBody>
      </p:sp>
      <p:sp>
        <p:nvSpPr>
          <p:cNvPr id="107526" name="WordArt 6"/>
          <p:cNvSpPr>
            <a:spLocks noChangeArrowheads="1" noChangeShapeType="1" noTextEdit="1"/>
          </p:cNvSpPr>
          <p:nvPr/>
        </p:nvSpPr>
        <p:spPr bwMode="auto">
          <a:xfrm>
            <a:off x="5372100" y="3959225"/>
            <a:ext cx="1676400" cy="533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 Black"/>
              </a:rPr>
              <a:t>SGK/ 24</a:t>
            </a:r>
          </a:p>
        </p:txBody>
      </p:sp>
      <p:sp>
        <p:nvSpPr>
          <p:cNvPr id="107527" name="WordArt 7"/>
          <p:cNvSpPr>
            <a:spLocks noChangeArrowheads="1" noChangeShapeType="1" noTextEdit="1"/>
          </p:cNvSpPr>
          <p:nvPr/>
        </p:nvSpPr>
        <p:spPr bwMode="auto">
          <a:xfrm>
            <a:off x="1905000" y="2133600"/>
            <a:ext cx="8382000" cy="1295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Arial"/>
                <a:cs typeface="Arial"/>
              </a:rPr>
              <a:t>Bài</a:t>
            </a:r>
            <a:r>
              <a:rPr lang="en-US" sz="3600" kern="10" dirty="0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Arial"/>
                <a:cs typeface="Arial"/>
              </a:rPr>
              <a:t> 6: </a:t>
            </a:r>
            <a:r>
              <a:rPr lang="en-US" sz="3600" kern="1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Arial"/>
                <a:cs typeface="Arial"/>
              </a:rPr>
              <a:t>Lớp</a:t>
            </a:r>
            <a:r>
              <a:rPr lang="en-US" sz="3600" kern="10" dirty="0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Arial"/>
                <a:cs typeface="Arial"/>
              </a:rPr>
              <a:t> </a:t>
            </a:r>
            <a:r>
              <a:rPr lang="en-US" sz="3600" kern="1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Arial"/>
                <a:cs typeface="Arial"/>
              </a:rPr>
              <a:t>học</a:t>
            </a:r>
            <a:r>
              <a:rPr lang="en-US" sz="3600" kern="10" dirty="0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Arial"/>
                <a:cs typeface="Arial"/>
              </a:rPr>
              <a:t> </a:t>
            </a:r>
            <a:r>
              <a:rPr lang="en-US" sz="3600" kern="1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Arial"/>
                <a:cs typeface="Arial"/>
              </a:rPr>
              <a:t>của</a:t>
            </a:r>
            <a:r>
              <a:rPr lang="en-US" sz="3600" kern="10" dirty="0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Arial"/>
                <a:cs typeface="Arial"/>
              </a:rPr>
              <a:t> </a:t>
            </a:r>
            <a:r>
              <a:rPr lang="en-US" sz="3600" kern="1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Arial"/>
                <a:cs typeface="Arial"/>
              </a:rPr>
              <a:t>em</a:t>
            </a:r>
            <a:endParaRPr lang="en-US" sz="3600" kern="10" dirty="0">
              <a:ln w="9525">
                <a:solidFill>
                  <a:srgbClr val="FF33CC"/>
                </a:solidFill>
                <a:round/>
                <a:headEnd/>
                <a:tailEnd/>
              </a:ln>
              <a:solidFill>
                <a:srgbClr val="FF33CC"/>
              </a:solidFill>
              <a:latin typeface="Arial"/>
              <a:cs typeface="Arial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7949363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75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75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75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000"/>
                                        <p:tgtEl>
                                          <p:spTgt spid="1075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075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75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900" decel="100000" fill="hold"/>
                                        <p:tgtEl>
                                          <p:spTgt spid="1075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75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7524" grpId="0" animBg="1"/>
      <p:bldP spid="107526" grpId="0" animBg="1"/>
      <p:bldP spid="107527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09800" y="2057400"/>
            <a:ext cx="78486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smtClean="0">
                <a:latin typeface="Times New Roman" pitchFamily="18" charset="0"/>
                <a:cs typeface="Times New Roman" pitchFamily="18" charset="0"/>
              </a:rPr>
              <a:t>Trả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lời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hỏi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Tx/>
              <a:buChar char="-"/>
            </a:pP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lớp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ai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marL="285750" indent="-285750">
              <a:buFontTx/>
              <a:buChar char="-"/>
            </a:pP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Nhiệm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vụ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mỗi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thành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viên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092917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47" t="12727" r="8705" b="46263"/>
          <a:stretch/>
        </p:blipFill>
        <p:spPr>
          <a:xfrm>
            <a:off x="2209800" y="381000"/>
            <a:ext cx="7543800" cy="57150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16" t="53536" r="8990" b="9293"/>
          <a:stretch/>
        </p:blipFill>
        <p:spPr>
          <a:xfrm>
            <a:off x="2122004" y="381001"/>
            <a:ext cx="7719393" cy="5687291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2398088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1828800"/>
            <a:ext cx="102870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smtClean="0">
                <a:latin typeface="Times New Roman" pitchFamily="18" charset="0"/>
                <a:cs typeface="Times New Roman" pitchFamily="18" charset="0"/>
              </a:rPr>
              <a:t>Quan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sát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trả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lời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hỏi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Tx/>
              <a:buChar char="-"/>
            </a:pP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lớp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marL="285750" indent="-285750">
              <a:buFontTx/>
              <a:buChar char="-"/>
            </a:pP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đã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tham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gia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đó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chưa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marL="285750" indent="-285750">
              <a:buFontTx/>
              <a:buChar char="-"/>
            </a:pP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thích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nhất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?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Vì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sao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marL="285750" indent="-285750">
              <a:buFontTx/>
              <a:buChar char="-"/>
            </a:pP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1872919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45" t="11313" r="7281" b="28889"/>
          <a:stretch/>
        </p:blipFill>
        <p:spPr>
          <a:xfrm>
            <a:off x="2209800" y="381001"/>
            <a:ext cx="7848600" cy="586739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7542566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01" t="11919" r="11553" b="55960"/>
          <a:stretch/>
        </p:blipFill>
        <p:spPr>
          <a:xfrm>
            <a:off x="2133600" y="817418"/>
            <a:ext cx="7848600" cy="5278582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44" t="43434" r="50000" b="28283"/>
          <a:stretch/>
        </p:blipFill>
        <p:spPr>
          <a:xfrm>
            <a:off x="2119745" y="609600"/>
            <a:ext cx="7862455" cy="55626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44242" r="7566" b="27879"/>
          <a:stretch/>
        </p:blipFill>
        <p:spPr>
          <a:xfrm>
            <a:off x="2133600" y="391484"/>
            <a:ext cx="8077200" cy="599883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4411435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2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6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3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429000" y="1295401"/>
            <a:ext cx="5943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thực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hành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1374192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204" t="76566" r="30634" b="7071"/>
          <a:stretch/>
        </p:blipFill>
        <p:spPr>
          <a:xfrm>
            <a:off x="2206040" y="762000"/>
            <a:ext cx="7815668" cy="52578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3194198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43000" y="1524000"/>
            <a:ext cx="10134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smtClean="0">
                <a:latin typeface="Times New Roman" pitchFamily="18" charset="0"/>
                <a:cs typeface="Times New Roman" pitchFamily="18" charset="0"/>
              </a:rPr>
              <a:t>Quan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sát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trả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lời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hỏi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Tx/>
              <a:buChar char="-"/>
            </a:pP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Kể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từng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hình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Tx/>
              <a:buChar char="-"/>
            </a:pP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nhận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xét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sự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tham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gia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marL="285750" indent="-285750">
              <a:buFontTx/>
              <a:buChar char="-"/>
            </a:pP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hiện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cô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giáo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như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mẹ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hiền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206059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152400" y="381000"/>
            <a:ext cx="11887200" cy="6096000"/>
            <a:chOff x="914400" y="914400"/>
            <a:chExt cx="6483927" cy="3657600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970" t="11111" b="35556"/>
            <a:stretch/>
          </p:blipFill>
          <p:spPr>
            <a:xfrm>
              <a:off x="914400" y="914400"/>
              <a:ext cx="3048000" cy="3657600"/>
            </a:xfrm>
            <a:prstGeom prst="rect">
              <a:avLst/>
            </a:prstGeom>
          </p:spPr>
        </p:pic>
        <p:pic>
          <p:nvPicPr>
            <p:cNvPr id="3" name="Picture 2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1111" r="29372" b="35556"/>
            <a:stretch/>
          </p:blipFill>
          <p:spPr>
            <a:xfrm>
              <a:off x="3962400" y="914400"/>
              <a:ext cx="3435927" cy="3657600"/>
            </a:xfrm>
            <a:prstGeom prst="rect">
              <a:avLst/>
            </a:prstGeom>
          </p:spPr>
        </p:pic>
      </p:grpSp>
    </p:spTree>
    <p:custDataLst>
      <p:tags r:id="rId1"/>
    </p:custDataLst>
    <p:extLst>
      <p:ext uri="{BB962C8B-B14F-4D97-AF65-F5344CB8AC3E}">
        <p14:creationId xmlns:p14="http://schemas.microsoft.com/office/powerpoint/2010/main" val="12642686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40" t="11918" r="37469" b="62627"/>
          <a:stretch/>
        </p:blipFill>
        <p:spPr>
          <a:xfrm>
            <a:off x="609600" y="609600"/>
            <a:ext cx="11049000" cy="57150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3044254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pic>
        <p:nvPicPr>
          <p:cNvPr id="4" name="Học sinh lớp 1 vui ca (Tập hát theo lời bài hát mẫu SGK mới 2018) (online-video-cutter.com)">
            <a:hlinkClick r:id="" action="ppaction://media"/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035985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/>
    </mc:Choice>
    <mc:Fallback xmlns="">
      <p:transition spd="slow" advClick="0"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29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 vol="80000" showWhenStopped="0">
                <p:cTn id="7" repeatCount="indefinite" fill="remove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914400" y="685800"/>
            <a:ext cx="10591800" cy="5638800"/>
            <a:chOff x="2854036" y="1219200"/>
            <a:chExt cx="2842025" cy="1676400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2222" r="79780" b="63333"/>
            <a:stretch/>
          </p:blipFill>
          <p:spPr>
            <a:xfrm>
              <a:off x="4712388" y="1219200"/>
              <a:ext cx="983673" cy="1676400"/>
            </a:xfrm>
            <a:prstGeom prst="rect">
              <a:avLst/>
            </a:prstGeom>
          </p:spPr>
        </p:pic>
        <p:pic>
          <p:nvPicPr>
            <p:cNvPr id="7" name="Picture 6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1800" t="12222" b="63333"/>
            <a:stretch/>
          </p:blipFill>
          <p:spPr>
            <a:xfrm>
              <a:off x="2854036" y="1219200"/>
              <a:ext cx="1858352" cy="1676400"/>
            </a:xfrm>
            <a:prstGeom prst="rect">
              <a:avLst/>
            </a:prstGeom>
          </p:spPr>
        </p:pic>
      </p:grpSp>
    </p:spTree>
    <p:custDataLst>
      <p:tags r:id="rId1"/>
    </p:custDataLst>
    <p:extLst>
      <p:ext uri="{BB962C8B-B14F-4D97-AF65-F5344CB8AC3E}">
        <p14:creationId xmlns:p14="http://schemas.microsoft.com/office/powerpoint/2010/main" val="15749772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609600" y="685800"/>
            <a:ext cx="11201400" cy="5486400"/>
            <a:chOff x="962891" y="2362200"/>
            <a:chExt cx="3941618" cy="1905001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970" t="36970" b="35757"/>
            <a:stretch/>
          </p:blipFill>
          <p:spPr>
            <a:xfrm>
              <a:off x="962891" y="2362200"/>
              <a:ext cx="2999509" cy="1905000"/>
            </a:xfrm>
            <a:prstGeom prst="rect">
              <a:avLst/>
            </a:prstGeom>
          </p:spPr>
        </p:pic>
        <p:pic>
          <p:nvPicPr>
            <p:cNvPr id="3" name="Picture 2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6667" r="80634" b="35555"/>
            <a:stretch/>
          </p:blipFill>
          <p:spPr>
            <a:xfrm>
              <a:off x="3962400" y="2362201"/>
              <a:ext cx="942109" cy="1905000"/>
            </a:xfrm>
            <a:prstGeom prst="rect">
              <a:avLst/>
            </a:prstGeom>
          </p:spPr>
        </p:pic>
      </p:grpSp>
    </p:spTree>
    <p:custDataLst>
      <p:tags r:id="rId1"/>
    </p:custDataLst>
    <p:extLst>
      <p:ext uri="{BB962C8B-B14F-4D97-AF65-F5344CB8AC3E}">
        <p14:creationId xmlns:p14="http://schemas.microsoft.com/office/powerpoint/2010/main" val="32497697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97" t="11313" r="28641" b="62828"/>
          <a:stretch/>
        </p:blipFill>
        <p:spPr>
          <a:xfrm>
            <a:off x="609600" y="609600"/>
            <a:ext cx="11125200" cy="53340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6118313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11" t="36767" r="29211" b="35758"/>
          <a:stretch/>
        </p:blipFill>
        <p:spPr>
          <a:xfrm>
            <a:off x="990600" y="381000"/>
            <a:ext cx="10896600" cy="58674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111539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685800" y="489131"/>
            <a:ext cx="11201399" cy="5759268"/>
            <a:chOff x="304800" y="2482151"/>
            <a:chExt cx="4864788" cy="2893413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3838"/>
            <a:stretch/>
          </p:blipFill>
          <p:spPr>
            <a:xfrm>
              <a:off x="304800" y="2895600"/>
              <a:ext cx="4864788" cy="2479964"/>
            </a:xfrm>
            <a:prstGeom prst="rect">
              <a:avLst/>
            </a:prstGeom>
          </p:spPr>
        </p:pic>
        <p:pic>
          <p:nvPicPr>
            <p:cNvPr id="7" name="Picture 6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6324" t="57980" r="9152" b="35555"/>
            <a:stretch/>
          </p:blipFill>
          <p:spPr>
            <a:xfrm>
              <a:off x="4038600" y="2482151"/>
              <a:ext cx="706582" cy="443346"/>
            </a:xfrm>
            <a:prstGeom prst="rect">
              <a:avLst/>
            </a:prstGeom>
          </p:spPr>
        </p:pic>
      </p:grpSp>
    </p:spTree>
    <p:custDataLst>
      <p:tags r:id="rId1"/>
    </p:custDataLst>
    <p:extLst>
      <p:ext uri="{BB962C8B-B14F-4D97-AF65-F5344CB8AC3E}">
        <p14:creationId xmlns:p14="http://schemas.microsoft.com/office/powerpoint/2010/main" val="38935241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828800" y="1752600"/>
            <a:ext cx="87630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HOẠT ĐỘNG KHÁM PHÁ</a:t>
            </a:r>
          </a:p>
          <a:p>
            <a:pPr algn="ctr"/>
            <a:endParaRPr lang="en-US" sz="4800" b="1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4800" b="1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Quan </a:t>
            </a:r>
            <a:r>
              <a:rPr lang="en-US" sz="4800" b="1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sát</a:t>
            </a:r>
            <a:r>
              <a:rPr lang="en-US" sz="4800" b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4800" b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4800" b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trả</a:t>
            </a:r>
            <a:r>
              <a:rPr lang="en-US" sz="4800" b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lời</a:t>
            </a:r>
            <a:r>
              <a:rPr lang="en-US" sz="4800" b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4800" b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hỏi</a:t>
            </a:r>
            <a:r>
              <a:rPr lang="en-US" sz="4800" b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endParaRPr lang="en-US" sz="4800" b="1" dirty="0">
              <a:solidFill>
                <a:schemeClr val="bg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2678118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228600" y="152400"/>
            <a:ext cx="11963399" cy="5867400"/>
            <a:chOff x="152400" y="990600"/>
            <a:chExt cx="8500685" cy="4662055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32020"/>
            <a:stretch/>
          </p:blipFill>
          <p:spPr>
            <a:xfrm>
              <a:off x="152400" y="990600"/>
              <a:ext cx="4495800" cy="4662055"/>
            </a:xfrm>
            <a:prstGeom prst="rect">
              <a:avLst/>
            </a:prstGeom>
          </p:spPr>
        </p:pic>
        <p:pic>
          <p:nvPicPr>
            <p:cNvPr id="7" name="Picture 6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35152"/>
            <a:stretch/>
          </p:blipFill>
          <p:spPr>
            <a:xfrm>
              <a:off x="4620491" y="990600"/>
              <a:ext cx="4032594" cy="4447309"/>
            </a:xfrm>
            <a:prstGeom prst="rect">
              <a:avLst/>
            </a:prstGeom>
          </p:spPr>
        </p:pic>
      </p:grpSp>
      <p:sp>
        <p:nvSpPr>
          <p:cNvPr id="2" name="Rectangle 1"/>
          <p:cNvSpPr/>
          <p:nvPr/>
        </p:nvSpPr>
        <p:spPr>
          <a:xfrm>
            <a:off x="2819400" y="6172200"/>
            <a:ext cx="653255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>
                <a:latin typeface="Times New Roman" pitchFamily="18" charset="0"/>
                <a:cs typeface="Times New Roman" pitchFamily="18" charset="0"/>
              </a:rPr>
              <a:t>Tên lớp học của Hoa và Minh là gì? </a:t>
            </a:r>
            <a:endParaRPr lang="en-US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816942" y="6192109"/>
            <a:ext cx="811850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>
                <a:latin typeface="Times New Roman" pitchFamily="18" charset="0"/>
                <a:cs typeface="Times New Roman" pitchFamily="18" charset="0"/>
              </a:rPr>
              <a:t>Kể tên các đồ dùng, thiết bị có trong lớp học?</a:t>
            </a:r>
            <a:endParaRPr lang="en-US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981200" y="6065520"/>
            <a:ext cx="940674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>
                <a:latin typeface="Times New Roman" pitchFamily="18" charset="0"/>
                <a:cs typeface="Times New Roman" pitchFamily="18" charset="0"/>
              </a:rPr>
              <a:t>Chúng được sắp xếp và trang trí như thế nào? </a:t>
            </a:r>
            <a:endParaRPr lang="en-US" sz="36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699914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4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3" grpId="0"/>
      <p:bldP spid="3" grpId="1"/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2000" y="2514600"/>
            <a:ext cx="10287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Kết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luận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Việc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trang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trí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thiết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bị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đồ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dùng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lớp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phụ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thuộc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nhiều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điều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kiện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từng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trường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0433460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47800" y="2286000"/>
            <a:ext cx="89154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sz="4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4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thực</a:t>
            </a:r>
            <a:r>
              <a:rPr lang="en-US" sz="44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hành </a:t>
            </a:r>
          </a:p>
          <a:p>
            <a:pPr algn="ctr"/>
            <a:r>
              <a:rPr lang="en-US" sz="4400" smtClean="0">
                <a:latin typeface="Times New Roman" pitchFamily="18" charset="0"/>
                <a:cs typeface="Times New Roman" pitchFamily="18" charset="0"/>
              </a:rPr>
              <a:t>Kể </a:t>
            </a:r>
            <a:r>
              <a:rPr lang="en-US" sz="4400" dirty="0" err="1">
                <a:latin typeface="Times New Roman" pitchFamily="18" charset="0"/>
                <a:cs typeface="Times New Roman" pitchFamily="18" charset="0"/>
              </a:rPr>
              <a:t>tên</a:t>
            </a:r>
            <a:r>
              <a:rPr lang="en-US" sz="4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4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>
                <a:latin typeface="Times New Roman" pitchFamily="18" charset="0"/>
                <a:cs typeface="Times New Roman" pitchFamily="18" charset="0"/>
              </a:rPr>
              <a:t>đồ</a:t>
            </a:r>
            <a:r>
              <a:rPr lang="en-US" sz="4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>
                <a:latin typeface="Times New Roman" pitchFamily="18" charset="0"/>
                <a:cs typeface="Times New Roman" pitchFamily="18" charset="0"/>
              </a:rPr>
              <a:t>dùng</a:t>
            </a:r>
            <a:r>
              <a:rPr lang="en-US" sz="4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4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4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>
                <a:latin typeface="Times New Roman" pitchFamily="18" charset="0"/>
                <a:cs typeface="Times New Roman" pitchFamily="18" charset="0"/>
              </a:rPr>
              <a:t>lớp</a:t>
            </a:r>
            <a:r>
              <a:rPr lang="en-US" sz="4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>
                <a:latin typeface="Times New Roman" pitchFamily="18" charset="0"/>
                <a:cs typeface="Times New Roman" pitchFamily="18" charset="0"/>
              </a:rPr>
              <a:t>học</a:t>
            </a:r>
            <a:endParaRPr lang="en-US" sz="4400" dirty="0">
              <a:latin typeface="Times New Roman" pitchFamily="18" charset="0"/>
              <a:cs typeface="Times New Roman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82859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800" y="304800"/>
            <a:ext cx="11582400" cy="637609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073981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4748" y="0"/>
            <a:ext cx="7361903" cy="6882581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5"/>
          <a:srcRect t="4959" b="24793"/>
          <a:stretch/>
        </p:blipFill>
        <p:spPr>
          <a:xfrm>
            <a:off x="6934200" y="-34414"/>
            <a:ext cx="5343526" cy="689241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112229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1828800"/>
            <a:ext cx="115062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Kết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luận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Lớp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trang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trí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khác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nhau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nhưng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đảm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bảo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đồ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dùng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thiết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bị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sinh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phải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thực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hiện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việc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giữ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gìn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đồ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dùng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thiết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bị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đó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102913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LMS_API_VERSION" val="SCORM 2004 (4th edition)"/>
  <p:tag name="ISPRING_ULTRA_SCORM_COURSE_ID" val="EDBD4884-9835-4B85-AEAE-79B51ED1EE8C"/>
  <p:tag name="ISPRING_CMI5_LAUNCH_METHOD" val="any window"/>
  <p:tag name="ISPRING_SCORM_ENDPOINT" val="&lt;endpoint&gt;&lt;enable&gt;0&lt;/enable&gt;&lt;lrs&gt;https://&lt;/lrs&gt;&lt;auth&gt;0&lt;/auth&gt;&lt;login&gt;&lt;/login&gt;&lt;password&gt;&lt;/password&gt;&lt;key&gt;&lt;/key&gt;&lt;name&gt;&lt;/name&gt;&lt;email&gt;&lt;/email&gt;&lt;/endpoint&gt;&#10;"/>
  <p:tag name="ISPRING_SCORM_RATE_SLIDES" val="1"/>
  <p:tag name="ISPRINGCLOUDFOLDERID" val="1"/>
  <p:tag name="ISPRINGONLINEFOLDERID" val="1"/>
  <p:tag name="ISPRING_OUTPUT_FOLDER" val="[[&quot;q\uFFFD\u0002\uFFFD{AE998422-16D3-41E1-8592-BDF0B4372FFD}&quot;,&quot;C:\\Users\\Ad\\Desktop\\CHỦ ĐỀ 2-20230516T042620Z-001\\CHỦ ĐỀ 2&quot;]]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free&quot;,&quot;studioSettings&quot;:{&quot;useMobileViewer&quot;:&quot;T_FALSE&quot;}},&quot;advancedSettings&quot;:{&quot;enableTextAllocation&quot;:&quot;T_TRUE&quot;,&quot;viewingFromLocalDrive&quot;:&quot;T_TRUE&quot;,&quot;contentScale&quot;:75,&quot;contentScaleMode&quot;:&quot;SCALE&quot;},&quot;accessibilitySettings&quot;:{&quot;enabled&quot;:&quot;T_FALSE&quot;},&quot;compressionSettings&quot;:{&quot;imageSettings&quot;:{&quot;jpegQuality&quot;:70,&quot;optimizeImageForResolution&quot;:&quot;T_FALSE&quot;},&quot;audioQuality&quot;:70,&quot;videoQuality&quot;:65},&quot;protectionSettings&quot;:{&quot;watermarkEnabled&quot;:&quot;T_FALSE&quot;,&quot;watermarkPosition&quot;:&quot;MIDDLE_CENTER&quot;,&quot;openWatermarkUrl&quot;:&quot;T_FALSE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wordSettings&quot;:{&quot;printCopies&quot;:1},&quot;studioSettings&quot;:{&quot;onlineDestinationFolderId&quot;:&quot;1&quot;}}"/>
  <p:tag name="ISPRING_SCORM_RATE_QUIZZES" val="0"/>
  <p:tag name="ISPRING_SCORM_PASSING_SCORE" val="100.000000"/>
  <p:tag name="ISPRING_PRESENTATION_TITLE" val="tnxh bài 6 Lớp học của em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1185483A-4D05-4E77-91AF-5B02CADDD7B5}:289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36848811-EE8D-4F44-9BE9-13D686CC08CF}:29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A59B254B-9DCD-4875-AAD3-7D5CFD1AFE69}:264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F1742EE0-5EEE-4ACF-84C3-EFB852A61468}:292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840F2645-2E7A-4E7F-867F-546BE2712A8C}:267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570BBB50-4D5D-4FA1-A845-73132AA4B76F}:268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4EA5D070-3A20-4653-8127-394E11A8C940}:293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EBBB2DF9-179C-465E-BDCE-94CDE8A6240B}:27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532FE494-9866-4766-A7D8-CF56642AEBB1}:294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6BD04B23-2688-418A-8E1A-C22254E46EDB}:272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631CC0F9-5C5B-4FE1-995A-DFFDC839E975}:274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3A1D25B5-ECF7-4E16-8800-12EB7D493B87}:277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E84DE235-9429-4770-8BDA-A2FBE01A5ECC}:278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83E5BD1C-2F01-40DA-ABAD-B322BD642E51}:279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8AE205C7-2C1D-4423-9DD6-B93E30690D59}:285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86D1406B-4FCD-4FBE-AA33-D22CD157604E}:286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B2120036-1FE2-435C-AD00-A4D78D848476}:28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E4C26261-DADE-43A4-B1D8-992F4EF82523}:299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FBBE6005-9139-4E3A-89DD-D9335B8E72D2}:275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7AAEDB31-E6E7-4BDC-91B5-8694F11899ED}:258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62F49307-3DA1-4288-894E-F72393CDB284}:276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DC588227-F329-4CF4-A147-65813ACE5EF6}:287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590B7AC-54D1-42B7-902C-FC092232AF2D}:297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89D5B203-C53C-4FA3-BE9C-BD90C5D38EAB}:298"/>
</p:tagLst>
</file>

<file path=ppt/theme/theme1.xml><?xml version="1.0" encoding="utf-8"?>
<a:theme xmlns:a="http://schemas.openxmlformats.org/drawingml/2006/main" name="Slipstream">
  <a:themeElements>
    <a:clrScheme name="Slipstream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Slipstream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lipstream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287</TotalTime>
  <Words>250</Words>
  <Application>Microsoft Office PowerPoint</Application>
  <PresentationFormat>Widescreen</PresentationFormat>
  <Paragraphs>29</Paragraphs>
  <Slides>24</Slides>
  <Notes>3</Notes>
  <HiddenSlides>0</HiddenSlides>
  <MMClips>1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1" baseType="lpstr">
      <vt:lpstr>Arial</vt:lpstr>
      <vt:lpstr>Arial Black</vt:lpstr>
      <vt:lpstr>Calibri</vt:lpstr>
      <vt:lpstr>Georgia</vt:lpstr>
      <vt:lpstr>Times New Roman</vt:lpstr>
      <vt:lpstr>Trebuchet MS</vt:lpstr>
      <vt:lpstr>Slipstream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tnxh bài 6 Lớp học của em</dc:title>
  <dc:creator>ThienIT</dc:creator>
  <cp:lastModifiedBy>Windows User</cp:lastModifiedBy>
  <cp:revision>49</cp:revision>
  <dcterms:created xsi:type="dcterms:W3CDTF">2020-08-13T13:23:12Z</dcterms:created>
  <dcterms:modified xsi:type="dcterms:W3CDTF">2023-05-16T05:01:29Z</dcterms:modified>
</cp:coreProperties>
</file>