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32" r:id="rId3"/>
    <p:sldMasterId id="2147483744" r:id="rId4"/>
    <p:sldMasterId id="2147483756" r:id="rId5"/>
    <p:sldMasterId id="2147483768" r:id="rId6"/>
    <p:sldMasterId id="2147483792" r:id="rId7"/>
  </p:sldMasterIdLst>
  <p:notesMasterIdLst>
    <p:notesMasterId r:id="rId27"/>
  </p:notesMasterIdLst>
  <p:sldIdLst>
    <p:sldId id="311" r:id="rId8"/>
    <p:sldId id="303" r:id="rId9"/>
    <p:sldId id="310" r:id="rId10"/>
    <p:sldId id="257" r:id="rId11"/>
    <p:sldId id="290" r:id="rId12"/>
    <p:sldId id="258" r:id="rId13"/>
    <p:sldId id="292" r:id="rId14"/>
    <p:sldId id="289" r:id="rId15"/>
    <p:sldId id="293" r:id="rId16"/>
    <p:sldId id="284" r:id="rId17"/>
    <p:sldId id="285" r:id="rId18"/>
    <p:sldId id="265" r:id="rId19"/>
    <p:sldId id="317" r:id="rId20"/>
    <p:sldId id="307" r:id="rId21"/>
    <p:sldId id="308" r:id="rId22"/>
    <p:sldId id="309" r:id="rId23"/>
    <p:sldId id="264" r:id="rId24"/>
    <p:sldId id="294" r:id="rId25"/>
    <p:sldId id="31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33CC"/>
    <a:srgbClr val="FF00FF"/>
    <a:srgbClr val="CC00CC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4269D-4657-4672-8896-268AADCFB7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398CA-D741-4316-84CE-A031E6407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3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8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33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728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523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1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65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4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8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331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58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744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55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679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71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26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371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868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9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27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126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5482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129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59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70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64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751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309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1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996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900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9727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051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002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299D4EBA-CB29-4AEE-8E88-33FD898EB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xmlns="" id="{2AA9C325-4E97-42A1-8D79-4CC93FA13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6F51C864-75BA-4BAD-9247-7FB6EEAD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5E942C62-84C3-4B12-9EB7-79D789BD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F68CADA7-6E3E-4CFB-B20D-B93A553B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07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FFD19A3B-EB92-4DCB-8C68-7BE250AA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802F537B-3313-40D1-A2B0-FFE49A280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9C7A1AFC-84DA-408A-8690-032AA04A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8917CF23-2EC4-4FD5-8E16-D07922D1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123473F5-C63A-4EB8-8C7E-E813F55C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892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ED1A4C48-DC9D-4E66-B4B4-4337BE68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DA079DAA-1C22-4ED8-9353-2246D0AC2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4E9CFBFF-5656-4234-93E9-8C987E89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E0591198-B1B4-4CE5-B9EA-B41A53C5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6694BCCC-CC2D-4E7C-854E-0EB2B063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495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7FC2198C-D38F-4680-B793-CC711FBAE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D75BE7D2-B5AD-4F30-B96A-7E9BDFE52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4546A754-B68B-4A00-B454-51E5E0E89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3A9BF6E0-2F34-474E-98B8-61777156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EE3D6F57-F4E5-4126-8CFC-227D852C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47841493-6DF6-4377-B0DC-52D9AFFB6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48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75B195DA-4BB7-41A5-A99E-04541A880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843A0598-9E75-4FFD-8153-C6384F681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E7B861FE-962D-4DA5-87FE-A2795C2AB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xmlns="" id="{D9033D9E-20FD-48B1-8EFC-EF0003008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xmlns="" id="{B675CE04-DD83-44CD-893F-A59A87133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xmlns="" id="{0169962D-1CD7-4B0F-99A0-B7ADF104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xmlns="" id="{115DA63C-B703-408B-8917-E6D9E726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xmlns="" id="{B2C4EF64-492B-408E-8128-85A86F30A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44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F066E174-A546-40E6-AC5A-0350EBE6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xmlns="" id="{8B15F19F-A38C-49C5-9959-E0C004A3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xmlns="" id="{5C754D9C-81D7-4414-B64D-FA5C777D9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xmlns="" id="{1F0B1048-80EA-42C7-AACE-F4B6ABC9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3990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xmlns="" id="{7C8C752D-4E91-4B14-A064-A1A3AFFE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xmlns="" id="{BD9A79AE-B9CF-48D0-8563-1979F74C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xmlns="" id="{3FB33165-3477-4C13-B9B8-30D487E3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284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05252775-7D7A-42DF-9BA5-379E0DEC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DD05044F-C074-49F3-9E93-32D9DFBC6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1A67F2C6-8F67-41D3-AB73-95BE0AB87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0ED1718E-DF1F-49E6-A8B5-D35619F3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455C3B24-A536-4B07-AD3B-92B242E9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459DA14B-6691-401D-B596-5B346661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634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CAD8E60A-4FA9-435E-B425-EE47DDA6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xmlns="" id="{37007749-A727-421B-A8B1-92BE0042C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14316BE0-17D5-44D5-A90E-8C597D664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882E5DC7-FB79-430A-A9AF-85728806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9D83E89A-2F04-4F08-A254-39FDEFF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E72B0D49-5B30-49FF-820E-A00EC69D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97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975BF91-133A-4AE8-95EE-2F246B56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7BA38A69-3D8B-4F09-8F1D-E04A3B362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AA06F9FD-D6AF-47D2-9B8D-36182B16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93A3BC86-9D71-48B5-95A9-33D72538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5D6AE048-6D65-430C-A504-7BBB613E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676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xmlns="" id="{5E7AE07F-FAFC-4209-9203-AD0DE4C32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34F524C2-C05D-4F1D-B1BD-BD401A0B8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772BCB84-9E93-4B97-AEE7-41B1D6A3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F5E8609A-D22D-4FA3-BF3F-C01965B5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6D976D44-FFA1-4966-A661-ACB17772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492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F2BA2-602B-43C3-B31B-2B0E7905C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649B8BC-1156-4019-8D97-DFDE0FC4A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682C5D-9EBE-4760-8A35-8E32CC43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6B95CB-2FD9-4461-A2E0-E5265BE2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F73C92-57C1-41A8-985E-0539B530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541480"/>
      </p:ext>
    </p:extLst>
  </p:cSld>
  <p:clrMapOvr>
    <a:masterClrMapping/>
  </p:clrMapOvr>
  <p:transition spd="med">
    <p:pull/>
    <p:sndAc>
      <p:stSnd>
        <p:snd r:embed="rId1" name="arrow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0DB0F2-CC8E-4CA0-B41F-16764765E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6015E2-4796-49D3-8253-C41F133F2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A71F51-2F83-4CE2-B977-891537CB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73B28B-0F33-4F07-8428-3269F182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FC85FF-DC90-44A1-B388-409DE826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1232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FD19C7-5AC8-4CF2-B273-2CAC859FE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6F08AC1-7A76-4941-AE45-ED28A4AAF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9AD1A7-29D0-412C-999D-09C38EC4F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E0E96F-6E2C-4E7D-9FFA-187E67670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CA98BB-15AD-4CF4-AC63-C4B8EBC6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88030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DD4F7B-AD96-44CC-A133-E7335BE4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A88EA7-9E66-4E31-A945-B87EA6C805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593A5F8-5D3A-4280-BFF2-DC4A1F46E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E19BEE-72B0-4E8B-8FEE-7B7AA36B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FA8EE6-4897-4C71-B9F9-DC70AAEC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54971A-2A7D-40E1-B4C0-7C5FC274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37148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FA96FA-362B-4165-AFD8-4E148C69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9EBFBC-7BFA-49FB-BF23-1EBCD886B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86022E-64CD-4B46-9A74-50DAC0E6A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25DCB9A-2429-4CB1-A2C5-81DAAFEFD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470A1C-874A-428B-851C-0DF131ED1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704BB5E-C5E1-465E-A0CA-AD0545F0F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5971D6E-5F8A-4E68-B8AD-B0061FA40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679A46F-0DB7-45B7-A34D-1ECE9C8F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8066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6D0177-7D7D-44A4-B4D3-CD248181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1B7DD85-2524-4CE4-8703-83542CD0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D1DDFF-576C-44A3-A0D2-AF7120DF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AFF525-CD21-4452-ACF6-1C8581C7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76111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85098BD-F633-4144-A005-1A2210C6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51ABAB4-FB83-4DC2-9D0B-3FFD89F6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CBB5F4A-1379-4369-B5FB-F90DA830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13310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765DA4-A043-4B53-9AB2-D9FDAA693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3ED7B7-029D-4F06-B531-4CE77EC70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948482-D26A-4C00-9793-56BEFEF06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31CDB5-E9A0-432C-9D09-2988CB5A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482249-5E74-4F05-8615-010F48BA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FF28021-9073-4610-B97B-DFEC8DEA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76222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B4253C-87BB-45E2-9758-EC6F963F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36A31D5-07FA-40B5-8C26-489A8A197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3BD6F0-6B04-419B-8B97-08FADB2E6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816122-E236-4553-9690-6570FCAA4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03969C-CEC3-47DD-80EC-6CE2B6630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A3B30D-28FF-4E12-89F6-D35892C8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3750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27D21B-A12E-4CA4-8D33-D06E54BA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F99B7B3-AA2F-4058-9DEC-FA9095423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E5061A-CC8C-480B-8E63-C86D3F48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05A0CE-9004-47D8-8020-E3BF69822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5BB8FF-9ACA-4AFA-BF17-283E326C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335491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BFD24B7-D9AC-4C93-96C6-8A8D70105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ACE4588-C56C-428F-B7F2-F9A73974F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76DD65-DE55-4679-A9C8-3031DFAD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AFA5C9-2D49-4C3C-A527-6DAAF3AA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5C3F81-1BC9-44AB-9932-9183EE65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22544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B6F75-C3A6-4549-B929-515C9728111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730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58ACB-2B98-4094-82E4-5ADD4E723B1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18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EA033-F0DE-4F8D-AF30-83A59ABD64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6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34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27AF8-7D65-4B45-864E-54D86762109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679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AACA7-E3F8-43C3-9A6B-D9049AD52B0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611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DE910-8C32-470A-A67B-81B7FDB50CA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2277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E1E84-0D6C-4EA7-9FC6-6AE77A46C6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3047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3112F-314C-4ADE-A64C-8CAEFA8CB9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C95B0-91EE-48A5-88C1-DF1D1CB9B30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450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716A3-CEA6-4D96-BFCA-5587B980E7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306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084" y="274639"/>
            <a:ext cx="274108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33" y="274639"/>
            <a:ext cx="802005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FCAFF-8CB7-49A1-A95C-E6CE3765085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05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0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6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2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xmlns="" id="{DADEA143-CBA4-488E-8532-E9D13806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F1A0F3C2-4396-49CE-B1E8-568788D0E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24100C99-DA4E-41DD-9A9F-60D0B68E1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3B401F92-637E-4B70-B744-FD524D1E6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7333A0E9-8318-4491-90C1-18B241236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93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 hidden="1">
            <a:extLst>
              <a:ext uri="{FF2B5EF4-FFF2-40B4-BE49-F238E27FC236}">
                <a16:creationId xmlns:a16="http://schemas.microsoft.com/office/drawing/2014/main" xmlns="" id="{EC01C7A0-C398-4A41-A283-675E9A18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 hidden="1">
            <a:extLst>
              <a:ext uri="{FF2B5EF4-FFF2-40B4-BE49-F238E27FC236}">
                <a16:creationId xmlns:a16="http://schemas.microsoft.com/office/drawing/2014/main" xmlns="" id="{4255B524-0218-4B8D-9E15-911B6BD03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925DC6-2EB3-4267-894F-A01606AA2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7C21-5358-4D55-8A03-0E026FB7F8C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9A0BEE-2823-4925-B510-298877E153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F2EEE0-F7FF-490C-A0EC-8F4E5ABD4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42C05-9262-4805-824B-4A98D3990C2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0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pull/>
    <p:sndAc>
      <p:stSnd>
        <p:snd r:embed="rId13" name="arrow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3834" y="274638"/>
            <a:ext cx="1096433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834" y="1600201"/>
            <a:ext cx="109643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3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9834" y="6245225"/>
            <a:ext cx="3852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1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D70E5-5FC6-4003-9549-2C2D8807814E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5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68.xml"/><Relationship Id="rId1" Type="http://schemas.openxmlformats.org/officeDocument/2006/relationships/audio" Target="/Users/trantuanh/Desktop/Music_Theme.mp3" TargetMode="External"/><Relationship Id="rId6" Type="http://schemas.openxmlformats.org/officeDocument/2006/relationships/image" Target="../media/image31.png"/><Relationship Id="rId11" Type="http://schemas.openxmlformats.org/officeDocument/2006/relationships/slide" Target="slide16.xml"/><Relationship Id="rId5" Type="http://schemas.openxmlformats.org/officeDocument/2006/relationships/image" Target="../media/image30.png"/><Relationship Id="rId10" Type="http://schemas.openxmlformats.org/officeDocument/2006/relationships/slide" Target="slide15.xml"/><Relationship Id="rId4" Type="http://schemas.openxmlformats.org/officeDocument/2006/relationships/image" Target="../media/image29.pn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9.png"/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4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4.wdp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4.wav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4.xml"/><Relationship Id="rId6" Type="http://schemas.microsoft.com/office/2007/relationships/hdphoto" Target="../media/hdphoto4.wdp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493" y="3788229"/>
            <a:ext cx="11743507" cy="3069771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Wave4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0" cap="none" spc="0" normalizeH="0" baseline="0" noProof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</a:rPr>
              <a:t>Xin chào các em học sinh!</a:t>
            </a:r>
            <a:endParaRPr kumimoji="0" lang="en-US" sz="5400" b="1" i="0" u="none" strike="noStrike" kern="0" cap="none" spc="0" normalizeH="0" baseline="0" noProof="0" dirty="0" smtClean="0">
              <a:ln w="9525">
                <a:solidFill>
                  <a:prstClr val="white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0000" endA="300" endPos="50000" dist="60007" dir="5400000" sy="-100000" algn="bl" rotWithShape="0"/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48072298"/>
      </p:ext>
    </p:extLst>
  </p:cSld>
  <p:clrMapOvr>
    <a:masterClrMapping/>
  </p:clrMapOvr>
  <p:transition spd="med">
    <p:pull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2998" y="5348489"/>
            <a:ext cx="9508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325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 </a:t>
            </a:r>
            <a:r>
              <a:rPr lang="en-US" sz="2000" b="1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Chúng dùng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2000" b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xác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000" b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  </a:t>
            </a:r>
            <a:r>
              <a:rPr lang="en-US" sz="2000" b="1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000" b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việc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gõ</a:t>
            </a:r>
            <a:r>
              <a:rPr lang="en-US" sz="2000" b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2000" b="1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ngón</a:t>
            </a:r>
            <a:r>
              <a:rPr lang="en-US" sz="2000" b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.-&gt; HĐ3</a:t>
            </a:r>
            <a:endParaRPr lang="en-US" sz="2000" b="1" dirty="0">
              <a:solidFill>
                <a:srgbClr val="3333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37539" y="1835164"/>
            <a:ext cx="9183615" cy="2982060"/>
            <a:chOff x="1452682" y="1904660"/>
            <a:chExt cx="8472084" cy="393827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2682" y="1904660"/>
              <a:ext cx="8472084" cy="393827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3695900" y="2162683"/>
              <a:ext cx="5789293" cy="170273"/>
            </a:xfrm>
            <a:prstGeom prst="rect">
              <a:avLst/>
            </a:prstGeom>
          </p:spPr>
        </p:pic>
      </p:grpSp>
      <p:sp>
        <p:nvSpPr>
          <p:cNvPr id="21" name="Rectangle 20"/>
          <p:cNvSpPr/>
          <p:nvPr/>
        </p:nvSpPr>
        <p:spPr>
          <a:xfrm>
            <a:off x="782515" y="629465"/>
            <a:ext cx="10374923" cy="833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76263" indent="-407988" algn="ctr">
              <a:lnSpc>
                <a:spcPct val="114000"/>
              </a:lnSpc>
            </a:pPr>
            <a:r>
              <a:rPr lang="en-US" sz="22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2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n-US" sz="2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4807" y="4812544"/>
            <a:ext cx="4560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10.2.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807" y="153384"/>
            <a:ext cx="3273333" cy="398123"/>
          </a:xfrm>
          <a:prstGeom prst="rect">
            <a:avLst/>
          </a:prstGeom>
        </p:spPr>
      </p:pic>
      <p:pic>
        <p:nvPicPr>
          <p:cNvPr id="10" name="Picture 2" descr="Kết quả hình ảnh cho panda carto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560" y="5139698"/>
            <a:ext cx="817001" cy="124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031" y="4484077"/>
            <a:ext cx="733148" cy="190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  <a:solidFill>
            <a:schemeClr val="accent2"/>
          </a:solidFill>
        </p:spPr>
      </p:pic>
      <p:grpSp>
        <p:nvGrpSpPr>
          <p:cNvPr id="6" name="Group 5"/>
          <p:cNvGrpSpPr/>
          <p:nvPr/>
        </p:nvGrpSpPr>
        <p:grpSpPr>
          <a:xfrm>
            <a:off x="993532" y="1087259"/>
            <a:ext cx="10278207" cy="4835167"/>
            <a:chOff x="1230603" y="1202440"/>
            <a:chExt cx="9357239" cy="4664694"/>
          </a:xfrm>
        </p:grpSpPr>
        <p:sp>
          <p:nvSpPr>
            <p:cNvPr id="10" name="Rounded Rectangle 9"/>
            <p:cNvSpPr/>
            <p:nvPr/>
          </p:nvSpPr>
          <p:spPr>
            <a:xfrm>
              <a:off x="1230603" y="1540794"/>
              <a:ext cx="9357238" cy="432634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742113" y="1202440"/>
              <a:ext cx="5905805" cy="64692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 HỌC TẬP SỐ 2 (3’)</a:t>
              </a:r>
              <a:endPara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15058" y="1740419"/>
              <a:ext cx="8972784" cy="920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cặp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dòng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cột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2800" b="1" i="1" dirty="0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2800" b="1" i="1" dirty="0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800" b="1" i="1" dirty="0" smtClean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cái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dòng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cột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lang="en-US" sz="2800" b="1" i="1" dirty="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đây</a:t>
              </a:r>
              <a:endParaRPr lang="en-US" sz="24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4037" y="2713883"/>
              <a:ext cx="7331893" cy="254876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1747" y="1740419"/>
              <a:ext cx="366622" cy="37240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531" y="4118038"/>
            <a:ext cx="866561" cy="22488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681666" y="4047562"/>
            <a:ext cx="694106" cy="221868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5126182" y="3255818"/>
            <a:ext cx="1662545" cy="8622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84618" y="4047562"/>
            <a:ext cx="1676400" cy="8153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126182" y="3255818"/>
            <a:ext cx="1662545" cy="15794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898" y="219808"/>
            <a:ext cx="3657995" cy="64175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56043" y="860270"/>
            <a:ext cx="10346419" cy="2093408"/>
            <a:chOff x="1255594" y="2468655"/>
            <a:chExt cx="10909126" cy="1973017"/>
          </a:xfrm>
        </p:grpSpPr>
        <p:sp>
          <p:nvSpPr>
            <p:cNvPr id="12" name="Rounded Rectangle 11"/>
            <p:cNvSpPr/>
            <p:nvPr/>
          </p:nvSpPr>
          <p:spPr>
            <a:xfrm>
              <a:off x="1255594" y="2510827"/>
              <a:ext cx="10909126" cy="19308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7852" y="2468655"/>
              <a:ext cx="9897400" cy="197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(Thảo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2’)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8444" y="2564275"/>
              <a:ext cx="694592" cy="498482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795851" y="2952390"/>
            <a:ext cx="41347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àng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àng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sở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àng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àng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4"/>
          <a:stretch>
            <a:fillRect/>
          </a:stretch>
        </p:blipFill>
        <p:spPr bwMode="auto">
          <a:xfrm>
            <a:off x="4930636" y="3171114"/>
            <a:ext cx="6134675" cy="26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40298" y="5916160"/>
            <a:ext cx="7917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Phím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Esc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ở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52401"/>
            <a:ext cx="11573691" cy="644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1" b="53305"/>
          <a:stretch>
            <a:fillRect/>
          </a:stretch>
        </p:blipFill>
        <p:spPr bwMode="auto">
          <a:xfrm>
            <a:off x="487517" y="1859280"/>
            <a:ext cx="15303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" r="34399" b="5898"/>
          <a:stretch>
            <a:fillRect/>
          </a:stretch>
        </p:blipFill>
        <p:spPr bwMode="auto">
          <a:xfrm>
            <a:off x="1567543" y="-108856"/>
            <a:ext cx="9366388" cy="393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t="53333" r="77068" b="2104"/>
          <a:stretch>
            <a:fillRect/>
          </a:stretch>
        </p:blipFill>
        <p:spPr bwMode="auto">
          <a:xfrm>
            <a:off x="487517" y="322355"/>
            <a:ext cx="131762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EDAAE8B3-9D90-4955-8FAD-A1D38A811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19308" y="1228069"/>
            <a:ext cx="6758126" cy="164576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5400" b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altLang="en-US" sz="54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rò chơi: </a:t>
            </a:r>
            <a:br>
              <a:rPr lang="en-US" altLang="en-US" sz="54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54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thông minh hơn</a:t>
            </a:r>
            <a:endParaRPr lang="en-US" altLang="en-US" sz="5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>
            <a:fillRect/>
          </a:stretch>
        </p:blipFill>
        <p:spPr bwMode="auto">
          <a:xfrm>
            <a:off x="10304438" y="152401"/>
            <a:ext cx="1679575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Music_Theme.mp3" descr="Music_Theme"/>
          <p:cNvPicPr>
            <a:picLocks noChangeAspect="1" noChangeArrowheads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3" y="2999695"/>
            <a:ext cx="980123" cy="98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61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422878" y="3768157"/>
            <a:ext cx="4257675" cy="609600"/>
          </a:xfrm>
          <a:prstGeom prst="flowChartTerminator">
            <a:avLst/>
          </a:prstGeom>
          <a:solidFill>
            <a:srgbClr val="FF00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200" b="1">
                <a:solidFill>
                  <a:srgbClr val="FFFFFF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Câu hỏi 1</a:t>
            </a:r>
          </a:p>
        </p:txBody>
      </p:sp>
      <p:sp>
        <p:nvSpPr>
          <p:cNvPr id="14" name="AutoShape 6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3422878" y="4674121"/>
            <a:ext cx="4257675" cy="609600"/>
          </a:xfrm>
          <a:prstGeom prst="flowChartTerminator">
            <a:avLst/>
          </a:prstGeom>
          <a:solidFill>
            <a:srgbClr val="FF80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200" b="1">
                <a:solidFill>
                  <a:srgbClr val="FFFFFF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Câu hỏi 2</a:t>
            </a:r>
          </a:p>
        </p:txBody>
      </p:sp>
      <p:sp>
        <p:nvSpPr>
          <p:cNvPr id="15" name="AutoShape 6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3422878" y="5702821"/>
            <a:ext cx="4257675" cy="609600"/>
          </a:xfrm>
          <a:prstGeom prst="flowChartTerminator">
            <a:avLst/>
          </a:prstGeom>
          <a:solidFill>
            <a:srgbClr val="00008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200" b="1">
                <a:solidFill>
                  <a:srgbClr val="FFFFFF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Câu hỏi 3</a:t>
            </a:r>
          </a:p>
        </p:txBody>
      </p:sp>
    </p:spTree>
    <p:extLst>
      <p:ext uri="{BB962C8B-B14F-4D97-AF65-F5344CB8AC3E}">
        <p14:creationId xmlns:p14="http://schemas.microsoft.com/office/powerpoint/2010/main" val="344364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378734" y="154797"/>
            <a:ext cx="10724365" cy="1604597"/>
          </a:xfrm>
          <a:prstGeom prst="snip2Diag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1: Trên bàn phím gồm mấy khu vực, cụm</a:t>
            </a:r>
            <a:r>
              <a:rPr lang="en-US" sz="3200" b="1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4401" y="2368096"/>
            <a:ext cx="5326960" cy="948600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 vực và 3 cụm phím.</a:t>
            </a: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49714" y="2458819"/>
            <a:ext cx="5326918" cy="939672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 vực và 2 cụm phím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14401" y="3933041"/>
            <a:ext cx="5326959" cy="905893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 vực và 4 cụm phím.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549714" y="4033763"/>
            <a:ext cx="5450634" cy="905893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2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 vực và 3 cụm phím.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2438849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4011683"/>
            <a:ext cx="804536" cy="72180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4008575"/>
            <a:ext cx="804742" cy="72499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458819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5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340636" y="130554"/>
            <a:ext cx="10526728" cy="1604597"/>
          </a:xfrm>
          <a:prstGeom prst="snip2Diag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2: Phím Esc nằm ở</a:t>
            </a:r>
            <a:r>
              <a:rPr lang="en-US" sz="3200" b="1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154062"/>
            <a:ext cx="5201680" cy="990521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>
                <a:solidFill>
                  <a:prstClr val="black"/>
                </a:solidFill>
              </a:rPr>
              <a:t>A</a:t>
            </a:r>
            <a:r>
              <a:rPr lang="vi-VN" sz="2600" smtClean="0">
                <a:solidFill>
                  <a:prstClr val="black"/>
                </a:solidFill>
              </a:rPr>
              <a:t>.</a:t>
            </a:r>
            <a:r>
              <a:rPr lang="en-US" sz="2600" smtClean="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Khu vực chính của bàn phím.</a:t>
            </a: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60815" y="2210850"/>
            <a:ext cx="4906798" cy="990521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>
                <a:solidFill>
                  <a:prstClr val="black"/>
                </a:solidFill>
              </a:rPr>
              <a:t>B</a:t>
            </a:r>
            <a:r>
              <a:rPr lang="vi-VN" sz="2600" smtClean="0">
                <a:solidFill>
                  <a:prstClr val="black"/>
                </a:solidFill>
              </a:rPr>
              <a:t>.</a:t>
            </a:r>
            <a:r>
              <a:rPr lang="en-US" sz="2600" smtClean="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Cụm phím chức năng.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110220" y="3711977"/>
            <a:ext cx="5201680" cy="990521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dirty="0">
                <a:solidFill>
                  <a:prstClr val="black"/>
                </a:solidFill>
              </a:rPr>
              <a:t>C</a:t>
            </a:r>
            <a:r>
              <a:rPr lang="vi-VN" sz="2600">
                <a:solidFill>
                  <a:prstClr val="black"/>
                </a:solidFill>
              </a:rPr>
              <a:t>. </a:t>
            </a:r>
            <a:r>
              <a:rPr lang="en-US" sz="2600" smtClean="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Cụm </a:t>
            </a:r>
            <a:r>
              <a:rPr lang="en-US" sz="260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phím số.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460815" y="3716157"/>
            <a:ext cx="4906798" cy="990521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2600" smtClean="0">
                <a:solidFill>
                  <a:prstClr val="black"/>
                </a:solidFill>
              </a:rPr>
              <a:t>D.</a:t>
            </a:r>
            <a:r>
              <a:rPr lang="en-US" sz="2600" smtClean="0">
                <a:solidFill>
                  <a:prstClr val="black"/>
                </a:solidFill>
              </a:rPr>
              <a:t> </a:t>
            </a:r>
            <a:r>
              <a:rPr lang="en-US" sz="2600" smtClean="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Cụm </a:t>
            </a:r>
            <a:r>
              <a:rPr lang="en-US" sz="260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phím mũi tên.</a:t>
            </a:r>
            <a:endParaRPr lang="en-US" sz="2600" dirty="0">
              <a:solidFill>
                <a:srgbClr val="3333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2179538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3745342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75693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231210"/>
            <a:ext cx="80474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8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378736" y="246941"/>
            <a:ext cx="10526728" cy="1604597"/>
          </a:xfrm>
          <a:prstGeom prst="snip2Diag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3: Hai phím có gai trên bàn phím là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57920" y="2604437"/>
            <a:ext cx="4906798" cy="770816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en-US" sz="32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 J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78315" y="2608626"/>
            <a:ext cx="4906798" cy="770816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3200" smtClean="0">
                <a:solidFill>
                  <a:prstClr val="black"/>
                </a:solidFill>
                <a:cs typeface="Arial" panose="020B0604020202020204" pitchFamily="34" charset="0"/>
              </a:rPr>
              <a:t>       </a:t>
            </a:r>
            <a:r>
              <a:rPr lang="en-US" sz="3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và I 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757920" y="4121410"/>
            <a:ext cx="4906798" cy="770816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và K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778315" y="4125599"/>
            <a:ext cx="4906798" cy="770816"/>
          </a:xfrm>
          <a:prstGeom prst="rect">
            <a:avLst/>
          </a:prstGeom>
          <a:solidFill>
            <a:srgbClr val="FFFF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lvl="1"/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srgbClr val="3333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 và J</a:t>
            </a:r>
            <a:endParaRPr lang="en-US" sz="3200" dirty="0">
              <a:solidFill>
                <a:srgbClr val="3333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2629912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14" y="4185004"/>
            <a:ext cx="732404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4198073"/>
            <a:ext cx="804742" cy="64379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821" y="2681584"/>
            <a:ext cx="73259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3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479784" y="3414775"/>
            <a:ext cx="2074458" cy="2764717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2390578" y="1799399"/>
            <a:ext cx="8559234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/>
            <a:r>
              <a:rPr lang="vi-VN" sz="3200" dirty="0">
                <a:latin typeface="+mj-lt"/>
              </a:rPr>
              <a:t>Khu vực chính của bàn phím gồm</a:t>
            </a:r>
            <a:r>
              <a:rPr lang="vi-VN" sz="3200">
                <a:latin typeface="+mj-lt"/>
              </a:rPr>
              <a:t>: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smtClean="0">
                <a:latin typeface="+mj-lt"/>
              </a:rPr>
              <a:t>àng </a:t>
            </a:r>
            <a:r>
              <a:rPr lang="vi-VN" sz="3200" dirty="0">
                <a:latin typeface="+mj-lt"/>
              </a:rPr>
              <a:t>phím số và kí hiệu, hàng phím trên, hàng phím cơ sở, hàng phím dưới và hàng phím dưới </a:t>
            </a:r>
            <a:r>
              <a:rPr lang="vi-VN" sz="3200" smtClean="0">
                <a:latin typeface="+mj-lt"/>
              </a:rPr>
              <a:t>cùng.</a:t>
            </a:r>
            <a:r>
              <a:rPr lang="en-US" sz="3200" smtClean="0">
                <a:latin typeface="+mj-lt"/>
              </a:rPr>
              <a:t> </a:t>
            </a:r>
            <a:endParaRPr 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213157" y="3499865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12578" y="3707993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839358" y="370626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82" y="135767"/>
            <a:ext cx="10255495" cy="366581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835797" y="3464169"/>
            <a:ext cx="8423484" cy="2932128"/>
            <a:chOff x="1869847" y="1855695"/>
            <a:chExt cx="8670132" cy="36965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69847" y="1855695"/>
              <a:ext cx="8670132" cy="369654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51058" y="3778624"/>
              <a:ext cx="1160930" cy="309282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939" y="3657600"/>
            <a:ext cx="2212054" cy="258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488" y="3709851"/>
            <a:ext cx="11743507" cy="305670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Wave4">
              <a:avLst/>
            </a:prstTxWarp>
            <a:spAutoFit/>
          </a:bodyPr>
          <a:lstStyle/>
          <a:p>
            <a:pPr algn="ctr"/>
            <a:r>
              <a:rPr lang="en-GB" sz="5400" b="1" kern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</a:rPr>
              <a:t>Tạm biệt các em học sinh!</a:t>
            </a:r>
            <a:endParaRPr lang="en-US" sz="5400" b="1" kern="0" dirty="0" smtClean="0">
              <a:ln w="9525">
                <a:solidFill>
                  <a:prstClr val="white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8624970"/>
      </p:ext>
    </p:extLst>
  </p:cSld>
  <p:clrMapOvr>
    <a:masterClrMapping/>
  </p:clrMapOvr>
  <p:transition spd="med">
    <p:pull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">
            <a:extLst>
              <a:ext uri="{FF2B5EF4-FFF2-40B4-BE49-F238E27FC236}">
                <a16:creationId xmlns:a16="http://schemas.microsoft.com/office/drawing/2014/main" xmlns="" id="{A3E2EECF-8ED9-C6EA-B5AA-0BBD6725C6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95250" y="4747463"/>
          <a:ext cx="1752600" cy="2235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" name="Photo Editor Photo" r:id="rId4" imgW="1314286" imgH="1171429" progId="MSPhotoEd.3">
                  <p:embed/>
                </p:oleObj>
              </mc:Choice>
              <mc:Fallback>
                <p:oleObj name="Photo Editor Photo" r:id="rId4" imgW="1314286" imgH="11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5250" y="4747463"/>
                        <a:ext cx="1752600" cy="2235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9">
            <a:extLst>
              <a:ext uri="{FF2B5EF4-FFF2-40B4-BE49-F238E27FC236}">
                <a16:creationId xmlns:a16="http://schemas.microsoft.com/office/drawing/2014/main" xmlns="" id="{5C53E267-1624-8EF2-6E0C-E7EF38D6D1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332552" y="4580803"/>
          <a:ext cx="1922332" cy="2374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Photo Editor Photo" r:id="rId6" imgW="1314286" imgH="1171429" progId="MSPhotoEd.3">
                  <p:embed/>
                </p:oleObj>
              </mc:Choice>
              <mc:Fallback>
                <p:oleObj name="Photo Editor Photo" r:id="rId6" imgW="1314286" imgH="11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2552" y="4580803"/>
                        <a:ext cx="1922332" cy="23746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WordArt 18">
            <a:extLst>
              <a:ext uri="{FF2B5EF4-FFF2-40B4-BE49-F238E27FC236}">
                <a16:creationId xmlns:a16="http://schemas.microsoft.com/office/drawing/2014/main" xmlns="" id="{D3EC269A-BB86-3B53-D86A-8978368409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67050" y="3281362"/>
            <a:ext cx="5257800" cy="300038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/>
            <a:r>
              <a:rPr lang="en-US" sz="21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32" name="Picture 27" descr="tht25788865">
            <a:extLst>
              <a:ext uri="{FF2B5EF4-FFF2-40B4-BE49-F238E27FC236}">
                <a16:creationId xmlns:a16="http://schemas.microsoft.com/office/drawing/2014/main" xmlns="" id="{EDA3157A-6501-8DBD-2E16-51451928FB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07" y="109"/>
            <a:ext cx="271377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8" descr="tht25788865">
            <a:extLst>
              <a:ext uri="{FF2B5EF4-FFF2-40B4-BE49-F238E27FC236}">
                <a16:creationId xmlns:a16="http://schemas.microsoft.com/office/drawing/2014/main" xmlns="" id="{D0EA0BAD-27EF-64B7-8C6C-1E8840191C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417" y="-21524"/>
            <a:ext cx="350076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9" descr="tht25788865">
            <a:extLst>
              <a:ext uri="{FF2B5EF4-FFF2-40B4-BE49-F238E27FC236}">
                <a16:creationId xmlns:a16="http://schemas.microsoft.com/office/drawing/2014/main" xmlns="" id="{42AAA7D0-0841-BF58-AC84-866780D8B5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493" y="20383"/>
            <a:ext cx="289961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30" descr="tht25788865">
            <a:extLst>
              <a:ext uri="{FF2B5EF4-FFF2-40B4-BE49-F238E27FC236}">
                <a16:creationId xmlns:a16="http://schemas.microsoft.com/office/drawing/2014/main" xmlns="" id="{899EAF09-2EF6-4BCA-BD08-3AC1DD52F6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419" y="109"/>
            <a:ext cx="3653581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F982DA6D-DBC6-DC0F-8361-D8BF2D477777}"/>
              </a:ext>
            </a:extLst>
          </p:cNvPr>
          <p:cNvSpPr txBox="1">
            <a:spLocks/>
          </p:cNvSpPr>
          <p:nvPr/>
        </p:nvSpPr>
        <p:spPr>
          <a:xfrm>
            <a:off x="1288473" y="1690112"/>
            <a:ext cx="8900130" cy="2890691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6000" b="1" kern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Roboto" panose="02000000000000000000" pitchFamily="2" charset="0"/>
              </a:rPr>
              <a:t>TRÒ CHƠI</a:t>
            </a:r>
          </a:p>
          <a:p>
            <a:pPr>
              <a:lnSpc>
                <a:spcPct val="150000"/>
              </a:lnSpc>
            </a:pPr>
            <a:r>
              <a:rPr lang="en-US" sz="6000" b="1" kern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Roboto" panose="02000000000000000000" pitchFamily="2" charset="0"/>
              </a:rPr>
              <a:t>Ô cửa bí mật</a:t>
            </a:r>
            <a:endParaRPr lang="en-US" sz="60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vie" panose="04040805050809020602" pitchFamily="82" charset="0"/>
              <a:ea typeface="Roboto" panose="02000000000000000000" pitchFamily="2" charset="0"/>
            </a:endParaRPr>
          </a:p>
        </p:txBody>
      </p:sp>
      <p:pic>
        <p:nvPicPr>
          <p:cNvPr id="1044" name="Picture 20" descr="Chuông Vàng Kết Cấu Bóng Hình ảnh | Định dạng hình ảnh PSD 611647207|  vn.lovepik.com">
            <a:extLst>
              <a:ext uri="{FF2B5EF4-FFF2-40B4-BE49-F238E27FC236}">
                <a16:creationId xmlns:a16="http://schemas.microsoft.com/office/drawing/2014/main" xmlns="" id="{C8615079-E3FF-EC80-41F8-C74BAA9FC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5031">
            <a:off x="260610" y="403093"/>
            <a:ext cx="2516487" cy="251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huông Vàng Kết Cấu Bóng Hình ảnh | Định dạng hình ảnh PSD 611647207|  vn.lovepik.com">
            <a:extLst>
              <a:ext uri="{FF2B5EF4-FFF2-40B4-BE49-F238E27FC236}">
                <a16:creationId xmlns:a16="http://schemas.microsoft.com/office/drawing/2014/main" xmlns="" id="{19C30A1D-C3F5-44B9-8920-304B65473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3309">
            <a:off x="9943145" y="448493"/>
            <a:ext cx="2338277" cy="233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082113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116183" y="1144023"/>
            <a:ext cx="6802922" cy="2605014"/>
            <a:chOff x="1218733" y="1855695"/>
            <a:chExt cx="9321246" cy="369654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18733" y="1855695"/>
              <a:ext cx="9321246" cy="369654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51058" y="3778624"/>
              <a:ext cx="1160930" cy="309282"/>
            </a:xfrm>
            <a:prstGeom prst="rect">
              <a:avLst/>
            </a:prstGeom>
          </p:spPr>
        </p:pic>
      </p:grpSp>
      <p:sp>
        <p:nvSpPr>
          <p:cNvPr id="7" name="mảnh 1">
            <a:extLst>
              <a:ext uri="{FF2B5EF4-FFF2-40B4-BE49-F238E27FC236}">
                <a16:creationId xmlns:a16="http://schemas.microsoft.com/office/drawing/2014/main" xmlns="" id="{23A90D9C-6E2D-48DA-BA44-AD740C77AB20}"/>
              </a:ext>
            </a:extLst>
          </p:cNvPr>
          <p:cNvSpPr/>
          <p:nvPr/>
        </p:nvSpPr>
        <p:spPr>
          <a:xfrm>
            <a:off x="2023123" y="1071152"/>
            <a:ext cx="3469868" cy="2847702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prstClr val="black"/>
                </a:solidFill>
              </a:rPr>
              <a:t>1</a:t>
            </a:r>
            <a:endParaRPr lang="en-US" sz="9600" dirty="0">
              <a:solidFill>
                <a:prstClr val="black"/>
              </a:solidFill>
            </a:endParaRPr>
          </a:p>
        </p:txBody>
      </p:sp>
      <p:sp>
        <p:nvSpPr>
          <p:cNvPr id="8" name="mảnh 2">
            <a:extLst>
              <a:ext uri="{FF2B5EF4-FFF2-40B4-BE49-F238E27FC236}">
                <a16:creationId xmlns:a16="http://schemas.microsoft.com/office/drawing/2014/main" xmlns="" id="{86753D04-35D1-430D-BACC-FC4231B30DC4}"/>
              </a:ext>
            </a:extLst>
          </p:cNvPr>
          <p:cNvSpPr/>
          <p:nvPr/>
        </p:nvSpPr>
        <p:spPr>
          <a:xfrm>
            <a:off x="5551714" y="1071152"/>
            <a:ext cx="3260588" cy="2847702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prstClr val="black"/>
                </a:solidFill>
              </a:rPr>
              <a:t>2</a:t>
            </a:r>
            <a:endParaRPr lang="en-US" sz="9600" dirty="0">
              <a:solidFill>
                <a:prstClr val="black"/>
              </a:solidFill>
            </a:endParaRPr>
          </a:p>
        </p:txBody>
      </p:sp>
      <p:sp>
        <p:nvSpPr>
          <p:cNvPr id="10" name="câu 1">
            <a:extLst>
              <a:ext uri="{FF2B5EF4-FFF2-40B4-BE49-F238E27FC236}">
                <a16:creationId xmlns:a16="http://schemas.microsoft.com/office/drawing/2014/main" xmlns="" id="{967827F8-F2D3-4375-BC1F-89BF58F1D03B}"/>
              </a:ext>
            </a:extLst>
          </p:cNvPr>
          <p:cNvSpPr/>
          <p:nvPr/>
        </p:nvSpPr>
        <p:spPr>
          <a:xfrm>
            <a:off x="195943" y="4438634"/>
            <a:ext cx="11782697" cy="2307690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4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vi-VN" sz="2400" b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Em hãy khoanh vào chữ cái trước câu đúng khi nói về vị trí đặt máy tính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nơi ẩm ướt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nơi khô, thoáng, ánh sáng không chiếu thẳng vào mắt.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nơi ồn ào có nguồn sáng mạnh.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nơi gần các vật dụng chứa nước dễ đổ.</a:t>
            </a:r>
            <a:endParaRPr lang="vi-VN" sz="2400" dirty="0" err="1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đáp án câu 1">
            <a:extLst>
              <a:ext uri="{FF2B5EF4-FFF2-40B4-BE49-F238E27FC236}">
                <a16:creationId xmlns:a16="http://schemas.microsoft.com/office/drawing/2014/main" xmlns="" id="{328A64E9-6731-43C2-B72D-A4809BD21B09}"/>
              </a:ext>
            </a:extLst>
          </p:cNvPr>
          <p:cNvSpPr/>
          <p:nvPr/>
        </p:nvSpPr>
        <p:spPr>
          <a:xfrm>
            <a:off x="8977828" y="248763"/>
            <a:ext cx="2676939" cy="4028660"/>
          </a:xfrm>
          <a:prstGeom prst="verticalScroll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nơi khô, thoáng, ánh sáng không chiếu thẳng vào mắt.</a:t>
            </a:r>
            <a:endParaRPr lang="vi-VN" sz="2800" dirty="0" err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âu 2">
            <a:extLst>
              <a:ext uri="{FF2B5EF4-FFF2-40B4-BE49-F238E27FC236}">
                <a16:creationId xmlns:a16="http://schemas.microsoft.com/office/drawing/2014/main" xmlns="" id="{38027342-B2F7-45BD-B202-830C538C89D2}"/>
              </a:ext>
            </a:extLst>
          </p:cNvPr>
          <p:cNvSpPr/>
          <p:nvPr/>
        </p:nvSpPr>
        <p:spPr>
          <a:xfrm>
            <a:off x="195943" y="4438634"/>
            <a:ext cx="11782697" cy="2307690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4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Em hãy khoanh vào chữ cái trước câu đúng để tránh các tai nạn về điện khi làm việc với máy tính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Làm việc với máy tính khi tay ướt.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Để cốc nước cạnh máy tính khi làm 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Làm việc với máy tính khi ngoài trời có sấm sét.</a:t>
            </a:r>
          </a:p>
          <a:p>
            <a:r>
              <a:rPr lang="en-US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40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Không làm việc với máy tính khi có hiện tượng dò điện</a:t>
            </a:r>
            <a:r>
              <a:rPr lang="vi-VN" sz="240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đáp án câu 2">
            <a:extLst>
              <a:ext uri="{FF2B5EF4-FFF2-40B4-BE49-F238E27FC236}">
                <a16:creationId xmlns:a16="http://schemas.microsoft.com/office/drawing/2014/main" xmlns="" id="{7B06DA66-F65B-49E8-A710-A38A24EE47F1}"/>
              </a:ext>
            </a:extLst>
          </p:cNvPr>
          <p:cNvSpPr/>
          <p:nvPr/>
        </p:nvSpPr>
        <p:spPr>
          <a:xfrm>
            <a:off x="8919105" y="248763"/>
            <a:ext cx="2676939" cy="4028660"/>
          </a:xfrm>
          <a:prstGeom prst="verticalScroll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80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làm việc với máy tính khi có hiện tượng dò điện.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Bike_Rides">
            <a:hlinkClick r:id="" action="ppaction://media"/>
            <a:extLst>
              <a:ext uri="{FF2B5EF4-FFF2-40B4-BE49-F238E27FC236}">
                <a16:creationId xmlns:a16="http://schemas.microsoft.com/office/drawing/2014/main" xmlns="" id="{6249DC35-A39E-4559-9AC3-76A8A3BFD1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23123" y="0"/>
            <a:ext cx="609600" cy="37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2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1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71610" y="73801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783473" y="381577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193167" y="1995357"/>
            <a:ext cx="5678157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 10 - </a:t>
            </a:r>
            <a:r>
              <a:rPr lang="vi-VN" sz="4000" b="1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BÀN PHÍM MÁY TÍNH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 rot="20444608">
            <a:off x="8880936" y="1452579"/>
            <a:ext cx="2311760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SGK-26, 27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344" y="3606030"/>
            <a:ext cx="5068851" cy="170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5"/>
            <a:ext cx="3582456" cy="6913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3533" y="5934677"/>
            <a:ext cx="5397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10.1.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19874" y="1153927"/>
            <a:ext cx="10576961" cy="896173"/>
            <a:chOff x="745463" y="1189491"/>
            <a:chExt cx="10576961" cy="89617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2076" y="1189491"/>
              <a:ext cx="652672" cy="643980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745463" y="1189491"/>
              <a:ext cx="10576961" cy="89617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189494" y="1114884"/>
            <a:ext cx="9914155" cy="1002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algn="just">
              <a:lnSpc>
                <a:spcPct val="114000"/>
              </a:lnSpc>
            </a:pP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10.1, sau đó thảo luận nhóm đôi và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(4’)</a:t>
            </a:r>
            <a:endParaRPr lang="en-US" sz="27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87" y="2074275"/>
            <a:ext cx="10330401" cy="369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4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543" y="168647"/>
            <a:ext cx="3582456" cy="6913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053"/>
          <a:stretch/>
        </p:blipFill>
        <p:spPr>
          <a:xfrm>
            <a:off x="942109" y="2096094"/>
            <a:ext cx="10268322" cy="32240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6144" y="5405427"/>
            <a:ext cx="491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10.1.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92568" y="973893"/>
            <a:ext cx="9398978" cy="1008306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347299" y="1021900"/>
            <a:ext cx="9914155" cy="1004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algn="just">
              <a:lnSpc>
                <a:spcPct val="114000"/>
              </a:lnSpc>
            </a:pPr>
            <a:r>
              <a:rPr lang="en-US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Bàn phím máy tính gồm 1 khu vực chính và 3 cụm đó là: </a:t>
            </a:r>
          </a:p>
          <a:p>
            <a:pPr marL="168275" algn="just">
              <a:lnSpc>
                <a:spcPct val="114000"/>
              </a:lnSpc>
            </a:pPr>
            <a:r>
              <a:rPr lang="en-US" sz="24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 </a:t>
            </a:r>
            <a:r>
              <a:rPr lang="en-US" sz="2400" i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 </a:t>
            </a:r>
            <a:r>
              <a:rPr lang="en-US" sz="24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chính; </a:t>
            </a:r>
            <a:r>
              <a:rPr lang="en-US" sz="2400" i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Cụm phím chức </a:t>
            </a:r>
            <a:r>
              <a:rPr lang="en-US" sz="24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năng; </a:t>
            </a:r>
            <a:r>
              <a:rPr lang="en-US" sz="2400" i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Cụm phím </a:t>
            </a:r>
            <a:r>
              <a:rPr lang="en-US" sz="24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số; Cụm </a:t>
            </a:r>
            <a:r>
              <a:rPr lang="en-US" sz="2400" i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 di </a:t>
            </a:r>
            <a:r>
              <a:rPr lang="en-US" sz="24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chuyển.</a:t>
            </a:r>
            <a:endParaRPr lang="en-US" sz="240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0874" y="5902035"/>
            <a:ext cx="9450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bàn phím, khu vực hoặc cụm nào nhiều phím nhất? </a:t>
            </a:r>
            <a:endParaRPr lang="en-US" sz="28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5"/>
            <a:ext cx="3582456" cy="6913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3341" y="6023345"/>
            <a:ext cx="4985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10.2. Khu vực chính của bàn phím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40589" y="1166699"/>
            <a:ext cx="10319178" cy="964764"/>
            <a:chOff x="671844" y="1120900"/>
            <a:chExt cx="10319178" cy="96476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844" y="1120900"/>
              <a:ext cx="652672" cy="643980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745463" y="1189491"/>
              <a:ext cx="10245559" cy="89617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145612" y="1166699"/>
            <a:ext cx="9914155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algn="just">
              <a:lnSpc>
                <a:spcPct val="114000"/>
              </a:lnSpc>
            </a:pP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10.2, sau đó thảo luận nhóm đôi và </a:t>
            </a:r>
            <a:r>
              <a:rPr lang="en-US" sz="2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tập số 1. </a:t>
            </a:r>
            <a:r>
              <a:rPr lang="en-US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4’)</a:t>
            </a:r>
            <a:endParaRPr lang="en-US" sz="28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612" y="2431545"/>
            <a:ext cx="9038492" cy="340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1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4"/>
          <a:stretch>
            <a:fillRect/>
          </a:stretch>
        </p:blipFill>
        <p:spPr bwMode="auto">
          <a:xfrm>
            <a:off x="5103270" y="2551985"/>
            <a:ext cx="5635016" cy="272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218178" y="2697882"/>
            <a:ext cx="5367760" cy="4131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6" name="Straight Arrow Connector 5"/>
          <p:cNvCxnSpPr>
            <a:stCxn id="7" idx="3"/>
          </p:cNvCxnSpPr>
          <p:nvPr/>
        </p:nvCxnSpPr>
        <p:spPr>
          <a:xfrm>
            <a:off x="4021636" y="2284712"/>
            <a:ext cx="1242762" cy="6731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07427" y="2030265"/>
            <a:ext cx="3214209" cy="50889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>
            <a:stCxn id="9" idx="3"/>
          </p:cNvCxnSpPr>
          <p:nvPr/>
        </p:nvCxnSpPr>
        <p:spPr>
          <a:xfrm>
            <a:off x="3904690" y="2945542"/>
            <a:ext cx="1313488" cy="43144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52468" y="2739961"/>
            <a:ext cx="3052222" cy="411162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18178" y="3111014"/>
            <a:ext cx="5367760" cy="54439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1" name="Straight Arrow Connector 10"/>
          <p:cNvCxnSpPr>
            <a:stCxn id="22" idx="3"/>
          </p:cNvCxnSpPr>
          <p:nvPr/>
        </p:nvCxnSpPr>
        <p:spPr>
          <a:xfrm>
            <a:off x="3871506" y="3570207"/>
            <a:ext cx="1245826" cy="2914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34969" y="4568958"/>
            <a:ext cx="3083185" cy="5202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18178" y="3655407"/>
            <a:ext cx="5367760" cy="412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4" name="Straight Arrow Connector 13"/>
          <p:cNvCxnSpPr>
            <a:stCxn id="15" idx="3"/>
            <a:endCxn id="16" idx="1"/>
          </p:cNvCxnSpPr>
          <p:nvPr/>
        </p:nvCxnSpPr>
        <p:spPr>
          <a:xfrm>
            <a:off x="3871505" y="4160129"/>
            <a:ext cx="1346673" cy="180069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22347" y="3931370"/>
            <a:ext cx="3049158" cy="457518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18178" y="4058358"/>
            <a:ext cx="5367760" cy="56367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218178" y="4622038"/>
            <a:ext cx="5367759" cy="4671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807427" y="130848"/>
            <a:ext cx="1057714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 TẬP SỐ 1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rgbClr val="3333CC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822348" y="3351925"/>
            <a:ext cx="3049158" cy="4365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>
            <a:stCxn id="12" idx="3"/>
            <a:endCxn id="17" idx="1"/>
          </p:cNvCxnSpPr>
          <p:nvPr/>
        </p:nvCxnSpPr>
        <p:spPr>
          <a:xfrm>
            <a:off x="3918154" y="4829083"/>
            <a:ext cx="1300024" cy="265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822347" y="2016615"/>
            <a:ext cx="3211783" cy="51675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Hàng</a:t>
            </a:r>
            <a:r>
              <a:rPr kumimoji="0" lang="en-US" altLang="en-US" sz="18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phím số và kí hiệu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834970" y="2712202"/>
            <a:ext cx="3052223" cy="4222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Hàng</a:t>
            </a:r>
            <a:r>
              <a:rPr kumimoji="0" lang="en-US" altLang="en-US" sz="18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phím Trên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834969" y="3363511"/>
            <a:ext cx="3052223" cy="4222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Hàng</a:t>
            </a:r>
            <a:r>
              <a:rPr kumimoji="0" lang="en-US" altLang="en-US" sz="18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phím cơ sở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809716" y="4556819"/>
            <a:ext cx="3094974" cy="50702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Hàng</a:t>
            </a:r>
            <a:r>
              <a:rPr kumimoji="0" lang="en-US" altLang="en-US" sz="18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phím dưới cùng chứa dấu cách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807427" y="3945146"/>
            <a:ext cx="3052223" cy="4222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Hàng</a:t>
            </a:r>
            <a:r>
              <a:rPr kumimoji="0" lang="en-US" altLang="en-US" sz="18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phím dưới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22" grpId="0" animBg="1"/>
      <p:bldP spid="37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8029" y="974122"/>
            <a:ext cx="10577146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indent="-457200"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sinh thảo </a:t>
            </a:r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 theo nhóm máy, quan sát bàn </a:t>
            </a: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máy tính </a:t>
            </a:r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 tại máy của nhóm mình </a:t>
            </a: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 </a:t>
            </a:r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kể </a:t>
            </a: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cho nhau nghe, </a:t>
            </a:r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hàng phím của khu vực chính </a:t>
            </a: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là gì?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(2’)</a:t>
            </a:r>
            <a:endParaRPr lang="en-US" sz="2400" b="1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936" y="250300"/>
            <a:ext cx="3273333" cy="39812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7009" y="2865826"/>
            <a:ext cx="10735406" cy="3495301"/>
            <a:chOff x="1218733" y="1855695"/>
            <a:chExt cx="9321246" cy="369654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18733" y="1855695"/>
              <a:ext cx="9321246" cy="369654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51058" y="3778624"/>
              <a:ext cx="1160930" cy="309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352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</TotalTime>
  <Words>706</Words>
  <Application>Microsoft Office PowerPoint</Application>
  <PresentationFormat>Widescreen</PresentationFormat>
  <Paragraphs>78</Paragraphs>
  <Slides>19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MS PGothic</vt:lpstr>
      <vt:lpstr>Arial</vt:lpstr>
      <vt:lpstr>Calibri</vt:lpstr>
      <vt:lpstr>Calibri Light</vt:lpstr>
      <vt:lpstr>Comic Sans MS</vt:lpstr>
      <vt:lpstr>Ravie</vt:lpstr>
      <vt:lpstr>Roboto</vt:lpstr>
      <vt:lpstr>Tahoma</vt:lpstr>
      <vt:lpstr>Times New Roman</vt:lpstr>
      <vt:lpstr>Wingdings</vt:lpstr>
      <vt:lpstr>Office Theme</vt:lpstr>
      <vt:lpstr>4_Office Theme</vt:lpstr>
      <vt:lpstr>2_Office Theme</vt:lpstr>
      <vt:lpstr>6_Office Theme</vt:lpstr>
      <vt:lpstr>7_Office Theme</vt:lpstr>
      <vt:lpstr>3_Office Theme</vt:lpstr>
      <vt:lpstr>1_Default Design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chơi:  Ai thông minh hơn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231</cp:revision>
  <dcterms:created xsi:type="dcterms:W3CDTF">2022-01-27T15:18:21Z</dcterms:created>
  <dcterms:modified xsi:type="dcterms:W3CDTF">2023-08-28T15:40:53Z</dcterms:modified>
</cp:coreProperties>
</file>