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4" r:id="rId3"/>
    <p:sldId id="279" r:id="rId4"/>
    <p:sldId id="297" r:id="rId5"/>
    <p:sldId id="291" r:id="rId6"/>
    <p:sldId id="257" r:id="rId7"/>
    <p:sldId id="283" r:id="rId8"/>
    <p:sldId id="258" r:id="rId9"/>
    <p:sldId id="292" r:id="rId10"/>
    <p:sldId id="286" r:id="rId11"/>
    <p:sldId id="288" r:id="rId12"/>
    <p:sldId id="293" r:id="rId13"/>
    <p:sldId id="290" r:id="rId14"/>
    <p:sldId id="285" r:id="rId15"/>
    <p:sldId id="265" r:id="rId16"/>
    <p:sldId id="264" r:id="rId17"/>
    <p:sldId id="29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CC00CC"/>
    <a:srgbClr val="990099"/>
    <a:srgbClr val="D60093"/>
    <a:srgbClr val="CC9900"/>
    <a:srgbClr val="FFCCFF"/>
    <a:srgbClr val="FFFFFF"/>
    <a:srgbClr val="3333FF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4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551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167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421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265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220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7799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69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24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722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090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366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93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hlinkClick r:id="rId3" action="ppaction://hlinksldjump"/>
          </p:cNvPr>
          <p:cNvSpPr/>
          <p:nvPr/>
        </p:nvSpPr>
        <p:spPr>
          <a:xfrm>
            <a:off x="481645" y="5251268"/>
            <a:ext cx="11183447" cy="178961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>
                <a:gd name="adj" fmla="val 80777"/>
              </a:avLst>
            </a:prstTxWarp>
            <a:spAutoFit/>
          </a:bodyPr>
          <a:lstStyle/>
          <a:p>
            <a:pPr algn="ctr"/>
            <a:r>
              <a:rPr lang="en-US" sz="7200" b="1" smtClean="0">
                <a:ln w="24500" cmpd="dbl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XIN CHÀO CÁC EM HỌC SINH!</a:t>
            </a:r>
            <a:endParaRPr lang="en-US" sz="7200" b="1" dirty="0">
              <a:ln w="24500" cmpd="dbl">
                <a:solidFill>
                  <a:srgbClr val="C0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2127" y="156755"/>
            <a:ext cx="5421084" cy="305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2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6"/>
            <a:ext cx="3420802" cy="64488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69993" y="962593"/>
            <a:ext cx="5207878" cy="572494"/>
            <a:chOff x="676256" y="1379897"/>
            <a:chExt cx="5207878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478368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mười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ngón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endPara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184157" y="1745553"/>
            <a:ext cx="9314389" cy="3686769"/>
            <a:chOff x="-302484" y="1330452"/>
            <a:chExt cx="13232686" cy="332293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01629" y="1575673"/>
              <a:ext cx="825608" cy="579171"/>
            </a:xfrm>
            <a:prstGeom prst="rect">
              <a:avLst/>
            </a:prstGeom>
          </p:spPr>
        </p:pic>
        <p:sp>
          <p:nvSpPr>
            <p:cNvPr id="17" name="Rounded Rectangle 16"/>
            <p:cNvSpPr/>
            <p:nvPr/>
          </p:nvSpPr>
          <p:spPr>
            <a:xfrm>
              <a:off x="-302484" y="1330452"/>
              <a:ext cx="13232686" cy="3322930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764874" y="1991578"/>
            <a:ext cx="8325307" cy="326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b="1" smtClean="0">
                <a:solidFill>
                  <a:srgbClr val="FF0000"/>
                </a:solidFill>
              </a:rPr>
              <a:t> Y/c hs mở phần mềm Notepad và gõ t/g 2’</a:t>
            </a:r>
          </a:p>
          <a:p>
            <a:pPr algn="ctr">
              <a:lnSpc>
                <a:spcPct val="120000"/>
              </a:lnSpc>
            </a:pPr>
            <a:r>
              <a:rPr lang="vi-VN" sz="2400" smtClean="0">
                <a:solidFill>
                  <a:srgbClr val="FF0000"/>
                </a:solidFill>
              </a:rPr>
              <a:t>Em </a:t>
            </a:r>
            <a:r>
              <a:rPr lang="vi-VN" sz="2400" dirty="0" smtClean="0">
                <a:solidFill>
                  <a:srgbClr val="FF0000"/>
                </a:solidFill>
              </a:rPr>
              <a:t>hãy tập gõ phím theo hướng dẫn sau: </a:t>
            </a:r>
            <a:endParaRPr lang="en-US" sz="2400" dirty="0" smtClean="0">
              <a:solidFill>
                <a:srgbClr val="FF0000"/>
              </a:solidFill>
            </a:endParaRPr>
          </a:p>
          <a:p>
            <a:pPr indent="231775" algn="just">
              <a:lnSpc>
                <a:spcPct val="120000"/>
              </a:lnSpc>
            </a:pPr>
            <a:r>
              <a:rPr lang="vi-VN" sz="2400" dirty="0" smtClean="0">
                <a:solidFill>
                  <a:srgbClr val="3333CC"/>
                </a:solidFill>
              </a:rPr>
              <a:t>• </a:t>
            </a:r>
            <a:r>
              <a:rPr lang="en-US" sz="2400" dirty="0" smtClean="0">
                <a:solidFill>
                  <a:srgbClr val="3333CC"/>
                </a:solidFill>
              </a:rPr>
              <a:t>  </a:t>
            </a:r>
            <a:r>
              <a:rPr lang="en-US" sz="2400" dirty="0" smtClean="0"/>
              <a:t> </a:t>
            </a:r>
            <a:r>
              <a:rPr lang="vi-VN" sz="2400" dirty="0" smtClean="0">
                <a:solidFill>
                  <a:srgbClr val="3333CC"/>
                </a:solidFill>
              </a:rPr>
              <a:t>Đặt những ngón tay trên hàng phím cơ sở; </a:t>
            </a:r>
            <a:endParaRPr lang="en-US" sz="2400" dirty="0" smtClean="0">
              <a:solidFill>
                <a:srgbClr val="3333CC"/>
              </a:solidFill>
            </a:endParaRPr>
          </a:p>
          <a:p>
            <a:pPr indent="231775" algn="just">
              <a:lnSpc>
                <a:spcPct val="120000"/>
              </a:lnSpc>
            </a:pPr>
            <a:r>
              <a:rPr lang="vi-VN" sz="2400" dirty="0" smtClean="0">
                <a:solidFill>
                  <a:srgbClr val="3333CC"/>
                </a:solidFill>
              </a:rPr>
              <a:t>• </a:t>
            </a:r>
            <a:r>
              <a:rPr lang="en-US" sz="2400" dirty="0" smtClean="0">
                <a:solidFill>
                  <a:srgbClr val="3333CC"/>
                </a:solidFill>
              </a:rPr>
              <a:t>   </a:t>
            </a:r>
            <a:r>
              <a:rPr lang="vi-VN" sz="2400" dirty="0" smtClean="0">
                <a:solidFill>
                  <a:srgbClr val="3333CC"/>
                </a:solidFill>
              </a:rPr>
              <a:t>Nhìn thẳng vào màn hình; </a:t>
            </a:r>
            <a:endParaRPr lang="en-US" sz="2400" dirty="0" smtClean="0">
              <a:solidFill>
                <a:srgbClr val="3333CC"/>
              </a:solidFill>
            </a:endParaRPr>
          </a:p>
          <a:p>
            <a:pPr indent="231775" algn="just">
              <a:lnSpc>
                <a:spcPct val="120000"/>
              </a:lnSpc>
            </a:pPr>
            <a:r>
              <a:rPr lang="vi-VN" sz="2400" dirty="0" smtClean="0">
                <a:solidFill>
                  <a:srgbClr val="3333CC"/>
                </a:solidFill>
              </a:rPr>
              <a:t>• </a:t>
            </a:r>
            <a:r>
              <a:rPr lang="en-US" sz="2400" dirty="0" smtClean="0">
                <a:solidFill>
                  <a:srgbClr val="3333CC"/>
                </a:solidFill>
              </a:rPr>
              <a:t>   </a:t>
            </a:r>
            <a:r>
              <a:rPr lang="vi-VN" sz="2400" dirty="0" smtClean="0">
                <a:solidFill>
                  <a:srgbClr val="3333CC"/>
                </a:solidFill>
              </a:rPr>
              <a:t>Gõ nhẹ, dứt khoát; 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573088" indent="-341313" algn="just">
              <a:lnSpc>
                <a:spcPct val="120000"/>
              </a:lnSpc>
            </a:pPr>
            <a:r>
              <a:rPr lang="vi-VN" sz="2400" dirty="0" smtClean="0">
                <a:solidFill>
                  <a:srgbClr val="3333CC"/>
                </a:solidFill>
              </a:rPr>
              <a:t>• </a:t>
            </a:r>
            <a:r>
              <a:rPr lang="en-US" sz="2400" dirty="0" smtClean="0">
                <a:solidFill>
                  <a:srgbClr val="3333CC"/>
                </a:solidFill>
              </a:rPr>
              <a:t>  </a:t>
            </a:r>
            <a:r>
              <a:rPr lang="vi-VN" sz="2400" dirty="0" smtClean="0">
                <a:solidFill>
                  <a:srgbClr val="3333CC"/>
                </a:solidFill>
              </a:rPr>
              <a:t>Mỗi ngón tay chỉ gõ một số phím có màu tương ứng với màu </a:t>
            </a:r>
            <a:r>
              <a:rPr lang="vi-VN" sz="2400" smtClean="0">
                <a:solidFill>
                  <a:srgbClr val="3333CC"/>
                </a:solidFill>
              </a:rPr>
              <a:t>ngón tay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76826" y="5783184"/>
            <a:ext cx="7703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/>
              <a:t>Để ghi nhớ cách đặt ngón tay trên bàn phím </a:t>
            </a:r>
            <a:r>
              <a:rPr lang="en-US" sz="2800" i="1" smtClean="0"/>
              <a:t>-&gt; hđ3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86549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15" y="319711"/>
            <a:ext cx="3640665" cy="7675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814" r="1781"/>
          <a:stretch/>
        </p:blipFill>
        <p:spPr>
          <a:xfrm>
            <a:off x="638459" y="2748597"/>
            <a:ext cx="3065440" cy="3453716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1844120" y="1384457"/>
            <a:ext cx="7383007" cy="108646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006342" y="1492012"/>
            <a:ext cx="72207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vi-VN" sz="24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</a:t>
            </a:r>
            <a:r>
              <a:rPr lang="en-US" sz="24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sát hình 11.2, 11.3, 11.4 sgk_T29</a:t>
            </a:r>
          </a:p>
          <a:p>
            <a:pPr algn="just"/>
            <a:r>
              <a:rPr lang="en-US" sz="24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Y/c hs mở phần mềm Notepad thực hành 5’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2832" y="2748597"/>
            <a:ext cx="4125348" cy="34537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8180" y="2768776"/>
            <a:ext cx="3357099" cy="343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4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15" y="319711"/>
            <a:ext cx="3640665" cy="7675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7222" y="1452995"/>
            <a:ext cx="5437192" cy="24126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262" y="3865677"/>
            <a:ext cx="5498152" cy="239250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02564" y="2964873"/>
            <a:ext cx="4733546" cy="329330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74308" y="1311059"/>
            <a:ext cx="4506304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Khi chờ gõ phím ở hàng phím trên hoặc hàng phím dưới thì ta thực hiện ntn?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02564" y="1215433"/>
            <a:ext cx="4849792" cy="150737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05491" y="3063457"/>
            <a:ext cx="4591579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en-US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 </a:t>
            </a: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 </a:t>
            </a:r>
            <a:r>
              <a:rPr lang="en-US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 hang</a:t>
            </a:r>
          </a:p>
          <a:p>
            <a:pPr>
              <a:lnSpc>
                <a:spcPct val="120000"/>
              </a:lnSpc>
            </a:pPr>
            <a:r>
              <a:rPr lang="en-US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 </a:t>
            </a: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 hoặc hàng phím dưới thì </a:t>
            </a:r>
            <a:r>
              <a:rPr lang="en-US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 ngón tay được phân công vào phím đó. Khi chờ gõ phím thì luôn đặt những ngón tay lên trên hang phím cơ sở.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69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15" y="319711"/>
            <a:ext cx="3640665" cy="767548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013994" y="1580641"/>
            <a:ext cx="8113853" cy="119728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326512" y="1712292"/>
            <a:ext cx="75119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/>
              <a:t>-&gt;Mỗi </a:t>
            </a:r>
            <a:r>
              <a:rPr lang="en-US" sz="2800" b="1"/>
              <a:t>ngón tay được phân công gõ 1 số phím. Khi chờ gõ các ngón tay đặt trên hàng phím cơ sở.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282" y="2909575"/>
            <a:ext cx="9036508" cy="337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651" y="220254"/>
            <a:ext cx="3657995" cy="76120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75504" y="1314149"/>
            <a:ext cx="1039406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6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Y/c hs mở phần mềm Notepad và thực hiện gõ theo y/c sgk_29, t/g 3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en-US" sz="260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504" y="2023626"/>
            <a:ext cx="10334403" cy="27951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7527" y="5035786"/>
            <a:ext cx="103077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>
                <a:solidFill>
                  <a:srgbClr val="3333CC"/>
                </a:solidFill>
              </a:rPr>
              <a:t>Qua bài học ngày hôm nay các em biết thêm điều gì?</a:t>
            </a:r>
          </a:p>
          <a:p>
            <a:r>
              <a:rPr lang="vi-VN" sz="2400"/>
              <a:t>-&gt; </a:t>
            </a:r>
            <a:r>
              <a:rPr lang="vi-VN" sz="2400">
                <a:solidFill>
                  <a:srgbClr val="FF0000"/>
                </a:solidFill>
              </a:rPr>
              <a:t>Mỗi ngón tay được phân công gõ 1 số phím. Khi chờ gõ các ngón tay đặt trên hàng phím cơ sở</a:t>
            </a:r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315" t="2710" r="18621" b="-1"/>
          <a:stretch/>
        </p:blipFill>
        <p:spPr>
          <a:xfrm>
            <a:off x="701412" y="2127531"/>
            <a:ext cx="2552130" cy="3401331"/>
          </a:xfrm>
          <a:prstGeom prst="rect">
            <a:avLst/>
          </a:prstGeom>
        </p:spPr>
      </p:pic>
      <p:sp>
        <p:nvSpPr>
          <p:cNvPr id="8" name="Horizontal Scroll 7"/>
          <p:cNvSpPr/>
          <p:nvPr/>
        </p:nvSpPr>
        <p:spPr>
          <a:xfrm>
            <a:off x="3253542" y="1924334"/>
            <a:ext cx="7808158" cy="2888966"/>
          </a:xfrm>
          <a:prstGeom prst="horizontalScroll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8" algn="just"/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Mỗi ngón tay được phân công gõ một số phím. Khi chờ gõ phím, những ngón tay đặt trên hàng phím cơ sở. 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803165" y="2265529"/>
            <a:ext cx="354842" cy="341193"/>
          </a:xfrm>
          <a:prstGeom prst="ellipse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16563" y="2538484"/>
            <a:ext cx="259307" cy="266130"/>
          </a:xfrm>
          <a:prstGeom prst="ellipse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758025" y="563414"/>
            <a:ext cx="435322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1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2127" y="156755"/>
            <a:ext cx="5421084" cy="3056708"/>
          </a:xfrm>
          <a:prstGeom prst="rect">
            <a:avLst/>
          </a:prstGeom>
        </p:spPr>
      </p:pic>
      <p:sp>
        <p:nvSpPr>
          <p:cNvPr id="4" name="Rectangle 3">
            <a:hlinkClick r:id="rId4" action="ppaction://hlinksldjump"/>
          </p:cNvPr>
          <p:cNvSpPr/>
          <p:nvPr/>
        </p:nvSpPr>
        <p:spPr>
          <a:xfrm>
            <a:off x="481645" y="5251268"/>
            <a:ext cx="11183447" cy="178961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>
                <a:gd name="adj" fmla="val 80777"/>
              </a:avLst>
            </a:prstTxWarp>
            <a:spAutoFit/>
          </a:bodyPr>
          <a:lstStyle/>
          <a:p>
            <a:pPr algn="ctr"/>
            <a:r>
              <a:rPr lang="en-US" sz="7200" b="1" smtClean="0">
                <a:ln w="24500" cmpd="dbl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TẠM BIỆT CÁC EM HỌC SINH!</a:t>
            </a:r>
            <a:endParaRPr lang="en-US" sz="7200" b="1" dirty="0">
              <a:ln w="24500" cmpd="dbl">
                <a:solidFill>
                  <a:srgbClr val="C0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809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1698384" y="2438749"/>
            <a:ext cx="8686800" cy="2095018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0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vi-VN" sz="30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ên</a:t>
            </a:r>
            <a:r>
              <a:rPr lang="en-US" sz="30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en-US" sz="3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65174" y="334358"/>
            <a:ext cx="4353220" cy="687617"/>
          </a:xfrm>
          <a:prstGeom prst="roundRect">
            <a:avLst/>
          </a:prstGeom>
          <a:solidFill>
            <a:srgbClr val="CC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  <a:endParaRPr lang="en-US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ài 11 5 NGÓN TAY XINH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4320" y="523220"/>
            <a:ext cx="11730445" cy="5969019"/>
          </a:xfrm>
        </p:spPr>
      </p:pic>
      <p:sp>
        <p:nvSpPr>
          <p:cNvPr id="3" name="Rectangle 2"/>
          <p:cNvSpPr/>
          <p:nvPr/>
        </p:nvSpPr>
        <p:spPr>
          <a:xfrm>
            <a:off x="274320" y="0"/>
            <a:ext cx="1173044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 video bài hát 5 ngón </a:t>
            </a:r>
            <a:r>
              <a:rPr lang="en-US" sz="28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 </a:t>
            </a:r>
            <a:r>
              <a:rPr lang="en-US" sz="28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xinh; Kể </a:t>
            </a:r>
            <a:r>
              <a:rPr lang="en-US" sz="28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 gọi của các ngón tay</a:t>
            </a:r>
          </a:p>
        </p:txBody>
      </p:sp>
    </p:spTree>
    <p:extLst>
      <p:ext uri="{BB962C8B-B14F-4D97-AF65-F5344CB8AC3E}">
        <p14:creationId xmlns:p14="http://schemas.microsoft.com/office/powerpoint/2010/main" val="142056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793116" y="0"/>
            <a:ext cx="4353220" cy="687617"/>
          </a:xfrm>
          <a:prstGeom prst="roundRect">
            <a:avLst/>
          </a:prstGeom>
          <a:solidFill>
            <a:srgbClr val="CC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  <a:endParaRPr lang="en-US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89857" y="5697048"/>
            <a:ext cx="10959737" cy="740779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>
                <a:solidFill>
                  <a:srgbClr val="FF0000"/>
                </a:solidFill>
              </a:rPr>
              <a:t>Để biết các em đặt các</a:t>
            </a:r>
            <a:r>
              <a:rPr lang="vi-VN" sz="2600">
                <a:solidFill>
                  <a:srgbClr val="FF0000"/>
                </a:solidFill>
              </a:rPr>
              <a:t> ngón </a:t>
            </a:r>
            <a:r>
              <a:rPr lang="en-US" sz="2600">
                <a:solidFill>
                  <a:srgbClr val="FF0000"/>
                </a:solidFill>
              </a:rPr>
              <a:t>tay gõ phím như thế nào cho đúng </a:t>
            </a:r>
            <a:r>
              <a:rPr lang="en-US" sz="2600" smtClean="0">
                <a:solidFill>
                  <a:srgbClr val="FF0000"/>
                </a:solidFill>
              </a:rPr>
              <a:t>cách-</a:t>
            </a:r>
            <a:r>
              <a:rPr lang="en-US" sz="2600" smtClean="0">
                <a:solidFill>
                  <a:srgbClr val="FF0000"/>
                </a:solidFill>
              </a:rPr>
              <a:t>&gt;bài học</a:t>
            </a:r>
            <a:endParaRPr lang="en-US" sz="2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183" y="888274"/>
            <a:ext cx="7707086" cy="480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5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6C80A5A-72BA-45B9-A254-2A8D09624ECF}"/>
              </a:ext>
            </a:extLst>
          </p:cNvPr>
          <p:cNvSpPr txBox="1"/>
          <p:nvPr/>
        </p:nvSpPr>
        <p:spPr>
          <a:xfrm>
            <a:off x="1080402" y="218767"/>
            <a:ext cx="19720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1</a:t>
            </a:r>
            <a:endParaRPr lang="vi-VN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893749" y="426442"/>
            <a:ext cx="688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</a:t>
            </a:r>
            <a:r>
              <a:rPr lang="en-US" sz="3600" b="1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endParaRPr lang="vi-VN" sz="3600" b="1" dirty="0">
              <a:ln>
                <a:solidFill>
                  <a:schemeClr val="bg1"/>
                </a:solidFill>
              </a:ln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628479" y="2147208"/>
            <a:ext cx="623313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000" b="1" dirty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</a:t>
            </a:r>
            <a:r>
              <a:rPr lang="en-US" sz="4000" b="1" dirty="0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endParaRPr lang="vi-VN" sz="4000" b="1" dirty="0">
              <a:ln w="28575"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000" b="1" dirty="0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 ĐẶT NGÓN TAY GÕ PHÍM</a:t>
            </a:r>
            <a:endParaRPr lang="vi-VN" sz="4000" b="1" dirty="0">
              <a:ln w="28575"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 rot="20444608">
            <a:off x="8799915" y="2368630"/>
            <a:ext cx="2311760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SGK-28, 29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75" y="1628693"/>
            <a:ext cx="5901992" cy="425291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546106" y="2756647"/>
            <a:ext cx="2815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GV </a:t>
            </a:r>
            <a:r>
              <a:rPr lang="en-US" dirty="0" err="1" smtClean="0"/>
              <a:t>mời</a:t>
            </a:r>
            <a:r>
              <a:rPr lang="en-US" dirty="0" smtClean="0"/>
              <a:t> 1 HS </a:t>
            </a:r>
            <a:r>
              <a:rPr lang="en-US" dirty="0" err="1" smtClean="0"/>
              <a:t>lên</a:t>
            </a:r>
            <a:r>
              <a:rPr lang="en-US" dirty="0" smtClean="0"/>
              <a:t> </a:t>
            </a:r>
            <a:r>
              <a:rPr lang="en-US" dirty="0" err="1" smtClean="0"/>
              <a:t>gõ</a:t>
            </a:r>
            <a:r>
              <a:rPr lang="en-US" dirty="0" smtClean="0"/>
              <a:t> </a:t>
            </a:r>
            <a:r>
              <a:rPr lang="en-US" dirty="0" err="1" smtClean="0"/>
              <a:t>tên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giáo</a:t>
            </a:r>
            <a:r>
              <a:rPr lang="en-US" dirty="0" smtClean="0"/>
              <a:t>,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hs</a:t>
            </a:r>
            <a:r>
              <a:rPr lang="en-US" dirty="0" smtClean="0"/>
              <a:t> </a:t>
            </a:r>
            <a:r>
              <a:rPr lang="en-US" dirty="0" err="1" smtClean="0"/>
              <a:t>khác</a:t>
            </a:r>
            <a:r>
              <a:rPr lang="en-US" dirty="0" smtClean="0"/>
              <a:t> </a:t>
            </a:r>
            <a:r>
              <a:rPr lang="en-US" dirty="0" err="1" smtClean="0"/>
              <a:t>quan</a:t>
            </a:r>
            <a:r>
              <a:rPr lang="en-US" dirty="0" smtClean="0"/>
              <a:t> </a:t>
            </a:r>
            <a:r>
              <a:rPr lang="en-US" dirty="0" err="1" smtClean="0"/>
              <a:t>sát</a:t>
            </a:r>
            <a:r>
              <a:rPr lang="en-US" dirty="0" smtClean="0"/>
              <a:t> </a:t>
            </a:r>
            <a:r>
              <a:rPr lang="en-US" dirty="0" err="1" smtClean="0"/>
              <a:t>thật</a:t>
            </a:r>
            <a:r>
              <a:rPr lang="en-US" dirty="0" smtClean="0"/>
              <a:t> </a:t>
            </a:r>
            <a:r>
              <a:rPr lang="en-US" dirty="0" err="1" smtClean="0"/>
              <a:t>kỹ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đặt</a:t>
            </a:r>
            <a:r>
              <a:rPr lang="en-US" dirty="0" smtClean="0"/>
              <a:t> </a:t>
            </a:r>
            <a:r>
              <a:rPr lang="en-US" dirty="0" err="1" smtClean="0"/>
              <a:t>ngón</a:t>
            </a:r>
            <a:r>
              <a:rPr lang="en-US" dirty="0" smtClean="0"/>
              <a:t> </a:t>
            </a:r>
            <a:r>
              <a:rPr lang="en-US" dirty="0" err="1" smtClean="0"/>
              <a:t>tay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gõ</a:t>
            </a:r>
            <a:r>
              <a:rPr lang="en-US" dirty="0" smtClean="0"/>
              <a:t> </a:t>
            </a:r>
            <a:r>
              <a:rPr lang="en-US" dirty="0" err="1" smtClean="0"/>
              <a:t>phím</a:t>
            </a:r>
            <a:r>
              <a:rPr lang="en-US" dirty="0" smtClean="0"/>
              <a:t>.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154050" y="953243"/>
            <a:ext cx="5031548" cy="572494"/>
            <a:chOff x="676256" y="1379897"/>
            <a:chExt cx="5031548" cy="572494"/>
          </a:xfrm>
        </p:grpSpPr>
        <p:grpSp>
          <p:nvGrpSpPr>
            <p:cNvPr id="5" name="Group 4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1100452" y="1459948"/>
              <a:ext cx="460735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từng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ngón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endPara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127" y="295836"/>
            <a:ext cx="3420802" cy="6448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7590" y="1442007"/>
            <a:ext cx="4807720" cy="462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6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6"/>
            <a:ext cx="3420802" cy="64488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33417" y="913825"/>
            <a:ext cx="5031548" cy="572494"/>
            <a:chOff x="676256" y="1379897"/>
            <a:chExt cx="5031548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460735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từng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ngón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endPara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39" y="2709708"/>
            <a:ext cx="10334403" cy="3355427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853739" y="1607951"/>
            <a:ext cx="10388002" cy="961629"/>
            <a:chOff x="-302484" y="1189491"/>
            <a:chExt cx="14757938" cy="1221052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07914" y="1202187"/>
              <a:ext cx="825608" cy="643980"/>
            </a:xfrm>
            <a:prstGeom prst="rect">
              <a:avLst/>
            </a:prstGeom>
          </p:spPr>
        </p:pic>
        <p:sp>
          <p:nvSpPr>
            <p:cNvPr id="20" name="Rounded Rectangle 19"/>
            <p:cNvSpPr/>
            <p:nvPr/>
          </p:nvSpPr>
          <p:spPr>
            <a:xfrm>
              <a:off x="-302484" y="1189491"/>
              <a:ext cx="14757938" cy="1221052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1514223" y="1643196"/>
            <a:ext cx="963338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200" dirty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Em hãy quan </a:t>
            </a:r>
            <a:r>
              <a:rPr lang="vi-VN" sz="220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sát </a:t>
            </a:r>
            <a:r>
              <a:rPr lang="vi-VN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hình</a:t>
            </a:r>
            <a:r>
              <a:rPr lang="en-US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11.1_28</a:t>
            </a:r>
            <a:r>
              <a:rPr lang="vi-VN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xem </a:t>
            </a:r>
            <a:r>
              <a:rPr lang="vi-VN" sz="2200" dirty="0">
                <a:solidFill>
                  <a:srgbClr val="FF00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màu sắc tương ứng </a:t>
            </a:r>
            <a:r>
              <a:rPr lang="vi-VN" sz="2200" dirty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với </a:t>
            </a:r>
            <a:r>
              <a:rPr lang="vi-VN" sz="2200" dirty="0">
                <a:solidFill>
                  <a:srgbClr val="FF00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mỗi ngón tay</a:t>
            </a:r>
            <a:r>
              <a:rPr lang="vi-VN" sz="2200" dirty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sẽ </a:t>
            </a:r>
            <a:r>
              <a:rPr lang="vi-VN" sz="2200" dirty="0">
                <a:solidFill>
                  <a:srgbClr val="FF0000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gõ những phím </a:t>
            </a:r>
            <a:r>
              <a:rPr lang="vi-VN" sz="2200" dirty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nào trên </a:t>
            </a:r>
            <a:r>
              <a:rPr lang="vi-VN" sz="220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bàn </a:t>
            </a:r>
            <a:r>
              <a:rPr lang="vi-VN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phím</a:t>
            </a:r>
            <a:r>
              <a:rPr lang="en-US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  <a:r>
              <a:rPr lang="vi-VN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0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624035" y="1321254"/>
            <a:ext cx="10568620" cy="1057675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24036" y="1463388"/>
            <a:ext cx="105235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Dựa vào </a:t>
            </a:r>
            <a:r>
              <a:rPr lang="vi-VN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hình</a:t>
            </a:r>
            <a:r>
              <a:rPr lang="en-US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11.1_28</a:t>
            </a:r>
            <a:r>
              <a:rPr lang="vi-VN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hoạt động nhóm đôi và hoàn thành </a:t>
            </a:r>
            <a:r>
              <a:rPr lang="vi-VN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phiếu </a:t>
            </a:r>
            <a:r>
              <a:rPr lang="vi-VN" sz="220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học </a:t>
            </a:r>
            <a:r>
              <a:rPr lang="vi-VN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tập</a:t>
            </a:r>
            <a:r>
              <a:rPr lang="en-US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số 1 t/g 3’.</a:t>
            </a:r>
          </a:p>
          <a:p>
            <a:pPr algn="just"/>
            <a:r>
              <a:rPr lang="en-US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Em hãy điền vào bảng các phím tương ứng với mỗi ngón tay sẽ gõ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950173"/>
              </p:ext>
            </p:extLst>
          </p:nvPr>
        </p:nvGraphicFramePr>
        <p:xfrm>
          <a:off x="5056910" y="2465724"/>
          <a:ext cx="6262255" cy="3548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1490"/>
                <a:gridCol w="2479965"/>
                <a:gridCol w="2590800"/>
              </a:tblGrid>
              <a:tr h="346749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Ngó</a:t>
                      </a:r>
                      <a:r>
                        <a:rPr lang="en-US" sz="2400" baseline="0" smtClean="0">
                          <a:solidFill>
                            <a:schemeClr val="tx1"/>
                          </a:solidFill>
                        </a:rPr>
                        <a:t>n út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Phím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37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Bàn</a:t>
                      </a:r>
                      <a:r>
                        <a:rPr lang="en-US" sz="2400" baseline="0" smtClean="0">
                          <a:solidFill>
                            <a:schemeClr val="tx1"/>
                          </a:solidFill>
                        </a:rPr>
                        <a:t> tay trái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Bàn</a:t>
                      </a:r>
                      <a:r>
                        <a:rPr lang="en-US" sz="2400" baseline="0" smtClean="0">
                          <a:solidFill>
                            <a:schemeClr val="tx1"/>
                          </a:solidFill>
                        </a:rPr>
                        <a:t> tay phải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3003">
                <a:tc>
                  <a:txBody>
                    <a:bodyPr/>
                    <a:lstStyle/>
                    <a:p>
                      <a:pPr algn="ctr"/>
                      <a:r>
                        <a:rPr lang="en-US" sz="2200" smtClean="0">
                          <a:solidFill>
                            <a:schemeClr val="tx1"/>
                          </a:solidFill>
                        </a:rPr>
                        <a:t>Út</a:t>
                      </a:r>
                      <a:endParaRPr lang="en-US" sz="2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2618">
                <a:tc>
                  <a:txBody>
                    <a:bodyPr/>
                    <a:lstStyle/>
                    <a:p>
                      <a:pPr algn="ctr"/>
                      <a:r>
                        <a:rPr lang="en-US" sz="2200" smtClean="0">
                          <a:solidFill>
                            <a:schemeClr val="tx1"/>
                          </a:solidFill>
                        </a:rPr>
                        <a:t>Áp</a:t>
                      </a:r>
                      <a:r>
                        <a:rPr lang="en-US" sz="2200" baseline="0" smtClean="0">
                          <a:solidFill>
                            <a:schemeClr val="tx1"/>
                          </a:solidFill>
                        </a:rPr>
                        <a:t> út</a:t>
                      </a:r>
                      <a:endParaRPr lang="en-US" sz="2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2619">
                <a:tc>
                  <a:txBody>
                    <a:bodyPr/>
                    <a:lstStyle/>
                    <a:p>
                      <a:pPr algn="ctr"/>
                      <a:r>
                        <a:rPr lang="en-US" sz="2200" smtClean="0">
                          <a:solidFill>
                            <a:schemeClr val="tx1"/>
                          </a:solidFill>
                        </a:rPr>
                        <a:t>Giữa</a:t>
                      </a:r>
                      <a:endParaRPr lang="en-US" sz="2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8916">
                <a:tc>
                  <a:txBody>
                    <a:bodyPr/>
                    <a:lstStyle/>
                    <a:p>
                      <a:pPr algn="ctr"/>
                      <a:r>
                        <a:rPr lang="en-US" sz="2200" baseline="0" smtClean="0">
                          <a:solidFill>
                            <a:schemeClr val="tx1"/>
                          </a:solidFill>
                        </a:rPr>
                        <a:t>Trỏ</a:t>
                      </a:r>
                      <a:endParaRPr lang="en-US" sz="220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0538">
                <a:tc>
                  <a:txBody>
                    <a:bodyPr/>
                    <a:lstStyle/>
                    <a:p>
                      <a:pPr algn="ctr"/>
                      <a:r>
                        <a:rPr lang="en-US" sz="2200" smtClean="0">
                          <a:solidFill>
                            <a:schemeClr val="tx1"/>
                          </a:solidFill>
                        </a:rPr>
                        <a:t>Cái</a:t>
                      </a:r>
                      <a:endParaRPr lang="en-US" sz="2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987382" y="819210"/>
            <a:ext cx="5057600" cy="471753"/>
            <a:chOff x="676256" y="1379897"/>
            <a:chExt cx="5057600" cy="553998"/>
          </a:xfrm>
        </p:grpSpPr>
        <p:grpSp>
          <p:nvGrpSpPr>
            <p:cNvPr id="19" name="Group 18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1126504" y="1386645"/>
              <a:ext cx="460735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từng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ngón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endPara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46C80A5A-72BA-45B9-A254-2A8D09624ECF}"/>
              </a:ext>
            </a:extLst>
          </p:cNvPr>
          <p:cNvSpPr txBox="1"/>
          <p:nvPr/>
        </p:nvSpPr>
        <p:spPr>
          <a:xfrm>
            <a:off x="2968246" y="291499"/>
            <a:ext cx="5880198" cy="523220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 HỌC TẬP SỐ 1</a:t>
            </a:r>
            <a:endParaRPr lang="vi-VN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6C80A5A-72BA-45B9-A254-2A8D09624ECF}"/>
              </a:ext>
            </a:extLst>
          </p:cNvPr>
          <p:cNvSpPr txBox="1"/>
          <p:nvPr/>
        </p:nvSpPr>
        <p:spPr>
          <a:xfrm>
            <a:off x="5266481" y="6054039"/>
            <a:ext cx="5926174" cy="369332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Chiếu bài của hs  cho lớp quan sát và nx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36" y="2455891"/>
            <a:ext cx="4238909" cy="39674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66363" y="3425733"/>
            <a:ext cx="1403461" cy="430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200" b="1"/>
              <a:t>Z, A, Q, 1..</a:t>
            </a:r>
          </a:p>
        </p:txBody>
      </p:sp>
      <p:sp>
        <p:nvSpPr>
          <p:cNvPr id="4" name="Rectangle 3"/>
          <p:cNvSpPr/>
          <p:nvPr/>
        </p:nvSpPr>
        <p:spPr>
          <a:xfrm>
            <a:off x="7098541" y="3972445"/>
            <a:ext cx="1257267" cy="430887"/>
          </a:xfrm>
          <a:prstGeom prst="rect">
            <a:avLst/>
          </a:prstGeom>
          <a:solidFill>
            <a:srgbClr val="CC00CC"/>
          </a:solidFill>
        </p:spPr>
        <p:txBody>
          <a:bodyPr wrap="none">
            <a:spAutoFit/>
          </a:bodyPr>
          <a:lstStyle/>
          <a:p>
            <a:r>
              <a:rPr lang="en-US" sz="2200" b="1"/>
              <a:t>X, S, W, 2</a:t>
            </a:r>
          </a:p>
        </p:txBody>
      </p:sp>
      <p:sp>
        <p:nvSpPr>
          <p:cNvPr id="6" name="Rectangle 5"/>
          <p:cNvSpPr/>
          <p:nvPr/>
        </p:nvSpPr>
        <p:spPr>
          <a:xfrm>
            <a:off x="6418577" y="5073537"/>
            <a:ext cx="2281266" cy="430887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r>
              <a:rPr lang="de-DE" sz="2200" b="1"/>
              <a:t>V, B, F, G, R, T, 4, 5</a:t>
            </a:r>
          </a:p>
        </p:txBody>
      </p:sp>
      <p:sp>
        <p:nvSpPr>
          <p:cNvPr id="7" name="Rectangle 6"/>
          <p:cNvSpPr/>
          <p:nvPr/>
        </p:nvSpPr>
        <p:spPr>
          <a:xfrm>
            <a:off x="7066363" y="4472537"/>
            <a:ext cx="1546117" cy="430887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en-US" sz="2200" b="1"/>
              <a:t>C, D, E, 3</a:t>
            </a:r>
          </a:p>
        </p:txBody>
      </p:sp>
      <p:sp>
        <p:nvSpPr>
          <p:cNvPr id="8" name="Rectangle 7"/>
          <p:cNvSpPr/>
          <p:nvPr/>
        </p:nvSpPr>
        <p:spPr>
          <a:xfrm>
            <a:off x="6880288" y="5571816"/>
            <a:ext cx="1349280" cy="43088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n-US" sz="2200"/>
              <a:t>Phím cách</a:t>
            </a:r>
          </a:p>
        </p:txBody>
      </p:sp>
      <p:sp>
        <p:nvSpPr>
          <p:cNvPr id="9" name="Rectangle 8"/>
          <p:cNvSpPr/>
          <p:nvPr/>
        </p:nvSpPr>
        <p:spPr>
          <a:xfrm>
            <a:off x="9233407" y="3444348"/>
            <a:ext cx="1256562" cy="430887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en-US" sz="2200" b="1"/>
              <a:t>/, ;, P, 0…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9233407" y="3942274"/>
            <a:ext cx="1118704" cy="430887"/>
          </a:xfrm>
          <a:prstGeom prst="rect">
            <a:avLst/>
          </a:prstGeom>
          <a:solidFill>
            <a:srgbClr val="CC9900"/>
          </a:solidFill>
        </p:spPr>
        <p:txBody>
          <a:bodyPr wrap="none">
            <a:spAutoFit/>
          </a:bodyPr>
          <a:lstStyle/>
          <a:p>
            <a:r>
              <a:rPr lang="en-US" sz="2200" b="1"/>
              <a:t>., L, O, 9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279610" y="4465066"/>
            <a:ext cx="1210359" cy="430887"/>
          </a:xfrm>
          <a:prstGeom prst="rect">
            <a:avLst/>
          </a:prstGeom>
          <a:solidFill>
            <a:srgbClr val="990099"/>
          </a:solidFill>
        </p:spPr>
        <p:txBody>
          <a:bodyPr wrap="square">
            <a:spAutoFit/>
          </a:bodyPr>
          <a:lstStyle/>
          <a:p>
            <a:r>
              <a:rPr lang="en-US" sz="2200" b="1"/>
              <a:t>, K, I, 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968461" y="5034059"/>
            <a:ext cx="2281266" cy="43088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de-DE" sz="2200" b="1"/>
              <a:t>V, B, F, G, R, T, 4, 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269506" y="5586879"/>
            <a:ext cx="1349280" cy="43088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n-US" sz="2200"/>
              <a:t>Phím cách</a:t>
            </a:r>
          </a:p>
        </p:txBody>
      </p:sp>
    </p:spTree>
    <p:extLst>
      <p:ext uri="{BB962C8B-B14F-4D97-AF65-F5344CB8AC3E}">
        <p14:creationId xmlns:p14="http://schemas.microsoft.com/office/powerpoint/2010/main" val="33432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5" grpId="0" animBg="1"/>
      <p:bldP spid="26" grpId="0" animBg="1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6"/>
            <a:ext cx="3420802" cy="64488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33417" y="913825"/>
            <a:ext cx="5031548" cy="572494"/>
            <a:chOff x="676256" y="1379897"/>
            <a:chExt cx="5031548" cy="572494"/>
          </a:xfrm>
        </p:grpSpPr>
        <p:grpSp>
          <p:nvGrpSpPr>
            <p:cNvPr id="10" name="Group 9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59948"/>
              <a:ext cx="460735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từng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ngón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endPara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6924" y="2027435"/>
            <a:ext cx="8178852" cy="257220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833737" y="1566370"/>
            <a:ext cx="455091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smtClean="0">
                <a:solidFill>
                  <a:srgbClr val="3333CC"/>
                </a:solidFill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Khi gõ phím ta cần lưu ý điều gì?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71868" y="4803504"/>
            <a:ext cx="79286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smtClean="0">
                <a:solidFill>
                  <a:srgbClr val="3333CC"/>
                </a:solidFill>
              </a:rPr>
              <a:t>-&gt;Khi </a:t>
            </a:r>
            <a:r>
              <a:rPr lang="en-US" sz="2400" b="1" i="1">
                <a:solidFill>
                  <a:srgbClr val="3333CC"/>
                </a:solidFill>
              </a:rPr>
              <a:t>chờ gõ phím, những ngón tay đặt trên bàn phím cơ sở</a:t>
            </a:r>
            <a:r>
              <a:rPr lang="en-US" sz="2400" b="1" i="1" smtClean="0">
                <a:solidFill>
                  <a:srgbClr val="3333CC"/>
                </a:solidFill>
              </a:rPr>
              <a:t>,</a:t>
            </a:r>
          </a:p>
          <a:p>
            <a:pPr algn="just"/>
            <a:r>
              <a:rPr lang="en-US" sz="2400" b="1" i="1" smtClean="0">
                <a:solidFill>
                  <a:srgbClr val="3333CC"/>
                </a:solidFill>
              </a:rPr>
              <a:t> </a:t>
            </a:r>
            <a:r>
              <a:rPr lang="en-US" sz="2400" b="1" i="1">
                <a:solidFill>
                  <a:srgbClr val="3333CC"/>
                </a:solidFill>
              </a:rPr>
              <a:t>hai ngón trỏ đặt trên </a:t>
            </a:r>
            <a:r>
              <a:rPr lang="en-US" sz="2400" b="1" i="1" smtClean="0">
                <a:solidFill>
                  <a:srgbClr val="3333CC"/>
                </a:solidFill>
              </a:rPr>
              <a:t>2 </a:t>
            </a:r>
            <a:r>
              <a:rPr lang="en-US" sz="2400" b="1" i="1">
                <a:solidFill>
                  <a:srgbClr val="3333CC"/>
                </a:solidFill>
              </a:rPr>
              <a:t>phím f và j</a:t>
            </a:r>
            <a:endParaRPr lang="en-US" sz="22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55716" y="5838361"/>
            <a:ext cx="792865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i="1" smtClean="0">
                <a:solidFill>
                  <a:srgbClr val="3333CC"/>
                </a:solidFill>
              </a:rPr>
              <a:t>Để biết cách gõ bàn phím bằng 10 đầu ngón tay-&gt; nd2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38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632</Words>
  <Application>Microsoft Office PowerPoint</Application>
  <PresentationFormat>Widescreen</PresentationFormat>
  <Paragraphs>70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MS Mincho</vt:lpstr>
      <vt:lpstr>Tahoma</vt:lpstr>
      <vt:lpstr>Times New Roman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198</cp:revision>
  <dcterms:created xsi:type="dcterms:W3CDTF">2022-01-27T15:18:21Z</dcterms:created>
  <dcterms:modified xsi:type="dcterms:W3CDTF">2023-08-28T15:03:05Z</dcterms:modified>
</cp:coreProperties>
</file>