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97" r:id="rId3"/>
    <p:sldId id="279" r:id="rId4"/>
    <p:sldId id="280" r:id="rId5"/>
    <p:sldId id="295" r:id="rId6"/>
    <p:sldId id="257" r:id="rId7"/>
    <p:sldId id="296" r:id="rId8"/>
    <p:sldId id="258" r:id="rId9"/>
    <p:sldId id="288" r:id="rId10"/>
    <p:sldId id="291" r:id="rId11"/>
    <p:sldId id="292" r:id="rId12"/>
    <p:sldId id="285" r:id="rId13"/>
    <p:sldId id="293" r:id="rId14"/>
    <p:sldId id="265" r:id="rId15"/>
    <p:sldId id="264" r:id="rId16"/>
    <p:sldId id="29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CC00CC"/>
    <a:srgbClr val="FFE9E4"/>
    <a:srgbClr val="FFFFFF"/>
    <a:srgbClr val="00FFFF"/>
    <a:srgbClr val="3333CC"/>
    <a:srgbClr val="3333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62" d="100"/>
          <a:sy n="62" d="100"/>
        </p:scale>
        <p:origin x="3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6F25D2-F6E4-437A-99DF-A3E7350633CE}" type="datetimeFigureOut">
              <a:rPr lang="en-US" smtClean="0"/>
              <a:t>8/24/2023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EC5B16-D8C7-43D3-9F3F-93E20940763F}" type="slidenum">
              <a:rPr lang="en-US" smtClean="0"/>
              <a:t>‹#›</a:t>
            </a:fld>
            <a:endParaRPr lang="en-US"/>
          </a:p>
        </p:txBody>
      </p:sp>
    </p:spTree>
    <p:extLst>
      <p:ext uri="{BB962C8B-B14F-4D97-AF65-F5344CB8AC3E}">
        <p14:creationId xmlns:p14="http://schemas.microsoft.com/office/powerpoint/2010/main" val="3475281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2A3DF1-C98A-5946-878B-58834C71A148}"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312283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2A3DF1-C98A-5946-878B-58834C71A148}"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118269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3C0228-5297-2044-BF9E-5CE56CC7D4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9EC2925-15B2-1342-A91D-850696B501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98F7A5-DECF-1C40-B5C5-C593243555EF}"/>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B522FD4-E01D-0A4D-B185-7C0121657E8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EFCB0E5-8C5D-5E43-8731-37BBE8CC5594}"/>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9402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DF988D-00FA-1A4E-AE6B-0278341FC4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0396DEB-7310-ED4B-911E-03F1DAAB7A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4D82149-7DEA-284D-8B84-D8DB862AC46D}"/>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55A20E9-A5BE-C143-98AD-7BC7FE631C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C3FC97D-CFE2-0F41-A042-E6E07E24BC11}"/>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9219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F4668D-EC10-464F-85C6-70B2A69B91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0FD65FF-79D8-0047-82F1-492C98BF7E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9DEE213-5A67-6046-89CA-FF0799579523}"/>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7D8A80A-ED2F-3449-8B5F-E5E4C4AB92B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25C60C7-A3E1-544B-9BD8-2CAD68D931B0}"/>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24688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64A059-699E-5245-95BB-B400D309A1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06BFD50-E530-C74B-BC9F-6C61CAA1A6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70E0D5BF-69EB-B345-A06D-18DFF83CE6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2953983-B927-9545-8C35-3AA22AC7B7BB}"/>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ED8B2EA-3575-7147-AB0C-C0098DAE23E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0235F72A-B63B-DD4C-93E0-75E7DE5EAD2A}"/>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5162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E3DAF2-DEFE-B548-A64E-7752FCA827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06EEF57-D2D7-BD4D-9D6B-8478C0960C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84DBCCA-62E4-F645-A211-8138F4A5B7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DBA5DFB-11AD-1F4B-8BD4-EA7E4041E6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28A245E-1EFA-8A49-9DCB-C2E76DBBE6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9ADF470-3A26-F945-921F-0A46DB2E6E90}"/>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53780D17-8B4A-3542-85AA-CE42F6ACC894}"/>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E2BB0DB3-D018-C049-9D97-3018D5BB5970}"/>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6886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612642-B97D-D54B-9BB3-E0C3F87D46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426B86F5-D9E4-1E4E-935C-F7D1EBEA5919}"/>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06083DFD-9524-F14B-A72C-FE2D8C266764}"/>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F8B9950B-6E9B-6846-AE0E-18FE0A62F175}"/>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0283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92CEA12-355E-4248-B741-9FBDC9AFF03D}"/>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A6ED099A-239F-6A4D-901C-3AA084C56B9A}"/>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C627A22-DD81-8F4A-884E-DC0F22C29774}"/>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3287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FD7436-DC00-FB4E-A0B2-3A6F036DA1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55E5CD9-6A18-E54C-8E09-D365D4CFD9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F932A1E-0A2E-954B-AEB3-DF6B259A68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657DE74-B9B6-A44F-916A-8433A0CF6DB4}"/>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8B9E9A8-BDA5-2247-999F-13C1123CE55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7543C1F2-7135-0949-BD3D-FC3EA5A52975}"/>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326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BC65DA-AE7B-2A49-81C8-0364F606E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9B9987E5-0CAB-D149-B192-3F2BDBE839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9D8AD8F-7C0F-BF48-8D1C-A459D4A8E2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A0D4555-B501-1E4F-81ED-CF23A9D8F40D}"/>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84C4B1DB-E2DF-F246-B14D-9BF2F4F7D14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69B447E-31DD-3C40-9646-870518987D84}"/>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5829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654544-A60C-0E4D-B580-DC7FCEC352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21B8D27-8081-524E-BE36-6846C81582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BEF39F-E736-6347-8B36-96BA86415CC7}"/>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7A62223A-43F6-644D-B4D2-DE252CADEC5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A59A6C4-9B2F-7A4A-B48B-431282385963}"/>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76000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C9DFC50-63AC-4B4A-9A5F-09F5C560B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5F5568D-8D1D-4F40-85C5-71114FB84C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A385988-0101-8A44-9729-70B0A3BDED9D}"/>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98A8B78-7651-FC42-88BC-3ECA1014C7A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6A8A418-D836-A544-81C9-604B7037CA8F}"/>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1137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8/24/2023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8/24/2023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8/24/2023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8/24/2023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96ADEBA-D596-8248-BE3C-7A98262A72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8BFD083-59B6-914B-B779-83208BE8BE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700F960-3F26-8741-BED7-2D0F326EA2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7380497-C5ED-3F4C-ABE4-1011520695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EF3E93F-56D5-9C4A-ABE3-53BEC5623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35915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tif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6.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tiff"/><Relationship Id="rId4"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5000" b="-1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BA757D5-9D84-2743-8B83-91601E629D84}"/>
              </a:ext>
            </a:extLst>
          </p:cNvPr>
          <p:cNvSpPr txBox="1"/>
          <p:nvPr/>
        </p:nvSpPr>
        <p:spPr>
          <a:xfrm>
            <a:off x="2968171" y="1007741"/>
            <a:ext cx="4809067" cy="4524315"/>
          </a:xfrm>
          <a:prstGeom prst="rect">
            <a:avLst/>
          </a:prstGeom>
          <a:noFill/>
        </p:spPr>
        <p:txBody>
          <a:bodyPr wrap="square" rtlCol="0">
            <a:spAutoFit/>
          </a:bodyPr>
          <a:lstStyle/>
          <a:p>
            <a:pPr algn="ctr"/>
            <a:r>
              <a:rPr lang="en-US" sz="7200" b="1" smtClean="0">
                <a:solidFill>
                  <a:srgbClr val="CC00CC"/>
                </a:solidFill>
                <a:latin typeface="SVN-Caprica Script" pitchFamily="2" charset="77"/>
              </a:rPr>
              <a:t>XIN CHÀO CÁC EM HỌC SINH!</a:t>
            </a:r>
            <a:endParaRPr lang="en-US" sz="7200" b="1" dirty="0">
              <a:solidFill>
                <a:srgbClr val="CC00CC"/>
              </a:solidFill>
              <a:latin typeface="SVN-Caprica Script" pitchFamily="2" charset="77"/>
            </a:endParaRPr>
          </a:p>
        </p:txBody>
      </p:sp>
      <p:pic>
        <p:nvPicPr>
          <p:cNvPr id="2" name="bensound-littleidea.mp3" descr="bensound-littleidea.mp3">
            <a:hlinkClick r:id="" action="ppaction://media"/>
            <a:extLst>
              <a:ext uri="{FF2B5EF4-FFF2-40B4-BE49-F238E27FC236}">
                <a16:creationId xmlns:a16="http://schemas.microsoft.com/office/drawing/2014/main" xmlns="" id="{87868596-F0F1-4F45-9763-94D7919019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61454" y="2650836"/>
            <a:ext cx="812800" cy="812800"/>
          </a:xfrm>
          <a:prstGeom prst="rect">
            <a:avLst/>
          </a:prstGeom>
        </p:spPr>
      </p:pic>
    </p:spTree>
    <p:extLst>
      <p:ext uri="{BB962C8B-B14F-4D97-AF65-F5344CB8AC3E}">
        <p14:creationId xmlns:p14="http://schemas.microsoft.com/office/powerpoint/2010/main" val="249135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2121" numSld="999">
                <p:cTn id="15" repeatCount="indefinite"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69993" y="1113774"/>
            <a:ext cx="3635331" cy="557105"/>
            <a:chOff x="676256" y="1379897"/>
            <a:chExt cx="3635331" cy="557105"/>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1" name="TextBox 10"/>
            <p:cNvSpPr txBox="1"/>
            <p:nvPr/>
          </p:nvSpPr>
          <p:spPr>
            <a:xfrm>
              <a:off x="1100452" y="1459948"/>
              <a:ext cx="3211135" cy="477054"/>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Thoát</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khỏi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trò</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chơi</a:t>
              </a:r>
              <a:endParaRPr lang="en-US" sz="2500" dirty="0">
                <a:solidFill>
                  <a:srgbClr val="3333CC"/>
                </a:solidFill>
                <a:latin typeface="Arial" panose="020B0604020202020204" pitchFamily="34" charset="0"/>
                <a:cs typeface="Arial" panose="020B0604020202020204" pitchFamily="34" charset="0"/>
              </a:endParaRPr>
            </a:p>
          </p:txBody>
        </p:sp>
      </p:grpSp>
      <p:sp>
        <p:nvSpPr>
          <p:cNvPr id="18" name="Rectangle 17"/>
          <p:cNvSpPr/>
          <p:nvPr/>
        </p:nvSpPr>
        <p:spPr>
          <a:xfrm>
            <a:off x="1194994" y="2202593"/>
            <a:ext cx="9426171" cy="503599"/>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dirty="0" smtClean="0">
                <a:solidFill>
                  <a:srgbClr val="FF0000"/>
                </a:solidFill>
              </a:rPr>
              <a:t> </a:t>
            </a:r>
            <a:r>
              <a:rPr lang="en-US" sz="2400" b="1" dirty="0" err="1" smtClean="0">
                <a:solidFill>
                  <a:srgbClr val="FF0000"/>
                </a:solidFill>
                <a:latin typeface="Arial" panose="020B0604020202020204" pitchFamily="34" charset="0"/>
                <a:cs typeface="Arial" panose="020B0604020202020204" pitchFamily="34" charset="0"/>
              </a:rPr>
              <a:t>Để</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thoát</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khỏi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trò</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chơi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em</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hãy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gõ</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ba</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lần</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liên</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tiếp</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phím</a:t>
            </a:r>
            <a:r>
              <a:rPr lang="en-US" sz="2400" b="1" dirty="0" smtClean="0">
                <a:solidFill>
                  <a:srgbClr val="FF0000"/>
                </a:solidFill>
                <a:latin typeface="Arial" panose="020B0604020202020204" pitchFamily="34" charset="0"/>
                <a:cs typeface="Arial" panose="020B0604020202020204" pitchFamily="34" charset="0"/>
              </a:rPr>
              <a:t> ESC</a:t>
            </a:r>
          </a:p>
        </p:txBody>
      </p:sp>
      <p:grpSp>
        <p:nvGrpSpPr>
          <p:cNvPr id="15" name="Group 14"/>
          <p:cNvGrpSpPr/>
          <p:nvPr/>
        </p:nvGrpSpPr>
        <p:grpSpPr>
          <a:xfrm>
            <a:off x="1299919" y="2773664"/>
            <a:ext cx="9321246" cy="3176594"/>
            <a:chOff x="1218733" y="1855695"/>
            <a:chExt cx="9321246" cy="3696540"/>
          </a:xfrm>
        </p:grpSpPr>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1218733" y="1855695"/>
              <a:ext cx="9321246" cy="3696540"/>
            </a:xfrm>
            <a:prstGeom prst="rect">
              <a:avLst/>
            </a:prstGeom>
          </p:spPr>
        </p:pic>
        <p:pic>
          <p:nvPicPr>
            <p:cNvPr id="20" name="Picture 19"/>
            <p:cNvPicPr>
              <a:picLocks noChangeAspect="1"/>
            </p:cNvPicPr>
            <p:nvPr/>
          </p:nvPicPr>
          <p:blipFill>
            <a:blip r:embed="rId5"/>
            <a:stretch>
              <a:fillRect/>
            </a:stretch>
          </p:blipFill>
          <p:spPr>
            <a:xfrm>
              <a:off x="7351058" y="3778624"/>
              <a:ext cx="1160930" cy="309282"/>
            </a:xfrm>
            <a:prstGeom prst="rect">
              <a:avLst/>
            </a:prstGeom>
          </p:spPr>
        </p:pic>
      </p:grpSp>
      <p:sp>
        <p:nvSpPr>
          <p:cNvPr id="6" name="Rounded Rectangle 5"/>
          <p:cNvSpPr/>
          <p:nvPr/>
        </p:nvSpPr>
        <p:spPr>
          <a:xfrm>
            <a:off x="1586434" y="3276777"/>
            <a:ext cx="554181" cy="48008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299919" y="1683580"/>
            <a:ext cx="9426171" cy="535531"/>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dirty="0" smtClean="0">
                <a:solidFill>
                  <a:srgbClr val="FF0000"/>
                </a:solidFill>
              </a:rPr>
              <a:t> </a:t>
            </a:r>
            <a:r>
              <a:rPr lang="en-US" sz="2400" b="1" dirty="0" err="1" smtClean="0">
                <a:solidFill>
                  <a:srgbClr val="3333CC"/>
                </a:solidFill>
                <a:latin typeface="Arial" panose="020B0604020202020204" pitchFamily="34" charset="0"/>
                <a:cs typeface="Arial" panose="020B0604020202020204" pitchFamily="34" charset="0"/>
              </a:rPr>
              <a:t>Để</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thoát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khỏi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trò</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chơi</a:t>
            </a:r>
            <a:r>
              <a:rPr lang="en-US" sz="2400" b="1" dirty="0" smtClean="0">
                <a:solidFill>
                  <a:srgbClr val="3333CC"/>
                </a:solidFill>
                <a:latin typeface="Arial" panose="020B0604020202020204" pitchFamily="34" charset="0"/>
                <a:cs typeface="Arial" panose="020B0604020202020204" pitchFamily="34" charset="0"/>
              </a:rPr>
              <a:t>, </a:t>
            </a:r>
            <a:r>
              <a:rPr lang="en-US" sz="2400" b="1" err="1" smtClean="0">
                <a:solidFill>
                  <a:srgbClr val="3333CC"/>
                </a:solidFill>
                <a:latin typeface="Arial" panose="020B0604020202020204" pitchFamily="34" charset="0"/>
                <a:cs typeface="Arial" panose="020B0604020202020204" pitchFamily="34" charset="0"/>
              </a:rPr>
              <a:t>em</a:t>
            </a:r>
            <a:r>
              <a:rPr lang="en-US" sz="2400" b="1" smtClean="0">
                <a:solidFill>
                  <a:srgbClr val="3333CC"/>
                </a:solidFill>
                <a:latin typeface="Arial" panose="020B0604020202020204" pitchFamily="34" charset="0"/>
                <a:cs typeface="Arial" panose="020B0604020202020204" pitchFamily="34" charset="0"/>
              </a:rPr>
              <a:t> làm như thế nào?</a:t>
            </a:r>
            <a:endParaRPr lang="en-US" sz="2400" b="1" dirty="0" smtClean="0">
              <a:solidFill>
                <a:srgbClr val="FF0000"/>
              </a:solidFill>
              <a:latin typeface="Arial" panose="020B0604020202020204" pitchFamily="34" charset="0"/>
              <a:cs typeface="Arial" panose="020B0604020202020204" pitchFamily="34" charset="0"/>
            </a:endParaRPr>
          </a:p>
        </p:txBody>
      </p:sp>
      <p:sp>
        <p:nvSpPr>
          <p:cNvPr id="19" name="Rectangle 18"/>
          <p:cNvSpPr/>
          <p:nvPr/>
        </p:nvSpPr>
        <p:spPr>
          <a:xfrm>
            <a:off x="3635154" y="5985798"/>
            <a:ext cx="5692679" cy="535531"/>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smtClean="0">
                <a:solidFill>
                  <a:srgbClr val="FF0000"/>
                </a:solidFill>
              </a:rPr>
              <a:t> Để luyện tập thêm cách gõ phím -&gt; HĐ3</a:t>
            </a:r>
            <a:endParaRPr lang="en-US" sz="2400" b="1" dirty="0"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427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fade">
                                      <p:cBhvr>
                                        <p:cTn id="17" dur="500"/>
                                        <p:tgtEl>
                                          <p:spTgt spid="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
                                            <p:txEl>
                                              <p:pRg st="0" end="0"/>
                                            </p:txEl>
                                          </p:spTgt>
                                        </p:tgtEl>
                                        <p:attrNameLst>
                                          <p:attrName>style.visibility</p:attrName>
                                        </p:attrNameLst>
                                      </p:cBhvr>
                                      <p:to>
                                        <p:strVal val="visible"/>
                                      </p:to>
                                    </p:set>
                                    <p:animEffect transition="in" filter="fade">
                                      <p:cBhvr>
                                        <p:cTn id="30"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9" name="Rectangle 8"/>
          <p:cNvSpPr/>
          <p:nvPr/>
        </p:nvSpPr>
        <p:spPr>
          <a:xfrm>
            <a:off x="1031555" y="1087259"/>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593273" y="2101554"/>
            <a:ext cx="8478982" cy="3972366"/>
          </a:xfrm>
          <a:prstGeom prst="rect">
            <a:avLst/>
          </a:prstGeom>
        </p:spPr>
      </p:pic>
      <p:sp>
        <p:nvSpPr>
          <p:cNvPr id="6" name="Rectangle 5"/>
          <p:cNvSpPr/>
          <p:nvPr/>
        </p:nvSpPr>
        <p:spPr>
          <a:xfrm>
            <a:off x="1120806" y="1007308"/>
            <a:ext cx="5477626" cy="532582"/>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dirty="0" smtClean="0">
                <a:solidFill>
                  <a:srgbClr val="FF0000"/>
                </a:solidFill>
              </a:rPr>
              <a:t> </a:t>
            </a:r>
            <a:r>
              <a:rPr lang="en-US" sz="2600" b="1" dirty="0" err="1" smtClean="0">
                <a:solidFill>
                  <a:srgbClr val="FF0000"/>
                </a:solidFill>
                <a:latin typeface="Arial" panose="020B0604020202020204" pitchFamily="34" charset="0"/>
                <a:cs typeface="Arial" panose="020B0604020202020204" pitchFamily="34" charset="0"/>
              </a:rPr>
              <a:t>Bắn</a:t>
            </a:r>
            <a:r>
              <a:rPr lang="en-US" sz="2600" b="1" dirty="0" smtClean="0">
                <a:solidFill>
                  <a:srgbClr val="FF0000"/>
                </a:solidFill>
                <a:latin typeface="Arial" panose="020B0604020202020204" pitchFamily="34" charset="0"/>
                <a:cs typeface="Arial" panose="020B0604020202020204" pitchFamily="34" charset="0"/>
              </a:rPr>
              <a:t> </a:t>
            </a:r>
            <a:r>
              <a:rPr lang="en-US" sz="2600" b="1" dirty="0" err="1" smtClean="0">
                <a:solidFill>
                  <a:srgbClr val="FF0000"/>
                </a:solidFill>
                <a:latin typeface="Arial" panose="020B0604020202020204" pitchFamily="34" charset="0"/>
                <a:cs typeface="Arial" panose="020B0604020202020204" pitchFamily="34" charset="0"/>
              </a:rPr>
              <a:t>thiên</a:t>
            </a:r>
            <a:r>
              <a:rPr lang="en-US" sz="2600" b="1" dirty="0" smtClean="0">
                <a:solidFill>
                  <a:srgbClr val="FF0000"/>
                </a:solidFill>
                <a:latin typeface="Arial" panose="020B0604020202020204" pitchFamily="34" charset="0"/>
                <a:cs typeface="Arial" panose="020B0604020202020204" pitchFamily="34" charset="0"/>
              </a:rPr>
              <a:t> </a:t>
            </a:r>
            <a:r>
              <a:rPr lang="en-US" sz="2600" b="1" dirty="0" err="1" smtClean="0">
                <a:solidFill>
                  <a:srgbClr val="FF0000"/>
                </a:solidFill>
                <a:latin typeface="Arial" panose="020B0604020202020204" pitchFamily="34" charset="0"/>
                <a:cs typeface="Arial" panose="020B0604020202020204" pitchFamily="34" charset="0"/>
              </a:rPr>
              <a:t>thạch</a:t>
            </a:r>
            <a:endParaRPr lang="en-US" sz="2600" b="1" dirty="0" smtClean="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1120806" y="1508565"/>
            <a:ext cx="9979316" cy="503599"/>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smtClean="0">
                <a:solidFill>
                  <a:srgbClr val="3333CC"/>
                </a:solidFill>
              </a:rPr>
              <a:t> </a:t>
            </a:r>
            <a:r>
              <a:rPr lang="en-US" sz="2400" b="1" smtClean="0">
                <a:solidFill>
                  <a:srgbClr val="3333CC"/>
                </a:solidFill>
                <a:latin typeface="Arial" panose="020B0604020202020204" pitchFamily="34" charset="0"/>
                <a:cs typeface="Arial" panose="020B0604020202020204" pitchFamily="34" charset="0"/>
              </a:rPr>
              <a:t>Quan sát hình 12.3_31 thực hiện theo hướng dẫn, t/g 3’</a:t>
            </a:r>
            <a:endParaRPr lang="en-US" sz="2400" b="1" dirty="0" smtClean="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9" name="Rectangle 8"/>
          <p:cNvSpPr/>
          <p:nvPr/>
        </p:nvSpPr>
        <p:spPr>
          <a:xfrm>
            <a:off x="1089429" y="1087259"/>
            <a:ext cx="5477626" cy="938719"/>
          </a:xfrm>
          <a:prstGeom prst="rect">
            <a:avLst/>
          </a:prstGeom>
        </p:spPr>
        <p:txBody>
          <a:bodyPr wrap="square">
            <a:spAutoFit/>
          </a:bodyPr>
          <a:lstStyle/>
          <a:p>
            <a:pPr marL="342900" indent="-342900" algn="just">
              <a:buFont typeface="Wingdings" panose="05000000000000000000" pitchFamily="2" charset="2"/>
              <a:buChar char="v"/>
            </a:pPr>
            <a:r>
              <a:rPr lang="en-US" sz="2400" b="1" dirty="0" smtClean="0">
                <a:solidFill>
                  <a:srgbClr val="FF0000"/>
                </a:solidFill>
              </a:rPr>
              <a:t> </a:t>
            </a:r>
            <a:r>
              <a:rPr lang="en-US" sz="2600" b="1" dirty="0" err="1" smtClean="0">
                <a:solidFill>
                  <a:srgbClr val="FF0000"/>
                </a:solidFill>
                <a:latin typeface="Arial" panose="020B0604020202020204" pitchFamily="34" charset="0"/>
                <a:cs typeface="Arial" panose="020B0604020202020204" pitchFamily="34" charset="0"/>
              </a:rPr>
              <a:t>Bắn</a:t>
            </a:r>
            <a:r>
              <a:rPr lang="en-US" sz="2600" b="1" dirty="0" smtClean="0">
                <a:solidFill>
                  <a:srgbClr val="FF0000"/>
                </a:solidFill>
                <a:latin typeface="Arial" panose="020B0604020202020204" pitchFamily="34" charset="0"/>
                <a:cs typeface="Arial" panose="020B0604020202020204" pitchFamily="34" charset="0"/>
              </a:rPr>
              <a:t> </a:t>
            </a:r>
            <a:r>
              <a:rPr lang="en-US" sz="2600" b="1" dirty="0" err="1" smtClean="0">
                <a:solidFill>
                  <a:srgbClr val="FF0000"/>
                </a:solidFill>
                <a:latin typeface="Arial" panose="020B0604020202020204" pitchFamily="34" charset="0"/>
                <a:cs typeface="Arial" panose="020B0604020202020204" pitchFamily="34" charset="0"/>
              </a:rPr>
              <a:t>thiên</a:t>
            </a:r>
            <a:r>
              <a:rPr lang="en-US" sz="2600" b="1" dirty="0" smtClean="0">
                <a:solidFill>
                  <a:srgbClr val="FF0000"/>
                </a:solidFill>
                <a:latin typeface="Arial" panose="020B0604020202020204" pitchFamily="34" charset="0"/>
                <a:cs typeface="Arial" panose="020B0604020202020204" pitchFamily="34" charset="0"/>
              </a:rPr>
              <a:t> </a:t>
            </a:r>
            <a:r>
              <a:rPr lang="en-US" sz="2600" b="1" dirty="0" err="1" smtClean="0">
                <a:solidFill>
                  <a:srgbClr val="FF0000"/>
                </a:solidFill>
                <a:latin typeface="Arial" panose="020B0604020202020204" pitchFamily="34" charset="0"/>
                <a:cs typeface="Arial" panose="020B0604020202020204" pitchFamily="34" charset="0"/>
              </a:rPr>
              <a:t>thạch</a:t>
            </a:r>
            <a:endParaRPr lang="en-US" sz="2600" b="1" dirty="0" smtClean="0">
              <a:solidFill>
                <a:srgbClr val="FF0000"/>
              </a:solidFill>
              <a:latin typeface="Arial" panose="020B0604020202020204" pitchFamily="34" charset="0"/>
              <a:cs typeface="Arial" panose="020B0604020202020204" pitchFamily="34" charset="0"/>
            </a:endParaRPr>
          </a:p>
          <a:p>
            <a:pPr algn="just">
              <a:spcBef>
                <a:spcPts val="600"/>
              </a:spcBef>
            </a:pPr>
            <a:r>
              <a:rPr lang="en-US" sz="2400" b="1" dirty="0">
                <a:solidFill>
                  <a:srgbClr val="3333CC"/>
                </a:solidFill>
                <a:latin typeface="Arial" panose="020B0604020202020204" pitchFamily="34" charset="0"/>
                <a:cs typeface="Arial" panose="020B0604020202020204" pitchFamily="34" charset="0"/>
              </a:rPr>
              <a:t> </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Em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thực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hiện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các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bước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sau</a:t>
            </a:r>
            <a:r>
              <a:rPr lang="en-US" sz="2400" b="1" dirty="0" smtClean="0">
                <a:solidFill>
                  <a:srgbClr val="3333CC"/>
                </a:solidFill>
                <a:latin typeface="Arial" panose="020B0604020202020204" pitchFamily="34" charset="0"/>
                <a:cs typeface="Arial" panose="020B0604020202020204" pitchFamily="34" charset="0"/>
              </a:rPr>
              <a:t>:</a:t>
            </a:r>
            <a:endParaRPr lang="en-US" sz="2400" b="1" dirty="0"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1089429" y="2565691"/>
            <a:ext cx="9801225" cy="3256375"/>
          </a:xfrm>
          <a:prstGeom prst="rect">
            <a:avLst/>
          </a:prstGeom>
        </p:spPr>
      </p:pic>
      <p:sp>
        <p:nvSpPr>
          <p:cNvPr id="5" name="Rectangle 4"/>
          <p:cNvSpPr/>
          <p:nvPr/>
        </p:nvSpPr>
        <p:spPr>
          <a:xfrm>
            <a:off x="1089429" y="1961120"/>
            <a:ext cx="9675027" cy="535531"/>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smtClean="0">
                <a:solidFill>
                  <a:srgbClr val="FF0000"/>
                </a:solidFill>
                <a:latin typeface="Arial" panose="020B0604020202020204" pitchFamily="34" charset="0"/>
                <a:cs typeface="Arial" panose="020B0604020202020204" pitchFamily="34" charset="0"/>
              </a:rPr>
              <a:t>Nêu cách chơi trong trò chơi  </a:t>
            </a:r>
            <a:r>
              <a:rPr lang="en-US" sz="2400" dirty="0" err="1" smtClean="0">
                <a:solidFill>
                  <a:srgbClr val="FF0000"/>
                </a:solidFill>
                <a:latin typeface="Arial" panose="020B0604020202020204" pitchFamily="34" charset="0"/>
                <a:cs typeface="Arial" panose="020B0604020202020204" pitchFamily="34" charset="0"/>
              </a:rPr>
              <a:t>Bắn</a:t>
            </a:r>
            <a:r>
              <a:rPr lang="en-US" sz="2400" dirty="0" smtClean="0">
                <a:solidFill>
                  <a:srgbClr val="FF0000"/>
                </a:solidFill>
                <a:latin typeface="Arial" panose="020B0604020202020204" pitchFamily="34" charset="0"/>
                <a:cs typeface="Arial" panose="020B0604020202020204" pitchFamily="34" charset="0"/>
              </a:rPr>
              <a:t> </a:t>
            </a:r>
            <a:r>
              <a:rPr lang="en-US" sz="2400" err="1" smtClean="0">
                <a:solidFill>
                  <a:srgbClr val="FF0000"/>
                </a:solidFill>
                <a:latin typeface="Arial" panose="020B0604020202020204" pitchFamily="34" charset="0"/>
                <a:cs typeface="Arial" panose="020B0604020202020204" pitchFamily="34" charset="0"/>
              </a:rPr>
              <a:t>thiên</a:t>
            </a:r>
            <a:r>
              <a:rPr lang="en-US" sz="2400" smtClean="0">
                <a:solidFill>
                  <a:srgbClr val="FF0000"/>
                </a:solidFill>
                <a:latin typeface="Arial" panose="020B0604020202020204" pitchFamily="34" charset="0"/>
                <a:cs typeface="Arial" panose="020B0604020202020204" pitchFamily="34" charset="0"/>
              </a:rPr>
              <a:t> thạch</a:t>
            </a:r>
            <a:endParaRPr lang="en-US" sz="2400" dirty="0" smtClean="0">
              <a:solidFill>
                <a:srgbClr val="FF0000"/>
              </a:solidFill>
              <a:latin typeface="Arial" panose="020B0604020202020204" pitchFamily="34" charset="0"/>
              <a:cs typeface="Arial" panose="020B0604020202020204" pitchFamily="34" charset="0"/>
            </a:endParaRPr>
          </a:p>
        </p:txBody>
      </p:sp>
      <p:sp>
        <p:nvSpPr>
          <p:cNvPr id="3" name="Rectangle 2"/>
          <p:cNvSpPr/>
          <p:nvPr/>
        </p:nvSpPr>
        <p:spPr>
          <a:xfrm>
            <a:off x="2257062" y="5891106"/>
            <a:ext cx="8106137" cy="461665"/>
          </a:xfrm>
          <a:prstGeom prst="rect">
            <a:avLst/>
          </a:prstGeom>
        </p:spPr>
        <p:txBody>
          <a:bodyPr wrap="square">
            <a:spAutoFit/>
          </a:bodyPr>
          <a:lstStyle/>
          <a:p>
            <a:pPr marL="342900" indent="-342900">
              <a:buFont typeface="Wingdings" panose="05000000000000000000" pitchFamily="2" charset="2"/>
              <a:buChar char="Ø"/>
            </a:pPr>
            <a:r>
              <a:rPr lang="en-US" sz="2400">
                <a:solidFill>
                  <a:srgbClr val="FF0000"/>
                </a:solidFill>
                <a:latin typeface="Arial" panose="020B0604020202020204" pitchFamily="34" charset="0"/>
                <a:ea typeface="MS Mincho"/>
                <a:cs typeface="Arial" panose="020B0604020202020204" pitchFamily="34" charset="0"/>
              </a:rPr>
              <a:t>Để thực hiện y/c khó hơn của trò chơi T</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uxtyping -&gt; HĐ4</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867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193227" y="260755"/>
            <a:ext cx="3657995" cy="573104"/>
          </a:xfrm>
          <a:prstGeom prst="rect">
            <a:avLst/>
          </a:prstGeom>
        </p:spPr>
      </p:pic>
      <p:sp>
        <p:nvSpPr>
          <p:cNvPr id="6" name="Rectangle 5"/>
          <p:cNvSpPr/>
          <p:nvPr/>
        </p:nvSpPr>
        <p:spPr>
          <a:xfrm>
            <a:off x="484796" y="1369388"/>
            <a:ext cx="9801225" cy="535531"/>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dirty="0" smtClean="0">
                <a:solidFill>
                  <a:srgbClr val="FF0000"/>
                </a:solidFill>
              </a:rPr>
              <a:t> </a:t>
            </a:r>
            <a:r>
              <a:rPr lang="en-US" sz="2200" b="1" dirty="0" err="1" smtClean="0">
                <a:solidFill>
                  <a:srgbClr val="3333CC"/>
                </a:solidFill>
                <a:latin typeface="Arial" panose="020B0604020202020204" pitchFamily="34" charset="0"/>
                <a:cs typeface="Arial" panose="020B0604020202020204" pitchFamily="34" charset="0"/>
              </a:rPr>
              <a:t>Để</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chơi</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gõ</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chữ</a:t>
            </a:r>
            <a:r>
              <a:rPr lang="en-US" sz="2200" b="1" dirty="0" smtClean="0">
                <a:solidFill>
                  <a:srgbClr val="3333CC"/>
                </a:solidFill>
                <a:latin typeface="Arial" panose="020B0604020202020204" pitchFamily="34" charset="0"/>
                <a:cs typeface="Arial" panose="020B0604020202020204" pitchFamily="34" charset="0"/>
              </a:rPr>
              <a:t> ở </a:t>
            </a:r>
            <a:r>
              <a:rPr lang="en-US" sz="2200" b="1" dirty="0" err="1" smtClean="0">
                <a:solidFill>
                  <a:srgbClr val="3333CC"/>
                </a:solidFill>
                <a:latin typeface="Arial" panose="020B0604020202020204" pitchFamily="34" charset="0"/>
                <a:cs typeface="Arial" panose="020B0604020202020204" pitchFamily="34" charset="0"/>
              </a:rPr>
              <a:t>mức</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trung</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bình</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em</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thực</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hiện</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các</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bước</a:t>
            </a:r>
            <a:r>
              <a:rPr lang="en-US" sz="2200" b="1" dirty="0" smtClean="0">
                <a:solidFill>
                  <a:srgbClr val="3333CC"/>
                </a:solidFill>
                <a:latin typeface="Arial" panose="020B0604020202020204" pitchFamily="34" charset="0"/>
                <a:cs typeface="Arial" panose="020B0604020202020204" pitchFamily="34" charset="0"/>
              </a:rPr>
              <a:t> </a:t>
            </a:r>
            <a:r>
              <a:rPr lang="en-US" sz="2200" b="1" dirty="0" err="1" smtClean="0">
                <a:solidFill>
                  <a:srgbClr val="3333CC"/>
                </a:solidFill>
                <a:latin typeface="Arial" panose="020B0604020202020204" pitchFamily="34" charset="0"/>
                <a:cs typeface="Arial" panose="020B0604020202020204" pitchFamily="34" charset="0"/>
              </a:rPr>
              <a:t>sau</a:t>
            </a:r>
            <a:r>
              <a:rPr lang="en-US" sz="2400" b="1" dirty="0" smtClean="0">
                <a:solidFill>
                  <a:srgbClr val="3333CC"/>
                </a:solidFill>
                <a:latin typeface="Arial" panose="020B0604020202020204" pitchFamily="34" charset="0"/>
                <a:cs typeface="Arial" panose="020B0604020202020204" pitchFamily="34" charset="0"/>
              </a:rPr>
              <a:t>:</a:t>
            </a:r>
          </a:p>
        </p:txBody>
      </p:sp>
      <p:pic>
        <p:nvPicPr>
          <p:cNvPr id="2" name="Picture 1"/>
          <p:cNvPicPr>
            <a:picLocks noChangeAspect="1"/>
          </p:cNvPicPr>
          <p:nvPr/>
        </p:nvPicPr>
        <p:blipFill>
          <a:blip r:embed="rId3"/>
          <a:stretch>
            <a:fillRect/>
          </a:stretch>
        </p:blipFill>
        <p:spPr>
          <a:xfrm>
            <a:off x="914282" y="1888150"/>
            <a:ext cx="9865592" cy="2352271"/>
          </a:xfrm>
          <a:prstGeom prst="rect">
            <a:avLst/>
          </a:prstGeom>
        </p:spPr>
      </p:pic>
      <p:sp>
        <p:nvSpPr>
          <p:cNvPr id="8" name="Rectangle 7"/>
          <p:cNvSpPr/>
          <p:nvPr/>
        </p:nvSpPr>
        <p:spPr>
          <a:xfrm>
            <a:off x="886691" y="4724401"/>
            <a:ext cx="10266217" cy="535531"/>
          </a:xfrm>
          <a:prstGeom prst="rect">
            <a:avLst/>
          </a:prstGeom>
        </p:spPr>
        <p:txBody>
          <a:bodyPr wrap="square">
            <a:spAutoFit/>
          </a:bodyPr>
          <a:lstStyle/>
          <a:p>
            <a:pPr algn="just">
              <a:lnSpc>
                <a:spcPct val="120000"/>
              </a:lnSpc>
            </a:pPr>
            <a:r>
              <a:rPr lang="en-US" sz="2400" smtClean="0">
                <a:solidFill>
                  <a:srgbClr val="FF0000"/>
                </a:solidFill>
                <a:latin typeface="Arial" panose="020B0604020202020204" pitchFamily="34" charset="0"/>
                <a:cs typeface="Arial" panose="020B0604020202020204" pitchFamily="34" charset="0"/>
              </a:rPr>
              <a:t>Để </a:t>
            </a:r>
            <a:r>
              <a:rPr lang="en-US" sz="2400" dirty="0" err="1" smtClean="0">
                <a:solidFill>
                  <a:srgbClr val="FF0000"/>
                </a:solidFill>
                <a:latin typeface="Arial" panose="020B0604020202020204" pitchFamily="34" charset="0"/>
                <a:cs typeface="Arial" panose="020B0604020202020204" pitchFamily="34" charset="0"/>
              </a:rPr>
              <a:t>thoát</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khỏi</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phần</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mềm</a:t>
            </a:r>
            <a:r>
              <a:rPr lang="en-US" sz="2400" dirty="0" smtClean="0">
                <a:solidFill>
                  <a:srgbClr val="FF0000"/>
                </a:solidFill>
                <a:latin typeface="Arial" panose="020B0604020202020204" pitchFamily="34" charset="0"/>
                <a:cs typeface="Arial" panose="020B0604020202020204" pitchFamily="34" charset="0"/>
              </a:rPr>
              <a:t> </a:t>
            </a:r>
            <a:r>
              <a:rPr lang="en-US" sz="2400" smtClean="0">
                <a:solidFill>
                  <a:srgbClr val="FF0000"/>
                </a:solidFill>
                <a:latin typeface="Arial" panose="020B0604020202020204" pitchFamily="34" charset="0"/>
                <a:cs typeface="Arial" panose="020B0604020202020204" pitchFamily="34" charset="0"/>
              </a:rPr>
              <a:t>Tux Typing, </a:t>
            </a:r>
            <a:r>
              <a:rPr lang="en-US" sz="2400" dirty="0" err="1" smtClean="0">
                <a:solidFill>
                  <a:srgbClr val="FF0000"/>
                </a:solidFill>
                <a:latin typeface="Arial" panose="020B0604020202020204" pitchFamily="34" charset="0"/>
                <a:cs typeface="Arial" panose="020B0604020202020204" pitchFamily="34" charset="0"/>
              </a:rPr>
              <a:t>em</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gõ</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liên</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tiếp</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bốn</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lần</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vào</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solidFill>
                  <a:srgbClr val="FF0000"/>
                </a:solidFill>
                <a:latin typeface="Arial" panose="020B0604020202020204" pitchFamily="34" charset="0"/>
                <a:cs typeface="Arial" panose="020B0604020202020204" pitchFamily="34" charset="0"/>
              </a:rPr>
              <a:t>phím</a:t>
            </a:r>
            <a:r>
              <a:rPr lang="en-US" sz="2400" dirty="0" smtClean="0">
                <a:solidFill>
                  <a:srgbClr val="FF0000"/>
                </a:solidFill>
                <a:latin typeface="Arial" panose="020B0604020202020204" pitchFamily="34" charset="0"/>
                <a:cs typeface="Arial" panose="020B0604020202020204" pitchFamily="34" charset="0"/>
              </a:rPr>
              <a:t> Esc</a:t>
            </a:r>
          </a:p>
        </p:txBody>
      </p:sp>
      <p:sp>
        <p:nvSpPr>
          <p:cNvPr id="9" name="Rectangle 8"/>
          <p:cNvSpPr/>
          <p:nvPr/>
        </p:nvSpPr>
        <p:spPr>
          <a:xfrm>
            <a:off x="914282" y="849823"/>
            <a:ext cx="9801225" cy="503599"/>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smtClean="0">
                <a:solidFill>
                  <a:srgbClr val="FF0000"/>
                </a:solidFill>
              </a:rPr>
              <a:t>Thực hiện theo hướng dẫn sgk_32, t/g 3’</a:t>
            </a:r>
            <a:r>
              <a:rPr lang="en-US" sz="2400" b="1" smtClean="0">
                <a:solidFill>
                  <a:srgbClr val="3333CC"/>
                </a:solidFill>
                <a:latin typeface="Arial" panose="020B0604020202020204" pitchFamily="34" charset="0"/>
                <a:cs typeface="Arial" panose="020B0604020202020204" pitchFamily="34" charset="0"/>
              </a:rPr>
              <a:t>:</a:t>
            </a:r>
            <a:endParaRPr lang="en-US" sz="2400" b="1" dirty="0" smtClean="0">
              <a:solidFill>
                <a:srgbClr val="3333CC"/>
              </a:solidFill>
              <a:latin typeface="Arial" panose="020B0604020202020204" pitchFamily="34" charset="0"/>
              <a:cs typeface="Arial" panose="020B0604020202020204" pitchFamily="34" charset="0"/>
            </a:endParaRPr>
          </a:p>
        </p:txBody>
      </p:sp>
      <p:sp>
        <p:nvSpPr>
          <p:cNvPr id="10" name="Rectangle 9"/>
          <p:cNvSpPr/>
          <p:nvPr/>
        </p:nvSpPr>
        <p:spPr>
          <a:xfrm>
            <a:off x="872835" y="4267200"/>
            <a:ext cx="10058401" cy="535531"/>
          </a:xfrm>
          <a:prstGeom prst="rect">
            <a:avLst/>
          </a:prstGeom>
        </p:spPr>
        <p:txBody>
          <a:bodyPr wrap="square">
            <a:spAutoFit/>
          </a:bodyPr>
          <a:lstStyle/>
          <a:p>
            <a:pPr algn="just">
              <a:lnSpc>
                <a:spcPct val="120000"/>
              </a:lnSpc>
            </a:pPr>
            <a:r>
              <a:rPr lang="en-US" sz="2400" smtClean="0">
                <a:solidFill>
                  <a:srgbClr val="002060"/>
                </a:solidFill>
                <a:latin typeface="Arial" panose="020B0604020202020204" pitchFamily="34" charset="0"/>
                <a:cs typeface="Arial" panose="020B0604020202020204" pitchFamily="34" charset="0"/>
              </a:rPr>
              <a:t> Trong màn chơi này để </a:t>
            </a:r>
            <a:r>
              <a:rPr lang="en-US" sz="2400" dirty="0" err="1" smtClean="0">
                <a:solidFill>
                  <a:srgbClr val="002060"/>
                </a:solidFill>
                <a:latin typeface="Arial" panose="020B0604020202020204" pitchFamily="34" charset="0"/>
                <a:cs typeface="Arial" panose="020B0604020202020204" pitchFamily="34" charset="0"/>
              </a:rPr>
              <a:t>thoát</a:t>
            </a:r>
            <a:r>
              <a:rPr lang="en-US" sz="2400" dirty="0" smtClean="0">
                <a:solidFill>
                  <a:srgbClr val="002060"/>
                </a:solidFill>
                <a:latin typeface="Arial" panose="020B0604020202020204" pitchFamily="34" charset="0"/>
                <a:cs typeface="Arial" panose="020B0604020202020204" pitchFamily="34" charset="0"/>
              </a:rPr>
              <a:t> </a:t>
            </a:r>
            <a:r>
              <a:rPr lang="en-US" sz="2400" dirty="0" err="1" smtClean="0">
                <a:solidFill>
                  <a:srgbClr val="002060"/>
                </a:solidFill>
                <a:latin typeface="Arial" panose="020B0604020202020204" pitchFamily="34" charset="0"/>
                <a:cs typeface="Arial" panose="020B0604020202020204" pitchFamily="34" charset="0"/>
              </a:rPr>
              <a:t>khỏi</a:t>
            </a:r>
            <a:r>
              <a:rPr lang="en-US" sz="2400" dirty="0" smtClean="0">
                <a:solidFill>
                  <a:srgbClr val="002060"/>
                </a:solidFill>
                <a:latin typeface="Arial" panose="020B0604020202020204" pitchFamily="34" charset="0"/>
                <a:cs typeface="Arial" panose="020B0604020202020204" pitchFamily="34" charset="0"/>
              </a:rPr>
              <a:t> </a:t>
            </a:r>
            <a:r>
              <a:rPr lang="en-US" sz="2400" dirty="0" err="1" smtClean="0">
                <a:solidFill>
                  <a:srgbClr val="002060"/>
                </a:solidFill>
                <a:latin typeface="Arial" panose="020B0604020202020204" pitchFamily="34" charset="0"/>
                <a:cs typeface="Arial" panose="020B0604020202020204" pitchFamily="34" charset="0"/>
              </a:rPr>
              <a:t>phần</a:t>
            </a:r>
            <a:r>
              <a:rPr lang="en-US" sz="2400" dirty="0" smtClean="0">
                <a:solidFill>
                  <a:srgbClr val="002060"/>
                </a:solidFill>
                <a:latin typeface="Arial" panose="020B0604020202020204" pitchFamily="34" charset="0"/>
                <a:cs typeface="Arial" panose="020B0604020202020204" pitchFamily="34" charset="0"/>
              </a:rPr>
              <a:t> </a:t>
            </a:r>
            <a:r>
              <a:rPr lang="en-US" sz="2400" dirty="0" err="1" smtClean="0">
                <a:solidFill>
                  <a:srgbClr val="002060"/>
                </a:solidFill>
                <a:latin typeface="Arial" panose="020B0604020202020204" pitchFamily="34" charset="0"/>
                <a:cs typeface="Arial" panose="020B0604020202020204" pitchFamily="34" charset="0"/>
              </a:rPr>
              <a:t>mềm</a:t>
            </a:r>
            <a:r>
              <a:rPr lang="en-US" sz="2400" dirty="0" smtClean="0">
                <a:solidFill>
                  <a:srgbClr val="002060"/>
                </a:solidFill>
                <a:latin typeface="Arial" panose="020B0604020202020204" pitchFamily="34" charset="0"/>
                <a:cs typeface="Arial" panose="020B0604020202020204" pitchFamily="34" charset="0"/>
              </a:rPr>
              <a:t> </a:t>
            </a:r>
            <a:r>
              <a:rPr lang="en-US" sz="2400" smtClean="0">
                <a:solidFill>
                  <a:srgbClr val="002060"/>
                </a:solidFill>
                <a:latin typeface="Arial" panose="020B0604020202020204" pitchFamily="34" charset="0"/>
                <a:cs typeface="Arial" panose="020B0604020202020204" pitchFamily="34" charset="0"/>
              </a:rPr>
              <a:t>Tux Typing, </a:t>
            </a:r>
            <a:r>
              <a:rPr lang="en-US" sz="2400" err="1" smtClean="0">
                <a:solidFill>
                  <a:srgbClr val="002060"/>
                </a:solidFill>
                <a:latin typeface="Arial" panose="020B0604020202020204" pitchFamily="34" charset="0"/>
                <a:cs typeface="Arial" panose="020B0604020202020204" pitchFamily="34" charset="0"/>
              </a:rPr>
              <a:t>em</a:t>
            </a:r>
            <a:r>
              <a:rPr lang="en-US" sz="2400" smtClean="0">
                <a:solidFill>
                  <a:srgbClr val="002060"/>
                </a:solidFill>
                <a:latin typeface="Arial" panose="020B0604020202020204" pitchFamily="34" charset="0"/>
                <a:cs typeface="Arial" panose="020B0604020202020204" pitchFamily="34" charset="0"/>
              </a:rPr>
              <a:t> làm ntn?</a:t>
            </a:r>
            <a:endParaRPr lang="en-US" sz="2400" dirty="0" smtClean="0">
              <a:solidFill>
                <a:srgbClr val="002060"/>
              </a:solidFill>
              <a:latin typeface="Arial" panose="020B0604020202020204" pitchFamily="34" charset="0"/>
              <a:cs typeface="Arial" panose="020B0604020202020204" pitchFamily="34" charset="0"/>
            </a:endParaRPr>
          </a:p>
        </p:txBody>
      </p:sp>
      <p:sp>
        <p:nvSpPr>
          <p:cNvPr id="11" name="Rectangle 10"/>
          <p:cNvSpPr/>
          <p:nvPr/>
        </p:nvSpPr>
        <p:spPr>
          <a:xfrm>
            <a:off x="1260764" y="5301580"/>
            <a:ext cx="9157854" cy="535531"/>
          </a:xfrm>
          <a:prstGeom prst="rect">
            <a:avLst/>
          </a:prstGeom>
        </p:spPr>
        <p:txBody>
          <a:bodyPr wrap="square">
            <a:spAutoFit/>
          </a:bodyPr>
          <a:lstStyle/>
          <a:p>
            <a:pPr algn="just">
              <a:lnSpc>
                <a:spcPct val="120000"/>
              </a:lnSpc>
            </a:pPr>
            <a:r>
              <a:rPr lang="en-US" sz="2400">
                <a:latin typeface="Arial" panose="020B0604020202020204" pitchFamily="34" charset="0"/>
                <a:cs typeface="Arial" panose="020B0604020202020204" pitchFamily="34" charset="0"/>
              </a:rPr>
              <a:t>Qua bài học ngày hôm nay, các em đã biết thêm được điều gì?</a:t>
            </a:r>
            <a:endParaRPr lang="en-US" sz="2400" dirty="0" smtClean="0">
              <a:solidFill>
                <a:srgbClr val="002060"/>
              </a:solidFill>
              <a:latin typeface="Arial" panose="020B0604020202020204" pitchFamily="34" charset="0"/>
              <a:cs typeface="Arial" panose="020B0604020202020204" pitchFamily="34" charset="0"/>
            </a:endParaRPr>
          </a:p>
        </p:txBody>
      </p:sp>
      <p:sp>
        <p:nvSpPr>
          <p:cNvPr id="12" name="Rectangle 11"/>
          <p:cNvSpPr/>
          <p:nvPr/>
        </p:nvSpPr>
        <p:spPr>
          <a:xfrm>
            <a:off x="1260764" y="5837111"/>
            <a:ext cx="8742218" cy="494751"/>
          </a:xfrm>
          <a:prstGeom prst="rect">
            <a:avLst/>
          </a:prstGeom>
          <a:noFill/>
        </p:spPr>
        <p:txBody>
          <a:bodyPr wrap="square">
            <a:spAutoFit/>
          </a:bodyPr>
          <a:lstStyle/>
          <a:p>
            <a:pPr algn="just">
              <a:lnSpc>
                <a:spcPct val="120000"/>
              </a:lnSpc>
            </a:pPr>
            <a:r>
              <a:rPr lang="en-US" sz="2400">
                <a:solidFill>
                  <a:srgbClr val="FF0000"/>
                </a:solidFill>
                <a:latin typeface="Arial" panose="020B0604020202020204" pitchFamily="34" charset="0"/>
                <a:cs typeface="Arial" panose="020B0604020202020204" pitchFamily="34" charset="0"/>
              </a:rPr>
              <a:t>Phần mềm tuxtyping giúp em luyện gõ phím nhanh và đúng</a:t>
            </a:r>
            <a:endParaRPr lang="en-US" sz="2400" dirty="0"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ircle(in)">
                                      <p:cBhvr>
                                        <p:cTn id="28" dur="2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style.rotation</p:attrName>
                                        </p:attrNameLst>
                                      </p:cBhvr>
                                      <p:tavLst>
                                        <p:tav tm="0">
                                          <p:val>
                                            <p:fltVal val="90"/>
                                          </p:val>
                                        </p:tav>
                                        <p:tav tm="100000">
                                          <p:val>
                                            <p:fltVal val="0"/>
                                          </p:val>
                                        </p:tav>
                                      </p:tavLst>
                                    </p:anim>
                                    <p:animEffect transition="in" filter="fade">
                                      <p:cBhvr>
                                        <p:cTn id="36" dur="10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anim calcmode="lin" valueType="num">
                                      <p:cBhvr>
                                        <p:cTn id="41"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42"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43"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0315" t="2710" r="18621" b="-1"/>
          <a:stretch/>
        </p:blipFill>
        <p:spPr>
          <a:xfrm>
            <a:off x="701412" y="2127531"/>
            <a:ext cx="2552130" cy="3401331"/>
          </a:xfrm>
          <a:prstGeom prst="rect">
            <a:avLst/>
          </a:prstGeom>
        </p:spPr>
      </p:pic>
      <p:sp>
        <p:nvSpPr>
          <p:cNvPr id="8" name="Horizontal Scroll 7"/>
          <p:cNvSpPr/>
          <p:nvPr/>
        </p:nvSpPr>
        <p:spPr>
          <a:xfrm>
            <a:off x="3253542" y="1924334"/>
            <a:ext cx="7808158" cy="2888966"/>
          </a:xfrm>
          <a:prstGeom prst="horizontalScroll">
            <a:avLst/>
          </a:prstGeom>
          <a:solidFill>
            <a:srgbClr val="3333C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algn="just">
              <a:lnSpc>
                <a:spcPct val="130000"/>
              </a:lnSpc>
            </a:pPr>
            <a:r>
              <a:rPr lang="en-US" sz="2800" dirty="0" err="1">
                <a:latin typeface="Arial" panose="020B0604020202020204" pitchFamily="34" charset="0"/>
                <a:cs typeface="Arial" panose="020B0604020202020204" pitchFamily="34" charset="0"/>
              </a:rPr>
              <a:t>Phần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mềm</a:t>
            </a:r>
            <a:r>
              <a:rPr lang="en-US" sz="2800" dirty="0">
                <a:latin typeface="Arial" panose="020B0604020202020204" pitchFamily="34" charset="0"/>
                <a:cs typeface="Arial" panose="020B0604020202020204" pitchFamily="34" charset="0"/>
              </a:rPr>
              <a:t> Tux Typing </a:t>
            </a:r>
            <a:r>
              <a:rPr lang="en-US" sz="2800" dirty="0" err="1">
                <a:latin typeface="Arial" panose="020B0604020202020204" pitchFamily="34" charset="0"/>
                <a:cs typeface="Arial" panose="020B0604020202020204" pitchFamily="34" charset="0"/>
              </a:rPr>
              <a:t>giúp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luyện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gõ</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phím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nhanh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đúng</a:t>
            </a:r>
            <a:endParaRPr lang="en-US" sz="2600" b="1" dirty="0">
              <a:latin typeface="Arial" panose="020B0604020202020204" pitchFamily="34" charset="0"/>
              <a:cs typeface="Arial" panose="020B0604020202020204" pitchFamily="34" charset="0"/>
            </a:endParaRPr>
          </a:p>
        </p:txBody>
      </p:sp>
      <p:sp>
        <p:nvSpPr>
          <p:cNvPr id="9" name="Oval 8"/>
          <p:cNvSpPr/>
          <p:nvPr/>
        </p:nvSpPr>
        <p:spPr>
          <a:xfrm>
            <a:off x="2803165" y="2265529"/>
            <a:ext cx="354842" cy="341193"/>
          </a:xfrm>
          <a:prstGeom prst="ellipse">
            <a:avLst/>
          </a:prstGeom>
          <a:solidFill>
            <a:srgbClr val="3333C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516563" y="2538484"/>
            <a:ext cx="259307" cy="266130"/>
          </a:xfrm>
          <a:prstGeom prst="ellipse">
            <a:avLst/>
          </a:prstGeom>
          <a:solidFill>
            <a:srgbClr val="3333C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4502727" y="460627"/>
            <a:ext cx="3186545" cy="748145"/>
          </a:xfrm>
          <a:prstGeom prst="roundRect">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Arial" panose="020B0604020202020204" pitchFamily="34" charset="0"/>
                <a:cs typeface="Arial" panose="020B0604020202020204" pitchFamily="34" charset="0"/>
              </a:rPr>
              <a:t>GHI  NHỚ</a:t>
            </a:r>
            <a:endParaRPr lang="en-US"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6213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5000" b="-1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BA757D5-9D84-2743-8B83-91601E629D84}"/>
              </a:ext>
            </a:extLst>
          </p:cNvPr>
          <p:cNvSpPr txBox="1"/>
          <p:nvPr/>
        </p:nvSpPr>
        <p:spPr>
          <a:xfrm>
            <a:off x="2968171" y="1007741"/>
            <a:ext cx="4809067" cy="4524315"/>
          </a:xfrm>
          <a:prstGeom prst="rect">
            <a:avLst/>
          </a:prstGeom>
          <a:noFill/>
        </p:spPr>
        <p:txBody>
          <a:bodyPr wrap="square" rtlCol="0">
            <a:spAutoFit/>
          </a:bodyPr>
          <a:lstStyle/>
          <a:p>
            <a:pPr algn="ctr"/>
            <a:r>
              <a:rPr lang="en-US" sz="7200" b="1" smtClean="0">
                <a:solidFill>
                  <a:srgbClr val="CC00CC"/>
                </a:solidFill>
                <a:latin typeface="SVN-Caprica Script" pitchFamily="2" charset="77"/>
              </a:rPr>
              <a:t>TẠM BIỆT CÁC </a:t>
            </a:r>
            <a:r>
              <a:rPr lang="en-US" sz="7200" b="1" smtClean="0">
                <a:solidFill>
                  <a:srgbClr val="CC00CC"/>
                </a:solidFill>
                <a:latin typeface="SVN-Caprica Script" pitchFamily="2" charset="77"/>
              </a:rPr>
              <a:t>EM HỌC SINH!</a:t>
            </a:r>
            <a:endParaRPr lang="en-US" sz="7200" b="1" dirty="0">
              <a:solidFill>
                <a:srgbClr val="CC00CC"/>
              </a:solidFill>
              <a:latin typeface="SVN-Caprica Script" pitchFamily="2" charset="77"/>
            </a:endParaRPr>
          </a:p>
        </p:txBody>
      </p:sp>
      <p:pic>
        <p:nvPicPr>
          <p:cNvPr id="2" name="bensound-littleidea.mp3" descr="bensound-littleidea.mp3">
            <a:hlinkClick r:id="" action="ppaction://media"/>
            <a:extLst>
              <a:ext uri="{FF2B5EF4-FFF2-40B4-BE49-F238E27FC236}">
                <a16:creationId xmlns:a16="http://schemas.microsoft.com/office/drawing/2014/main" xmlns="" id="{87868596-F0F1-4F45-9763-94D7919019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61454" y="2650836"/>
            <a:ext cx="812800" cy="812800"/>
          </a:xfrm>
          <a:prstGeom prst="rect">
            <a:avLst/>
          </a:prstGeom>
        </p:spPr>
      </p:pic>
    </p:spTree>
    <p:extLst>
      <p:ext uri="{BB962C8B-B14F-4D97-AF65-F5344CB8AC3E}">
        <p14:creationId xmlns:p14="http://schemas.microsoft.com/office/powerpoint/2010/main" val="84828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2121" numSld="999">
                <p:cTn id="14" repeatCount="indefinite"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2357290" y="2111190"/>
            <a:ext cx="7368988" cy="2743200"/>
          </a:xfrm>
          <a:prstGeom prst="cloud">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smtClean="0">
                <a:solidFill>
                  <a:srgbClr val="3333CC"/>
                </a:solidFill>
                <a:latin typeface="Arial" panose="020B0604020202020204" pitchFamily="34" charset="0"/>
                <a:cs typeface="Arial" panose="020B0604020202020204" pitchFamily="34" charset="0"/>
              </a:rPr>
              <a:t>Em</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smtClean="0">
                <a:solidFill>
                  <a:srgbClr val="3333CC"/>
                </a:solidFill>
                <a:latin typeface="Arial" panose="020B0604020202020204" pitchFamily="34" charset="0"/>
                <a:cs typeface="Arial" panose="020B0604020202020204" pitchFamily="34" charset="0"/>
              </a:rPr>
              <a:t>hãy</a:t>
            </a:r>
            <a:r>
              <a:rPr lang="en-US" sz="3000" b="1" dirty="0" smtClean="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nêu</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lại</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cách</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đặt</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ngón</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tay</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gõ</a:t>
            </a:r>
            <a:r>
              <a:rPr lang="en-US" sz="3000" b="1" dirty="0">
                <a:solidFill>
                  <a:srgbClr val="3333CC"/>
                </a:solidFill>
                <a:latin typeface="Arial" panose="020B0604020202020204" pitchFamily="34" charset="0"/>
                <a:cs typeface="Arial" panose="020B0604020202020204" pitchFamily="34" charset="0"/>
              </a:rPr>
              <a:t> </a:t>
            </a:r>
            <a:r>
              <a:rPr lang="en-US" sz="3000" b="1" dirty="0" err="1">
                <a:solidFill>
                  <a:srgbClr val="3333CC"/>
                </a:solidFill>
                <a:latin typeface="Arial" panose="020B0604020202020204" pitchFamily="34" charset="0"/>
                <a:cs typeface="Arial" panose="020B0604020202020204" pitchFamily="34" charset="0"/>
              </a:rPr>
              <a:t>phím</a:t>
            </a:r>
            <a:r>
              <a:rPr lang="en-US" sz="3000" b="1" dirty="0" smtClean="0">
                <a:solidFill>
                  <a:srgbClr val="3333CC"/>
                </a:solidFill>
                <a:latin typeface="Arial" panose="020B0604020202020204" pitchFamily="34" charset="0"/>
                <a:cs typeface="Arial" panose="020B0604020202020204" pitchFamily="34" charset="0"/>
              </a:rPr>
              <a:t>.</a:t>
            </a:r>
            <a:endParaRPr lang="en-US" sz="3000" b="1" dirty="0">
              <a:solidFill>
                <a:srgbClr val="3333CC"/>
              </a:solidFill>
              <a:latin typeface="Arial" panose="020B0604020202020204" pitchFamily="34" charset="0"/>
              <a:cs typeface="Arial" panose="020B0604020202020204" pitchFamily="34" charset="0"/>
            </a:endParaRPr>
          </a:p>
        </p:txBody>
      </p:sp>
      <p:sp>
        <p:nvSpPr>
          <p:cNvPr id="4" name="Rounded Rectangle 3"/>
          <p:cNvSpPr/>
          <p:nvPr/>
        </p:nvSpPr>
        <p:spPr>
          <a:xfrm>
            <a:off x="3865174" y="334358"/>
            <a:ext cx="4353220" cy="687617"/>
          </a:xfrm>
          <a:prstGeom prst="roundRect">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KIỂM TRA BÀI CŨ</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 name="Cloud 4"/>
          <p:cNvSpPr/>
          <p:nvPr/>
        </p:nvSpPr>
        <p:spPr>
          <a:xfrm>
            <a:off x="2357290" y="2111190"/>
            <a:ext cx="7368988" cy="2743200"/>
          </a:xfrm>
          <a:prstGeom prst="cloud">
            <a:avLst/>
          </a:prstGeom>
          <a:solidFill>
            <a:srgbClr val="FFE9E4"/>
          </a:solidFill>
          <a:ln w="28575">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3333CC"/>
                </a:solidFill>
                <a:latin typeface="Arial" panose="020B0604020202020204" pitchFamily="34" charset="0"/>
                <a:cs typeface="Arial" panose="020B0604020202020204" pitchFamily="34" charset="0"/>
              </a:rPr>
              <a:t>Em</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hãy</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trình</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bày</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sự</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phân</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công</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của</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mỗi</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ngón</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tay</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khi</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gõ</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smtClean="0">
                <a:solidFill>
                  <a:srgbClr val="3333CC"/>
                </a:solidFill>
                <a:latin typeface="Arial" panose="020B0604020202020204" pitchFamily="34" charset="0"/>
                <a:cs typeface="Arial" panose="020B0604020202020204" pitchFamily="34" charset="0"/>
              </a:rPr>
              <a:t>phím</a:t>
            </a:r>
            <a:r>
              <a:rPr lang="en-US" sz="3200" b="1" dirty="0" smtClean="0">
                <a:solidFill>
                  <a:srgbClr val="3333CC"/>
                </a:solidFill>
                <a:latin typeface="Arial" panose="020B0604020202020204" pitchFamily="34" charset="0"/>
                <a:cs typeface="Arial" panose="020B0604020202020204" pitchFamily="34" charset="0"/>
              </a:rPr>
              <a:t>.</a:t>
            </a:r>
            <a:endParaRPr lang="en-US" sz="32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3969259" y="215881"/>
            <a:ext cx="3915196" cy="674768"/>
          </a:xfrm>
          <a:prstGeom prst="rect">
            <a:avLst/>
          </a:prstGeom>
        </p:spPr>
      </p:pic>
      <p:sp>
        <p:nvSpPr>
          <p:cNvPr id="2" name="TextBox 1"/>
          <p:cNvSpPr txBox="1"/>
          <p:nvPr/>
        </p:nvSpPr>
        <p:spPr>
          <a:xfrm>
            <a:off x="12339435" y="3081652"/>
            <a:ext cx="3787896" cy="369332"/>
          </a:xfrm>
          <a:prstGeom prst="rect">
            <a:avLst/>
          </a:prstGeom>
          <a:noFill/>
        </p:spPr>
        <p:txBody>
          <a:bodyPr wrap="none" rtlCol="0">
            <a:spAutoFit/>
          </a:bodyPr>
          <a:lstStyle/>
          <a:p>
            <a:r>
              <a:rPr lang="en-US" dirty="0" err="1" smtClean="0"/>
              <a:t>Chuột</a:t>
            </a:r>
            <a:r>
              <a:rPr lang="en-US" dirty="0" smtClean="0"/>
              <a:t>, </a:t>
            </a:r>
            <a:r>
              <a:rPr lang="en-US" dirty="0" err="1" smtClean="0"/>
              <a:t>bàn</a:t>
            </a:r>
            <a:r>
              <a:rPr lang="en-US" dirty="0" smtClean="0"/>
              <a:t> </a:t>
            </a:r>
            <a:r>
              <a:rPr lang="en-US" dirty="0" err="1" smtClean="0"/>
              <a:t>phím</a:t>
            </a:r>
            <a:r>
              <a:rPr lang="en-US" dirty="0" smtClean="0"/>
              <a:t>, </a:t>
            </a:r>
            <a:r>
              <a:rPr lang="en-US" dirty="0" err="1" smtClean="0"/>
              <a:t>màn</a:t>
            </a:r>
            <a:r>
              <a:rPr lang="en-US" dirty="0" smtClean="0"/>
              <a:t> </a:t>
            </a:r>
            <a:r>
              <a:rPr lang="en-US" dirty="0" err="1" smtClean="0"/>
              <a:t>hình</a:t>
            </a:r>
            <a:r>
              <a:rPr lang="en-US" dirty="0" smtClean="0"/>
              <a:t> </a:t>
            </a:r>
            <a:r>
              <a:rPr lang="en-US" dirty="0" err="1" smtClean="0"/>
              <a:t>cảm</a:t>
            </a:r>
            <a:r>
              <a:rPr lang="en-US" dirty="0" smtClean="0"/>
              <a:t> </a:t>
            </a:r>
            <a:r>
              <a:rPr lang="en-US" dirty="0" err="1" smtClean="0"/>
              <a:t>ứng</a:t>
            </a:r>
            <a:r>
              <a:rPr lang="en-US" dirty="0" smtClean="0"/>
              <a:t>…</a:t>
            </a:r>
            <a:endParaRPr lang="en-US" dirty="0"/>
          </a:p>
        </p:txBody>
      </p:sp>
      <p:pic>
        <p:nvPicPr>
          <p:cNvPr id="3" name="tux typi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84141" y="1900054"/>
            <a:ext cx="8491132" cy="3833249"/>
          </a:xfrm>
          <a:prstGeom prst="rect">
            <a:avLst/>
          </a:prstGeom>
        </p:spPr>
      </p:pic>
      <p:sp>
        <p:nvSpPr>
          <p:cNvPr id="6" name="Rounded Rectangle 5"/>
          <p:cNvSpPr/>
          <p:nvPr/>
        </p:nvSpPr>
        <p:spPr>
          <a:xfrm>
            <a:off x="939070" y="890650"/>
            <a:ext cx="10046826" cy="92627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rgbClr val="3333CC"/>
                </a:solidFill>
              </a:rPr>
              <a:t>Cho HS xem 1 đoạn video ngắn về chim cánh cụt ăn các con cá mang chữ và bắn thiên thạch trong phần mềm Tux Typing.</a:t>
            </a:r>
          </a:p>
        </p:txBody>
      </p:sp>
    </p:spTree>
    <p:extLst>
      <p:ext uri="{BB962C8B-B14F-4D97-AF65-F5344CB8AC3E}">
        <p14:creationId xmlns:p14="http://schemas.microsoft.com/office/powerpoint/2010/main" val="13050687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738053" y="253335"/>
            <a:ext cx="4353220" cy="533743"/>
          </a:xfrm>
          <a:prstGeom prst="roundRect">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chemeClr val="bg1"/>
                </a:solidFill>
                <a:latin typeface="Tahoma" panose="020B0604030504040204" pitchFamily="34" charset="0"/>
                <a:ea typeface="Tahoma" panose="020B0604030504040204" pitchFamily="34" charset="0"/>
                <a:cs typeface="Tahoma" panose="020B0604030504040204" pitchFamily="34" charset="0"/>
              </a:rPr>
              <a:t>KHỞI ĐộNG</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8" name="Rounded Rectangle 7"/>
          <p:cNvSpPr/>
          <p:nvPr/>
        </p:nvSpPr>
        <p:spPr>
          <a:xfrm>
            <a:off x="891250" y="4960233"/>
            <a:ext cx="10046826" cy="12593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nSpc>
                <a:spcPct val="150000"/>
              </a:lnSpc>
              <a:buFont typeface="Wingdings" panose="05000000000000000000" pitchFamily="2" charset="2"/>
              <a:buChar char="Ø"/>
            </a:pPr>
            <a:r>
              <a:rPr lang="en-US" sz="2600">
                <a:solidFill>
                  <a:srgbClr val="FF0000"/>
                </a:solidFill>
                <a:latin typeface="Arial" panose="020B0604020202020204" pitchFamily="34" charset="0"/>
                <a:cs typeface="Arial" panose="020B0604020202020204" pitchFamily="34" charset="0"/>
              </a:rPr>
              <a:t>Hai nhân vật này chính là 2 nhân vật trong phần mềm tux typing </a:t>
            </a:r>
            <a:r>
              <a:rPr lang="en-US" sz="2600" smtClean="0">
                <a:solidFill>
                  <a:srgbClr val="FF0000"/>
                </a:solidFill>
                <a:latin typeface="Arial" panose="020B0604020202020204" pitchFamily="34" charset="0"/>
                <a:cs typeface="Arial" panose="020B0604020202020204" pitchFamily="34" charset="0"/>
              </a:rPr>
              <a:t>để luyện </a:t>
            </a:r>
            <a:r>
              <a:rPr lang="en-US" sz="2600">
                <a:solidFill>
                  <a:srgbClr val="FF0000"/>
                </a:solidFill>
                <a:latin typeface="Arial" panose="020B0604020202020204" pitchFamily="34" charset="0"/>
                <a:cs typeface="Arial" panose="020B0604020202020204" pitchFamily="34" charset="0"/>
              </a:rPr>
              <a:t>gõ phím với những trò chơi thú </a:t>
            </a:r>
            <a:r>
              <a:rPr lang="en-US" sz="2600" smtClean="0">
                <a:solidFill>
                  <a:srgbClr val="FF0000"/>
                </a:solidFill>
                <a:latin typeface="Arial" panose="020B0604020202020204" pitchFamily="34" charset="0"/>
                <a:cs typeface="Arial" panose="020B0604020202020204" pitchFamily="34" charset="0"/>
              </a:rPr>
              <a:t>vị-&gt;bài học</a:t>
            </a:r>
            <a:endParaRPr lang="en-US" sz="2600">
              <a:solidFill>
                <a:srgbClr val="FF0000"/>
              </a:solidFill>
              <a:latin typeface="Arial" panose="020B0604020202020204" pitchFamily="34" charset="0"/>
              <a:cs typeface="Arial" panose="020B0604020202020204" pitchFamily="34" charset="0"/>
            </a:endParaRPr>
          </a:p>
        </p:txBody>
      </p:sp>
      <p:sp>
        <p:nvSpPr>
          <p:cNvPr id="9" name="Rounded Rectangle 8"/>
          <p:cNvSpPr/>
          <p:nvPr/>
        </p:nvSpPr>
        <p:spPr>
          <a:xfrm>
            <a:off x="683988" y="985025"/>
            <a:ext cx="6931658" cy="3777263"/>
          </a:xfrm>
          <a:prstGeom prst="roundRect">
            <a:avLst/>
          </a:prstGeom>
          <a:solidFill>
            <a:srgbClr val="FFFFCC"/>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nSpc>
                <a:spcPct val="150000"/>
              </a:lnSpc>
              <a:buFont typeface="Arial" panose="020B0604020202020204" pitchFamily="34" charset="0"/>
              <a:buChar char="•"/>
            </a:pPr>
            <a:r>
              <a:rPr lang="en-US" sz="2600" smtClean="0">
                <a:solidFill>
                  <a:srgbClr val="3333CC"/>
                </a:solidFill>
                <a:latin typeface="Arial" panose="020B0604020202020204" pitchFamily="34" charset="0"/>
                <a:cs typeface="Arial" panose="020B0604020202020204" pitchFamily="34" charset="0"/>
              </a:rPr>
              <a:t>Trong </a:t>
            </a:r>
            <a:r>
              <a:rPr lang="en-US" sz="2600">
                <a:solidFill>
                  <a:srgbClr val="3333CC"/>
                </a:solidFill>
                <a:latin typeface="Arial" panose="020B0604020202020204" pitchFamily="34" charset="0"/>
                <a:cs typeface="Arial" panose="020B0604020202020204" pitchFamily="34" charset="0"/>
              </a:rPr>
              <a:t>video có những nhân vật </a:t>
            </a:r>
            <a:r>
              <a:rPr lang="en-US" sz="2600" smtClean="0">
                <a:solidFill>
                  <a:srgbClr val="3333CC"/>
                </a:solidFill>
                <a:latin typeface="Arial" panose="020B0604020202020204" pitchFamily="34" charset="0"/>
                <a:cs typeface="Arial" panose="020B0604020202020204" pitchFamily="34" charset="0"/>
              </a:rPr>
              <a:t>nào? </a:t>
            </a:r>
            <a:endParaRPr lang="en-US" sz="2600" smtClean="0">
              <a:solidFill>
                <a:srgbClr val="3333CC"/>
              </a:solidFill>
              <a:latin typeface="Arial" panose="020B0604020202020204" pitchFamily="34" charset="0"/>
              <a:cs typeface="Arial" panose="020B0604020202020204" pitchFamily="34" charset="0"/>
            </a:endParaRPr>
          </a:p>
          <a:p>
            <a:pPr>
              <a:lnSpc>
                <a:spcPct val="150000"/>
              </a:lnSpc>
            </a:pPr>
            <a:r>
              <a:rPr lang="en-US" sz="2600" b="1" smtClean="0">
                <a:solidFill>
                  <a:srgbClr val="FF0000"/>
                </a:solidFill>
                <a:latin typeface="Arial" panose="020B0604020202020204" pitchFamily="34" charset="0"/>
                <a:cs typeface="Arial" panose="020B0604020202020204" pitchFamily="34" charset="0"/>
              </a:rPr>
              <a:t>Thiên </a:t>
            </a:r>
            <a:r>
              <a:rPr lang="en-US" sz="2600" b="1">
                <a:solidFill>
                  <a:srgbClr val="FF0000"/>
                </a:solidFill>
                <a:latin typeface="Arial" panose="020B0604020202020204" pitchFamily="34" charset="0"/>
                <a:cs typeface="Arial" panose="020B0604020202020204" pitchFamily="34" charset="0"/>
              </a:rPr>
              <a:t>thạch và chim cánh </a:t>
            </a:r>
            <a:r>
              <a:rPr lang="en-US" sz="2600" b="1" smtClean="0">
                <a:solidFill>
                  <a:srgbClr val="FF0000"/>
                </a:solidFill>
                <a:latin typeface="Arial" panose="020B0604020202020204" pitchFamily="34" charset="0"/>
                <a:cs typeface="Arial" panose="020B0604020202020204" pitchFamily="34" charset="0"/>
              </a:rPr>
              <a:t>cụt</a:t>
            </a:r>
            <a:endParaRPr lang="en-US" sz="2600" smtClean="0">
              <a:solidFill>
                <a:srgbClr val="FF0000"/>
              </a:solidFill>
              <a:latin typeface="Arial" panose="020B0604020202020204" pitchFamily="34" charset="0"/>
              <a:cs typeface="Arial" panose="020B0604020202020204" pitchFamily="34" charset="0"/>
            </a:endParaRPr>
          </a:p>
          <a:p>
            <a:pPr marL="457200" indent="-457200">
              <a:lnSpc>
                <a:spcPct val="150000"/>
              </a:lnSpc>
              <a:buFont typeface="Arial" panose="020B0604020202020204" pitchFamily="34" charset="0"/>
              <a:buChar char="•"/>
            </a:pPr>
            <a:r>
              <a:rPr lang="en-US" sz="2600">
                <a:solidFill>
                  <a:srgbClr val="3333CC"/>
                </a:solidFill>
                <a:latin typeface="Arial" panose="020B0604020202020204" pitchFamily="34" charset="0"/>
                <a:cs typeface="Arial" panose="020B0604020202020204" pitchFamily="34" charset="0"/>
              </a:rPr>
              <a:t>N</a:t>
            </a:r>
            <a:r>
              <a:rPr lang="en-US" sz="2600" smtClean="0">
                <a:solidFill>
                  <a:srgbClr val="3333CC"/>
                </a:solidFill>
                <a:latin typeface="Arial" panose="020B0604020202020204" pitchFamily="34" charset="0"/>
                <a:cs typeface="Arial" panose="020B0604020202020204" pitchFamily="34" charset="0"/>
              </a:rPr>
              <a:t>hững </a:t>
            </a:r>
            <a:r>
              <a:rPr lang="en-US" sz="2600">
                <a:solidFill>
                  <a:srgbClr val="3333CC"/>
                </a:solidFill>
                <a:latin typeface="Arial" panose="020B0604020202020204" pitchFamily="34" charset="0"/>
                <a:cs typeface="Arial" panose="020B0604020202020204" pitchFamily="34" charset="0"/>
              </a:rPr>
              <a:t>nhân vật đó có những hành </a:t>
            </a:r>
            <a:r>
              <a:rPr lang="en-US" sz="2600" smtClean="0">
                <a:solidFill>
                  <a:srgbClr val="3333CC"/>
                </a:solidFill>
                <a:latin typeface="Arial" panose="020B0604020202020204" pitchFamily="34" charset="0"/>
                <a:cs typeface="Arial" panose="020B0604020202020204" pitchFamily="34" charset="0"/>
              </a:rPr>
              <a:t>động gì</a:t>
            </a:r>
            <a:r>
              <a:rPr lang="en-US" sz="2600" i="1" smtClean="0">
                <a:solidFill>
                  <a:srgbClr val="3333CC"/>
                </a:solidFill>
                <a:latin typeface="Arial" panose="020B0604020202020204" pitchFamily="34" charset="0"/>
                <a:cs typeface="Arial" panose="020B0604020202020204" pitchFamily="34" charset="0"/>
              </a:rPr>
              <a:t>?</a:t>
            </a:r>
          </a:p>
          <a:p>
            <a:pPr>
              <a:lnSpc>
                <a:spcPct val="150000"/>
              </a:lnSpc>
            </a:pPr>
            <a:r>
              <a:rPr lang="en-US" sz="2600" smtClean="0">
                <a:solidFill>
                  <a:srgbClr val="3333CC"/>
                </a:solidFill>
                <a:latin typeface="Arial" panose="020B0604020202020204" pitchFamily="34" charset="0"/>
                <a:cs typeface="Arial" panose="020B0604020202020204" pitchFamily="34" charset="0"/>
              </a:rPr>
              <a:t> </a:t>
            </a:r>
            <a:r>
              <a:rPr lang="en-US" sz="2600" b="1" smtClean="0">
                <a:solidFill>
                  <a:srgbClr val="3333CC"/>
                </a:solidFill>
                <a:latin typeface="Arial" panose="020B0604020202020204" pitchFamily="34" charset="0"/>
                <a:cs typeface="Arial" panose="020B0604020202020204" pitchFamily="34" charset="0"/>
              </a:rPr>
              <a:t> </a:t>
            </a:r>
            <a:r>
              <a:rPr lang="en-US" sz="2600" b="1" smtClean="0">
                <a:solidFill>
                  <a:srgbClr val="FF0000"/>
                </a:solidFill>
                <a:latin typeface="Arial" panose="020B0604020202020204" pitchFamily="34" charset="0"/>
                <a:cs typeface="Arial" panose="020B0604020202020204" pitchFamily="34" charset="0"/>
              </a:rPr>
              <a:t>Thiên </a:t>
            </a:r>
            <a:r>
              <a:rPr lang="en-US" sz="2600" b="1">
                <a:solidFill>
                  <a:srgbClr val="FF0000"/>
                </a:solidFill>
                <a:latin typeface="Arial" panose="020B0604020202020204" pitchFamily="34" charset="0"/>
                <a:cs typeface="Arial" panose="020B0604020202020204" pitchFamily="34" charset="0"/>
              </a:rPr>
              <a:t>thạch rơi từ trên xuống và chim cánh cụt thì bắn thiên </a:t>
            </a:r>
            <a:r>
              <a:rPr lang="en-US" sz="2600" b="1" smtClean="0">
                <a:solidFill>
                  <a:srgbClr val="FF0000"/>
                </a:solidFill>
                <a:latin typeface="Arial" panose="020B0604020202020204" pitchFamily="34" charset="0"/>
                <a:cs typeface="Arial" panose="020B0604020202020204" pitchFamily="34" charset="0"/>
              </a:rPr>
              <a:t>thạch</a:t>
            </a:r>
            <a:r>
              <a:rPr lang="en-US" sz="2600" b="1">
                <a:solidFill>
                  <a:srgbClr val="FF0000"/>
                </a:solidFill>
                <a:latin typeface="Arial" panose="020B0604020202020204" pitchFamily="34" charset="0"/>
                <a:cs typeface="Arial" panose="020B0604020202020204" pitchFamily="34" charset="0"/>
              </a:rPr>
              <a:t>.</a:t>
            </a:r>
            <a:endParaRPr lang="en-US" sz="2600">
              <a:solidFill>
                <a:srgbClr val="FF0000"/>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2"/>
          <a:stretch>
            <a:fillRect/>
          </a:stretch>
        </p:blipFill>
        <p:spPr>
          <a:xfrm>
            <a:off x="7707086" y="985024"/>
            <a:ext cx="3416185" cy="3777263"/>
          </a:xfrm>
          <a:prstGeom prst="rect">
            <a:avLst/>
          </a:prstGeom>
        </p:spPr>
      </p:pic>
    </p:spTree>
    <p:extLst>
      <p:ext uri="{BB962C8B-B14F-4D97-AF65-F5344CB8AC3E}">
        <p14:creationId xmlns:p14="http://schemas.microsoft.com/office/powerpoint/2010/main" val="127168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 calcmode="lin" valueType="num">
                                      <p:cBhvr>
                                        <p:cTn id="18"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animEffect transition="in" filter="fade">
                                      <p:cBhvr>
                                        <p:cTn id="25" dur="500"/>
                                        <p:tgtEl>
                                          <p:spTgt spid="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fade">
                                      <p:cBhvr>
                                        <p:cTn id="30" dur="1000"/>
                                        <p:tgtEl>
                                          <p:spTgt spid="9">
                                            <p:txEl>
                                              <p:pRg st="2" end="2"/>
                                            </p:txEl>
                                          </p:spTgt>
                                        </p:tgtEl>
                                      </p:cBhvr>
                                    </p:animEffect>
                                    <p:anim calcmode="lin" valueType="num">
                                      <p:cBhvr>
                                        <p:cTn id="31"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Effect transition="in" filter="circle(in)">
                                      <p:cBhvr>
                                        <p:cTn id="37" dur="2000"/>
                                        <p:tgtEl>
                                          <p:spTgt spid="9">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6C80A5A-72BA-45B9-A254-2A8D09624ECF}"/>
              </a:ext>
            </a:extLst>
          </p:cNvPr>
          <p:cNvSpPr txBox="1"/>
          <p:nvPr/>
        </p:nvSpPr>
        <p:spPr>
          <a:xfrm>
            <a:off x="1080402" y="218767"/>
            <a:ext cx="1972089" cy="954107"/>
          </a:xfrm>
          <a:prstGeom prst="rect">
            <a:avLst/>
          </a:prstGeom>
          <a:noFill/>
        </p:spPr>
        <p:txBody>
          <a:bodyPr wrap="square" rtlCol="0">
            <a:spAutoFit/>
          </a:bodyPr>
          <a:lstStyle/>
          <a:p>
            <a:pPr algn="ctr"/>
            <a:r>
              <a:rPr lang="en-US" sz="2800" b="1" dirty="0" smtClean="0">
                <a:solidFill>
                  <a:srgbClr val="00B050"/>
                </a:solidFill>
                <a:latin typeface="Arial" panose="020B0604020202020204" pitchFamily="34" charset="0"/>
                <a:cs typeface="Arial" panose="020B0604020202020204" pitchFamily="34" charset="0"/>
              </a:rPr>
              <a:t>CHƯƠNG 1</a:t>
            </a:r>
            <a:endParaRPr lang="vi-VN" sz="2800" b="1" dirty="0">
              <a:solidFill>
                <a:srgbClr val="00B05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xmlns="" id="{D049F577-F92A-4405-A19E-48EB947980F5}"/>
              </a:ext>
            </a:extLst>
          </p:cNvPr>
          <p:cNvSpPr txBox="1"/>
          <p:nvPr/>
        </p:nvSpPr>
        <p:spPr>
          <a:xfrm>
            <a:off x="2893749" y="426442"/>
            <a:ext cx="6888595" cy="646331"/>
          </a:xfrm>
          <a:prstGeom prst="rect">
            <a:avLst/>
          </a:prstGeom>
          <a:noFill/>
        </p:spPr>
        <p:txBody>
          <a:bodyPr wrap="square" rtlCol="0">
            <a:spAutoFit/>
          </a:bodyPr>
          <a:lstStyle/>
          <a:p>
            <a:pPr algn="ctr"/>
            <a:r>
              <a:rPr lang="en-US" sz="3600" b="1" dirty="0">
                <a:ln>
                  <a:solidFill>
                    <a:schemeClr val="bg1"/>
                  </a:solidFill>
                </a:ln>
                <a:solidFill>
                  <a:srgbClr val="00B050"/>
                </a:solidFill>
                <a:latin typeface="Tahoma" panose="020B0604030504040204" pitchFamily="34" charset="0"/>
                <a:ea typeface="Tahoma" panose="020B0604030504040204" pitchFamily="34" charset="0"/>
                <a:cs typeface="Tahoma" panose="020B0604030504040204" pitchFamily="34" charset="0"/>
              </a:rPr>
              <a:t>MÁY TÍNH VÀ </a:t>
            </a:r>
            <a:r>
              <a:rPr lang="en-US" sz="3600" b="1" dirty="0" smtClean="0">
                <a:ln>
                  <a:solidFill>
                    <a:schemeClr val="bg1"/>
                  </a:solidFill>
                </a:ln>
                <a:solidFill>
                  <a:srgbClr val="00B050"/>
                </a:solidFill>
                <a:latin typeface="Tahoma" panose="020B0604030504040204" pitchFamily="34" charset="0"/>
                <a:ea typeface="Tahoma" panose="020B0604030504040204" pitchFamily="34" charset="0"/>
                <a:cs typeface="Tahoma" panose="020B0604030504040204" pitchFamily="34" charset="0"/>
              </a:rPr>
              <a:t>EM</a:t>
            </a:r>
            <a:endParaRPr lang="vi-VN" sz="3600" b="1" dirty="0">
              <a:ln>
                <a:solidFill>
                  <a:schemeClr val="bg1"/>
                </a:solidFill>
              </a:ln>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xmlns="" id="{D05E2FA4-701D-4C92-898E-7EE4AF07FEBA}"/>
              </a:ext>
            </a:extLst>
          </p:cNvPr>
          <p:cNvSpPr txBox="1"/>
          <p:nvPr/>
        </p:nvSpPr>
        <p:spPr>
          <a:xfrm>
            <a:off x="2339111" y="2235366"/>
            <a:ext cx="6851187" cy="1569660"/>
          </a:xfrm>
          <a:prstGeom prst="rect">
            <a:avLst/>
          </a:prstGeom>
          <a:noFill/>
          <a:ln>
            <a:noFill/>
          </a:ln>
        </p:spPr>
        <p:txBody>
          <a:bodyPr wrap="square" rtlCol="0">
            <a:spAutoFit/>
          </a:bodyPr>
          <a:lstStyle/>
          <a:p>
            <a:pPr algn="ctr">
              <a:lnSpc>
                <a:spcPct val="120000"/>
              </a:lnSpc>
            </a:pPr>
            <a:r>
              <a:rPr lang="en-US" sz="4000" b="1" smtClean="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Tiết 12 - </a:t>
            </a:r>
            <a:r>
              <a:rPr lang="vi-VN" sz="4000" b="1" smtClean="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BÀI </a:t>
            </a:r>
            <a:r>
              <a:rPr lang="en-US" sz="4000" b="1" smtClean="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12:</a:t>
            </a:r>
            <a:endParaRPr lang="vi-VN" sz="40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a:p>
            <a:pPr algn="ctr">
              <a:lnSpc>
                <a:spcPct val="120000"/>
              </a:lnSpc>
            </a:pPr>
            <a:r>
              <a:rPr lang="en-US" sz="4000" b="1" dirty="0" smtClean="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GÕ PHÍM VỚI PHẦN MỀM</a:t>
            </a:r>
            <a:endParaRPr lang="vi-VN" sz="40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8" name="Cloud Callout 7"/>
          <p:cNvSpPr/>
          <p:nvPr/>
        </p:nvSpPr>
        <p:spPr>
          <a:xfrm rot="20444608">
            <a:off x="8613086" y="1477357"/>
            <a:ext cx="2676566" cy="914391"/>
          </a:xfrm>
          <a:prstGeom prst="cloudCallout">
            <a:avLst>
              <a:gd name="adj1" fmla="val -58278"/>
              <a:gd name="adj2" fmla="val 4731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smtClean="0">
                <a:solidFill>
                  <a:schemeClr val="tx1"/>
                </a:solidFill>
                <a:latin typeface="Times New Roman" panose="02020603050405020304" pitchFamily="18" charset="0"/>
                <a:cs typeface="Times New Roman" panose="02020603050405020304" pitchFamily="18" charset="0"/>
              </a:rPr>
              <a:t>SGK-30,31, 32</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88009" y="982065"/>
            <a:ext cx="5699368" cy="572494"/>
            <a:chOff x="689904" y="1379897"/>
            <a:chExt cx="5699368" cy="572494"/>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59948"/>
              <a:ext cx="5288820" cy="492443"/>
            </a:xfrm>
            <a:prstGeom prst="rect">
              <a:avLst/>
            </a:prstGeom>
            <a:noFill/>
          </p:spPr>
          <p:txBody>
            <a:bodyPr wrap="none" rtlCol="0">
              <a:spAutoFit/>
            </a:bodyPr>
            <a:lstStyle/>
            <a:p>
              <a:r>
                <a:rPr lang="en-US" sz="2600" b="1" dirty="0" err="1">
                  <a:solidFill>
                    <a:srgbClr val="3333CC"/>
                  </a:solidFill>
                  <a:latin typeface="Arial" panose="020B0604020202020204" pitchFamily="34" charset="0"/>
                  <a:cs typeface="Arial" panose="020B0604020202020204" pitchFamily="34" charset="0"/>
                </a:rPr>
                <a:t>Kích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hoạt</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phần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mềm</a:t>
              </a:r>
              <a:r>
                <a:rPr lang="en-US" sz="2600" b="1" dirty="0">
                  <a:solidFill>
                    <a:srgbClr val="3333CC"/>
                  </a:solidFill>
                  <a:latin typeface="Arial" panose="020B0604020202020204" pitchFamily="34" charset="0"/>
                  <a:cs typeface="Arial" panose="020B0604020202020204" pitchFamily="34" charset="0"/>
                </a:rPr>
                <a:t> Tux Typing</a:t>
              </a:r>
            </a:p>
          </p:txBody>
        </p:sp>
      </p:grpSp>
      <p:sp>
        <p:nvSpPr>
          <p:cNvPr id="3" name="TextBox 2"/>
          <p:cNvSpPr txBox="1"/>
          <p:nvPr/>
        </p:nvSpPr>
        <p:spPr>
          <a:xfrm>
            <a:off x="2167898" y="2996680"/>
            <a:ext cx="5205175" cy="572464"/>
          </a:xfrm>
          <a:prstGeom prst="rect">
            <a:avLst/>
          </a:prstGeom>
          <a:noFill/>
        </p:spPr>
        <p:txBody>
          <a:bodyPr wrap="square" rtlCol="0">
            <a:spAutoFit/>
          </a:bodyPr>
          <a:lstStyle/>
          <a:p>
            <a:pPr marL="285750" indent="-285750">
              <a:lnSpc>
                <a:spcPct val="130000"/>
              </a:lnSpc>
              <a:buClr>
                <a:srgbClr val="FF0000"/>
              </a:buClr>
              <a:buFont typeface="Wingdings" panose="05000000000000000000" pitchFamily="2" charset="2"/>
              <a:buChar char="v"/>
            </a:pPr>
            <a:r>
              <a:rPr lang="en-US" sz="2400" smtClean="0">
                <a:latin typeface="Arial" panose="020B0604020202020204" pitchFamily="34" charset="0"/>
                <a:cs typeface="Arial" panose="020B0604020202020204" pitchFamily="34" charset="0"/>
              </a:rPr>
              <a:t>Y/c hs khởi động phần mềm t/g 1’ </a:t>
            </a:r>
            <a:endParaRPr lang="en-US" sz="2400" dirty="0">
              <a:solidFill>
                <a:srgbClr val="3333CC"/>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stretch>
            <a:fillRect/>
          </a:stretch>
        </p:blipFill>
        <p:spPr>
          <a:xfrm>
            <a:off x="1469985" y="3666400"/>
            <a:ext cx="8727311" cy="2688101"/>
          </a:xfrm>
          <a:prstGeom prst="rect">
            <a:avLst/>
          </a:prstGeom>
        </p:spPr>
      </p:pic>
      <p:sp>
        <p:nvSpPr>
          <p:cNvPr id="12" name="TextBox 11"/>
          <p:cNvSpPr txBox="1"/>
          <p:nvPr/>
        </p:nvSpPr>
        <p:spPr>
          <a:xfrm>
            <a:off x="894683" y="1561209"/>
            <a:ext cx="10250241" cy="1532727"/>
          </a:xfrm>
          <a:prstGeom prst="rect">
            <a:avLst/>
          </a:prstGeom>
          <a:noFill/>
        </p:spPr>
        <p:txBody>
          <a:bodyPr wrap="square" rtlCol="0">
            <a:spAutoFit/>
          </a:bodyPr>
          <a:lstStyle/>
          <a:p>
            <a:pPr>
              <a:lnSpc>
                <a:spcPct val="130000"/>
              </a:lnSpc>
              <a:buClr>
                <a:srgbClr val="FF0000"/>
              </a:buClr>
            </a:pPr>
            <a:r>
              <a:rPr lang="en-US" sz="2400" smtClean="0">
                <a:solidFill>
                  <a:srgbClr val="3333CC"/>
                </a:solidFill>
                <a:latin typeface="Arial" panose="020B0604020202020204" pitchFamily="34" charset="0"/>
                <a:cs typeface="Arial" panose="020B0604020202020204" pitchFamily="34" charset="0"/>
              </a:rPr>
              <a:t>	</a:t>
            </a:r>
            <a:r>
              <a:rPr lang="en-US" sz="2400" smtClean="0">
                <a:solidFill>
                  <a:srgbClr val="3333CC"/>
                </a:solidFill>
                <a:latin typeface="Arial" panose="020B0604020202020204" pitchFamily="34" charset="0"/>
                <a:cs typeface="Arial" panose="020B0604020202020204" pitchFamily="34" charset="0"/>
              </a:rPr>
              <a:t>Em hãy quan </a:t>
            </a:r>
            <a:r>
              <a:rPr lang="en-US" sz="2400" smtClean="0">
                <a:solidFill>
                  <a:srgbClr val="3333CC"/>
                </a:solidFill>
                <a:latin typeface="Arial" panose="020B0604020202020204" pitchFamily="34" charset="0"/>
                <a:cs typeface="Arial" panose="020B0604020202020204" pitchFamily="34" charset="0"/>
              </a:rPr>
              <a:t>sát phần mềm Tux Typing</a:t>
            </a:r>
          </a:p>
          <a:p>
            <a:pPr>
              <a:lnSpc>
                <a:spcPct val="130000"/>
              </a:lnSpc>
              <a:buClr>
                <a:srgbClr val="FF0000"/>
              </a:buClr>
            </a:pPr>
            <a:r>
              <a:rPr lang="en-US" sz="2400" smtClean="0">
                <a:solidFill>
                  <a:srgbClr val="3333CC"/>
                </a:solidFill>
                <a:latin typeface="Arial" panose="020B0604020202020204" pitchFamily="34" charset="0"/>
                <a:cs typeface="Arial" panose="020B0604020202020204" pitchFamily="34" charset="0"/>
              </a:rPr>
              <a:t>Bạn nào cho cô biết cách nhận biết phần mềm </a:t>
            </a:r>
            <a:r>
              <a:rPr lang="vi-VN" sz="2400">
                <a:solidFill>
                  <a:srgbClr val="FF0000"/>
                </a:solidFill>
                <a:cs typeface="Arial" panose="020B0604020202020204" pitchFamily="34" charset="0"/>
              </a:rPr>
              <a:t>Tux </a:t>
            </a:r>
            <a:r>
              <a:rPr lang="vi-VN" sz="2400" smtClean="0">
                <a:solidFill>
                  <a:srgbClr val="FF0000"/>
                </a:solidFill>
                <a:cs typeface="Arial" panose="020B0604020202020204" pitchFamily="34" charset="0"/>
              </a:rPr>
              <a:t>Typing</a:t>
            </a:r>
            <a:r>
              <a:rPr lang="en-US" sz="2400" smtClean="0">
                <a:solidFill>
                  <a:srgbClr val="FF0000"/>
                </a:solidFill>
                <a:cs typeface="Arial" panose="020B0604020202020204" pitchFamily="34" charset="0"/>
              </a:rPr>
              <a:t>?</a:t>
            </a:r>
          </a:p>
          <a:p>
            <a:pPr>
              <a:lnSpc>
                <a:spcPct val="130000"/>
              </a:lnSpc>
              <a:buClr>
                <a:srgbClr val="FF0000"/>
              </a:buClr>
            </a:pPr>
            <a:r>
              <a:rPr lang="en-US" sz="2400" b="1" smtClean="0">
                <a:cs typeface="Arial" panose="020B0604020202020204" pitchFamily="34" charset="0"/>
              </a:rPr>
              <a:t>	</a:t>
            </a:r>
            <a:r>
              <a:rPr lang="en-US" sz="2400" b="1" smtClean="0">
                <a:solidFill>
                  <a:srgbClr val="C00000"/>
                </a:solidFill>
                <a:cs typeface="Arial" panose="020B0604020202020204" pitchFamily="34" charset="0"/>
              </a:rPr>
              <a:t>Có </a:t>
            </a:r>
            <a:r>
              <a:rPr lang="en-US" sz="2400" b="1" smtClean="0">
                <a:solidFill>
                  <a:srgbClr val="C00000"/>
                </a:solidFill>
                <a:cs typeface="Arial" panose="020B0604020202020204" pitchFamily="34" charset="0"/>
              </a:rPr>
              <a:t>biểu tượng chim cánh cụt và chữ cái abc.</a:t>
            </a:r>
            <a:endParaRPr lang="en-US" sz="2400" b="1" dirty="0">
              <a:solidFill>
                <a:srgbClr val="C0000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a:stretch>
            <a:fillRect/>
          </a:stretch>
        </p:blipFill>
        <p:spPr>
          <a:xfrm>
            <a:off x="7373073" y="1086001"/>
            <a:ext cx="998534" cy="993862"/>
          </a:xfrm>
          <a:prstGeom prst="rect">
            <a:avLst/>
          </a:prstGeom>
        </p:spPr>
      </p:pic>
    </p:spTree>
    <p:extLst>
      <p:ext uri="{BB962C8B-B14F-4D97-AF65-F5344CB8AC3E}">
        <p14:creationId xmlns:p14="http://schemas.microsoft.com/office/powerpoint/2010/main" val="429315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 calcmode="lin" valueType="num">
                                      <p:cBhvr additive="base">
                                        <p:cTn id="21"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fade">
                                      <p:cBhvr>
                                        <p:cTn id="27" dur="1000"/>
                                        <p:tgtEl>
                                          <p:spTgt spid="12">
                                            <p:txEl>
                                              <p:pRg st="2" end="2"/>
                                            </p:txEl>
                                          </p:spTgt>
                                        </p:tgtEl>
                                      </p:cBhvr>
                                    </p:animEffect>
                                    <p:anim calcmode="lin" valueType="num">
                                      <p:cBhvr>
                                        <p:cTn id="2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par>
                                <p:cTn id="40" presetID="2" presetClass="entr" presetSubtype="4"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additive="base">
                                        <p:cTn id="42" dur="500" fill="hold"/>
                                        <p:tgtEl>
                                          <p:spTgt spid="12"/>
                                        </p:tgtEl>
                                        <p:attrNameLst>
                                          <p:attrName>ppt_x</p:attrName>
                                        </p:attrNameLst>
                                      </p:cBhvr>
                                      <p:tavLst>
                                        <p:tav tm="0">
                                          <p:val>
                                            <p:strVal val="#ppt_x"/>
                                          </p:val>
                                        </p:tav>
                                        <p:tav tm="100000">
                                          <p:val>
                                            <p:strVal val="#ppt_x"/>
                                          </p:val>
                                        </p:tav>
                                      </p:tavLst>
                                    </p:anim>
                                    <p:anim calcmode="lin" valueType="num">
                                      <p:cBhvr additive="base">
                                        <p:cTn id="4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88009" y="982065"/>
            <a:ext cx="5699368" cy="572494"/>
            <a:chOff x="689904" y="1379897"/>
            <a:chExt cx="5699368" cy="572494"/>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459948"/>
              <a:ext cx="5288820" cy="492443"/>
            </a:xfrm>
            <a:prstGeom prst="rect">
              <a:avLst/>
            </a:prstGeom>
            <a:noFill/>
          </p:spPr>
          <p:txBody>
            <a:bodyPr wrap="none" rtlCol="0">
              <a:spAutoFit/>
            </a:bodyPr>
            <a:lstStyle/>
            <a:p>
              <a:r>
                <a:rPr lang="en-US" sz="2600" b="1" dirty="0" err="1">
                  <a:solidFill>
                    <a:srgbClr val="3333CC"/>
                  </a:solidFill>
                  <a:latin typeface="Arial" panose="020B0604020202020204" pitchFamily="34" charset="0"/>
                  <a:cs typeface="Arial" panose="020B0604020202020204" pitchFamily="34" charset="0"/>
                </a:rPr>
                <a:t>Kích</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hoạt</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phần</a:t>
              </a:r>
              <a:r>
                <a:rPr lang="en-US" sz="2600" b="1" dirty="0">
                  <a:solidFill>
                    <a:srgbClr val="3333CC"/>
                  </a:solidFill>
                  <a:latin typeface="Arial" panose="020B0604020202020204" pitchFamily="34" charset="0"/>
                  <a:cs typeface="Arial" panose="020B0604020202020204" pitchFamily="34" charset="0"/>
                </a:rPr>
                <a:t> </a:t>
              </a:r>
              <a:r>
                <a:rPr lang="en-US" sz="2600" b="1" dirty="0" err="1">
                  <a:solidFill>
                    <a:srgbClr val="3333CC"/>
                  </a:solidFill>
                  <a:latin typeface="Arial" panose="020B0604020202020204" pitchFamily="34" charset="0"/>
                  <a:cs typeface="Arial" panose="020B0604020202020204" pitchFamily="34" charset="0"/>
                </a:rPr>
                <a:t>mềm</a:t>
              </a:r>
              <a:r>
                <a:rPr lang="en-US" sz="2600" b="1" dirty="0">
                  <a:solidFill>
                    <a:srgbClr val="3333CC"/>
                  </a:solidFill>
                  <a:latin typeface="Arial" panose="020B0604020202020204" pitchFamily="34" charset="0"/>
                  <a:cs typeface="Arial" panose="020B0604020202020204" pitchFamily="34" charset="0"/>
                </a:rPr>
                <a:t> Tux Typing</a:t>
              </a:r>
            </a:p>
          </p:txBody>
        </p:sp>
      </p:grpSp>
      <p:sp>
        <p:nvSpPr>
          <p:cNvPr id="3" name="TextBox 2"/>
          <p:cNvSpPr txBox="1"/>
          <p:nvPr/>
        </p:nvSpPr>
        <p:spPr>
          <a:xfrm>
            <a:off x="1095079" y="1675955"/>
            <a:ext cx="9614523" cy="1052596"/>
          </a:xfrm>
          <a:prstGeom prst="rect">
            <a:avLst/>
          </a:prstGeom>
          <a:noFill/>
        </p:spPr>
        <p:txBody>
          <a:bodyPr wrap="square" rtlCol="0">
            <a:spAutoFit/>
          </a:bodyPr>
          <a:lstStyle/>
          <a:p>
            <a:pPr marL="285750" indent="-285750">
              <a:lnSpc>
                <a:spcPct val="130000"/>
              </a:lnSpc>
              <a:buClr>
                <a:srgbClr val="FF0000"/>
              </a:buClr>
              <a:buFont typeface="Wingdings" panose="05000000000000000000" pitchFamily="2" charset="2"/>
              <a:buChar char="v"/>
            </a:pPr>
            <a:r>
              <a:rPr lang="en-US" sz="2400" dirty="0" smtClean="0">
                <a:latin typeface="Arial" panose="020B0604020202020204" pitchFamily="34" charset="0"/>
                <a:cs typeface="Arial" panose="020B0604020202020204" pitchFamily="34" charset="0"/>
              </a:rPr>
              <a:t> </a:t>
            </a:r>
            <a:r>
              <a:rPr lang="en-US" sz="2400" dirty="0" smtClean="0">
                <a:solidFill>
                  <a:srgbClr val="3333CC"/>
                </a:solidFill>
                <a:latin typeface="Arial" panose="020B0604020202020204" pitchFamily="34" charset="0"/>
                <a:cs typeface="Arial" panose="020B0604020202020204" pitchFamily="34" charset="0"/>
              </a:rPr>
              <a:t>N</a:t>
            </a:r>
            <a:r>
              <a:rPr lang="vi-VN" sz="2400" dirty="0">
                <a:solidFill>
                  <a:srgbClr val="3333CC"/>
                </a:solidFill>
                <a:latin typeface="Arial" panose="020B0604020202020204" pitchFamily="34" charset="0"/>
                <a:cs typeface="Arial" panose="020B0604020202020204" pitchFamily="34" charset="0"/>
              </a:rPr>
              <a:t>háy đúp chuột vào biểu tượng </a:t>
            </a:r>
            <a:r>
              <a:rPr lang="vi-VN" sz="2400" dirty="0">
                <a:solidFill>
                  <a:srgbClr val="FF0000"/>
                </a:solidFill>
                <a:latin typeface="Arial" panose="020B0604020202020204" pitchFamily="34" charset="0"/>
                <a:cs typeface="Arial" panose="020B0604020202020204" pitchFamily="34" charset="0"/>
              </a:rPr>
              <a:t>Tux Typing </a:t>
            </a:r>
            <a:r>
              <a:rPr lang="en-US" sz="2400" dirty="0" smtClean="0">
                <a:solidFill>
                  <a:srgbClr val="FF0000"/>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trên </a:t>
            </a:r>
            <a:r>
              <a:rPr lang="vi-VN" sz="2400" dirty="0">
                <a:solidFill>
                  <a:srgbClr val="3333CC"/>
                </a:solidFill>
                <a:latin typeface="Arial" panose="020B0604020202020204" pitchFamily="34" charset="0"/>
                <a:cs typeface="Arial" panose="020B0604020202020204" pitchFamily="34" charset="0"/>
              </a:rPr>
              <a:t>màn </a:t>
            </a:r>
            <a:r>
              <a:rPr lang="vi-VN" sz="2400" dirty="0" smtClean="0">
                <a:solidFill>
                  <a:srgbClr val="3333CC"/>
                </a:solidFill>
                <a:latin typeface="Arial" panose="020B0604020202020204" pitchFamily="34" charset="0"/>
                <a:cs typeface="Arial" panose="020B0604020202020204" pitchFamily="34" charset="0"/>
              </a:rPr>
              <a:t>hình.</a:t>
            </a:r>
            <a:endParaRPr lang="en-US" sz="2400" dirty="0" smtClean="0">
              <a:solidFill>
                <a:srgbClr val="3333CC"/>
              </a:solidFill>
              <a:latin typeface="Arial" panose="020B0604020202020204" pitchFamily="34" charset="0"/>
              <a:cs typeface="Arial" panose="020B0604020202020204" pitchFamily="34" charset="0"/>
            </a:endParaRPr>
          </a:p>
          <a:p>
            <a:pPr>
              <a:lnSpc>
                <a:spcPct val="130000"/>
              </a:lnSpc>
              <a:buClr>
                <a:srgbClr val="FF0000"/>
              </a:buClr>
            </a:pPr>
            <a:r>
              <a:rPr lang="en-US" sz="2400" dirty="0">
                <a:solidFill>
                  <a:srgbClr val="3333CC"/>
                </a:solidFill>
                <a:latin typeface="Arial" panose="020B0604020202020204" pitchFamily="34" charset="0"/>
                <a:cs typeface="Arial" panose="020B0604020202020204" pitchFamily="34" charset="0"/>
              </a:rPr>
              <a:t> </a:t>
            </a: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Cửa </a:t>
            </a:r>
            <a:r>
              <a:rPr lang="vi-VN" sz="2400" dirty="0">
                <a:solidFill>
                  <a:srgbClr val="3333CC"/>
                </a:solidFill>
                <a:latin typeface="Arial" panose="020B0604020202020204" pitchFamily="34" charset="0"/>
                <a:cs typeface="Arial" panose="020B0604020202020204" pitchFamily="34" charset="0"/>
              </a:rPr>
              <a:t>sổ xuất hiện </a:t>
            </a:r>
            <a:r>
              <a:rPr lang="en-US" sz="2400" dirty="0" err="1" smtClean="0">
                <a:solidFill>
                  <a:srgbClr val="3333CC"/>
                </a:solidFill>
                <a:latin typeface="Arial" panose="020B0604020202020204" pitchFamily="34" charset="0"/>
                <a:cs typeface="Arial" panose="020B0604020202020204" pitchFamily="34" charset="0"/>
              </a:rPr>
              <a:t>như</a:t>
            </a:r>
            <a:r>
              <a:rPr lang="en-US" sz="2400" dirty="0" smtClean="0">
                <a:solidFill>
                  <a:srgbClr val="3333CC"/>
                </a:solidFill>
                <a:latin typeface="Arial" panose="020B0604020202020204" pitchFamily="34" charset="0"/>
                <a:cs typeface="Arial" panose="020B0604020202020204" pitchFamily="34" charset="0"/>
              </a:rPr>
              <a:t> </a:t>
            </a:r>
            <a:r>
              <a:rPr lang="en-US" sz="2400" err="1" smtClean="0">
                <a:solidFill>
                  <a:srgbClr val="3333CC"/>
                </a:solidFill>
                <a:latin typeface="Arial" panose="020B0604020202020204" pitchFamily="34" charset="0"/>
                <a:cs typeface="Arial" panose="020B0604020202020204" pitchFamily="34" charset="0"/>
              </a:rPr>
              <a:t>hình</a:t>
            </a:r>
            <a:r>
              <a:rPr lang="en-US" sz="2400" smtClean="0">
                <a:solidFill>
                  <a:srgbClr val="3333CC"/>
                </a:solidFill>
                <a:latin typeface="Arial" panose="020B0604020202020204" pitchFamily="34" charset="0"/>
                <a:cs typeface="Arial" panose="020B0604020202020204" pitchFamily="34" charset="0"/>
              </a:rPr>
              <a:t> 12.1_30</a:t>
            </a:r>
            <a:endParaRPr lang="en-US" sz="2400" dirty="0">
              <a:solidFill>
                <a:srgbClr val="3333CC"/>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7439411" y="1536514"/>
            <a:ext cx="790575" cy="771525"/>
          </a:xfrm>
          <a:prstGeom prst="rect">
            <a:avLst/>
          </a:prstGeom>
        </p:spPr>
      </p:pic>
      <p:pic>
        <p:nvPicPr>
          <p:cNvPr id="8" name="Picture 7"/>
          <p:cNvPicPr>
            <a:picLocks noChangeAspect="1"/>
          </p:cNvPicPr>
          <p:nvPr/>
        </p:nvPicPr>
        <p:blipFill>
          <a:blip r:embed="rId4"/>
          <a:stretch>
            <a:fillRect/>
          </a:stretch>
        </p:blipFill>
        <p:spPr>
          <a:xfrm>
            <a:off x="1539432" y="2728551"/>
            <a:ext cx="8762035" cy="3036498"/>
          </a:xfrm>
          <a:prstGeom prst="rect">
            <a:avLst/>
          </a:prstGeom>
        </p:spPr>
      </p:pic>
      <p:sp>
        <p:nvSpPr>
          <p:cNvPr id="15" name="TextBox 14"/>
          <p:cNvSpPr txBox="1"/>
          <p:nvPr/>
        </p:nvSpPr>
        <p:spPr>
          <a:xfrm>
            <a:off x="2526929" y="5765049"/>
            <a:ext cx="6985748" cy="572464"/>
          </a:xfrm>
          <a:prstGeom prst="rect">
            <a:avLst/>
          </a:prstGeom>
          <a:noFill/>
        </p:spPr>
        <p:txBody>
          <a:bodyPr wrap="square" rtlCol="0">
            <a:spAutoFit/>
          </a:bodyPr>
          <a:lstStyle/>
          <a:p>
            <a:pPr>
              <a:lnSpc>
                <a:spcPct val="130000"/>
              </a:lnSpc>
              <a:buClr>
                <a:srgbClr val="FF0000"/>
              </a:buClr>
            </a:pPr>
            <a:r>
              <a:rPr lang="en-US" sz="2400" smtClean="0">
                <a:solidFill>
                  <a:srgbClr val="3333CC"/>
                </a:solidFill>
                <a:latin typeface="Arial" panose="020B0604020202020204" pitchFamily="34" charset="0"/>
                <a:cs typeface="Arial" panose="020B0604020202020204" pitchFamily="34" charset="0"/>
              </a:rPr>
              <a:t>Để chơi trò chơi </a:t>
            </a:r>
            <a:r>
              <a:rPr lang="vi-VN" sz="2400">
                <a:solidFill>
                  <a:srgbClr val="FF0000"/>
                </a:solidFill>
                <a:cs typeface="Arial" panose="020B0604020202020204" pitchFamily="34" charset="0"/>
              </a:rPr>
              <a:t>Tux Typing </a:t>
            </a:r>
            <a:r>
              <a:rPr lang="en-US" sz="2400" smtClean="0">
                <a:solidFill>
                  <a:srgbClr val="FF0000"/>
                </a:solidFill>
                <a:cs typeface="Arial" panose="020B0604020202020204" pitchFamily="34" charset="0"/>
              </a:rPr>
              <a:t>ntn-&gt;nd2</a:t>
            </a:r>
            <a:endParaRPr lang="en-US" sz="24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69993" y="1002934"/>
            <a:ext cx="4634003" cy="557105"/>
            <a:chOff x="676256" y="1379897"/>
            <a:chExt cx="4634003" cy="557105"/>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59948"/>
              <a:ext cx="4209807" cy="477054"/>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Thực</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hiện</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trò</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chơi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gõ</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chữ</a:t>
              </a:r>
              <a:endParaRPr lang="en-US" sz="2500" dirty="0">
                <a:solidFill>
                  <a:srgbClr val="3333CC"/>
                </a:solidFill>
                <a:latin typeface="Arial" panose="020B0604020202020204" pitchFamily="34" charset="0"/>
                <a:cs typeface="Arial" panose="020B0604020202020204" pitchFamily="34" charset="0"/>
              </a:endParaRPr>
            </a:p>
          </p:txBody>
        </p:sp>
      </p:grpSp>
      <p:pic>
        <p:nvPicPr>
          <p:cNvPr id="2" name="Picture 1"/>
          <p:cNvPicPr>
            <a:picLocks noChangeAspect="1"/>
          </p:cNvPicPr>
          <p:nvPr/>
        </p:nvPicPr>
        <p:blipFill>
          <a:blip r:embed="rId3"/>
          <a:stretch>
            <a:fillRect/>
          </a:stretch>
        </p:blipFill>
        <p:spPr>
          <a:xfrm>
            <a:off x="722076" y="2133457"/>
            <a:ext cx="3889631" cy="3572862"/>
          </a:xfrm>
          <a:prstGeom prst="rect">
            <a:avLst/>
          </a:prstGeom>
        </p:spPr>
      </p:pic>
      <p:pic>
        <p:nvPicPr>
          <p:cNvPr id="3" name="Picture 2"/>
          <p:cNvPicPr>
            <a:picLocks noChangeAspect="1"/>
          </p:cNvPicPr>
          <p:nvPr/>
        </p:nvPicPr>
        <p:blipFill>
          <a:blip r:embed="rId4"/>
          <a:stretch>
            <a:fillRect/>
          </a:stretch>
        </p:blipFill>
        <p:spPr>
          <a:xfrm>
            <a:off x="4739809" y="2133457"/>
            <a:ext cx="2999178" cy="3572862"/>
          </a:xfrm>
          <a:prstGeom prst="rect">
            <a:avLst/>
          </a:prstGeom>
        </p:spPr>
      </p:pic>
      <p:pic>
        <p:nvPicPr>
          <p:cNvPr id="4" name="Picture 3"/>
          <p:cNvPicPr>
            <a:picLocks noChangeAspect="1"/>
          </p:cNvPicPr>
          <p:nvPr/>
        </p:nvPicPr>
        <p:blipFill>
          <a:blip r:embed="rId5"/>
          <a:stretch>
            <a:fillRect/>
          </a:stretch>
        </p:blipFill>
        <p:spPr>
          <a:xfrm>
            <a:off x="7855603" y="2133457"/>
            <a:ext cx="3507161" cy="3572862"/>
          </a:xfrm>
          <a:prstGeom prst="rect">
            <a:avLst/>
          </a:prstGeom>
        </p:spPr>
      </p:pic>
      <p:cxnSp>
        <p:nvCxnSpPr>
          <p:cNvPr id="7" name="Straight Connector 6"/>
          <p:cNvCxnSpPr/>
          <p:nvPr/>
        </p:nvCxnSpPr>
        <p:spPr>
          <a:xfrm>
            <a:off x="4611707" y="2568390"/>
            <a:ext cx="0" cy="3010481"/>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819110" y="2570050"/>
            <a:ext cx="0" cy="3010481"/>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495770" y="1517245"/>
            <a:ext cx="8643653" cy="535531"/>
          </a:xfrm>
          <a:prstGeom prst="rect">
            <a:avLst/>
          </a:prstGeom>
        </p:spPr>
        <p:txBody>
          <a:bodyPr wrap="square">
            <a:spAutoFit/>
          </a:bodyPr>
          <a:lstStyle/>
          <a:p>
            <a:pPr marL="342900" indent="-342900" algn="just">
              <a:lnSpc>
                <a:spcPct val="120000"/>
              </a:lnSpc>
              <a:buFont typeface="Wingdings" panose="05000000000000000000" pitchFamily="2" charset="2"/>
              <a:buChar char="v"/>
            </a:pPr>
            <a:r>
              <a:rPr lang="en-US" sz="2400" b="1" smtClean="0">
                <a:solidFill>
                  <a:srgbClr val="FF0000"/>
                </a:solidFill>
              </a:rPr>
              <a:t>Y/c hs quan sát thực hiện theo hướng dẫn hình 12.2_31, t/g 3’</a:t>
            </a:r>
            <a:r>
              <a:rPr lang="vi-VN" sz="2400" b="1" smtClean="0">
                <a:solidFill>
                  <a:srgbClr val="3333CC"/>
                </a:solidFill>
                <a:latin typeface="Arial" panose="020B0604020202020204" pitchFamily="34" charset="0"/>
                <a:cs typeface="Arial" panose="020B0604020202020204" pitchFamily="34" charset="0"/>
              </a:rPr>
              <a:t> </a:t>
            </a:r>
            <a:endParaRPr lang="en-US" sz="2400" b="1" dirty="0" smtClean="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549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193077" y="271010"/>
            <a:ext cx="3420802" cy="533868"/>
          </a:xfrm>
          <a:prstGeom prst="rect">
            <a:avLst/>
          </a:prstGeom>
        </p:spPr>
      </p:pic>
      <p:grpSp>
        <p:nvGrpSpPr>
          <p:cNvPr id="9" name="Group 8"/>
          <p:cNvGrpSpPr/>
          <p:nvPr/>
        </p:nvGrpSpPr>
        <p:grpSpPr>
          <a:xfrm>
            <a:off x="1069100" y="842406"/>
            <a:ext cx="4834378" cy="572494"/>
            <a:chOff x="676256" y="1379897"/>
            <a:chExt cx="4834378" cy="572494"/>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59948"/>
              <a:ext cx="4410182"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Thực</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hiện</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trò</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chơi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gõ</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chữ</a:t>
              </a:r>
              <a:r>
                <a:rPr lang="en-US" sz="2500" b="1" dirty="0" smtClean="0">
                  <a:solidFill>
                    <a:srgbClr val="3333CC"/>
                  </a:solidFill>
                  <a:latin typeface="Arial" panose="020B0604020202020204" pitchFamily="34" charset="0"/>
                  <a:cs typeface="Arial" panose="020B0604020202020204" pitchFamily="34" charset="0"/>
                </a:rPr>
                <a:t>:</a:t>
              </a:r>
              <a:endParaRPr lang="en-US" sz="2500" dirty="0">
                <a:solidFill>
                  <a:srgbClr val="3333CC"/>
                </a:solidFill>
                <a:latin typeface="Arial" panose="020B0604020202020204" pitchFamily="34" charset="0"/>
                <a:cs typeface="Arial" panose="020B0604020202020204" pitchFamily="34" charset="0"/>
              </a:endParaRPr>
            </a:p>
          </p:txBody>
        </p:sp>
      </p:grpSp>
      <p:sp>
        <p:nvSpPr>
          <p:cNvPr id="15" name="Rectangle 14"/>
          <p:cNvSpPr/>
          <p:nvPr/>
        </p:nvSpPr>
        <p:spPr>
          <a:xfrm>
            <a:off x="890315" y="1853535"/>
            <a:ext cx="10269059" cy="1273747"/>
          </a:xfrm>
          <a:prstGeom prst="rect">
            <a:avLst/>
          </a:prstGeom>
        </p:spPr>
        <p:txBody>
          <a:bodyPr wrap="square">
            <a:spAutoFit/>
          </a:bodyPr>
          <a:lstStyle/>
          <a:p>
            <a:pPr marL="342900" indent="-342900" algn="just">
              <a:lnSpc>
                <a:spcPct val="120000"/>
              </a:lnSpc>
              <a:buClr>
                <a:srgbClr val="FF0000"/>
              </a:buClr>
              <a:buFont typeface="Wingdings" panose="05000000000000000000" pitchFamily="2" charset="2"/>
              <a:buChar char="v"/>
            </a:pPr>
            <a:r>
              <a:rPr lang="en-US" sz="2200" b="1" dirty="0" smtClean="0">
                <a:solidFill>
                  <a:srgbClr val="3333CC"/>
                </a:solidFill>
              </a:rPr>
              <a:t> </a:t>
            </a:r>
            <a:r>
              <a:rPr lang="vi-VN" sz="2200" dirty="0">
                <a:solidFill>
                  <a:srgbClr val="3333CC"/>
                </a:solidFill>
              </a:rPr>
              <a:t>Trên màn hình xuất hiện các con cá mang chữ cái rơi xuống. Em cần gõ đúng và nhanh phím có chữ giống chữ cái trên thân cá trước khi cá chạm đất thì chim cánh cụt mới ăn được</a:t>
            </a:r>
            <a:r>
              <a:rPr lang="vi-VN" sz="2200" dirty="0"/>
              <a:t>.</a:t>
            </a:r>
            <a:endParaRPr lang="en-US" sz="2200" b="1" dirty="0" smtClean="0">
              <a:solidFill>
                <a:srgbClr val="3333CC"/>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2828165" y="3083933"/>
            <a:ext cx="6863788" cy="2846125"/>
          </a:xfrm>
          <a:prstGeom prst="rect">
            <a:avLst/>
          </a:prstGeom>
        </p:spPr>
      </p:pic>
      <p:sp>
        <p:nvSpPr>
          <p:cNvPr id="2" name="Rectangle 1"/>
          <p:cNvSpPr/>
          <p:nvPr/>
        </p:nvSpPr>
        <p:spPr>
          <a:xfrm>
            <a:off x="682906" y="5933878"/>
            <a:ext cx="10476467" cy="461665"/>
          </a:xfrm>
          <a:prstGeom prst="rect">
            <a:avLst/>
          </a:prstGeom>
        </p:spPr>
        <p:txBody>
          <a:bodyPr wrap="square">
            <a:spAutoFit/>
          </a:bodyPr>
          <a:lstStyle/>
          <a:p>
            <a:pPr marL="342900" indent="-342900" algn="just">
              <a:buFont typeface="Wingdings" panose="05000000000000000000" pitchFamily="2" charset="2"/>
              <a:buChar char="v"/>
            </a:pPr>
            <a:r>
              <a:rPr lang="en-US" sz="2400">
                <a:solidFill>
                  <a:srgbClr val="FF0000"/>
                </a:solidFill>
              </a:rPr>
              <a:t>Sau khi chơi xong trò chơi Tux Typing làm cách nào để thoát khỏi trò chơi -&gt;nd3</a:t>
            </a:r>
            <a:endParaRPr lang="en-US" sz="2400" b="1">
              <a:solidFill>
                <a:srgbClr val="FF0000"/>
              </a:solidFill>
              <a:latin typeface="Arial" panose="020B0604020202020204" pitchFamily="34" charset="0"/>
              <a:cs typeface="Arial" panose="020B0604020202020204" pitchFamily="34" charset="0"/>
            </a:endParaRPr>
          </a:p>
        </p:txBody>
      </p:sp>
      <p:sp>
        <p:nvSpPr>
          <p:cNvPr id="12" name="Rectangle 11"/>
          <p:cNvSpPr/>
          <p:nvPr/>
        </p:nvSpPr>
        <p:spPr>
          <a:xfrm>
            <a:off x="1372863" y="1402224"/>
            <a:ext cx="4171411" cy="461665"/>
          </a:xfrm>
          <a:prstGeom prst="rect">
            <a:avLst/>
          </a:prstGeom>
        </p:spPr>
        <p:txBody>
          <a:bodyPr wrap="square">
            <a:spAutoFit/>
          </a:bodyPr>
          <a:lstStyle/>
          <a:p>
            <a:pPr marL="342900" indent="-342900" algn="just">
              <a:buFont typeface="Wingdings" panose="05000000000000000000" pitchFamily="2" charset="2"/>
              <a:buChar char="v"/>
            </a:pPr>
            <a:r>
              <a:rPr lang="en-US" sz="2400" smtClean="0"/>
              <a:t> </a:t>
            </a:r>
            <a:r>
              <a:rPr lang="en-US" sz="2400" smtClean="0">
                <a:latin typeface="Arial" panose="020B0604020202020204" pitchFamily="34" charset="0"/>
                <a:cs typeface="Arial" panose="020B0604020202020204" pitchFamily="34" charset="0"/>
              </a:rPr>
              <a:t>Nêu cách chơi trò chơi?</a:t>
            </a:r>
          </a:p>
        </p:txBody>
      </p:sp>
    </p:spTree>
    <p:extLst>
      <p:ext uri="{BB962C8B-B14F-4D97-AF65-F5344CB8AC3E}">
        <p14:creationId xmlns:p14="http://schemas.microsoft.com/office/powerpoint/2010/main" val="54319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1144</TotalTime>
  <Words>521</Words>
  <Application>Microsoft Office PowerPoint</Application>
  <PresentationFormat>Widescreen</PresentationFormat>
  <Paragraphs>58</Paragraphs>
  <Slides>15</Slides>
  <Notes>2</Notes>
  <HiddenSlides>0</HiddenSlides>
  <MMClips>3</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Calibri</vt:lpstr>
      <vt:lpstr>Calibri Light</vt:lpstr>
      <vt:lpstr>MS Mincho</vt:lpstr>
      <vt:lpstr>SVN-Caprica Script</vt:lpstr>
      <vt:lpstr>Tahoma</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210</cp:revision>
  <dcterms:created xsi:type="dcterms:W3CDTF">2022-01-27T15:18:21Z</dcterms:created>
  <dcterms:modified xsi:type="dcterms:W3CDTF">2023-08-24T10:17:22Z</dcterms:modified>
</cp:coreProperties>
</file>