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96" r:id="rId3"/>
  </p:sldMasterIdLst>
  <p:sldIdLst>
    <p:sldId id="293" r:id="rId4"/>
    <p:sldId id="299" r:id="rId5"/>
    <p:sldId id="300" r:id="rId6"/>
    <p:sldId id="301" r:id="rId7"/>
    <p:sldId id="289" r:id="rId8"/>
    <p:sldId id="257" r:id="rId9"/>
    <p:sldId id="290" r:id="rId10"/>
    <p:sldId id="258" r:id="rId11"/>
    <p:sldId id="288" r:id="rId12"/>
    <p:sldId id="285" r:id="rId13"/>
    <p:sldId id="292" r:id="rId14"/>
    <p:sldId id="265" r:id="rId15"/>
    <p:sldId id="264" r:id="rId16"/>
    <p:sldId id="294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AFCD"/>
    <a:srgbClr val="FFCCFF"/>
    <a:srgbClr val="3333CC"/>
    <a:srgbClr val="3333FF"/>
    <a:srgbClr val="CC00CC"/>
    <a:srgbClr val="9900CC"/>
    <a:srgbClr val="FF99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9" autoAdjust="0"/>
    <p:restoredTop sz="94660"/>
  </p:normalViewPr>
  <p:slideViewPr>
    <p:cSldViewPr snapToGrid="0">
      <p:cViewPr varScale="1">
        <p:scale>
          <a:sx n="62" d="100"/>
          <a:sy n="62" d="100"/>
        </p:scale>
        <p:origin x="65" y="1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240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064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9991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4304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803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0930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3273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9290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8234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65050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798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9762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7297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059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64748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1056-3E7D-4A87-B126-8DC8F873F0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92677-4A5B-4F3A-A847-69FDB80B87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7165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1056-3E7D-4A87-B126-8DC8F873F0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92677-4A5B-4F3A-A847-69FDB80B87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7424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1056-3E7D-4A87-B126-8DC8F873F0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92677-4A5B-4F3A-A847-69FDB80B87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99504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1056-3E7D-4A87-B126-8DC8F873F0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92677-4A5B-4F3A-A847-69FDB80B87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58396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1056-3E7D-4A87-B126-8DC8F873F0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92677-4A5B-4F3A-A847-69FDB80B87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218283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1056-3E7D-4A87-B126-8DC8F873F0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92677-4A5B-4F3A-A847-69FDB80B87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20020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1056-3E7D-4A87-B126-8DC8F873F0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92677-4A5B-4F3A-A847-69FDB80B87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582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31205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1056-3E7D-4A87-B126-8DC8F873F0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92677-4A5B-4F3A-A847-69FDB80B87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1134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1056-3E7D-4A87-B126-8DC8F873F0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92677-4A5B-4F3A-A847-69FDB80B87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05247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1056-3E7D-4A87-B126-8DC8F873F0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92677-4A5B-4F3A-A847-69FDB80B87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020449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1056-3E7D-4A87-B126-8DC8F873F0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92677-4A5B-4F3A-A847-69FDB80B87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353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1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831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981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267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855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373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58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2783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1056-3E7D-4A87-B126-8DC8F873F0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892677-4A5B-4F3A-A847-69FDB80B87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6290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2.png"/><Relationship Id="rId7" Type="http://schemas.openxmlformats.org/officeDocument/2006/relationships/image" Target="../media/image5.GIF"/><Relationship Id="rId12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slide" Target="slide9.xml"/><Relationship Id="rId11" Type="http://schemas.openxmlformats.org/officeDocument/2006/relationships/image" Target="../media/image9.GIF"/><Relationship Id="rId5" Type="http://schemas.openxmlformats.org/officeDocument/2006/relationships/image" Target="../media/image4.jpeg"/><Relationship Id="rId10" Type="http://schemas.openxmlformats.org/officeDocument/2006/relationships/image" Target="../media/image8.GIF"/><Relationship Id="rId4" Type="http://schemas.openxmlformats.org/officeDocument/2006/relationships/image" Target="../media/image3.GIF"/><Relationship Id="rId9" Type="http://schemas.openxmlformats.org/officeDocument/2006/relationships/image" Target="../media/image7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2.png"/><Relationship Id="rId7" Type="http://schemas.openxmlformats.org/officeDocument/2006/relationships/image" Target="../media/image5.GIF"/><Relationship Id="rId12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slide" Target="slide9.xml"/><Relationship Id="rId11" Type="http://schemas.openxmlformats.org/officeDocument/2006/relationships/image" Target="../media/image9.GIF"/><Relationship Id="rId5" Type="http://schemas.openxmlformats.org/officeDocument/2006/relationships/image" Target="../media/image4.jpeg"/><Relationship Id="rId10" Type="http://schemas.openxmlformats.org/officeDocument/2006/relationships/image" Target="../media/image8.GIF"/><Relationship Id="rId4" Type="http://schemas.openxmlformats.org/officeDocument/2006/relationships/image" Target="../media/image3.GIF"/><Relationship Id="rId9" Type="http://schemas.openxmlformats.org/officeDocument/2006/relationships/image" Target="../media/image7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7" Type="http://schemas.openxmlformats.org/officeDocument/2006/relationships/image" Target="../media/image1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.gif"/><Relationship Id="rId5" Type="http://schemas.openxmlformats.org/officeDocument/2006/relationships/image" Target="../media/image11.gif"/><Relationship Id="rId4" Type="http://schemas.openxmlformats.org/officeDocument/2006/relationships/image" Target="../media/image10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29.xml"/><Relationship Id="rId7" Type="http://schemas.openxmlformats.org/officeDocument/2006/relationships/image" Target="../media/image15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3.png"/><Relationship Id="rId5" Type="http://schemas.openxmlformats.org/officeDocument/2006/relationships/image" Target="../media/image14.jpg"/><Relationship Id="rId10" Type="http://schemas.openxmlformats.org/officeDocument/2006/relationships/image" Target="../media/image18.png"/><Relationship Id="rId4" Type="http://schemas.openxmlformats.org/officeDocument/2006/relationships/audio" Target="../media/audio2.wav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7" Type="http://schemas.openxmlformats.org/officeDocument/2006/relationships/image" Target="../media/image17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3.png"/><Relationship Id="rId5" Type="http://schemas.openxmlformats.org/officeDocument/2006/relationships/image" Target="../media/image14.jpg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2228" y="-50426"/>
            <a:ext cx="2392283" cy="2247784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 rot="5400000">
            <a:off x="6811225" y="4814127"/>
            <a:ext cx="3108253" cy="930449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1" name="Arrow: Pentagon 30">
            <a:hlinkClick r:id="rId6" action="ppaction://hlinksldjump"/>
          </p:cNvPr>
          <p:cNvSpPr/>
          <p:nvPr/>
        </p:nvSpPr>
        <p:spPr>
          <a:xfrm flipH="1">
            <a:off x="3859958" y="2197358"/>
            <a:ext cx="7893233" cy="1530455"/>
          </a:xfrm>
          <a:prstGeom prst="homePlate">
            <a:avLst/>
          </a:prstGeom>
          <a:blipFill>
            <a:blip r:embed="rId5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44285">
              <a:lnSpc>
                <a:spcPct val="150000"/>
              </a:lnSpc>
            </a:pPr>
            <a:r>
              <a:rPr lang="en-US" sz="36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XIN CHÀO CÁC EM HỌC SINH!</a:t>
            </a:r>
            <a:endParaRPr lang="en-US" sz="36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/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06460" y="1723117"/>
            <a:ext cx="777978" cy="768642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11070820" y="1723117"/>
            <a:ext cx="880161" cy="843194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233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7515" y="319711"/>
            <a:ext cx="3640665" cy="76754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089429" y="1363973"/>
            <a:ext cx="5477626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v"/>
            </a:pPr>
            <a:endParaRPr lang="en-US" sz="26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25033" y="1322861"/>
            <a:ext cx="10625559" cy="652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30000"/>
              </a:lnSpc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8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</a:t>
            </a:r>
            <a:r>
              <a:rPr lang="en-US" sz="24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 quan sát và thực hiện theo hướng dẫn </a:t>
            </a:r>
            <a:r>
              <a:rPr lang="vi-VN" sz="24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 </a:t>
            </a:r>
            <a:r>
              <a:rPr lang="vi-VN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ở </a:t>
            </a:r>
            <a:r>
              <a:rPr lang="vi-VN" sz="240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 </a:t>
            </a:r>
            <a:r>
              <a:rPr lang="vi-VN" sz="24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13.3</a:t>
            </a:r>
            <a:r>
              <a:rPr lang="en-US" sz="24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_34, t/g 3’</a:t>
            </a:r>
            <a:r>
              <a:rPr lang="vi-VN" sz="28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9429" y="2207602"/>
            <a:ext cx="9862978" cy="4001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616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651" y="293788"/>
            <a:ext cx="3657995" cy="76120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48338" y="1138868"/>
            <a:ext cx="1033659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>
              <a:buClr>
                <a:srgbClr val="FF0000"/>
              </a:buClr>
              <a:buFontTx/>
              <a:buChar char="-"/>
            </a:pPr>
            <a:r>
              <a:rPr lang="en-US" sz="26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 luận nhóm đôi trả lời cách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gõ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Xem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thêm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trang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27) t/g 1’</a:t>
            </a:r>
          </a:p>
          <a:p>
            <a:r>
              <a:rPr lang="en-US" sz="2800" i="1" smtClean="0"/>
              <a:t>	</a:t>
            </a:r>
            <a:r>
              <a:rPr lang="en-US" sz="2800" i="1" smtClean="0">
                <a:solidFill>
                  <a:srgbClr val="C00000"/>
                </a:solidFill>
              </a:rPr>
              <a:t>Để </a:t>
            </a:r>
            <a:r>
              <a:rPr lang="en-US" sz="2800" i="1">
                <a:solidFill>
                  <a:srgbClr val="C00000"/>
                </a:solidFill>
              </a:rPr>
              <a:t>gõ chữ hoa ta có thể thực hiện một trong hai cách sau: </a:t>
            </a:r>
            <a:endParaRPr lang="en-US" sz="2800">
              <a:solidFill>
                <a:srgbClr val="C00000"/>
              </a:solidFill>
            </a:endParaRPr>
          </a:p>
          <a:p>
            <a:r>
              <a:rPr lang="en-US" sz="2800" i="1" smtClean="0"/>
              <a:t>	C1</a:t>
            </a:r>
            <a:r>
              <a:rPr lang="en-US" sz="2800" i="1"/>
              <a:t>: Nhấn giữ phím Shift và gõ chữ cái tương ứng.</a:t>
            </a:r>
            <a:endParaRPr lang="en-US" sz="2800"/>
          </a:p>
          <a:p>
            <a:r>
              <a:rPr lang="en-US" sz="2800" i="1" smtClean="0"/>
              <a:t>	C2</a:t>
            </a:r>
            <a:r>
              <a:rPr lang="en-US" sz="2800" i="1"/>
              <a:t>: Nhấn phím Capslock và gõ chữ cái tương ứng</a:t>
            </a:r>
            <a:r>
              <a:rPr lang="en-US" sz="2800"/>
              <a:t>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3808071"/>
            <a:ext cx="10004469" cy="2604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771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8744" y="222780"/>
            <a:ext cx="3657995" cy="76120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99446" y="983981"/>
            <a:ext cx="10336592" cy="1132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30000"/>
              </a:lnSpc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30000"/>
              </a:lnSpc>
              <a:buClr>
                <a:srgbClr val="FF0000"/>
              </a:buClr>
            </a:pPr>
            <a:r>
              <a:rPr lang="en-US" sz="26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vi-VN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hập đoạn văn </a:t>
            </a:r>
            <a:r>
              <a:rPr lang="vi-VN" sz="260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 </a:t>
            </a:r>
            <a:r>
              <a:rPr lang="en-US" sz="26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 nội dung sgk_34</a:t>
            </a:r>
            <a:r>
              <a:rPr lang="vi-VN" sz="26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(không cần gõ dấu</a:t>
            </a:r>
            <a:r>
              <a:rPr lang="vi-VN" sz="260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): </a:t>
            </a:r>
            <a:r>
              <a:rPr lang="en-US" sz="26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t/g1’</a:t>
            </a:r>
            <a:endParaRPr lang="en-US" sz="2600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54865" y="2245114"/>
            <a:ext cx="10225752" cy="1316182"/>
          </a:xfrm>
          <a:prstGeom prst="rect">
            <a:avLst/>
          </a:prstGeom>
          <a:noFill/>
          <a:ln w="28575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30000"/>
              </a:lnSpc>
            </a:pP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Nháy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chuột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nhấn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nút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trái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chuột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ngón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6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30000"/>
              </a:lnSpc>
            </a:pPr>
            <a:r>
              <a:rPr lang="en-US" sz="2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Nháy</a:t>
            </a:r>
            <a:r>
              <a:rPr lang="en-US" sz="2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đúp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chuột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nhấn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nhanh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nút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trái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chuột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ngón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" name="Rectangle 1"/>
          <p:cNvSpPr/>
          <p:nvPr/>
        </p:nvSpPr>
        <p:spPr>
          <a:xfrm>
            <a:off x="782172" y="3515563"/>
            <a:ext cx="1045386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23240" indent="-34290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Sau khi thực hành xong, em cần làm gì? </a:t>
            </a:r>
            <a:endParaRPr lang="en-US" sz="2400" smtClean="0">
              <a:solidFill>
                <a:srgbClr val="3333CC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80340">
              <a:lnSpc>
                <a:spcPct val="150000"/>
              </a:lnSpc>
              <a:spcAft>
                <a:spcPts val="0"/>
              </a:spcAft>
            </a:pPr>
            <a:r>
              <a:rPr lang="en-US" sz="2400" b="1" smtClean="0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Đóng </a:t>
            </a:r>
            <a:r>
              <a:rPr lang="en-US" sz="2400" b="1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phần mềm và tắt </a:t>
            </a:r>
            <a:r>
              <a:rPr lang="en-US" sz="2400" b="1" smtClean="0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máy.</a:t>
            </a:r>
          </a:p>
          <a:p>
            <a:pPr marL="52324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 bài học ngày hôm nay, các em đã biết thêm được điều gì</a:t>
            </a:r>
            <a:r>
              <a:rPr lang="en-US" sz="24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400" b="1">
              <a:solidFill>
                <a:srgbClr val="3333CC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80340">
              <a:lnSpc>
                <a:spcPct val="150000"/>
              </a:lnSpc>
            </a:pPr>
            <a:r>
              <a:rPr lang="en-US" sz="2400" smtClean="0">
                <a:latin typeface="Arial" panose="020B0604020202020204" pitchFamily="34" charset="0"/>
                <a:cs typeface="Arial" panose="020B0604020202020204" pitchFamily="34" charset="0"/>
              </a:rPr>
              <a:t>-&gt;</a:t>
            </a:r>
            <a:r>
              <a:rPr lang="en-US" sz="240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Sử </a:t>
            </a:r>
            <a:r>
              <a:rPr lang="en-US" sz="24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 phần mềm Notepad giúp em làm quen với việc gõ văn bản nhanh và đúng quy định</a:t>
            </a:r>
            <a:r>
              <a:rPr lang="en-US" sz="240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143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0315" t="2710" r="18621" b="-1"/>
          <a:stretch/>
        </p:blipFill>
        <p:spPr>
          <a:xfrm>
            <a:off x="571759" y="2104382"/>
            <a:ext cx="2074458" cy="3401331"/>
          </a:xfrm>
          <a:prstGeom prst="rect">
            <a:avLst/>
          </a:prstGeom>
        </p:spPr>
      </p:pic>
      <p:sp>
        <p:nvSpPr>
          <p:cNvPr id="8" name="Horizontal Scroll 7"/>
          <p:cNvSpPr/>
          <p:nvPr/>
        </p:nvSpPr>
        <p:spPr>
          <a:xfrm>
            <a:off x="2516563" y="1924334"/>
            <a:ext cx="8545137" cy="2888966"/>
          </a:xfrm>
          <a:prstGeom prst="horizontalScroll">
            <a:avLst/>
          </a:prstGeom>
          <a:solidFill>
            <a:srgbClr val="3333CC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9538" algn="just">
              <a:lnSpc>
                <a:spcPct val="130000"/>
              </a:lnSpc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mềm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Notepad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gõ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bản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nhanh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2803165" y="2265529"/>
            <a:ext cx="354842" cy="341193"/>
          </a:xfrm>
          <a:prstGeom prst="ellipse">
            <a:avLst/>
          </a:prstGeom>
          <a:solidFill>
            <a:srgbClr val="3333CC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516563" y="2538484"/>
            <a:ext cx="259307" cy="266130"/>
          </a:xfrm>
          <a:prstGeom prst="ellipse">
            <a:avLst/>
          </a:prstGeom>
          <a:solidFill>
            <a:srgbClr val="3333CC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4502727" y="460627"/>
            <a:ext cx="3186545" cy="748145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  NHỚ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213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2228" y="-50426"/>
            <a:ext cx="2392283" cy="2247784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 rot="5400000">
            <a:off x="6811225" y="4814127"/>
            <a:ext cx="3108253" cy="930449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1" name="Arrow: Pentagon 30">
            <a:hlinkClick r:id="rId6" action="ppaction://hlinksldjump"/>
          </p:cNvPr>
          <p:cNvSpPr/>
          <p:nvPr/>
        </p:nvSpPr>
        <p:spPr>
          <a:xfrm flipH="1">
            <a:off x="3859958" y="2197358"/>
            <a:ext cx="7893233" cy="1530455"/>
          </a:xfrm>
          <a:prstGeom prst="homePlate">
            <a:avLst/>
          </a:prstGeom>
          <a:blipFill>
            <a:blip r:embed="rId5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44285">
              <a:lnSpc>
                <a:spcPct val="150000"/>
              </a:lnSpc>
            </a:pPr>
            <a:r>
              <a:rPr lang="en-US" sz="3600" b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TẠM BIỆT CÁC </a:t>
            </a:r>
            <a:r>
              <a:rPr lang="en-US" sz="36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EM </a:t>
            </a:r>
            <a:endParaRPr lang="en-US" sz="3600" b="1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algn="ctr" defTabSz="544285">
              <a:lnSpc>
                <a:spcPct val="150000"/>
              </a:lnSpc>
            </a:pPr>
            <a:r>
              <a:rPr lang="en-US" sz="3600" b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HỌC </a:t>
            </a:r>
            <a:r>
              <a:rPr lang="en-US" sz="36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SINH!</a:t>
            </a:r>
            <a:endParaRPr lang="en-US" sz="36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/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06460" y="1723117"/>
            <a:ext cx="777978" cy="768642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11070820" y="1723117"/>
            <a:ext cx="880161" cy="843194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82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35000" b="-3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10" y="3474720"/>
            <a:ext cx="3029536" cy="3383280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521483" y="3133725"/>
            <a:ext cx="2670517" cy="3724275"/>
          </a:xfrm>
          <a:prstGeom prst="rect">
            <a:avLst/>
          </a:prstGeom>
        </p:spPr>
      </p:pic>
      <p:pic>
        <p:nvPicPr>
          <p:cNvPr id="2" name="bensound-cut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996353" y="-705732"/>
            <a:ext cx="495301" cy="495301"/>
          </a:xfrm>
          <a:prstGeom prst="rect">
            <a:avLst/>
          </a:prstGeom>
        </p:spPr>
      </p:pic>
      <p:sp>
        <p:nvSpPr>
          <p:cNvPr id="10" name="WordArt 10"/>
          <p:cNvSpPr>
            <a:spLocks noChangeArrowheads="1" noChangeShapeType="1" noTextEdit="1"/>
          </p:cNvSpPr>
          <p:nvPr/>
        </p:nvSpPr>
        <p:spPr bwMode="auto">
          <a:xfrm>
            <a:off x="3019327" y="5384828"/>
            <a:ext cx="6944653" cy="2223135"/>
          </a:xfrm>
          <a:prstGeom prst="rect">
            <a:avLst/>
          </a:prstGeom>
        </p:spPr>
        <p:txBody>
          <a:bodyPr wrap="none" fromWordArt="1">
            <a:prstTxWarp prst="textArchUp">
              <a:avLst/>
            </a:prstTxWarp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7200" kern="10" smtClean="0">
                <a:ln w="12700">
                  <a:solidFill>
                    <a:srgbClr val="7030A0"/>
                  </a:solidFill>
                  <a:round/>
                  <a:headEnd/>
                  <a:tailEnd/>
                </a:ln>
                <a:solidFill>
                  <a:srgbClr val="FDAFCD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Trò chơi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7200" kern="10" smtClean="0">
                <a:ln w="12700">
                  <a:solidFill>
                    <a:srgbClr val="7030A0"/>
                  </a:solidFill>
                  <a:round/>
                  <a:headEnd/>
                  <a:tailEnd/>
                </a:ln>
                <a:solidFill>
                  <a:srgbClr val="FDAFCD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khỉ đột học bài</a:t>
            </a:r>
            <a:endParaRPr lang="en-US" sz="7200" kern="10">
              <a:ln w="12700">
                <a:solidFill>
                  <a:srgbClr val="7030A0"/>
                </a:solidFill>
                <a:round/>
                <a:headEnd/>
                <a:tailEnd/>
              </a:ln>
              <a:solidFill>
                <a:srgbClr val="FDAFCD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0155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1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930443" y="1085616"/>
            <a:ext cx="10218819" cy="4497038"/>
          </a:xfrm>
          <a:prstGeom prst="roundRect">
            <a:avLst/>
          </a:prstGeom>
          <a:solidFill>
            <a:schemeClr val="bg1">
              <a:alpha val="84706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CH giữa"/>
          <p:cNvSpPr/>
          <p:nvPr/>
        </p:nvSpPr>
        <p:spPr>
          <a:xfrm>
            <a:off x="1242013" y="206974"/>
            <a:ext cx="9650576" cy="820017"/>
          </a:xfrm>
          <a:prstGeom prst="roundRect">
            <a:avLst>
              <a:gd name="adj" fmla="val 16220"/>
            </a:avLst>
          </a:prstGeom>
          <a:solidFill>
            <a:srgbClr val="FFFF00"/>
          </a:solidFill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800" b="1" i="1">
                <a:solidFill>
                  <a:schemeClr val="tx1"/>
                </a:solidFill>
                <a:latin typeface="Arial" panose="020B0604020202020204" pitchFamily="34" charset="0"/>
                <a:ea typeface="MS Mincho" charset="-128"/>
                <a:cs typeface="Times New Roman" panose="02020603050405020304" pitchFamily="18" charset="0"/>
              </a:rPr>
              <a:t>Câu 1:  Đâu là biểu tượng của phần mềm Notepad?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223035" y="137702"/>
            <a:ext cx="707408" cy="937266"/>
          </a:xfrm>
          <a:custGeom>
            <a:avLst/>
            <a:gdLst>
              <a:gd name="connsiteX0" fmla="*/ 923602 w 923602"/>
              <a:gd name="connsiteY0" fmla="*/ 0 h 1441111"/>
              <a:gd name="connsiteX1" fmla="*/ 153964 w 923602"/>
              <a:gd name="connsiteY1" fmla="*/ 0 h 1441111"/>
              <a:gd name="connsiteX2" fmla="*/ 0 w 923602"/>
              <a:gd name="connsiteY2" fmla="*/ 720556 h 1441111"/>
              <a:gd name="connsiteX3" fmla="*/ 153964 w 923602"/>
              <a:gd name="connsiteY3" fmla="*/ 1441111 h 1441111"/>
              <a:gd name="connsiteX4" fmla="*/ 923602 w 923602"/>
              <a:gd name="connsiteY4" fmla="*/ 1441111 h 1441111"/>
              <a:gd name="connsiteX5" fmla="*/ 769638 w 923602"/>
              <a:gd name="connsiteY5" fmla="*/ 720556 h 1441111"/>
              <a:gd name="connsiteX6" fmla="*/ 923602 w 923602"/>
              <a:gd name="connsiteY6" fmla="*/ 0 h 14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23602" h="1441111">
                <a:moveTo>
                  <a:pt x="923602" y="0"/>
                </a:moveTo>
                <a:lnTo>
                  <a:pt x="153964" y="0"/>
                </a:lnTo>
                <a:cubicBezTo>
                  <a:pt x="68901" y="0"/>
                  <a:pt x="0" y="322665"/>
                  <a:pt x="0" y="720556"/>
                </a:cubicBezTo>
                <a:cubicBezTo>
                  <a:pt x="0" y="1118446"/>
                  <a:pt x="68901" y="1441111"/>
                  <a:pt x="153964" y="1441111"/>
                </a:cubicBezTo>
                <a:lnTo>
                  <a:pt x="923602" y="1441111"/>
                </a:lnTo>
                <a:cubicBezTo>
                  <a:pt x="838538" y="1441111"/>
                  <a:pt x="769638" y="1118446"/>
                  <a:pt x="769638" y="720556"/>
                </a:cubicBezTo>
                <a:cubicBezTo>
                  <a:pt x="769638" y="322665"/>
                  <a:pt x="838538" y="0"/>
                  <a:pt x="923602" y="0"/>
                </a:cubicBezTo>
                <a:close/>
              </a:path>
            </a:pathLst>
          </a:custGeom>
          <a:solidFill>
            <a:srgbClr val="17D757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en-US" sz="88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357882" y="1805212"/>
            <a:ext cx="60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defRPr/>
            </a:pPr>
            <a:r>
              <a:rPr lang="en-US" sz="5400" b="1" smtClean="0">
                <a:ln w="10160">
                  <a:solidFill>
                    <a:srgbClr val="4472C4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</a:t>
            </a:r>
            <a:endParaRPr lang="en-US" sz="5400" b="1" dirty="0">
              <a:ln w="10160">
                <a:solidFill>
                  <a:srgbClr val="4472C4"/>
                </a:solidFill>
                <a:prstDash val="solid"/>
              </a:ln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846222" y="4475030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defRPr/>
            </a:pPr>
            <a:r>
              <a:rPr lang="en-US" sz="5400" b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</a:t>
            </a:r>
            <a:endParaRPr lang="en-US" sz="5400" b="1" dirty="0">
              <a:ln w="10160">
                <a:solidFill>
                  <a:srgbClr val="4472C4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8" name="Freeform 7"/>
          <p:cNvSpPr/>
          <p:nvPr/>
        </p:nvSpPr>
        <p:spPr>
          <a:xfrm flipH="1">
            <a:off x="11230373" y="148349"/>
            <a:ext cx="707408" cy="937266"/>
          </a:xfrm>
          <a:custGeom>
            <a:avLst/>
            <a:gdLst>
              <a:gd name="connsiteX0" fmla="*/ 923602 w 923602"/>
              <a:gd name="connsiteY0" fmla="*/ 0 h 1441111"/>
              <a:gd name="connsiteX1" fmla="*/ 153964 w 923602"/>
              <a:gd name="connsiteY1" fmla="*/ 0 h 1441111"/>
              <a:gd name="connsiteX2" fmla="*/ 0 w 923602"/>
              <a:gd name="connsiteY2" fmla="*/ 720556 h 1441111"/>
              <a:gd name="connsiteX3" fmla="*/ 153964 w 923602"/>
              <a:gd name="connsiteY3" fmla="*/ 1441111 h 1441111"/>
              <a:gd name="connsiteX4" fmla="*/ 923602 w 923602"/>
              <a:gd name="connsiteY4" fmla="*/ 1441111 h 1441111"/>
              <a:gd name="connsiteX5" fmla="*/ 769638 w 923602"/>
              <a:gd name="connsiteY5" fmla="*/ 720556 h 1441111"/>
              <a:gd name="connsiteX6" fmla="*/ 923602 w 923602"/>
              <a:gd name="connsiteY6" fmla="*/ 0 h 14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23602" h="1441111">
                <a:moveTo>
                  <a:pt x="923602" y="0"/>
                </a:moveTo>
                <a:lnTo>
                  <a:pt x="153964" y="0"/>
                </a:lnTo>
                <a:cubicBezTo>
                  <a:pt x="68901" y="0"/>
                  <a:pt x="0" y="322665"/>
                  <a:pt x="0" y="720556"/>
                </a:cubicBezTo>
                <a:cubicBezTo>
                  <a:pt x="0" y="1118446"/>
                  <a:pt x="68901" y="1441111"/>
                  <a:pt x="153964" y="1441111"/>
                </a:cubicBezTo>
                <a:lnTo>
                  <a:pt x="923602" y="1441111"/>
                </a:lnTo>
                <a:cubicBezTo>
                  <a:pt x="838538" y="1441111"/>
                  <a:pt x="769638" y="1118446"/>
                  <a:pt x="769638" y="720556"/>
                </a:cubicBezTo>
                <a:cubicBezTo>
                  <a:pt x="769638" y="322665"/>
                  <a:pt x="838538" y="0"/>
                  <a:pt x="923602" y="0"/>
                </a:cubicBezTo>
                <a:close/>
              </a:path>
            </a:pathLst>
          </a:custGeom>
          <a:solidFill>
            <a:srgbClr val="17D757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en-US" sz="88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bensound-hipjazz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39852" y="-762997"/>
            <a:ext cx="609600" cy="609600"/>
          </a:xfrm>
          <a:prstGeom prst="rect">
            <a:avLst/>
          </a:prstGeom>
        </p:spPr>
      </p:pic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533" y="1767787"/>
            <a:ext cx="1365492" cy="885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2441162" y="3084711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defRPr/>
            </a:pPr>
            <a:r>
              <a:rPr lang="en-US" sz="5400" b="1">
                <a:ln w="10160">
                  <a:solidFill>
                    <a:srgbClr val="4472C4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</a:t>
            </a:r>
            <a:endParaRPr lang="en-US" sz="5400" b="1" dirty="0">
              <a:ln w="10160">
                <a:solidFill>
                  <a:srgbClr val="4472C4"/>
                </a:solidFill>
                <a:prstDash val="solid"/>
              </a:ln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779182" y="3060723"/>
            <a:ext cx="6206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defRPr/>
            </a:pPr>
            <a:r>
              <a:rPr lang="en-US" sz="5400" b="1">
                <a:ln w="10160">
                  <a:solidFill>
                    <a:srgbClr val="4472C4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</a:t>
            </a:r>
            <a:endParaRPr lang="en-US" sz="5400" b="1" dirty="0">
              <a:ln w="10160">
                <a:solidFill>
                  <a:srgbClr val="4472C4"/>
                </a:solidFill>
                <a:prstDash val="solid"/>
              </a:ln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780022" y="1767787"/>
            <a:ext cx="5517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defRPr/>
            </a:pPr>
            <a:r>
              <a:rPr lang="en-US" sz="5400" b="1">
                <a:ln w="10160">
                  <a:solidFill>
                    <a:srgbClr val="4472C4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</a:t>
            </a:r>
            <a:endParaRPr lang="en-US" sz="5400" b="1" dirty="0">
              <a:ln w="10160">
                <a:solidFill>
                  <a:srgbClr val="4472C4"/>
                </a:solidFill>
                <a:prstDash val="solid"/>
              </a:ln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4324" y="1767787"/>
            <a:ext cx="1260313" cy="903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1114" y="2937704"/>
            <a:ext cx="1390484" cy="877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4324" y="2919294"/>
            <a:ext cx="1260311" cy="869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6534" y="4451932"/>
            <a:ext cx="1390484" cy="877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9676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94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 animBg="1"/>
      <p:bldP spid="3" grpId="0" animBg="1"/>
      <p:bldP spid="4" grpId="0" animBg="1"/>
      <p:bldP spid="5" grpId="0"/>
      <p:bldP spid="6" grpId="0"/>
      <p:bldP spid="8" grpId="0" animBg="1"/>
      <p:bldP spid="11" grpId="0"/>
      <p:bldP spid="12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930443" y="1135160"/>
            <a:ext cx="10218819" cy="4497038"/>
          </a:xfrm>
          <a:prstGeom prst="roundRect">
            <a:avLst/>
          </a:prstGeom>
          <a:solidFill>
            <a:schemeClr val="bg1">
              <a:alpha val="84706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CH giữa"/>
          <p:cNvSpPr/>
          <p:nvPr/>
        </p:nvSpPr>
        <p:spPr>
          <a:xfrm>
            <a:off x="1242013" y="206974"/>
            <a:ext cx="9650576" cy="820017"/>
          </a:xfrm>
          <a:prstGeom prst="roundRect">
            <a:avLst>
              <a:gd name="adj" fmla="val 16220"/>
            </a:avLst>
          </a:prstGeom>
          <a:solidFill>
            <a:srgbClr val="FFFF00"/>
          </a:solidFill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4445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i="1">
                <a:solidFill>
                  <a:schemeClr val="tx1"/>
                </a:solidFill>
                <a:ea typeface="MS Mincho"/>
                <a:cs typeface="Times New Roman" panose="02020603050405020304" pitchFamily="18" charset="0"/>
              </a:rPr>
              <a:t>Câu 2: Để khởi động phần mềm Notepad, em thực hiện:</a:t>
            </a:r>
            <a:endParaRPr lang="en-US" sz="2800">
              <a:solidFill>
                <a:schemeClr val="tx1"/>
              </a:solidFill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223035" y="137702"/>
            <a:ext cx="707408" cy="937266"/>
          </a:xfrm>
          <a:custGeom>
            <a:avLst/>
            <a:gdLst>
              <a:gd name="connsiteX0" fmla="*/ 923602 w 923602"/>
              <a:gd name="connsiteY0" fmla="*/ 0 h 1441111"/>
              <a:gd name="connsiteX1" fmla="*/ 153964 w 923602"/>
              <a:gd name="connsiteY1" fmla="*/ 0 h 1441111"/>
              <a:gd name="connsiteX2" fmla="*/ 0 w 923602"/>
              <a:gd name="connsiteY2" fmla="*/ 720556 h 1441111"/>
              <a:gd name="connsiteX3" fmla="*/ 153964 w 923602"/>
              <a:gd name="connsiteY3" fmla="*/ 1441111 h 1441111"/>
              <a:gd name="connsiteX4" fmla="*/ 923602 w 923602"/>
              <a:gd name="connsiteY4" fmla="*/ 1441111 h 1441111"/>
              <a:gd name="connsiteX5" fmla="*/ 769638 w 923602"/>
              <a:gd name="connsiteY5" fmla="*/ 720556 h 1441111"/>
              <a:gd name="connsiteX6" fmla="*/ 923602 w 923602"/>
              <a:gd name="connsiteY6" fmla="*/ 0 h 14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23602" h="1441111">
                <a:moveTo>
                  <a:pt x="923602" y="0"/>
                </a:moveTo>
                <a:lnTo>
                  <a:pt x="153964" y="0"/>
                </a:lnTo>
                <a:cubicBezTo>
                  <a:pt x="68901" y="0"/>
                  <a:pt x="0" y="322665"/>
                  <a:pt x="0" y="720556"/>
                </a:cubicBezTo>
                <a:cubicBezTo>
                  <a:pt x="0" y="1118446"/>
                  <a:pt x="68901" y="1441111"/>
                  <a:pt x="153964" y="1441111"/>
                </a:cubicBezTo>
                <a:lnTo>
                  <a:pt x="923602" y="1441111"/>
                </a:lnTo>
                <a:cubicBezTo>
                  <a:pt x="838538" y="1441111"/>
                  <a:pt x="769638" y="1118446"/>
                  <a:pt x="769638" y="720556"/>
                </a:cubicBezTo>
                <a:cubicBezTo>
                  <a:pt x="769638" y="322665"/>
                  <a:pt x="838538" y="0"/>
                  <a:pt x="923602" y="0"/>
                </a:cubicBezTo>
                <a:close/>
              </a:path>
            </a:pathLst>
          </a:custGeom>
          <a:solidFill>
            <a:srgbClr val="17D757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en-US" sz="88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53194" y="1584660"/>
            <a:ext cx="9358652" cy="267765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2800" b="1" smtClean="0">
                <a:ln w="10160">
                  <a:solidFill>
                    <a:srgbClr val="4472C4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A. </a:t>
            </a:r>
            <a:r>
              <a:rPr lang="vi-VN" sz="2800" b="1" smtClean="0">
                <a:ln w="10160">
                  <a:solidFill>
                    <a:srgbClr val="4472C4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Nháy </a:t>
            </a:r>
            <a:r>
              <a:rPr lang="vi-VN" sz="2800" b="1">
                <a:ln w="10160">
                  <a:solidFill>
                    <a:srgbClr val="4472C4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đúp chuột vào biểu tượng </a:t>
            </a:r>
          </a:p>
          <a:p>
            <a:pPr>
              <a:lnSpc>
                <a:spcPct val="150000"/>
              </a:lnSpc>
              <a:defRPr/>
            </a:pPr>
            <a:r>
              <a:rPr lang="en-US" sz="2800" b="1" smtClean="0">
                <a:ln w="10160">
                  <a:solidFill>
                    <a:srgbClr val="4472C4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B. </a:t>
            </a:r>
            <a:r>
              <a:rPr lang="vi-VN" sz="2800" b="1" smtClean="0">
                <a:ln w="10160">
                  <a:solidFill>
                    <a:srgbClr val="4472C4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Nháy </a:t>
            </a:r>
            <a:r>
              <a:rPr lang="vi-VN" sz="2800" b="1">
                <a:ln w="10160">
                  <a:solidFill>
                    <a:srgbClr val="4472C4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chuột phải vào biểu </a:t>
            </a:r>
            <a:r>
              <a:rPr lang="vi-VN" sz="2800" b="1" smtClean="0">
                <a:ln w="10160">
                  <a:solidFill>
                    <a:srgbClr val="4472C4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tượng</a:t>
            </a:r>
            <a:endParaRPr lang="en-US" sz="2800" b="1" smtClean="0">
              <a:ln w="10160">
                <a:solidFill>
                  <a:srgbClr val="4472C4"/>
                </a:solidFill>
                <a:prstDash val="solid"/>
              </a:ln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>
              <a:lnSpc>
                <a:spcPct val="150000"/>
              </a:lnSpc>
              <a:defRPr/>
            </a:pPr>
            <a:r>
              <a:rPr lang="vi-VN" sz="2800" b="1" smtClean="0">
                <a:ln w="10160">
                  <a:solidFill>
                    <a:srgbClr val="4472C4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</a:t>
            </a:r>
            <a:r>
              <a:rPr lang="vi-VN" sz="2800" b="1">
                <a:ln w="10160">
                  <a:solidFill>
                    <a:srgbClr val="4472C4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 Nháy chuột vào biểu tượng               rồi chọn Open.</a:t>
            </a:r>
          </a:p>
          <a:p>
            <a:pPr>
              <a:lnSpc>
                <a:spcPct val="150000"/>
              </a:lnSpc>
              <a:defRPr/>
            </a:pPr>
            <a:r>
              <a:rPr lang="vi-VN" sz="2800" b="1">
                <a:ln w="10160">
                  <a:solidFill>
                    <a:srgbClr val="4472C4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D. Cả hai đáp A, C đều đúng</a:t>
            </a:r>
            <a:endParaRPr lang="vi-VN" sz="2800" b="1" dirty="0" err="1" smtClean="0">
              <a:ln w="10160">
                <a:solidFill>
                  <a:srgbClr val="4472C4"/>
                </a:solidFill>
                <a:prstDash val="solid"/>
              </a:ln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8" name="Freeform 7"/>
          <p:cNvSpPr/>
          <p:nvPr/>
        </p:nvSpPr>
        <p:spPr>
          <a:xfrm flipH="1">
            <a:off x="11230373" y="148349"/>
            <a:ext cx="707408" cy="937266"/>
          </a:xfrm>
          <a:custGeom>
            <a:avLst/>
            <a:gdLst>
              <a:gd name="connsiteX0" fmla="*/ 923602 w 923602"/>
              <a:gd name="connsiteY0" fmla="*/ 0 h 1441111"/>
              <a:gd name="connsiteX1" fmla="*/ 153964 w 923602"/>
              <a:gd name="connsiteY1" fmla="*/ 0 h 1441111"/>
              <a:gd name="connsiteX2" fmla="*/ 0 w 923602"/>
              <a:gd name="connsiteY2" fmla="*/ 720556 h 1441111"/>
              <a:gd name="connsiteX3" fmla="*/ 153964 w 923602"/>
              <a:gd name="connsiteY3" fmla="*/ 1441111 h 1441111"/>
              <a:gd name="connsiteX4" fmla="*/ 923602 w 923602"/>
              <a:gd name="connsiteY4" fmla="*/ 1441111 h 1441111"/>
              <a:gd name="connsiteX5" fmla="*/ 769638 w 923602"/>
              <a:gd name="connsiteY5" fmla="*/ 720556 h 1441111"/>
              <a:gd name="connsiteX6" fmla="*/ 923602 w 923602"/>
              <a:gd name="connsiteY6" fmla="*/ 0 h 14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23602" h="1441111">
                <a:moveTo>
                  <a:pt x="923602" y="0"/>
                </a:moveTo>
                <a:lnTo>
                  <a:pt x="153964" y="0"/>
                </a:lnTo>
                <a:cubicBezTo>
                  <a:pt x="68901" y="0"/>
                  <a:pt x="0" y="322665"/>
                  <a:pt x="0" y="720556"/>
                </a:cubicBezTo>
                <a:cubicBezTo>
                  <a:pt x="0" y="1118446"/>
                  <a:pt x="68901" y="1441111"/>
                  <a:pt x="153964" y="1441111"/>
                </a:cubicBezTo>
                <a:lnTo>
                  <a:pt x="923602" y="1441111"/>
                </a:lnTo>
                <a:cubicBezTo>
                  <a:pt x="838538" y="1441111"/>
                  <a:pt x="769638" y="1118446"/>
                  <a:pt x="769638" y="720556"/>
                </a:cubicBezTo>
                <a:cubicBezTo>
                  <a:pt x="769638" y="322665"/>
                  <a:pt x="838538" y="0"/>
                  <a:pt x="923602" y="0"/>
                </a:cubicBezTo>
                <a:close/>
              </a:path>
            </a:pathLst>
          </a:custGeom>
          <a:solidFill>
            <a:srgbClr val="17D757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en-US" sz="88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bensound-hipjazz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39852" y="-762997"/>
            <a:ext cx="609600" cy="609600"/>
          </a:xfrm>
          <a:prstGeom prst="rect">
            <a:avLst/>
          </a:prstGeom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7711" y="1648786"/>
            <a:ext cx="876549" cy="552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7711" y="2359355"/>
            <a:ext cx="876549" cy="552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222" y="3056576"/>
            <a:ext cx="876549" cy="552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2273024" y="4396932"/>
            <a:ext cx="81432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defRPr/>
            </a:pPr>
            <a:r>
              <a:rPr lang="en-US" sz="5400" b="1" smtClean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D. Cả </a:t>
            </a:r>
            <a:r>
              <a:rPr lang="en-US" sz="5400" b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hai đáp A, C đều </a:t>
            </a:r>
            <a:r>
              <a:rPr lang="en-US" sz="5400" b="1" smtClean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đúng</a:t>
            </a:r>
            <a:endParaRPr lang="en-US" sz="5400" b="1">
              <a:ln w="10160">
                <a:solidFill>
                  <a:srgbClr val="4472C4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75776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94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 animBg="1"/>
      <p:bldP spid="3" grpId="0" animBg="1"/>
      <p:bldP spid="4" grpId="0" animBg="1"/>
      <p:bldP spid="5" grpId="0"/>
      <p:bldP spid="8" grpId="0" animBg="1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loud 14"/>
          <p:cNvSpPr/>
          <p:nvPr/>
        </p:nvSpPr>
        <p:spPr>
          <a:xfrm>
            <a:off x="1099807" y="1163782"/>
            <a:ext cx="9637466" cy="2648197"/>
          </a:xfrm>
          <a:prstGeom prst="cloud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32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 luyện gõ nhanh các em có thể sử dụng những phần mềm nào?</a:t>
            </a:r>
          </a:p>
          <a:p>
            <a:pPr algn="ctr">
              <a:lnSpc>
                <a:spcPct val="130000"/>
              </a:lnSpc>
            </a:pPr>
            <a:r>
              <a:rPr lang="en-US" sz="320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 typing và Notepad</a:t>
            </a:r>
            <a:endParaRPr lang="en-US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824230" y="278921"/>
            <a:ext cx="4353220" cy="687617"/>
          </a:xfrm>
          <a:prstGeom prst="roundRect">
            <a:avLst/>
          </a:prstGeom>
          <a:solidFill>
            <a:srgbClr val="CC00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KHỞI ĐỘNG</a:t>
            </a:r>
            <a:endParaRPr lang="en-US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099807" y="4009223"/>
            <a:ext cx="9714015" cy="2332200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i="1" smtClean="0">
                <a:solidFill>
                  <a:schemeClr val="tx1"/>
                </a:solidFill>
              </a:rPr>
              <a:t>-&gt;</a:t>
            </a:r>
            <a:r>
              <a:rPr lang="en-US" sz="280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 </a:t>
            </a:r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gõ phím nhanh hơn và đúng cách các em có thể sử dụng phần mềm Tux Typing, Notepad, Word, …Trong bài học ngày hôm nay</a:t>
            </a:r>
            <a:r>
              <a:rPr lang="en-US" sz="2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  và</a:t>
            </a:r>
            <a:r>
              <a:rPr lang="en-US" sz="2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  con sẽ đi tìm hiểu cách sử dụng phần mềm gõ chữ  Notepad để thực hành sử dụng bàn phím.</a:t>
            </a:r>
          </a:p>
        </p:txBody>
      </p:sp>
    </p:spTree>
    <p:extLst>
      <p:ext uri="{BB962C8B-B14F-4D97-AF65-F5344CB8AC3E}">
        <p14:creationId xmlns:p14="http://schemas.microsoft.com/office/powerpoint/2010/main" val="1299194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6C80A5A-72BA-45B9-A254-2A8D09624ECF}"/>
              </a:ext>
            </a:extLst>
          </p:cNvPr>
          <p:cNvSpPr txBox="1"/>
          <p:nvPr/>
        </p:nvSpPr>
        <p:spPr>
          <a:xfrm>
            <a:off x="1080402" y="218767"/>
            <a:ext cx="19720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CHƯƠNG 1</a:t>
            </a:r>
            <a:endParaRPr lang="vi-VN" sz="28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049F577-F92A-4405-A19E-48EB947980F5}"/>
              </a:ext>
            </a:extLst>
          </p:cNvPr>
          <p:cNvSpPr txBox="1"/>
          <p:nvPr/>
        </p:nvSpPr>
        <p:spPr>
          <a:xfrm>
            <a:off x="2893749" y="426442"/>
            <a:ext cx="68885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n>
                  <a:solidFill>
                    <a:schemeClr val="bg1"/>
                  </a:solidFill>
                </a:ln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MÁY TÍNH VÀ </a:t>
            </a:r>
            <a:r>
              <a:rPr lang="en-US" sz="3600" b="1" dirty="0" smtClean="0">
                <a:ln>
                  <a:solidFill>
                    <a:schemeClr val="bg1"/>
                  </a:solidFill>
                </a:ln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endParaRPr lang="vi-VN" sz="3600" b="1" dirty="0">
              <a:ln>
                <a:solidFill>
                  <a:schemeClr val="bg1"/>
                </a:solidFill>
              </a:ln>
              <a:solidFill>
                <a:srgbClr val="00B05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05E2FA4-701D-4C92-898E-7EE4AF07FEBA}"/>
              </a:ext>
            </a:extLst>
          </p:cNvPr>
          <p:cNvSpPr txBox="1"/>
          <p:nvPr/>
        </p:nvSpPr>
        <p:spPr>
          <a:xfrm>
            <a:off x="2628479" y="2147208"/>
            <a:ext cx="6233132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4000" b="1" smtClean="0">
                <a:ln w="28575">
                  <a:solidFill>
                    <a:schemeClr val="bg1"/>
                  </a:solidFill>
                </a:ln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Tiết 13 - </a:t>
            </a:r>
            <a:r>
              <a:rPr lang="vi-VN" sz="4000" b="1" smtClean="0">
                <a:ln w="28575">
                  <a:solidFill>
                    <a:schemeClr val="bg1"/>
                  </a:solidFill>
                </a:ln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 </a:t>
            </a:r>
            <a:r>
              <a:rPr lang="en-US" sz="4000" b="1" smtClean="0">
                <a:ln w="28575">
                  <a:solidFill>
                    <a:schemeClr val="bg1"/>
                  </a:solidFill>
                </a:ln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13:</a:t>
            </a:r>
            <a:endParaRPr lang="vi-VN" sz="4000" b="1" dirty="0">
              <a:ln w="28575">
                <a:solidFill>
                  <a:schemeClr val="bg1"/>
                </a:solidFill>
              </a:ln>
              <a:solidFill>
                <a:srgbClr val="3333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en-US" sz="4000" b="1" dirty="0" smtClean="0">
                <a:ln w="28575">
                  <a:solidFill>
                    <a:schemeClr val="bg1"/>
                  </a:solidFill>
                </a:ln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THỰC HÀNH SỬ DỤNG BÀN PHÍM</a:t>
            </a:r>
            <a:endParaRPr lang="vi-VN" sz="4000" b="1" dirty="0">
              <a:ln w="28575">
                <a:solidFill>
                  <a:schemeClr val="bg1"/>
                </a:solidFill>
              </a:ln>
              <a:solidFill>
                <a:srgbClr val="3333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2068" y="6537279"/>
            <a:ext cx="1751108" cy="229097"/>
          </a:xfrm>
          <a:prstGeom prst="rect">
            <a:avLst/>
          </a:prstGeom>
        </p:spPr>
      </p:pic>
      <p:sp>
        <p:nvSpPr>
          <p:cNvPr id="8" name="Cloud Callout 7"/>
          <p:cNvSpPr/>
          <p:nvPr/>
        </p:nvSpPr>
        <p:spPr>
          <a:xfrm rot="19720832">
            <a:off x="8757954" y="1612193"/>
            <a:ext cx="2311760" cy="842953"/>
          </a:xfrm>
          <a:prstGeom prst="cloudCallout">
            <a:avLst>
              <a:gd name="adj1" fmla="val -58278"/>
              <a:gd name="adj2" fmla="val 47310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0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SGK-33, 34</a:t>
            </a: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43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7127" y="295836"/>
            <a:ext cx="3420802" cy="64488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5776" y="940720"/>
            <a:ext cx="1095851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32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32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buClr>
                <a:srgbClr val="FF0000"/>
              </a:buClr>
            </a:pPr>
            <a:r>
              <a:rPr lang="en-US" sz="32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2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Kích</a:t>
            </a:r>
            <a:r>
              <a:rPr lang="en-US" sz="32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mềm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Notepad</a:t>
            </a:r>
          </a:p>
          <a:p>
            <a:pPr marL="457200" indent="-4572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Để các từ cách nhau, em gõ phím gì</a:t>
            </a:r>
            <a:r>
              <a:rPr lang="en-US" sz="320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buClr>
                <a:srgbClr val="FF0000"/>
              </a:buClr>
            </a:pPr>
            <a:r>
              <a:rPr lang="en-US" sz="320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  <a:r>
              <a:rPr lang="en-US" sz="32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phím cách</a:t>
            </a:r>
            <a:endParaRPr lang="en-US" sz="32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Em hãy quan sát và cho biết phím cách khác gì so với các phím trên bàn phím</a:t>
            </a:r>
            <a:r>
              <a:rPr lang="en-US" sz="320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buClr>
                <a:srgbClr val="FF0000"/>
              </a:buClr>
            </a:pPr>
            <a:r>
              <a:rPr lang="en-US" sz="3200" b="1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2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Phím </a:t>
            </a:r>
            <a:r>
              <a:rPr lang="en-US" sz="32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dài </a:t>
            </a:r>
            <a:r>
              <a:rPr lang="en-US" sz="32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smtClean="0">
                <a:latin typeface="Arial" panose="020B0604020202020204" pitchFamily="34" charset="0"/>
                <a:cs typeface="Arial" panose="020B0604020202020204" pitchFamily="34" charset="0"/>
              </a:rPr>
              <a:t>Muốn </a:t>
            </a:r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xuống dòng, em gõ phím gì</a:t>
            </a:r>
            <a:r>
              <a:rPr lang="en-US" sz="320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3200" smtClean="0"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  <a:r>
              <a:rPr lang="en-US" sz="32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32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hím Enter.</a:t>
            </a:r>
            <a:endParaRPr lang="en-US" sz="32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smtClean="0">
                <a:latin typeface="Arial" panose="020B0604020202020204" pitchFamily="34" charset="0"/>
                <a:cs typeface="Arial" panose="020B0604020202020204" pitchFamily="34" charset="0"/>
              </a:rPr>
              <a:t>Để </a:t>
            </a:r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xóa kí tự trong Notepad, em sử dụng những phím gì</a:t>
            </a:r>
            <a:r>
              <a:rPr lang="en-US" sz="320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3200" smtClean="0"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  <a:r>
              <a:rPr lang="en-US" sz="32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Phím </a:t>
            </a:r>
            <a:r>
              <a:rPr lang="en-US" sz="32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Delete và </a:t>
            </a:r>
            <a:r>
              <a:rPr lang="en-US" sz="32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Bachspace.</a:t>
            </a:r>
            <a:endParaRPr lang="en-US" sz="32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2285" y="1157634"/>
            <a:ext cx="875644" cy="769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202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476" y="2882096"/>
            <a:ext cx="3778651" cy="30788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7127" y="295836"/>
            <a:ext cx="3420802" cy="64488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06055" y="1177878"/>
            <a:ext cx="10625559" cy="1612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30000"/>
              </a:lnSpc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30000"/>
              </a:lnSpc>
              <a:buClr>
                <a:srgbClr val="FF0000"/>
              </a:buClr>
            </a:pPr>
            <a:r>
              <a:rPr lang="en-US" sz="24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Kích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mềm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Notepad</a:t>
            </a:r>
          </a:p>
          <a:p>
            <a:pPr>
              <a:lnSpc>
                <a:spcPct val="130000"/>
              </a:lnSpc>
              <a:buClr>
                <a:srgbClr val="FF0000"/>
              </a:buClr>
            </a:pPr>
            <a:r>
              <a:rPr lang="en-US" sz="24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N</a:t>
            </a:r>
            <a:r>
              <a:rPr lang="vi-VN" sz="24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hập </a:t>
            </a:r>
            <a:r>
              <a:rPr lang="vi-VN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 dòng văn bản về thông tin như </a:t>
            </a:r>
            <a:r>
              <a:rPr lang="vi-VN" sz="240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 </a:t>
            </a:r>
            <a:r>
              <a:rPr lang="vi-VN" sz="24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13.</a:t>
            </a:r>
            <a:r>
              <a:rPr lang="en-US" sz="24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2_33</a:t>
            </a:r>
            <a:r>
              <a:rPr lang="vi-VN" sz="26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6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t/g 3’</a:t>
            </a:r>
            <a:endParaRPr lang="en-US" sz="26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1013" y="1383414"/>
            <a:ext cx="875644" cy="76914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7127" y="2790627"/>
            <a:ext cx="6811904" cy="3589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050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7127" y="295836"/>
            <a:ext cx="3420802" cy="644884"/>
          </a:xfrm>
          <a:prstGeom prst="rect">
            <a:avLst/>
          </a:prstGeom>
        </p:spPr>
      </p:pic>
      <p:sp>
        <p:nvSpPr>
          <p:cNvPr id="15" name="Cloud 14"/>
          <p:cNvSpPr/>
          <p:nvPr/>
        </p:nvSpPr>
        <p:spPr>
          <a:xfrm>
            <a:off x="1016197" y="1556317"/>
            <a:ext cx="9637466" cy="2453832"/>
          </a:xfrm>
          <a:prstGeom prst="cloud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xoá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gõ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phím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Delete </a:t>
            </a:r>
            <a:r>
              <a:rPr lang="en-US" sz="32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Backspace</a:t>
            </a:r>
            <a:r>
              <a:rPr lang="en-US" sz="32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2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71331" y="4010149"/>
            <a:ext cx="10625559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0075" indent="-28575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i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280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Phím </a:t>
            </a:r>
            <a:r>
              <a:rPr lang="en-US" sz="280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Delete xóa kí tự đằng sau con trỏ soạn thảo.</a:t>
            </a:r>
          </a:p>
          <a:p>
            <a:pPr marL="314325">
              <a:lnSpc>
                <a:spcPct val="115000"/>
              </a:lnSpc>
              <a:spcAft>
                <a:spcPts val="0"/>
              </a:spcAft>
            </a:pPr>
            <a:r>
              <a:rPr lang="en-US" sz="280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en-US" sz="280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Phím </a:t>
            </a:r>
            <a:r>
              <a:rPr lang="en-US" sz="280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Back space xóa kí tự đằng trước con trỏ soạn thảo</a:t>
            </a:r>
            <a:r>
              <a:rPr lang="en-US" sz="280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14325">
              <a:lnSpc>
                <a:spcPct val="115000"/>
              </a:lnSpc>
              <a:spcAft>
                <a:spcPts val="0"/>
              </a:spcAft>
            </a:pPr>
            <a:r>
              <a:rPr lang="en-US" sz="240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-&gt;</a:t>
            </a:r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Để luyện tập gõ phím nhanh hơn và đúng cách khi sử dụng bàn phím thì </a:t>
            </a:r>
            <a:r>
              <a:rPr lang="en-US" sz="280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-&gt; </a:t>
            </a:r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hđ3</a:t>
            </a:r>
            <a:endParaRPr lang="en-US" sz="2800">
              <a:solidFill>
                <a:srgbClr val="FF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5497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1274</TotalTime>
  <Words>400</Words>
  <Application>Microsoft Office PowerPoint</Application>
  <PresentationFormat>Widescreen</PresentationFormat>
  <Paragraphs>59</Paragraphs>
  <Slides>14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Arial</vt:lpstr>
      <vt:lpstr>Calibri</vt:lpstr>
      <vt:lpstr>Calibri Light</vt:lpstr>
      <vt:lpstr>MS Mincho</vt:lpstr>
      <vt:lpstr>Tahoma</vt:lpstr>
      <vt:lpstr>Times New Roman</vt:lpstr>
      <vt:lpstr>Wingdings</vt:lpstr>
      <vt:lpstr>Office Theme</vt:lpstr>
      <vt:lpstr>1_Office Theme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Admin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213</cp:revision>
  <dcterms:created xsi:type="dcterms:W3CDTF">2022-01-27T15:18:21Z</dcterms:created>
  <dcterms:modified xsi:type="dcterms:W3CDTF">2023-08-28T15:11:21Z</dcterms:modified>
</cp:coreProperties>
</file>