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1"/>
    <p:sldMasterId id="2147483794" r:id="rId2"/>
  </p:sldMasterIdLst>
  <p:sldIdLst>
    <p:sldId id="349" r:id="rId3"/>
    <p:sldId id="350" r:id="rId4"/>
    <p:sldId id="351" r:id="rId5"/>
    <p:sldId id="352" r:id="rId6"/>
    <p:sldId id="353" r:id="rId7"/>
    <p:sldId id="306" r:id="rId8"/>
    <p:sldId id="342" r:id="rId9"/>
    <p:sldId id="301" r:id="rId10"/>
    <p:sldId id="332" r:id="rId11"/>
    <p:sldId id="343" r:id="rId12"/>
    <p:sldId id="323" r:id="rId13"/>
    <p:sldId id="333" r:id="rId14"/>
    <p:sldId id="341" r:id="rId15"/>
    <p:sldId id="285" r:id="rId16"/>
    <p:sldId id="344" r:id="rId17"/>
    <p:sldId id="265" r:id="rId18"/>
    <p:sldId id="345" r:id="rId19"/>
    <p:sldId id="347" r:id="rId20"/>
    <p:sldId id="346" r:id="rId21"/>
    <p:sldId id="340" r:id="rId22"/>
    <p:sldId id="35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FF0066"/>
    <a:srgbClr val="FEFFCB"/>
    <a:srgbClr val="3333FF"/>
    <a:srgbClr val="3333CC"/>
    <a:srgbClr val="FF00FF"/>
    <a:srgbClr val="FFCCFF"/>
    <a:srgbClr val="CC00CC"/>
    <a:srgbClr val="CC0066"/>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543" y="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90DA1D9-76DF-4E13-9ADB-F9C797BBD937}"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8241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281523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711733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8058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7124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468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395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8207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4002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67122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0285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5344480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0702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0160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885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288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56839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CA2CF3-161D-4290-9691-8A065EC2791C}" type="datetimeFigureOut">
              <a:rPr lang="en-US" smtClean="0"/>
              <a:t>8/28/2023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85709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CA2CF3-161D-4290-9691-8A065EC2791C}" type="datetimeFigureOut">
              <a:rPr lang="en-US" smtClean="0"/>
              <a:t>8/28/2023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1804432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8/28/2023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306559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78494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228986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8ECA2CF3-161D-4290-9691-8A065EC2791C}" type="datetimeFigureOut">
              <a:rPr lang="en-US" smtClean="0"/>
              <a:t>8/28/2023</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1690189568"/>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10B419-FF10-4B1A-ACF4-A90B728DFC1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E3DEF7-8BFF-473F-BBF9-2145226ECB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4692217"/>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slide" Target="slide3.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2.png"/><Relationship Id="rId10" Type="http://schemas.openxmlformats.org/officeDocument/2006/relationships/image" Target="../media/image5.png"/><Relationship Id="rId4" Type="http://schemas.openxmlformats.org/officeDocument/2006/relationships/image" Target="../media/image1.jpeg"/><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openxmlformats.org/officeDocument/2006/relationships/image" Target="../media/image16.png"/><Relationship Id="rId26" Type="http://schemas.openxmlformats.org/officeDocument/2006/relationships/image" Target="../media/image21.png"/><Relationship Id="rId3" Type="http://schemas.openxmlformats.org/officeDocument/2006/relationships/image" Target="../media/image7.gif"/><Relationship Id="rId21" Type="http://schemas.openxmlformats.org/officeDocument/2006/relationships/image" Target="../media/image18.png"/><Relationship Id="rId7" Type="http://schemas.openxmlformats.org/officeDocument/2006/relationships/image" Target="../media/image11.png"/><Relationship Id="rId12" Type="http://schemas.openxmlformats.org/officeDocument/2006/relationships/image" Target="../media/image13.png"/><Relationship Id="rId17" Type="http://schemas.openxmlformats.org/officeDocument/2006/relationships/image" Target="../media/image15.png"/><Relationship Id="rId25" Type="http://schemas.microsoft.com/office/2007/relationships/hdphoto" Target="../media/hdphoto7.wdp"/><Relationship Id="rId2" Type="http://schemas.openxmlformats.org/officeDocument/2006/relationships/image" Target="../media/image6.png"/><Relationship Id="rId16" Type="http://schemas.openxmlformats.org/officeDocument/2006/relationships/slide" Target="slide4.xml"/><Relationship Id="rId20" Type="http://schemas.microsoft.com/office/2007/relationships/hdphoto" Target="../media/hdphoto5.wdp"/><Relationship Id="rId1" Type="http://schemas.openxmlformats.org/officeDocument/2006/relationships/slideLayout" Target="../slideLayouts/slideLayout12.xml"/><Relationship Id="rId6" Type="http://schemas.openxmlformats.org/officeDocument/2006/relationships/image" Target="../media/image10.gif"/><Relationship Id="rId11" Type="http://schemas.microsoft.com/office/2007/relationships/hdphoto" Target="../media/hdphoto3.wdp"/><Relationship Id="rId24" Type="http://schemas.openxmlformats.org/officeDocument/2006/relationships/image" Target="../media/image20.png"/><Relationship Id="rId5" Type="http://schemas.openxmlformats.org/officeDocument/2006/relationships/image" Target="../media/image9.gif"/><Relationship Id="rId15" Type="http://schemas.openxmlformats.org/officeDocument/2006/relationships/slide" Target="slide3.xml"/><Relationship Id="rId23" Type="http://schemas.microsoft.com/office/2007/relationships/hdphoto" Target="../media/hdphoto6.wdp"/><Relationship Id="rId28" Type="http://schemas.openxmlformats.org/officeDocument/2006/relationships/slide" Target="slide5.xml"/><Relationship Id="rId10" Type="http://schemas.openxmlformats.org/officeDocument/2006/relationships/image" Target="../media/image12.png"/><Relationship Id="rId19" Type="http://schemas.openxmlformats.org/officeDocument/2006/relationships/image" Target="../media/image17.png"/><Relationship Id="rId4" Type="http://schemas.openxmlformats.org/officeDocument/2006/relationships/image" Target="../media/image8.gif"/><Relationship Id="rId9" Type="http://schemas.openxmlformats.org/officeDocument/2006/relationships/image" Target="../media/image4.png"/><Relationship Id="rId14" Type="http://schemas.microsoft.com/office/2007/relationships/hdphoto" Target="../media/hdphoto4.wdp"/><Relationship Id="rId22" Type="http://schemas.openxmlformats.org/officeDocument/2006/relationships/image" Target="../media/image19.png"/><Relationship Id="rId27" Type="http://schemas.openxmlformats.org/officeDocument/2006/relationships/image" Target="../media/image22.jp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slide" Target="slide3.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2.png"/><Relationship Id="rId10" Type="http://schemas.openxmlformats.org/officeDocument/2006/relationships/image" Target="../media/image5.png"/><Relationship Id="rId4" Type="http://schemas.openxmlformats.org/officeDocument/2006/relationships/image" Target="../media/image1.jpeg"/><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slide" Target="slide3.xml"/><Relationship Id="rId4" Type="http://schemas.microsoft.com/office/2007/relationships/hdphoto" Target="../media/hdphoto8.wdp"/></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slide" Target="slide3.xml"/><Relationship Id="rId4" Type="http://schemas.microsoft.com/office/2007/relationships/hdphoto" Target="../media/hdphoto8.wdp"/></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gif"/><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DMIN\Desktop\Giai cuu dai duong 2\Photography-Background-shark-Underwater-backdrop-coral-photography-Backdrops-Cartoon-bubble-Children-Fish-photo-Coral-Studi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ADMIN\Desktop\Tai nguyen thiet ke tro choi\Bảng gỗ\49f1b87228eb6bdb68e300357ebeb9ca (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Layer>
                </a14:imgProps>
              </a:ext>
              <a:ext uri="{28A0092B-C50C-407E-A947-70E740481C1C}">
                <a14:useLocalDpi xmlns:a14="http://schemas.microsoft.com/office/drawing/2010/main" val="0"/>
              </a:ext>
            </a:extLst>
          </a:blip>
          <a:srcRect/>
          <a:stretch>
            <a:fillRect/>
          </a:stretch>
        </p:blipFill>
        <p:spPr bwMode="auto">
          <a:xfrm>
            <a:off x="1419367" y="113317"/>
            <a:ext cx="9090443" cy="125145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777085" y="314860"/>
            <a:ext cx="6623929" cy="707886"/>
          </a:xfrm>
          <a:prstGeom prst="rect">
            <a:avLst/>
          </a:prstGeom>
          <a:noFill/>
        </p:spPr>
        <p:txBody>
          <a:bodyPr wrap="none" rtlCol="0">
            <a:spAutoFit/>
          </a:bodyPr>
          <a:lstStyle/>
          <a:p>
            <a:pPr algn="ctr"/>
            <a:r>
              <a:rPr lang="en-US" sz="4000" b="1" smtClean="0">
                <a:solidFill>
                  <a:schemeClr val="bg1"/>
                </a:solidFill>
                <a:latin typeface="Arial" panose="020B0604020202020204" pitchFamily="34" charset="0"/>
                <a:cs typeface="Arial" panose="020B0604020202020204" pitchFamily="34" charset="0"/>
              </a:rPr>
              <a:t>Xin chào các em học sinh!</a:t>
            </a:r>
            <a:endParaRPr lang="en-US" sz="4000" b="1" dirty="0">
              <a:solidFill>
                <a:schemeClr val="bg1"/>
              </a:solidFill>
              <a:latin typeface="Arial" panose="020B0604020202020204" pitchFamily="34" charset="0"/>
              <a:cs typeface="Arial" panose="020B0604020202020204" pitchFamily="34" charset="0"/>
            </a:endParaRPr>
          </a:p>
        </p:txBody>
      </p:sp>
      <p:pic>
        <p:nvPicPr>
          <p:cNvPr id="11" name="Picture 11" descr="C:\Users\ADMIN\Desktop\Tai nguyen thiet ke tro choi\Angry birds epic birds\1505573783630 (2).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22352" y="6272367"/>
            <a:ext cx="1069648" cy="58563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850153" flipH="1">
            <a:off x="10649414" y="1707823"/>
            <a:ext cx="328167" cy="1181397"/>
          </a:xfrm>
          <a:prstGeom prst="rect">
            <a:avLst/>
          </a:prstGeom>
        </p:spPr>
      </p:pic>
      <p:pic>
        <p:nvPicPr>
          <p:cNvPr id="2" name="Zen Garden In-Game - Laura Shigihara - NhacCuaTu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43743" y="5990474"/>
            <a:ext cx="609600" cy="609600"/>
          </a:xfrm>
          <a:prstGeom prst="rect">
            <a:avLst/>
          </a:prstGeom>
        </p:spPr>
      </p:pic>
    </p:spTree>
    <p:extLst>
      <p:ext uri="{BB962C8B-B14F-4D97-AF65-F5344CB8AC3E}">
        <p14:creationId xmlns:p14="http://schemas.microsoft.com/office/powerpoint/2010/main" val="73006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par>
                                <p:cTn id="14" presetID="42"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15"/>
                                        </p:tgtEl>
                                        <p:attrNameLst>
                                          <p:attrName>r</p:attrName>
                                        </p:attrNameLst>
                                      </p:cBhvr>
                                    </p:animRot>
                                    <p:animRot by="-240000">
                                      <p:cBhvr>
                                        <p:cTn id="25" dur="600" fill="hold">
                                          <p:stCondLst>
                                            <p:cond delay="600"/>
                                          </p:stCondLst>
                                        </p:cTn>
                                        <p:tgtEl>
                                          <p:spTgt spid="15"/>
                                        </p:tgtEl>
                                        <p:attrNameLst>
                                          <p:attrName>r</p:attrName>
                                        </p:attrNameLst>
                                      </p:cBhvr>
                                    </p:animRot>
                                    <p:animRot by="240000">
                                      <p:cBhvr>
                                        <p:cTn id="26" dur="600" fill="hold">
                                          <p:stCondLst>
                                            <p:cond delay="1200"/>
                                          </p:stCondLst>
                                        </p:cTn>
                                        <p:tgtEl>
                                          <p:spTgt spid="15"/>
                                        </p:tgtEl>
                                        <p:attrNameLst>
                                          <p:attrName>r</p:attrName>
                                        </p:attrNameLst>
                                      </p:cBhvr>
                                    </p:animRot>
                                    <p:animRot by="-240000">
                                      <p:cBhvr>
                                        <p:cTn id="27" dur="600" fill="hold">
                                          <p:stCondLst>
                                            <p:cond delay="1800"/>
                                          </p:stCondLst>
                                        </p:cTn>
                                        <p:tgtEl>
                                          <p:spTgt spid="15"/>
                                        </p:tgtEl>
                                        <p:attrNameLst>
                                          <p:attrName>r</p:attrName>
                                        </p:attrNameLst>
                                      </p:cBhvr>
                                    </p:animRot>
                                    <p:animRot by="120000">
                                      <p:cBhvr>
                                        <p:cTn id="28" dur="600" fill="hold">
                                          <p:stCondLst>
                                            <p:cond delay="24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5"/>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80000" numSld="50">
                <p:cTn id="34" fill="hold" display="0">
                  <p:stCondLst>
                    <p:cond delay="indefinite"/>
                  </p:stCondLst>
                  <p:endCondLst>
                    <p:cond evt="onStopAudio" delay="0">
                      <p:tgtEl>
                        <p:sldTgt/>
                      </p:tgtEl>
                    </p:cond>
                  </p:endCondLst>
                </p:cTn>
                <p:tgtEl>
                  <p:spTgt spid="2"/>
                </p:tgtEl>
              </p:cMediaNode>
            </p:audio>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72559" y="487296"/>
            <a:ext cx="5125918" cy="2407132"/>
          </a:xfrm>
          <a:prstGeom prst="cloud">
            <a:avLst/>
          </a:prstGeom>
          <a:solidFill>
            <a:srgbClr val="FEFFCB"/>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3333FF"/>
                </a:solidFill>
                <a:latin typeface="Arial" panose="020B0604020202020204" pitchFamily="34" charset="0"/>
                <a:cs typeface="Arial" panose="020B0604020202020204" pitchFamily="34" charset="0"/>
              </a:rPr>
              <a:t>?</a:t>
            </a:r>
            <a:r>
              <a:rPr lang="en-US" sz="2800" smtClean="0">
                <a:solidFill>
                  <a:srgbClr val="3333FF"/>
                </a:solidFill>
                <a:latin typeface="Arial" panose="020B0604020202020204" pitchFamily="34" charset="0"/>
                <a:cs typeface="Arial" panose="020B0604020202020204" pitchFamily="34" charset="0"/>
              </a:rPr>
              <a:t>Nếu </a:t>
            </a:r>
            <a:r>
              <a:rPr lang="en-US" sz="2800">
                <a:solidFill>
                  <a:srgbClr val="3333FF"/>
                </a:solidFill>
                <a:latin typeface="Arial" panose="020B0604020202020204" pitchFamily="34" charset="0"/>
                <a:cs typeface="Arial" panose="020B0604020202020204" pitchFamily="34" charset="0"/>
              </a:rPr>
              <a:t>đi theo chiều tăng dần của số nhà thì sẽ như thế nào? </a:t>
            </a:r>
            <a:endParaRPr lang="en-US" sz="2800" dirty="0">
              <a:solidFill>
                <a:srgbClr val="3333FF"/>
              </a:solidFill>
              <a:latin typeface="Arial" panose="020B0604020202020204" pitchFamily="34" charset="0"/>
              <a:cs typeface="Arial" panose="020B0604020202020204" pitchFamily="34" charset="0"/>
            </a:endParaRPr>
          </a:p>
        </p:txBody>
      </p:sp>
      <p:sp>
        <p:nvSpPr>
          <p:cNvPr id="3" name="Rectangle 2"/>
          <p:cNvSpPr/>
          <p:nvPr/>
        </p:nvSpPr>
        <p:spPr>
          <a:xfrm>
            <a:off x="648857" y="3034185"/>
            <a:ext cx="4079633" cy="1384995"/>
          </a:xfrm>
          <a:prstGeom prst="rect">
            <a:avLst/>
          </a:prstGeom>
          <a:solidFill>
            <a:schemeClr val="bg1"/>
          </a:solidFill>
        </p:spPr>
        <p:txBody>
          <a:bodyPr wrap="square">
            <a:spAutoFit/>
          </a:bodyPr>
          <a:lstStyle/>
          <a:p>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Vậy lợi ích của việc đánh số nhà trong phố là gì? </a:t>
            </a:r>
            <a:endParaRPr lang="en-US" sz="2800">
              <a:solidFill>
                <a:srgbClr val="3333FF"/>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5398477" y="235780"/>
            <a:ext cx="6626179" cy="4323157"/>
          </a:xfrm>
          <a:prstGeom prst="rect">
            <a:avLst/>
          </a:prstGeom>
        </p:spPr>
      </p:pic>
      <p:sp>
        <p:nvSpPr>
          <p:cNvPr id="8" name="Rounded Rectangle 7"/>
          <p:cNvSpPr/>
          <p:nvPr/>
        </p:nvSpPr>
        <p:spPr>
          <a:xfrm>
            <a:off x="10063709" y="3563995"/>
            <a:ext cx="438426" cy="254977"/>
          </a:xfrm>
          <a:prstGeom prst="roundRect">
            <a:avLst/>
          </a:prstGeom>
          <a:solidFill>
            <a:srgbClr val="3333CC"/>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mtClean="0">
                <a:solidFill>
                  <a:schemeClr val="bg1"/>
                </a:solidFill>
                <a:latin typeface="Arial Black" panose="020B0A04020102020204" pitchFamily="34" charset="0"/>
              </a:rPr>
              <a:t>51</a:t>
            </a:r>
            <a:endParaRPr lang="en-US" sz="1200">
              <a:solidFill>
                <a:schemeClr val="bg1"/>
              </a:solidFill>
              <a:latin typeface="Arial Black" panose="020B0A04020102020204" pitchFamily="34" charset="0"/>
            </a:endParaRPr>
          </a:p>
        </p:txBody>
      </p:sp>
      <p:sp>
        <p:nvSpPr>
          <p:cNvPr id="9" name="Rounded Rectangle 8"/>
          <p:cNvSpPr/>
          <p:nvPr/>
        </p:nvSpPr>
        <p:spPr>
          <a:xfrm>
            <a:off x="7859452" y="3299242"/>
            <a:ext cx="417909" cy="325316"/>
          </a:xfrm>
          <a:prstGeom prst="roundRect">
            <a:avLst/>
          </a:prstGeom>
          <a:solidFill>
            <a:srgbClr val="3333CC"/>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smtClean="0">
                <a:solidFill>
                  <a:schemeClr val="bg1"/>
                </a:solidFill>
                <a:latin typeface="Arial Black" panose="020B0A04020102020204" pitchFamily="34" charset="0"/>
              </a:rPr>
              <a:t>4</a:t>
            </a:r>
            <a:r>
              <a:rPr lang="en-US" sz="1000">
                <a:solidFill>
                  <a:schemeClr val="bg1"/>
                </a:solidFill>
                <a:latin typeface="Arial Black" panose="020B0A04020102020204" pitchFamily="34" charset="0"/>
              </a:rPr>
              <a:t>9</a:t>
            </a:r>
          </a:p>
        </p:txBody>
      </p:sp>
      <p:sp>
        <p:nvSpPr>
          <p:cNvPr id="11" name="Rounded Rectangle 10"/>
          <p:cNvSpPr/>
          <p:nvPr/>
        </p:nvSpPr>
        <p:spPr>
          <a:xfrm>
            <a:off x="6435969" y="3362755"/>
            <a:ext cx="392724" cy="261803"/>
          </a:xfrm>
          <a:prstGeom prst="roundRect">
            <a:avLst/>
          </a:prstGeom>
          <a:solidFill>
            <a:srgbClr val="3333CC"/>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smtClean="0">
                <a:solidFill>
                  <a:schemeClr val="bg1"/>
                </a:solidFill>
                <a:latin typeface="Arial Black" panose="020B0A04020102020204" pitchFamily="34" charset="0"/>
              </a:rPr>
              <a:t>47</a:t>
            </a:r>
            <a:endParaRPr lang="en-US" sz="900">
              <a:solidFill>
                <a:schemeClr val="bg1"/>
              </a:solidFill>
              <a:latin typeface="Arial Black" panose="020B0A04020102020204" pitchFamily="34" charset="0"/>
            </a:endParaRPr>
          </a:p>
        </p:txBody>
      </p:sp>
      <p:sp>
        <p:nvSpPr>
          <p:cNvPr id="6" name="Rectangle 5"/>
          <p:cNvSpPr/>
          <p:nvPr/>
        </p:nvSpPr>
        <p:spPr>
          <a:xfrm>
            <a:off x="365760" y="4558937"/>
            <a:ext cx="11658896" cy="2138021"/>
          </a:xfrm>
          <a:prstGeom prst="rect">
            <a:avLst/>
          </a:prstGeom>
        </p:spPr>
        <p:txBody>
          <a:bodyPr wrap="square">
            <a:spAutoFit/>
          </a:bodyPr>
          <a:lstStyle/>
          <a:p>
            <a:pPr marL="341630" marR="0" indent="-342900" algn="just">
              <a:lnSpc>
                <a:spcPct val="115000"/>
              </a:lnSpc>
              <a:spcBef>
                <a:spcPts val="0"/>
              </a:spcBef>
              <a:spcAft>
                <a:spcPts val="800"/>
              </a:spcAft>
              <a:buFont typeface="Wingdings" panose="05000000000000000000" pitchFamily="2" charset="2"/>
              <a:buChar char="Ø"/>
            </a:pPr>
            <a:r>
              <a:rPr lang="en-US" sz="2600" smtClean="0">
                <a:solidFill>
                  <a:srgbClr val="C00000"/>
                </a:solidFill>
                <a:latin typeface="Arial" panose="020B0604020202020204" pitchFamily="34" charset="0"/>
                <a:ea typeface="MS Mincho"/>
                <a:cs typeface="Arial" panose="020B0604020202020204" pitchFamily="34" charset="0"/>
              </a:rPr>
              <a:t>Nhờ </a:t>
            </a:r>
            <a:r>
              <a:rPr lang="en-US" sz="2600">
                <a:solidFill>
                  <a:srgbClr val="C00000"/>
                </a:solidFill>
                <a:latin typeface="Arial" panose="020B0604020202020204" pitchFamily="34" charset="0"/>
                <a:ea typeface="MS Mincho"/>
                <a:cs typeface="Arial" panose="020B0604020202020204" pitchFamily="34" charset="0"/>
              </a:rPr>
              <a:t>vào việc đánh số nhà và chia ra dãy số chẵn và số lẽ, giúp việc tìm kiếm đúng và nhanh hơn.. </a:t>
            </a:r>
            <a:endParaRPr lang="en-US" sz="2600">
              <a:solidFill>
                <a:srgbClr val="C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800"/>
              </a:spcAft>
            </a:pPr>
            <a:r>
              <a:rPr lang="en-US" sz="2600">
                <a:solidFill>
                  <a:srgbClr val="C00000"/>
                </a:solidFill>
                <a:latin typeface="Arial" panose="020B0604020202020204" pitchFamily="34" charset="0"/>
                <a:ea typeface="Calibri" panose="020F0502020204030204" pitchFamily="34" charset="0"/>
                <a:cs typeface="Arial" panose="020B0604020202020204" pitchFamily="34" charset="0"/>
              </a:rPr>
              <a:t>      Để sắp xếp, phân loại đối tượng ta có thể biểu diễn bằng sơ đồ hình cây. </a:t>
            </a:r>
          </a:p>
          <a:p>
            <a:pPr>
              <a:lnSpc>
                <a:spcPct val="115000"/>
              </a:lnSpc>
              <a:spcAft>
                <a:spcPts val="800"/>
              </a:spcAft>
            </a:pPr>
            <a:r>
              <a:rPr lang="en-US" sz="2600" smtClean="0">
                <a:solidFill>
                  <a:srgbClr val="3333FF"/>
                </a:solidFill>
                <a:latin typeface="Arial" panose="020B0604020202020204" pitchFamily="34" charset="0"/>
                <a:ea typeface="Calibri" panose="020F0502020204030204" pitchFamily="34" charset="0"/>
                <a:cs typeface="Arial" panose="020B0604020202020204" pitchFamily="34" charset="0"/>
              </a:rPr>
              <a:t>-&gt;</a:t>
            </a:r>
            <a:r>
              <a:rPr lang="en-US" sz="2600" smtClean="0">
                <a:solidFill>
                  <a:srgbClr val="FF0000"/>
                </a:solidFill>
                <a:latin typeface="Arial" panose="020B0604020202020204" pitchFamily="34" charset="0"/>
                <a:ea typeface="Calibri" panose="020F0502020204030204" pitchFamily="34" charset="0"/>
                <a:cs typeface="Arial" panose="020B0604020202020204" pitchFamily="34" charset="0"/>
              </a:rPr>
              <a:t>Vậy </a:t>
            </a:r>
            <a:r>
              <a:rPr lang="en-US" sz="2600">
                <a:solidFill>
                  <a:srgbClr val="FF0000"/>
                </a:solidFill>
                <a:latin typeface="Arial" panose="020B0604020202020204" pitchFamily="34" charset="0"/>
                <a:ea typeface="Calibri" panose="020F0502020204030204" pitchFamily="34" charset="0"/>
                <a:cs typeface="Arial" panose="020B0604020202020204" pitchFamily="34" charset="0"/>
              </a:rPr>
              <a:t>sơ đồ hình cây được biểu diễn như thế nào? </a:t>
            </a:r>
            <a:r>
              <a:rPr lang="en-US" sz="2600" smtClean="0">
                <a:solidFill>
                  <a:srgbClr val="FF0000"/>
                </a:solidFill>
                <a:latin typeface="Arial" panose="020B0604020202020204" pitchFamily="34" charset="0"/>
                <a:ea typeface="Calibri" panose="020F0502020204030204" pitchFamily="34" charset="0"/>
                <a:cs typeface="Arial" panose="020B0604020202020204" pitchFamily="34" charset="0"/>
              </a:rPr>
              <a:t>-&gt; nd2</a:t>
            </a:r>
            <a:endParaRPr lang="en-US" sz="260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0763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 calcmode="lin" valueType="num">
                                      <p:cBhvr>
                                        <p:cTn id="38"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9"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40" dur="500"/>
                                        <p:tgtEl>
                                          <p:spTgt spid="6">
                                            <p:txEl>
                                              <p:pRg st="0" end="0"/>
                                            </p:txEl>
                                          </p:spTgt>
                                        </p:tgtEl>
                                      </p:cBhvr>
                                    </p:animEffect>
                                  </p:childTnLst>
                                </p:cTn>
                              </p:par>
                              <p:par>
                                <p:cTn id="41" presetID="53" presetClass="entr" presetSubtype="16" fill="hold" nodeType="with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 calcmode="lin" valueType="num">
                                      <p:cBhvr>
                                        <p:cTn id="43"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44"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45" dur="500"/>
                                        <p:tgtEl>
                                          <p:spTgt spid="6">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6">
                                            <p:txEl>
                                              <p:pRg st="2" end="2"/>
                                            </p:txEl>
                                          </p:spTgt>
                                        </p:tgtEl>
                                        <p:attrNameLst>
                                          <p:attrName>style.visibility</p:attrName>
                                        </p:attrNameLst>
                                      </p:cBhvr>
                                      <p:to>
                                        <p:strVal val="visible"/>
                                      </p:to>
                                    </p:set>
                                    <p:anim calcmode="lin" valueType="num">
                                      <p:cBhvr additive="base">
                                        <p:cTn id="50"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310298" y="724065"/>
            <a:ext cx="3923520" cy="554051"/>
            <a:chOff x="689904" y="1379897"/>
            <a:chExt cx="3923520" cy="554051"/>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278692" y="1410728"/>
              <a:ext cx="3334732" cy="523220"/>
            </a:xfrm>
            <a:prstGeom prst="rect">
              <a:avLst/>
            </a:prstGeom>
            <a:noFill/>
          </p:spPr>
          <p:txBody>
            <a:bodyPr wrap="square" rtlCol="0">
              <a:spAutoFit/>
            </a:bodyPr>
            <a:lstStyle/>
            <a:p>
              <a:r>
                <a:rPr lang="en-US" sz="2800" b="1" dirty="0" err="1" smtClean="0">
                  <a:solidFill>
                    <a:srgbClr val="FF0000"/>
                  </a:solidFill>
                  <a:latin typeface="Arial" panose="020B0604020202020204" pitchFamily="34" charset="0"/>
                  <a:cs typeface="Arial" panose="020B0604020202020204" pitchFamily="34" charset="0"/>
                </a:rPr>
                <a:t>Sơ</a:t>
              </a:r>
              <a:r>
                <a:rPr lang="en-US" sz="2800" b="1" dirty="0" smtClean="0">
                  <a:solidFill>
                    <a:srgbClr val="FF0000"/>
                  </a:solidFill>
                  <a:latin typeface="Arial" panose="020B0604020202020204" pitchFamily="34" charset="0"/>
                  <a:cs typeface="Arial" panose="020B0604020202020204" pitchFamily="34" charset="0"/>
                </a:rPr>
                <a:t> </a:t>
              </a:r>
              <a:r>
                <a:rPr lang="en-US" sz="2800" b="1" dirty="0" err="1" smtClean="0">
                  <a:solidFill>
                    <a:srgbClr val="FF0000"/>
                  </a:solidFill>
                  <a:latin typeface="Arial" panose="020B0604020202020204" pitchFamily="34" charset="0"/>
                  <a:cs typeface="Arial" panose="020B0604020202020204" pitchFamily="34" charset="0"/>
                </a:rPr>
                <a:t>đồ</a:t>
              </a:r>
              <a:r>
                <a:rPr lang="en-US" sz="2800" b="1" dirty="0" smtClean="0">
                  <a:solidFill>
                    <a:srgbClr val="FF0000"/>
                  </a:solidFill>
                  <a:latin typeface="Arial" panose="020B0604020202020204" pitchFamily="34" charset="0"/>
                  <a:cs typeface="Arial" panose="020B0604020202020204" pitchFamily="34" charset="0"/>
                </a:rPr>
                <a:t> </a:t>
              </a:r>
              <a:r>
                <a:rPr lang="en-US" sz="2800" b="1" dirty="0" err="1" smtClean="0">
                  <a:solidFill>
                    <a:srgbClr val="FF0000"/>
                  </a:solidFill>
                  <a:latin typeface="Arial" panose="020B0604020202020204" pitchFamily="34" charset="0"/>
                  <a:cs typeface="Arial" panose="020B0604020202020204" pitchFamily="34" charset="0"/>
                </a:rPr>
                <a:t>hình</a:t>
              </a:r>
              <a:r>
                <a:rPr lang="en-US" sz="2800" b="1" dirty="0" smtClean="0">
                  <a:solidFill>
                    <a:srgbClr val="FF0000"/>
                  </a:solidFill>
                  <a:latin typeface="Arial" panose="020B0604020202020204" pitchFamily="34" charset="0"/>
                  <a:cs typeface="Arial" panose="020B0604020202020204" pitchFamily="34" charset="0"/>
                </a:rPr>
                <a:t> </a:t>
              </a:r>
              <a:r>
                <a:rPr lang="en-US" sz="2800" b="1" dirty="0" err="1" smtClean="0">
                  <a:solidFill>
                    <a:srgbClr val="FF0000"/>
                  </a:solidFill>
                  <a:latin typeface="Arial" panose="020B0604020202020204" pitchFamily="34" charset="0"/>
                  <a:cs typeface="Arial" panose="020B0604020202020204" pitchFamily="34" charset="0"/>
                </a:rPr>
                <a:t>cây</a:t>
              </a:r>
              <a:endParaRPr lang="en-US" sz="2800" b="1" dirty="0">
                <a:solidFill>
                  <a:srgbClr val="FF0000"/>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6"/>
            <a:ext cx="4353220" cy="522764"/>
            <a:chOff x="4168573" y="1295285"/>
            <a:chExt cx="4353220" cy="522764"/>
          </a:xfrm>
        </p:grpSpPr>
        <p:sp>
          <p:nvSpPr>
            <p:cNvPr id="13" name="Rounded Rectangle 12"/>
            <p:cNvSpPr/>
            <p:nvPr/>
          </p:nvSpPr>
          <p:spPr>
            <a:xfrm>
              <a:off x="4168573" y="1295285"/>
              <a:ext cx="4353220" cy="522764"/>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1"/>
              <a:ext cx="472351" cy="435060"/>
            </a:xfrm>
            <a:prstGeom prst="rect">
              <a:avLst/>
            </a:prstGeom>
          </p:spPr>
        </p:pic>
      </p:grpSp>
      <p:pic>
        <p:nvPicPr>
          <p:cNvPr id="8" name="Picture 7"/>
          <p:cNvPicPr>
            <a:picLocks noChangeAspect="1"/>
          </p:cNvPicPr>
          <p:nvPr/>
        </p:nvPicPr>
        <p:blipFill>
          <a:blip r:embed="rId3"/>
          <a:stretch>
            <a:fillRect/>
          </a:stretch>
        </p:blipFill>
        <p:spPr>
          <a:xfrm>
            <a:off x="6234347" y="1001064"/>
            <a:ext cx="5550153" cy="3486070"/>
          </a:xfrm>
          <a:prstGeom prst="rect">
            <a:avLst/>
          </a:prstGeom>
        </p:spPr>
      </p:pic>
      <p:pic>
        <p:nvPicPr>
          <p:cNvPr id="15" name="Picture 14"/>
          <p:cNvPicPr>
            <a:picLocks noChangeAspect="1"/>
          </p:cNvPicPr>
          <p:nvPr/>
        </p:nvPicPr>
        <p:blipFill>
          <a:blip r:embed="rId4"/>
          <a:stretch>
            <a:fillRect/>
          </a:stretch>
        </p:blipFill>
        <p:spPr>
          <a:xfrm>
            <a:off x="7561815" y="4503324"/>
            <a:ext cx="3362325" cy="457200"/>
          </a:xfrm>
          <a:prstGeom prst="rect">
            <a:avLst/>
          </a:prstGeom>
        </p:spPr>
      </p:pic>
      <p:sp>
        <p:nvSpPr>
          <p:cNvPr id="12" name="Cloud 11"/>
          <p:cNvSpPr/>
          <p:nvPr/>
        </p:nvSpPr>
        <p:spPr>
          <a:xfrm>
            <a:off x="273160" y="1368443"/>
            <a:ext cx="5802325" cy="3344234"/>
          </a:xfrm>
          <a:prstGeom prst="cloud">
            <a:avLst/>
          </a:prstGeom>
          <a:solidFill>
            <a:srgbClr val="FEFFCB"/>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solidFill>
                <a:srgbClr val="3333FF"/>
              </a:solidFill>
              <a:latin typeface="Arial" panose="020B0604020202020204" pitchFamily="34" charset="0"/>
              <a:cs typeface="Arial" panose="020B0604020202020204" pitchFamily="34" charset="0"/>
            </a:endParaRPr>
          </a:p>
          <a:p>
            <a:pPr algn="ctr"/>
            <a:r>
              <a:rPr lang="en-US" sz="2800" smtClean="0">
                <a:solidFill>
                  <a:srgbClr val="3333FF"/>
                </a:solidFill>
                <a:latin typeface="Arial" panose="020B0604020202020204" pitchFamily="34" charset="0"/>
                <a:cs typeface="Arial" panose="020B0604020202020204" pitchFamily="34" charset="0"/>
              </a:rPr>
              <a:t>Các </a:t>
            </a:r>
            <a:r>
              <a:rPr lang="en-US" sz="2800">
                <a:solidFill>
                  <a:srgbClr val="3333FF"/>
                </a:solidFill>
                <a:latin typeface="Arial" panose="020B0604020202020204" pitchFamily="34" charset="0"/>
                <a:cs typeface="Arial" panose="020B0604020202020204" pitchFamily="34" charset="0"/>
              </a:rPr>
              <a:t>con quan sát hình 18.2a </a:t>
            </a:r>
            <a:r>
              <a:rPr lang="en-US" sz="2800" smtClean="0">
                <a:solidFill>
                  <a:srgbClr val="3333FF"/>
                </a:solidFill>
                <a:latin typeface="Arial" panose="020B0604020202020204" pitchFamily="34" charset="0"/>
                <a:cs typeface="Arial" panose="020B0604020202020204" pitchFamily="34" charset="0"/>
              </a:rPr>
              <a:t>và </a:t>
            </a:r>
            <a:r>
              <a:rPr lang="en-US" sz="2800">
                <a:solidFill>
                  <a:srgbClr val="3333FF"/>
                </a:solidFill>
                <a:latin typeface="Arial" panose="020B0604020202020204" pitchFamily="34" charset="0"/>
                <a:cs typeface="Arial" panose="020B0604020202020204" pitchFamily="34" charset="0"/>
              </a:rPr>
              <a:t>cho cô biết “Trong thư viện, truyện thiếu nhi được sắp xếp như thế nào</a:t>
            </a:r>
            <a:r>
              <a:rPr lang="en-US" sz="2800" smtClean="0">
                <a:solidFill>
                  <a:srgbClr val="3333FF"/>
                </a:solidFill>
                <a:latin typeface="Arial" panose="020B0604020202020204" pitchFamily="34" charset="0"/>
                <a:cs typeface="Arial" panose="020B0604020202020204" pitchFamily="34" charset="0"/>
              </a:rPr>
              <a:t>?” (1’) </a:t>
            </a:r>
            <a:endParaRPr lang="en-US" sz="2800" dirty="0">
              <a:solidFill>
                <a:srgbClr val="3333FF"/>
              </a:solidFill>
              <a:latin typeface="Arial" panose="020B0604020202020204" pitchFamily="34" charset="0"/>
              <a:cs typeface="Arial" panose="020B0604020202020204" pitchFamily="34" charset="0"/>
            </a:endParaRPr>
          </a:p>
        </p:txBody>
      </p:sp>
      <p:sp>
        <p:nvSpPr>
          <p:cNvPr id="3" name="Rectangle 2"/>
          <p:cNvSpPr/>
          <p:nvPr/>
        </p:nvSpPr>
        <p:spPr>
          <a:xfrm>
            <a:off x="445477" y="4848483"/>
            <a:ext cx="11133813" cy="1775614"/>
          </a:xfrm>
          <a:prstGeom prst="rect">
            <a:avLst/>
          </a:prstGeom>
        </p:spPr>
        <p:txBody>
          <a:bodyPr wrap="square">
            <a:spAutoFit/>
          </a:bodyPr>
          <a:lstStyle/>
          <a:p>
            <a:pPr marL="457200" indent="-457200">
              <a:lnSpc>
                <a:spcPct val="107000"/>
              </a:lnSpc>
              <a:spcAft>
                <a:spcPts val="800"/>
              </a:spcAft>
              <a:buFont typeface="Wingdings" panose="05000000000000000000" pitchFamily="2" charset="2"/>
              <a:buChar char="§"/>
            </a:pPr>
            <a:r>
              <a:rPr lang="en-US" sz="2400">
                <a:solidFill>
                  <a:srgbClr val="C00000"/>
                </a:solidFill>
                <a:latin typeface="Arial" panose="020B0604020202020204" pitchFamily="34" charset="0"/>
                <a:ea typeface="Calibri" panose="020F0502020204030204" pitchFamily="34" charset="0"/>
                <a:cs typeface="Arial" panose="020B0604020202020204" pitchFamily="34" charset="0"/>
              </a:rPr>
              <a:t>Trong thư viện, Truyện thiếu nhi được sắp xếp trên giá theo các loại: Truyện ngụ ngôn, truyện lịch sử, truyện Thần đồng đất Việt”.</a:t>
            </a:r>
          </a:p>
          <a:p>
            <a:pPr marL="342900" indent="-342900">
              <a:lnSpc>
                <a:spcPct val="107000"/>
              </a:lnSpc>
              <a:spcAft>
                <a:spcPts val="800"/>
              </a:spcAft>
              <a:buFont typeface="Wingdings" panose="05000000000000000000" pitchFamily="2" charset="2"/>
              <a:buChar char="Ø"/>
            </a:pP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Cách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sắp xếp sách trong thư viện có thể mô tả bằng </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sơ đồ như hình 18.2b và gọi là sơ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đồ hình cây</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240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6196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additive="base">
                                        <p:cTn id="2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48907" y="897205"/>
            <a:ext cx="2906744" cy="553998"/>
            <a:chOff x="689904" y="1379897"/>
            <a:chExt cx="2906744"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45277"/>
              <a:ext cx="2496196" cy="477054"/>
            </a:xfrm>
            <a:prstGeom prst="rect">
              <a:avLst/>
            </a:prstGeom>
            <a:noFill/>
          </p:spPr>
          <p:txBody>
            <a:bodyPr wrap="none" rtlCol="0">
              <a:spAutoFit/>
            </a:bodyPr>
            <a:lstStyle/>
            <a:p>
              <a:r>
                <a:rPr lang="en-US" sz="2500" b="1" dirty="0" err="1" smtClean="0">
                  <a:solidFill>
                    <a:srgbClr val="FF0000"/>
                  </a:solidFill>
                  <a:latin typeface="Arial" panose="020B0604020202020204" pitchFamily="34" charset="0"/>
                  <a:cs typeface="Arial" panose="020B0604020202020204" pitchFamily="34" charset="0"/>
                </a:rPr>
                <a:t>Sơ</a:t>
              </a:r>
              <a:r>
                <a:rPr lang="en-US" sz="2500" b="1" dirty="0" smtClean="0">
                  <a:solidFill>
                    <a:srgbClr val="FF0000"/>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đồ</a:t>
              </a:r>
              <a:r>
                <a:rPr lang="en-US" sz="2500" b="1" dirty="0" smtClean="0">
                  <a:solidFill>
                    <a:srgbClr val="FF0000"/>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hình</a:t>
              </a:r>
              <a:r>
                <a:rPr lang="en-US" sz="2500" b="1" dirty="0" smtClean="0">
                  <a:solidFill>
                    <a:srgbClr val="FF0000"/>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cây</a:t>
              </a:r>
              <a:endParaRPr lang="en-US" sz="2500" b="1" dirty="0">
                <a:solidFill>
                  <a:srgbClr val="FF0000"/>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3" name="Picture 2"/>
          <p:cNvPicPr>
            <a:picLocks noChangeAspect="1"/>
          </p:cNvPicPr>
          <p:nvPr/>
        </p:nvPicPr>
        <p:blipFill>
          <a:blip r:embed="rId3"/>
          <a:stretch>
            <a:fillRect/>
          </a:stretch>
        </p:blipFill>
        <p:spPr>
          <a:xfrm>
            <a:off x="5256811" y="1439639"/>
            <a:ext cx="6628828" cy="3396130"/>
          </a:xfrm>
          <a:prstGeom prst="rect">
            <a:avLst/>
          </a:prstGeom>
        </p:spPr>
      </p:pic>
      <p:pic>
        <p:nvPicPr>
          <p:cNvPr id="5" name="Picture 4"/>
          <p:cNvPicPr>
            <a:picLocks noChangeAspect="1"/>
          </p:cNvPicPr>
          <p:nvPr/>
        </p:nvPicPr>
        <p:blipFill>
          <a:blip r:embed="rId4"/>
          <a:stretch>
            <a:fillRect/>
          </a:stretch>
        </p:blipFill>
        <p:spPr>
          <a:xfrm>
            <a:off x="6718656" y="4735366"/>
            <a:ext cx="4219575" cy="742950"/>
          </a:xfrm>
          <a:prstGeom prst="rect">
            <a:avLst/>
          </a:prstGeom>
        </p:spPr>
      </p:pic>
      <p:sp>
        <p:nvSpPr>
          <p:cNvPr id="17" name="Rectangle 16"/>
          <p:cNvSpPr/>
          <p:nvPr/>
        </p:nvSpPr>
        <p:spPr>
          <a:xfrm>
            <a:off x="1263713" y="1760565"/>
            <a:ext cx="3712401" cy="3194721"/>
          </a:xfrm>
          <a:prstGeom prst="rect">
            <a:avLst/>
          </a:prstGeom>
        </p:spPr>
        <p:txBody>
          <a:bodyPr wrap="square">
            <a:spAutoFit/>
          </a:bodyPr>
          <a:lstStyle/>
          <a:p>
            <a:pPr algn="just">
              <a:lnSpc>
                <a:spcPct val="120000"/>
              </a:lnSpc>
            </a:pPr>
            <a:r>
              <a:rPr lang="en-US" sz="2800" dirty="0" err="1">
                <a:solidFill>
                  <a:srgbClr val="3333CC"/>
                </a:solidFill>
                <a:latin typeface="Arial" panose="020B0604020202020204" pitchFamily="34" charset="0"/>
                <a:cs typeface="Arial" panose="020B0604020202020204" pitchFamily="34" charset="0"/>
              </a:rPr>
              <a:t>Em</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cùng</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bạn</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quan</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sát</a:t>
            </a:r>
            <a:r>
              <a:rPr lang="en-US" sz="2800" dirty="0">
                <a:solidFill>
                  <a:srgbClr val="3333CC"/>
                </a:solidFill>
                <a:latin typeface="Arial" panose="020B0604020202020204" pitchFamily="34" charset="0"/>
                <a:cs typeface="Arial" panose="020B0604020202020204" pitchFamily="34" charset="0"/>
              </a:rPr>
              <a:t> </a:t>
            </a:r>
            <a:r>
              <a:rPr lang="en-US" sz="2800" err="1">
                <a:solidFill>
                  <a:srgbClr val="3333CC"/>
                </a:solidFill>
                <a:latin typeface="Arial" panose="020B0604020202020204" pitchFamily="34" charset="0"/>
                <a:cs typeface="Arial" panose="020B0604020202020204" pitchFamily="34" charset="0"/>
              </a:rPr>
              <a:t>hình</a:t>
            </a:r>
            <a:r>
              <a:rPr lang="en-US" sz="2800">
                <a:solidFill>
                  <a:srgbClr val="3333CC"/>
                </a:solidFill>
                <a:latin typeface="Arial" panose="020B0604020202020204" pitchFamily="34" charset="0"/>
                <a:cs typeface="Arial" panose="020B0604020202020204" pitchFamily="34" charset="0"/>
              </a:rPr>
              <a:t> </a:t>
            </a:r>
            <a:r>
              <a:rPr lang="en-US" sz="2800" smtClean="0">
                <a:solidFill>
                  <a:srgbClr val="3333CC"/>
                </a:solidFill>
                <a:latin typeface="Arial" panose="020B0604020202020204" pitchFamily="34" charset="0"/>
                <a:cs typeface="Arial" panose="020B0604020202020204" pitchFamily="34" charset="0"/>
              </a:rPr>
              <a:t>18.2b, thảo luận nhóm đôi </a:t>
            </a:r>
            <a:r>
              <a:rPr lang="en-US" sz="2800" err="1">
                <a:solidFill>
                  <a:srgbClr val="3333CC"/>
                </a:solidFill>
                <a:latin typeface="Arial" panose="020B0604020202020204" pitchFamily="34" charset="0"/>
                <a:cs typeface="Arial" panose="020B0604020202020204" pitchFamily="34" charset="0"/>
              </a:rPr>
              <a:t>và</a:t>
            </a:r>
            <a:r>
              <a:rPr lang="en-US" sz="2800">
                <a:solidFill>
                  <a:srgbClr val="3333CC"/>
                </a:solidFill>
                <a:latin typeface="Arial" panose="020B0604020202020204" pitchFamily="34" charset="0"/>
                <a:cs typeface="Arial" panose="020B0604020202020204" pitchFamily="34" charset="0"/>
              </a:rPr>
              <a:t> </a:t>
            </a:r>
            <a:r>
              <a:rPr lang="en-US" sz="2800" smtClean="0">
                <a:solidFill>
                  <a:srgbClr val="3333CC"/>
                </a:solidFill>
                <a:latin typeface="Arial" panose="020B0604020202020204" pitchFamily="34" charset="0"/>
                <a:cs typeface="Arial" panose="020B0604020202020204" pitchFamily="34" charset="0"/>
              </a:rPr>
              <a:t> </a:t>
            </a:r>
            <a:r>
              <a:rPr lang="en-US" sz="2800" err="1">
                <a:solidFill>
                  <a:srgbClr val="3333CC"/>
                </a:solidFill>
                <a:latin typeface="Arial" panose="020B0604020202020204" pitchFamily="34" charset="0"/>
                <a:cs typeface="Arial" panose="020B0604020202020204" pitchFamily="34" charset="0"/>
              </a:rPr>
              <a:t>cho</a:t>
            </a:r>
            <a:r>
              <a:rPr lang="en-US" sz="2800">
                <a:solidFill>
                  <a:srgbClr val="3333CC"/>
                </a:solidFill>
                <a:latin typeface="Arial" panose="020B0604020202020204" pitchFamily="34" charset="0"/>
                <a:cs typeface="Arial" panose="020B0604020202020204" pitchFamily="34" charset="0"/>
              </a:rPr>
              <a:t> </a:t>
            </a:r>
            <a:r>
              <a:rPr lang="en-US" sz="2800" smtClean="0">
                <a:solidFill>
                  <a:srgbClr val="3333CC"/>
                </a:solidFill>
                <a:latin typeface="Arial" panose="020B0604020202020204" pitchFamily="34" charset="0"/>
                <a:cs typeface="Arial" panose="020B0604020202020204" pitchFamily="34" charset="0"/>
              </a:rPr>
              <a:t>cô biết </a:t>
            </a:r>
            <a:r>
              <a:rPr lang="en-US" sz="2800" dirty="0" err="1">
                <a:solidFill>
                  <a:srgbClr val="3333CC"/>
                </a:solidFill>
                <a:latin typeface="Arial" panose="020B0604020202020204" pitchFamily="34" charset="0"/>
                <a:cs typeface="Arial" panose="020B0604020202020204" pitchFamily="34" charset="0"/>
              </a:rPr>
              <a:t>truyện</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Thần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đồng</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đất</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Việt</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tập</a:t>
            </a:r>
            <a:r>
              <a:rPr lang="en-US" sz="2800" dirty="0">
                <a:solidFill>
                  <a:srgbClr val="FF0000"/>
                </a:solidFill>
                <a:latin typeface="Arial" panose="020B0604020202020204" pitchFamily="34" charset="0"/>
                <a:cs typeface="Arial" panose="020B0604020202020204" pitchFamily="34" charset="0"/>
              </a:rPr>
              <a:t> 55 </a:t>
            </a:r>
            <a:r>
              <a:rPr lang="en-US" sz="2800" dirty="0" err="1">
                <a:solidFill>
                  <a:srgbClr val="3333CC"/>
                </a:solidFill>
                <a:latin typeface="Arial" panose="020B0604020202020204" pitchFamily="34" charset="0"/>
                <a:cs typeface="Arial" panose="020B0604020202020204" pitchFamily="34" charset="0"/>
              </a:rPr>
              <a:t>đặt</a:t>
            </a:r>
            <a:r>
              <a:rPr lang="en-US" sz="2800" dirty="0">
                <a:solidFill>
                  <a:srgbClr val="3333CC"/>
                </a:solidFill>
                <a:latin typeface="Arial" panose="020B0604020202020204" pitchFamily="34" charset="0"/>
                <a:cs typeface="Arial" panose="020B0604020202020204" pitchFamily="34" charset="0"/>
              </a:rPr>
              <a:t> ở </a:t>
            </a:r>
            <a:r>
              <a:rPr lang="en-US" sz="2800" err="1">
                <a:solidFill>
                  <a:srgbClr val="3333CC"/>
                </a:solidFill>
                <a:latin typeface="Arial" panose="020B0604020202020204" pitchFamily="34" charset="0"/>
                <a:cs typeface="Arial" panose="020B0604020202020204" pitchFamily="34" charset="0"/>
              </a:rPr>
              <a:t>đâu</a:t>
            </a:r>
            <a:r>
              <a:rPr lang="en-US" sz="2800" smtClean="0">
                <a:solidFill>
                  <a:srgbClr val="3333CC"/>
                </a:solidFill>
                <a:latin typeface="Arial" panose="020B0604020202020204" pitchFamily="34" charset="0"/>
                <a:cs typeface="Arial" panose="020B0604020202020204" pitchFamily="34" charset="0"/>
              </a:rPr>
              <a:t>? (2’)</a:t>
            </a:r>
            <a:endParaRPr lang="en-US" sz="2800" dirty="0">
              <a:solidFill>
                <a:srgbClr val="3333CC"/>
              </a:solidFill>
              <a:latin typeface="Arial" panose="020B0604020202020204" pitchFamily="34" charset="0"/>
              <a:cs typeface="Arial" panose="020B0604020202020204" pitchFamily="34" charset="0"/>
            </a:endParaRPr>
          </a:p>
        </p:txBody>
      </p:sp>
      <p:sp>
        <p:nvSpPr>
          <p:cNvPr id="18" name="Rounded Rectangle 17"/>
          <p:cNvSpPr/>
          <p:nvPr/>
        </p:nvSpPr>
        <p:spPr>
          <a:xfrm>
            <a:off x="905608" y="1641819"/>
            <a:ext cx="4227085" cy="352805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92508" y="334401"/>
            <a:ext cx="1369013" cy="1357831"/>
          </a:xfrm>
          <a:prstGeom prst="rect">
            <a:avLst/>
          </a:prstGeom>
        </p:spPr>
      </p:pic>
      <p:sp>
        <p:nvSpPr>
          <p:cNvPr id="6" name="Rectangle 5"/>
          <p:cNvSpPr/>
          <p:nvPr/>
        </p:nvSpPr>
        <p:spPr>
          <a:xfrm>
            <a:off x="786019" y="5324417"/>
            <a:ext cx="10975502" cy="1200329"/>
          </a:xfrm>
          <a:prstGeom prst="rect">
            <a:avLst/>
          </a:prstGeom>
        </p:spPr>
        <p:txBody>
          <a:bodyPr wrap="square">
            <a:spAutoFit/>
          </a:bodyPr>
          <a:lstStyle/>
          <a:p>
            <a:pPr>
              <a:lnSpc>
                <a:spcPct val="150000"/>
              </a:lnSpc>
            </a:pPr>
            <a:r>
              <a:rPr lang="en-US" sz="2400" smtClean="0">
                <a:solidFill>
                  <a:srgbClr val="FF0000"/>
                </a:solidFill>
                <a:latin typeface="Arial" panose="020B0604020202020204" pitchFamily="34" charset="0"/>
                <a:cs typeface="Arial" panose="020B0604020202020204" pitchFamily="34" charset="0"/>
              </a:rPr>
              <a:t>-&gt;Truyện </a:t>
            </a:r>
            <a:r>
              <a:rPr lang="en-US" sz="2400">
                <a:solidFill>
                  <a:srgbClr val="FF0000"/>
                </a:solidFill>
                <a:latin typeface="Arial" panose="020B0604020202020204" pitchFamily="34" charset="0"/>
                <a:cs typeface="Arial" panose="020B0604020202020204" pitchFamily="34" charset="0"/>
              </a:rPr>
              <a:t>Thần đồng đất Việt tập 55 đặt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ở</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tủ sách chứa các tập từ tập 51 đến tập 100 trong tủ truyện Thần đồng đất Việt của khu Truyện thiếu nhi</a:t>
            </a:r>
            <a:r>
              <a:rPr lang="en-US" sz="2400" i="1" smtClean="0">
                <a:solidFill>
                  <a:srgbClr val="FF0000"/>
                </a:solidFill>
                <a:latin typeface="Arial" panose="020B0604020202020204" pitchFamily="34" charset="0"/>
                <a:ea typeface="Calibri" panose="020F0502020204030204" pitchFamily="34" charset="0"/>
                <a:cs typeface="Arial" panose="020B0604020202020204" pitchFamily="34" charset="0"/>
              </a:rPr>
              <a:t>. </a:t>
            </a:r>
            <a:endParaRPr lang="en-US" sz="24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713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par>
                                <p:cTn id="21" presetID="16" presetClass="entr" presetSubtype="21"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3669" y="319541"/>
            <a:ext cx="1183381" cy="1099208"/>
          </a:xfrm>
          <a:prstGeom prst="rect">
            <a:avLst/>
          </a:prstGeom>
        </p:spPr>
      </p:pic>
      <p:pic>
        <p:nvPicPr>
          <p:cNvPr id="6" name="Picture 5"/>
          <p:cNvPicPr>
            <a:picLocks noChangeAspect="1"/>
          </p:cNvPicPr>
          <p:nvPr/>
        </p:nvPicPr>
        <p:blipFill>
          <a:blip r:embed="rId3"/>
          <a:stretch>
            <a:fillRect/>
          </a:stretch>
        </p:blipFill>
        <p:spPr>
          <a:xfrm>
            <a:off x="1607914" y="2014319"/>
            <a:ext cx="9420052" cy="2534082"/>
          </a:xfrm>
          <a:prstGeom prst="rect">
            <a:avLst/>
          </a:prstGeom>
        </p:spPr>
      </p:pic>
      <p:sp>
        <p:nvSpPr>
          <p:cNvPr id="7" name="Rectangle 6"/>
          <p:cNvSpPr/>
          <p:nvPr/>
        </p:nvSpPr>
        <p:spPr>
          <a:xfrm>
            <a:off x="821945" y="941695"/>
            <a:ext cx="9934539" cy="954107"/>
          </a:xfrm>
          <a:prstGeom prst="rect">
            <a:avLst/>
          </a:prstGeom>
        </p:spPr>
        <p:txBody>
          <a:bodyPr wrap="square">
            <a:spAutoFit/>
          </a:bodyPr>
          <a:lstStyle/>
          <a:p>
            <a:r>
              <a:rPr lang="en-US" sz="2800" b="1">
                <a:solidFill>
                  <a:srgbClr val="3333FF"/>
                </a:solidFill>
                <a:latin typeface="Arial" panose="020B0604020202020204" pitchFamily="34" charset="0"/>
                <a:ea typeface="MS Mincho"/>
                <a:cs typeface="Arial" panose="020B0604020202020204" pitchFamily="34" charset="0"/>
              </a:rPr>
              <a:t>?</a:t>
            </a:r>
            <a:r>
              <a:rPr lang="en-US" sz="2800">
                <a:solidFill>
                  <a:srgbClr val="3333FF"/>
                </a:solidFill>
                <a:latin typeface="Arial" panose="020B0604020202020204" pitchFamily="34" charset="0"/>
                <a:ea typeface="MS Mincho"/>
                <a:cs typeface="Arial" panose="020B0604020202020204" pitchFamily="34" charset="0"/>
              </a:rPr>
              <a:t>Việc sắp xếp sách theo sơ đồ hình cây trong thư viện có những tác dụng gì?</a:t>
            </a:r>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 </a:t>
            </a:r>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(1’)</a:t>
            </a:r>
            <a:endParaRPr lang="en-US" sz="2800">
              <a:solidFill>
                <a:srgbClr val="3333FF"/>
              </a:solidFill>
              <a:latin typeface="Arial" panose="020B0604020202020204" pitchFamily="34" charset="0"/>
              <a:cs typeface="Arial" panose="020B0604020202020204" pitchFamily="34" charset="0"/>
            </a:endParaRPr>
          </a:p>
        </p:txBody>
      </p:sp>
      <p:grpSp>
        <p:nvGrpSpPr>
          <p:cNvPr id="11" name="Group 10"/>
          <p:cNvGrpSpPr/>
          <p:nvPr/>
        </p:nvGrpSpPr>
        <p:grpSpPr>
          <a:xfrm>
            <a:off x="4470976" y="319542"/>
            <a:ext cx="4353220" cy="612444"/>
            <a:chOff x="4168573" y="1295285"/>
            <a:chExt cx="4353220" cy="612444"/>
          </a:xfrm>
        </p:grpSpPr>
        <p:sp>
          <p:nvSpPr>
            <p:cNvPr id="12" name="Rounded Rectangle 11"/>
            <p:cNvSpPr/>
            <p:nvPr/>
          </p:nvSpPr>
          <p:spPr>
            <a:xfrm>
              <a:off x="4168573" y="1295285"/>
              <a:ext cx="4353220" cy="612444"/>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4"/>
            <a:stretch>
              <a:fillRect/>
            </a:stretch>
          </p:blipFill>
          <p:spPr>
            <a:xfrm>
              <a:off x="4764400" y="1309141"/>
              <a:ext cx="722412" cy="501872"/>
            </a:xfrm>
            <a:prstGeom prst="rect">
              <a:avLst/>
            </a:prstGeom>
          </p:spPr>
        </p:pic>
      </p:grpSp>
      <p:pic>
        <p:nvPicPr>
          <p:cNvPr id="14" name="Picture 13"/>
          <p:cNvPicPr>
            <a:picLocks noChangeAspect="1"/>
          </p:cNvPicPr>
          <p:nvPr/>
        </p:nvPicPr>
        <p:blipFill>
          <a:blip r:embed="rId5"/>
          <a:stretch>
            <a:fillRect/>
          </a:stretch>
        </p:blipFill>
        <p:spPr>
          <a:xfrm>
            <a:off x="4001827" y="4641881"/>
            <a:ext cx="4219575" cy="566466"/>
          </a:xfrm>
          <a:prstGeom prst="rect">
            <a:avLst/>
          </a:prstGeom>
        </p:spPr>
      </p:pic>
      <p:sp>
        <p:nvSpPr>
          <p:cNvPr id="3" name="Rectangle 2"/>
          <p:cNvSpPr/>
          <p:nvPr/>
        </p:nvSpPr>
        <p:spPr>
          <a:xfrm>
            <a:off x="197187" y="5301827"/>
            <a:ext cx="11828856" cy="985270"/>
          </a:xfrm>
          <a:prstGeom prst="rect">
            <a:avLst/>
          </a:prstGeom>
        </p:spPr>
        <p:txBody>
          <a:bodyPr wrap="square">
            <a:spAutoFit/>
          </a:bodyPr>
          <a:lstStyle/>
          <a:p>
            <a:pPr>
              <a:lnSpc>
                <a:spcPct val="107000"/>
              </a:lnSpc>
              <a:spcAft>
                <a:spcPts val="800"/>
              </a:spcAft>
            </a:pPr>
            <a:r>
              <a:rPr lang="en-US" sz="2400" i="1" smtClean="0">
                <a:solidFill>
                  <a:srgbClr val="FF0000"/>
                </a:solidFill>
                <a:latin typeface="Arial" panose="020B0604020202020204" pitchFamily="34" charset="0"/>
                <a:ea typeface="MS Mincho"/>
                <a:cs typeface="Arial" panose="020B0604020202020204" pitchFamily="34" charset="0"/>
              </a:rPr>
              <a:t>-&gt;Việc </a:t>
            </a:r>
            <a:r>
              <a:rPr lang="en-US" sz="2400" i="1">
                <a:solidFill>
                  <a:srgbClr val="FF0000"/>
                </a:solidFill>
                <a:latin typeface="Arial" panose="020B0604020202020204" pitchFamily="34" charset="0"/>
                <a:ea typeface="MS Mincho"/>
                <a:cs typeface="Arial" panose="020B0604020202020204" pitchFamily="34" charset="0"/>
              </a:rPr>
              <a:t>sắp xếp sách theo </a:t>
            </a:r>
            <a:r>
              <a:rPr lang="en-US" sz="2400" i="1">
                <a:solidFill>
                  <a:srgbClr val="FF0000"/>
                </a:solidFill>
                <a:latin typeface="Arial" panose="020B0604020202020204" pitchFamily="34" charset="0"/>
                <a:ea typeface="Calibri" panose="020F0502020204030204" pitchFamily="34" charset="0"/>
                <a:cs typeface="Arial" panose="020B0604020202020204" pitchFamily="34" charset="0"/>
              </a:rPr>
              <a:t>Sơ đồ hình cây giúp chúng ta tìm kiếm đúng và nhanh </a:t>
            </a:r>
            <a:r>
              <a:rPr lang="en-US" sz="2400" i="1" smtClean="0">
                <a:solidFill>
                  <a:srgbClr val="FF0000"/>
                </a:solidFill>
                <a:latin typeface="Arial" panose="020B0604020202020204" pitchFamily="34" charset="0"/>
                <a:ea typeface="Calibri" panose="020F0502020204030204" pitchFamily="34" charset="0"/>
                <a:cs typeface="Arial" panose="020B0604020202020204" pitchFamily="34" charset="0"/>
              </a:rPr>
              <a:t>hơn</a:t>
            </a:r>
            <a:endParaRPr lang="en-US" sz="2400">
              <a:solidFill>
                <a:srgbClr val="FF0000"/>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i="1" smtClean="0">
                <a:solidFill>
                  <a:srgbClr val="FF0000"/>
                </a:solidFill>
                <a:latin typeface="Arial" panose="020B0604020202020204" pitchFamily="34" charset="0"/>
                <a:ea typeface="MS Mincho"/>
                <a:cs typeface="Arial" panose="020B0604020202020204" pitchFamily="34" charset="0"/>
              </a:rPr>
              <a:t>Mọi cách </a:t>
            </a:r>
            <a:r>
              <a:rPr lang="en-US" sz="2400" i="1">
                <a:solidFill>
                  <a:srgbClr val="FF0000"/>
                </a:solidFill>
                <a:latin typeface="Arial" panose="020B0604020202020204" pitchFamily="34" charset="0"/>
                <a:ea typeface="MS Mincho"/>
                <a:cs typeface="Arial" panose="020B0604020202020204" pitchFamily="34" charset="0"/>
              </a:rPr>
              <a:t>sắp xếp, phân loại đối tượng đều có thể biểu diễn theo sơ đồ hình cây</a:t>
            </a:r>
            <a:r>
              <a:rPr lang="en-US" sz="2400" i="1" smtClean="0">
                <a:solidFill>
                  <a:srgbClr val="FF0000"/>
                </a:solidFill>
                <a:latin typeface="Arial" panose="020B0604020202020204" pitchFamily="34" charset="0"/>
                <a:ea typeface="MS Mincho"/>
                <a:cs typeface="Arial" panose="020B0604020202020204" pitchFamily="34" charset="0"/>
              </a:rPr>
              <a:t>.-&gt;hđ3</a:t>
            </a:r>
            <a:endParaRPr lang="en-US" sz="240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5127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circle(in)">
                                      <p:cBhvr>
                                        <p:cTn id="2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115806" y="1179127"/>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057737" y="320546"/>
            <a:ext cx="4353220" cy="51856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46196" y="311780"/>
            <a:ext cx="541266" cy="504193"/>
          </a:xfrm>
          <a:prstGeom prst="rect">
            <a:avLst/>
          </a:prstGeom>
        </p:spPr>
      </p:pic>
      <p:grpSp>
        <p:nvGrpSpPr>
          <p:cNvPr id="5" name="Group 4"/>
          <p:cNvGrpSpPr/>
          <p:nvPr/>
        </p:nvGrpSpPr>
        <p:grpSpPr>
          <a:xfrm>
            <a:off x="509953" y="1955385"/>
            <a:ext cx="3409218" cy="2120226"/>
            <a:chOff x="7333175" y="2796141"/>
            <a:chExt cx="4611112" cy="2200327"/>
          </a:xfrm>
        </p:grpSpPr>
        <p:sp>
          <p:nvSpPr>
            <p:cNvPr id="10" name="Rectangle 9"/>
            <p:cNvSpPr/>
            <p:nvPr/>
          </p:nvSpPr>
          <p:spPr>
            <a:xfrm>
              <a:off x="7333175" y="3105636"/>
              <a:ext cx="4611112" cy="1504927"/>
            </a:xfrm>
            <a:prstGeom prst="rect">
              <a:avLst/>
            </a:prstGeom>
          </p:spPr>
          <p:txBody>
            <a:bodyPr wrap="square">
              <a:spAutoFit/>
            </a:bodyPr>
            <a:lstStyle/>
            <a:p>
              <a:pPr algn="just">
                <a:lnSpc>
                  <a:spcPct val="120000"/>
                </a:lnSpc>
              </a:pPr>
              <a:r>
                <a:rPr lang="en-US" sz="2400" smtClean="0">
                  <a:solidFill>
                    <a:srgbClr val="00B050"/>
                  </a:solidFill>
                  <a:latin typeface="Arial" panose="020B0604020202020204" pitchFamily="34" charset="0"/>
                  <a:cs typeface="Arial" panose="020B0604020202020204" pitchFamily="34" charset="0"/>
                </a:rPr>
                <a:t>Em hãy cho </a:t>
              </a:r>
              <a:r>
                <a:rPr lang="en-US" sz="2400" err="1" smtClean="0">
                  <a:solidFill>
                    <a:srgbClr val="00B050"/>
                  </a:solidFill>
                  <a:latin typeface="Arial" panose="020B0604020202020204" pitchFamily="34" charset="0"/>
                  <a:cs typeface="Arial" panose="020B0604020202020204" pitchFamily="34" charset="0"/>
                </a:rPr>
                <a:t>biết</a:t>
              </a:r>
              <a:r>
                <a:rPr lang="en-US" sz="2400" smtClean="0">
                  <a:solidFill>
                    <a:srgbClr val="00B050"/>
                  </a:solidFill>
                  <a:latin typeface="Arial" panose="020B0604020202020204" pitchFamily="34" charset="0"/>
                  <a:cs typeface="Arial" panose="020B0604020202020204" pitchFamily="34" charset="0"/>
                </a:rPr>
                <a:t> cách</a:t>
              </a:r>
              <a:r>
                <a:rPr lang="en-US" sz="2400" dirty="0">
                  <a:solidFill>
                    <a:srgbClr val="00B050"/>
                  </a:solidFill>
                  <a:latin typeface="Arial" panose="020B0604020202020204" pitchFamily="34" charset="0"/>
                  <a:cs typeface="Arial" panose="020B0604020202020204" pitchFamily="34" charset="0"/>
                </a:rPr>
                <a:t> </a:t>
              </a:r>
              <a:r>
                <a:rPr lang="en-US" sz="2400" smtClean="0">
                  <a:solidFill>
                    <a:srgbClr val="00B050"/>
                  </a:solidFill>
                  <a:latin typeface="Arial" panose="020B0604020202020204" pitchFamily="34" charset="0"/>
                  <a:cs typeface="Arial" panose="020B0604020202020204" pitchFamily="34" charset="0"/>
                </a:rPr>
                <a:t>tìm </a:t>
              </a:r>
              <a:r>
                <a:rPr lang="en-US" sz="2400" dirty="0" err="1">
                  <a:solidFill>
                    <a:srgbClr val="00B050"/>
                  </a:solidFill>
                  <a:latin typeface="Arial" panose="020B0604020202020204" pitchFamily="34" charset="0"/>
                  <a:cs typeface="Arial" panose="020B0604020202020204" pitchFamily="34" charset="0"/>
                </a:rPr>
                <a:t>cuốn</a:t>
              </a:r>
              <a:r>
                <a:rPr lang="en-US" sz="2400" dirty="0">
                  <a:solidFill>
                    <a:srgbClr val="00B050"/>
                  </a:solidFill>
                  <a:latin typeface="Arial" panose="020B0604020202020204" pitchFamily="34" charset="0"/>
                  <a:cs typeface="Arial" panose="020B0604020202020204" pitchFamily="34" charset="0"/>
                </a:rPr>
                <a:t> </a:t>
              </a:r>
              <a:r>
                <a:rPr lang="en-US" sz="2400" dirty="0" err="1">
                  <a:solidFill>
                    <a:srgbClr val="00B050"/>
                  </a:solidFill>
                  <a:latin typeface="Arial" panose="020B0604020202020204" pitchFamily="34" charset="0"/>
                  <a:cs typeface="Arial" panose="020B0604020202020204" pitchFamily="34" charset="0"/>
                </a:rPr>
                <a:t>truyện</a:t>
              </a:r>
              <a:r>
                <a:rPr lang="en-US" sz="2400" dirty="0">
                  <a:solidFill>
                    <a:srgbClr val="00B05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Lá</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cờ</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thêu</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sáu</a:t>
              </a:r>
              <a:r>
                <a:rPr lang="en-US" sz="2400" dirty="0">
                  <a:solidFill>
                    <a:srgbClr val="FF0000"/>
                  </a:solidFill>
                  <a:latin typeface="Arial" panose="020B0604020202020204" pitchFamily="34" charset="0"/>
                  <a:cs typeface="Arial" panose="020B0604020202020204" pitchFamily="34" charset="0"/>
                </a:rPr>
                <a:t> </a:t>
              </a:r>
              <a:r>
                <a:rPr lang="en-US" sz="2400" err="1">
                  <a:solidFill>
                    <a:srgbClr val="FF0000"/>
                  </a:solidFill>
                  <a:latin typeface="Arial" panose="020B0604020202020204" pitchFamily="34" charset="0"/>
                  <a:cs typeface="Arial" panose="020B0604020202020204" pitchFamily="34" charset="0"/>
                </a:rPr>
                <a:t>chữ</a:t>
              </a:r>
              <a:r>
                <a:rPr lang="en-US" sz="2400">
                  <a:solidFill>
                    <a:srgbClr val="FF0000"/>
                  </a:solidFill>
                  <a:latin typeface="Arial" panose="020B0604020202020204" pitchFamily="34" charset="0"/>
                  <a:cs typeface="Arial" panose="020B0604020202020204" pitchFamily="34" charset="0"/>
                </a:rPr>
                <a:t> </a:t>
              </a:r>
              <a:r>
                <a:rPr lang="en-US" sz="2400" smtClean="0">
                  <a:solidFill>
                    <a:srgbClr val="FF0000"/>
                  </a:solidFill>
                  <a:latin typeface="Arial" panose="020B0604020202020204" pitchFamily="34" charset="0"/>
                  <a:cs typeface="Arial" panose="020B0604020202020204" pitchFamily="34" charset="0"/>
                </a:rPr>
                <a:t>vàng</a:t>
              </a:r>
              <a:r>
                <a:rPr lang="en-US" sz="2400">
                  <a:solidFill>
                    <a:srgbClr val="00B050"/>
                  </a:solidFill>
                  <a:latin typeface="Arial" panose="020B0604020202020204" pitchFamily="34" charset="0"/>
                  <a:cs typeface="Arial" panose="020B0604020202020204" pitchFamily="34" charset="0"/>
                </a:rPr>
                <a:t> </a:t>
              </a:r>
              <a:r>
                <a:rPr lang="en-US" sz="2400" smtClean="0">
                  <a:solidFill>
                    <a:srgbClr val="00B050"/>
                  </a:solidFill>
                  <a:latin typeface="Arial" panose="020B0604020202020204" pitchFamily="34" charset="0"/>
                  <a:cs typeface="Arial" panose="020B0604020202020204" pitchFamily="34" charset="0"/>
                </a:rPr>
                <a:t>?(2’)</a:t>
              </a:r>
              <a:endParaRPr lang="en-US" sz="2400" dirty="0">
                <a:solidFill>
                  <a:srgbClr val="00B050"/>
                </a:solidFill>
                <a:latin typeface="Arial" panose="020B0604020202020204" pitchFamily="34" charset="0"/>
                <a:cs typeface="Arial" panose="020B0604020202020204" pitchFamily="34" charset="0"/>
              </a:endParaRPr>
            </a:p>
          </p:txBody>
        </p:sp>
        <p:sp>
          <p:nvSpPr>
            <p:cNvPr id="12" name="Rounded Rectangle 11"/>
            <p:cNvSpPr/>
            <p:nvPr/>
          </p:nvSpPr>
          <p:spPr>
            <a:xfrm>
              <a:off x="7333176" y="2796141"/>
              <a:ext cx="4611111" cy="220032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latin typeface="Arial" panose="020B0604020202020204" pitchFamily="34" charset="0"/>
                <a:cs typeface="Arial" panose="020B0604020202020204" pitchFamily="34" charset="0"/>
              </a:endParaRPr>
            </a:p>
          </p:txBody>
        </p:sp>
      </p:grpSp>
      <p:pic>
        <p:nvPicPr>
          <p:cNvPr id="11" name="Picture 10"/>
          <p:cNvPicPr>
            <a:picLocks noChangeAspect="1"/>
          </p:cNvPicPr>
          <p:nvPr/>
        </p:nvPicPr>
        <p:blipFill>
          <a:blip r:embed="rId3"/>
          <a:stretch>
            <a:fillRect/>
          </a:stretch>
        </p:blipFill>
        <p:spPr>
          <a:xfrm>
            <a:off x="4057737" y="1472856"/>
            <a:ext cx="7847047" cy="3325225"/>
          </a:xfrm>
          <a:prstGeom prst="rect">
            <a:avLst/>
          </a:prstGeom>
        </p:spPr>
      </p:pic>
      <p:pic>
        <p:nvPicPr>
          <p:cNvPr id="13" name="Picture 12"/>
          <p:cNvPicPr>
            <a:picLocks noChangeAspect="1"/>
          </p:cNvPicPr>
          <p:nvPr/>
        </p:nvPicPr>
        <p:blipFill>
          <a:blip r:embed="rId4"/>
          <a:stretch>
            <a:fillRect/>
          </a:stretch>
        </p:blipFill>
        <p:spPr>
          <a:xfrm>
            <a:off x="5046806" y="4818534"/>
            <a:ext cx="4219575" cy="445292"/>
          </a:xfrm>
          <a:prstGeom prst="rect">
            <a:avLst/>
          </a:prstGeom>
        </p:spPr>
      </p:pic>
      <p:sp>
        <p:nvSpPr>
          <p:cNvPr id="3" name="Rectangle 2"/>
          <p:cNvSpPr/>
          <p:nvPr/>
        </p:nvSpPr>
        <p:spPr>
          <a:xfrm>
            <a:off x="744582" y="911303"/>
            <a:ext cx="10749854" cy="489365"/>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Ø"/>
            </a:pPr>
            <a:r>
              <a:rPr lang="en-US" sz="2600" smtClean="0">
                <a:solidFill>
                  <a:srgbClr val="3333FF"/>
                </a:solidFill>
                <a:latin typeface="Arial" panose="020B0604020202020204" pitchFamily="34" charset="0"/>
                <a:ea typeface="Calibri" panose="020F0502020204030204" pitchFamily="34" charset="0"/>
                <a:cs typeface="Arial" panose="020B0604020202020204" pitchFamily="34" charset="0"/>
              </a:rPr>
              <a:t>Học sinh đọc </a:t>
            </a:r>
            <a:r>
              <a:rPr lang="en-US" sz="2600">
                <a:solidFill>
                  <a:srgbClr val="3333FF"/>
                </a:solidFill>
                <a:latin typeface="Arial" panose="020B0604020202020204" pitchFamily="34" charset="0"/>
                <a:ea typeface="Calibri" panose="020F0502020204030204" pitchFamily="34" charset="0"/>
                <a:cs typeface="Arial" panose="020B0604020202020204" pitchFamily="34" charset="0"/>
              </a:rPr>
              <a:t>yêu cầu </a:t>
            </a:r>
            <a:r>
              <a:rPr lang="en-US" sz="2600" smtClean="0">
                <a:solidFill>
                  <a:srgbClr val="3333FF"/>
                </a:solidFill>
                <a:latin typeface="Arial" panose="020B0604020202020204" pitchFamily="34" charset="0"/>
                <a:ea typeface="Calibri" panose="020F0502020204030204" pitchFamily="34" charset="0"/>
                <a:cs typeface="Arial" panose="020B0604020202020204" pitchFamily="34" charset="0"/>
              </a:rPr>
              <a:t>SGK_46. Suy nghĩ </a:t>
            </a:r>
            <a:r>
              <a:rPr lang="en-US" sz="2600">
                <a:solidFill>
                  <a:srgbClr val="3333FF"/>
                </a:solidFill>
                <a:latin typeface="Arial" panose="020B0604020202020204" pitchFamily="34" charset="0"/>
                <a:ea typeface="Calibri" panose="020F0502020204030204" pitchFamily="34" charset="0"/>
                <a:cs typeface="Arial" panose="020B0604020202020204" pitchFamily="34" charset="0"/>
              </a:rPr>
              <a:t>và thảo luận nhóm 4 </a:t>
            </a:r>
            <a:r>
              <a:rPr lang="en-US" sz="2600" smtClean="0">
                <a:solidFill>
                  <a:srgbClr val="3333FF"/>
                </a:solidFill>
                <a:latin typeface="Arial" panose="020B0604020202020204" pitchFamily="34" charset="0"/>
                <a:ea typeface="Calibri" panose="020F0502020204030204" pitchFamily="34" charset="0"/>
                <a:cs typeface="Arial" panose="020B0604020202020204" pitchFamily="34" charset="0"/>
              </a:rPr>
              <a:t>(2’)</a:t>
            </a:r>
            <a:endParaRPr lang="en-US" sz="2600">
              <a:solidFill>
                <a:srgbClr val="3333FF"/>
              </a:solidFill>
              <a:latin typeface="Arial" panose="020B0604020202020204" pitchFamily="34" charset="0"/>
              <a:cs typeface="Arial" panose="020B0604020202020204" pitchFamily="34" charset="0"/>
            </a:endParaRPr>
          </a:p>
        </p:txBody>
      </p:sp>
      <p:sp>
        <p:nvSpPr>
          <p:cNvPr id="4" name="Rectangle 3"/>
          <p:cNvSpPr/>
          <p:nvPr/>
        </p:nvSpPr>
        <p:spPr>
          <a:xfrm>
            <a:off x="744582" y="5453316"/>
            <a:ext cx="10842171" cy="88267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Ø"/>
            </a:pP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-Muốn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tìm cuốn truyện Lá cờ thêu sáu chữ vàng em vào khu Truyện thiếu nhi và tìm ở tủ sách Truyện lịch sử</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240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115806" y="1179127"/>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467496" y="244374"/>
            <a:ext cx="4014111" cy="51856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322" y="204622"/>
            <a:ext cx="541266" cy="504193"/>
          </a:xfrm>
          <a:prstGeom prst="rect">
            <a:avLst/>
          </a:prstGeom>
        </p:spPr>
      </p:pic>
      <p:pic>
        <p:nvPicPr>
          <p:cNvPr id="11" name="Picture 10"/>
          <p:cNvPicPr>
            <a:picLocks noChangeAspect="1"/>
          </p:cNvPicPr>
          <p:nvPr/>
        </p:nvPicPr>
        <p:blipFill>
          <a:blip r:embed="rId3"/>
          <a:stretch>
            <a:fillRect/>
          </a:stretch>
        </p:blipFill>
        <p:spPr>
          <a:xfrm>
            <a:off x="4334399" y="1428764"/>
            <a:ext cx="7529276" cy="2707031"/>
          </a:xfrm>
          <a:prstGeom prst="rect">
            <a:avLst/>
          </a:prstGeom>
        </p:spPr>
      </p:pic>
      <p:pic>
        <p:nvPicPr>
          <p:cNvPr id="13" name="Picture 12"/>
          <p:cNvPicPr>
            <a:picLocks noChangeAspect="1"/>
          </p:cNvPicPr>
          <p:nvPr/>
        </p:nvPicPr>
        <p:blipFill>
          <a:blip r:embed="rId4"/>
          <a:stretch>
            <a:fillRect/>
          </a:stretch>
        </p:blipFill>
        <p:spPr>
          <a:xfrm>
            <a:off x="5989250" y="4053384"/>
            <a:ext cx="4219575" cy="443602"/>
          </a:xfrm>
          <a:prstGeom prst="rect">
            <a:avLst/>
          </a:prstGeom>
        </p:spPr>
      </p:pic>
      <p:grpSp>
        <p:nvGrpSpPr>
          <p:cNvPr id="14" name="Group 13"/>
          <p:cNvGrpSpPr/>
          <p:nvPr/>
        </p:nvGrpSpPr>
        <p:grpSpPr>
          <a:xfrm>
            <a:off x="448514" y="1664827"/>
            <a:ext cx="3679874" cy="2733043"/>
            <a:chOff x="8339107" y="1651862"/>
            <a:chExt cx="3253488" cy="3749199"/>
          </a:xfrm>
        </p:grpSpPr>
        <p:sp>
          <p:nvSpPr>
            <p:cNvPr id="15" name="Rectangle 14"/>
            <p:cNvSpPr/>
            <p:nvPr/>
          </p:nvSpPr>
          <p:spPr>
            <a:xfrm>
              <a:off x="8409262" y="1882495"/>
              <a:ext cx="3113177" cy="3287930"/>
            </a:xfrm>
            <a:prstGeom prst="rect">
              <a:avLst/>
            </a:prstGeom>
          </p:spPr>
          <p:txBody>
            <a:bodyPr wrap="square">
              <a:spAutoFit/>
            </a:bodyPr>
            <a:lstStyle/>
            <a:p>
              <a:pPr algn="just"/>
              <a:r>
                <a:rPr lang="en-US" sz="2400" smtClean="0">
                  <a:solidFill>
                    <a:srgbClr val="3333FF"/>
                  </a:solidFill>
                  <a:latin typeface="Arial" panose="020B0604020202020204" pitchFamily="34" charset="0"/>
                  <a:cs typeface="Arial" panose="020B0604020202020204" pitchFamily="34" charset="0"/>
                </a:rPr>
                <a:t>Sau khi tìm được </a:t>
              </a:r>
              <a:r>
                <a:rPr lang="en-US" sz="2400">
                  <a:solidFill>
                    <a:srgbClr val="3333FF"/>
                  </a:solidFill>
                  <a:latin typeface="Arial" panose="020B0604020202020204" pitchFamily="34" charset="0"/>
                  <a:cs typeface="Arial" panose="020B0604020202020204" pitchFamily="34" charset="0"/>
                </a:rPr>
                <a:t>cuốn truyện Lá cờ thêu sáu chữ vàng </a:t>
              </a:r>
              <a:r>
                <a:rPr lang="en-US" sz="2400" smtClean="0">
                  <a:solidFill>
                    <a:srgbClr val="3333FF"/>
                  </a:solidFill>
                  <a:latin typeface="Arial" panose="020B0604020202020204" pitchFamily="34" charset="0"/>
                  <a:cs typeface="Arial" panose="020B0604020202020204" pitchFamily="34" charset="0"/>
                </a:rPr>
                <a:t>muốn tìm </a:t>
              </a:r>
              <a:r>
                <a:rPr lang="en-US" sz="2400" dirty="0" err="1" smtClean="0">
                  <a:solidFill>
                    <a:srgbClr val="3333FF"/>
                  </a:solidFill>
                  <a:latin typeface="Arial" panose="020B0604020202020204" pitchFamily="34" charset="0"/>
                  <a:cs typeface="Arial" panose="020B0604020202020204" pitchFamily="34" charset="0"/>
                </a:rPr>
                <a:t>cuốn</a:t>
              </a:r>
              <a:r>
                <a:rPr lang="en-US" sz="2400" dirty="0" smtClean="0">
                  <a:solidFill>
                    <a:srgbClr val="3333FF"/>
                  </a:solidFill>
                  <a:latin typeface="Arial" panose="020B0604020202020204" pitchFamily="34" charset="0"/>
                  <a:cs typeface="Arial" panose="020B0604020202020204" pitchFamily="34" charset="0"/>
                </a:rPr>
                <a:t> </a:t>
              </a:r>
              <a:r>
                <a:rPr lang="en-US" sz="2400" dirty="0" err="1">
                  <a:solidFill>
                    <a:srgbClr val="3333FF"/>
                  </a:solidFill>
                  <a:latin typeface="Arial" panose="020B0604020202020204" pitchFamily="34" charset="0"/>
                  <a:cs typeface="Arial" panose="020B0604020202020204" pitchFamily="34" charset="0"/>
                </a:rPr>
                <a:t>truyện</a:t>
              </a:r>
              <a:r>
                <a:rPr lang="en-US" sz="2400" dirty="0">
                  <a:solidFill>
                    <a:srgbClr val="3333FF"/>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Thần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đồng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đất</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Việt</a:t>
              </a:r>
              <a:r>
                <a:rPr lang="en-US" sz="2400" dirty="0">
                  <a:solidFill>
                    <a:srgbClr val="FF0000"/>
                  </a:solidFill>
                  <a:latin typeface="Arial" panose="020B0604020202020204" pitchFamily="34" charset="0"/>
                  <a:cs typeface="Arial" panose="020B0604020202020204" pitchFamily="34" charset="0"/>
                </a:rPr>
                <a:t> </a:t>
              </a:r>
              <a:r>
                <a:rPr lang="en-US" sz="2400" err="1">
                  <a:solidFill>
                    <a:srgbClr val="FF0000"/>
                  </a:solidFill>
                  <a:latin typeface="Arial" panose="020B0604020202020204" pitchFamily="34" charset="0"/>
                  <a:cs typeface="Arial" panose="020B0604020202020204" pitchFamily="34" charset="0"/>
                </a:rPr>
                <a:t>tập</a:t>
              </a:r>
              <a:r>
                <a:rPr lang="en-US" sz="2400">
                  <a:solidFill>
                    <a:srgbClr val="FF0000"/>
                  </a:solidFill>
                  <a:latin typeface="Arial" panose="020B0604020202020204" pitchFamily="34" charset="0"/>
                  <a:cs typeface="Arial" panose="020B0604020202020204" pitchFamily="34" charset="0"/>
                </a:rPr>
                <a:t> </a:t>
              </a:r>
              <a:r>
                <a:rPr lang="en-US" sz="2400" smtClean="0">
                  <a:solidFill>
                    <a:srgbClr val="FF0000"/>
                  </a:solidFill>
                  <a:latin typeface="Arial" panose="020B0604020202020204" pitchFamily="34" charset="0"/>
                  <a:cs typeface="Arial" panose="020B0604020202020204" pitchFamily="34" charset="0"/>
                </a:rPr>
                <a:t>97 </a:t>
              </a:r>
              <a:r>
                <a:rPr lang="en-US" sz="2400" smtClean="0">
                  <a:solidFill>
                    <a:srgbClr val="3333FF"/>
                  </a:solidFill>
                  <a:latin typeface="Arial" panose="020B0604020202020204" pitchFamily="34" charset="0"/>
                  <a:cs typeface="Arial" panose="020B0604020202020204" pitchFamily="34" charset="0"/>
                </a:rPr>
                <a:t>em thực hiện như thế nào? (2’)</a:t>
              </a:r>
              <a:endParaRPr lang="en-US" sz="2400" dirty="0">
                <a:solidFill>
                  <a:srgbClr val="3333FF"/>
                </a:solidFill>
                <a:latin typeface="Arial" panose="020B0604020202020204" pitchFamily="34" charset="0"/>
                <a:cs typeface="Arial" panose="020B0604020202020204" pitchFamily="34" charset="0"/>
              </a:endParaRPr>
            </a:p>
          </p:txBody>
        </p:sp>
        <p:sp>
          <p:nvSpPr>
            <p:cNvPr id="16" name="Rounded Rectangle 15"/>
            <p:cNvSpPr/>
            <p:nvPr/>
          </p:nvSpPr>
          <p:spPr>
            <a:xfrm>
              <a:off x="8339107" y="1651862"/>
              <a:ext cx="3253488" cy="374919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latin typeface="Arial" panose="020B0604020202020204" pitchFamily="34" charset="0"/>
                <a:cs typeface="Arial" panose="020B0604020202020204" pitchFamily="34" charset="0"/>
              </a:endParaRPr>
            </a:p>
          </p:txBody>
        </p:sp>
      </p:grpSp>
      <p:sp>
        <p:nvSpPr>
          <p:cNvPr id="3" name="Rectangle 2"/>
          <p:cNvSpPr/>
          <p:nvPr/>
        </p:nvSpPr>
        <p:spPr>
          <a:xfrm>
            <a:off x="744486" y="850252"/>
            <a:ext cx="10381492" cy="553357"/>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Ø"/>
            </a:pPr>
            <a:r>
              <a:rPr lang="en-US" sz="2800" smtClean="0">
                <a:solidFill>
                  <a:srgbClr val="3333FF"/>
                </a:solidFill>
                <a:latin typeface="Times New Roman" panose="02020603050405020304" pitchFamily="18" charset="0"/>
                <a:ea typeface="Calibri" panose="020F0502020204030204" pitchFamily="34" charset="0"/>
                <a:cs typeface="Times New Roman" panose="02020603050405020304" pitchFamily="18" charset="0"/>
              </a:rPr>
              <a:t>Học sinh đọc </a:t>
            </a:r>
            <a:r>
              <a:rPr lang="en-US" sz="28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yêu cầu </a:t>
            </a:r>
            <a:r>
              <a:rPr lang="en-US" sz="2800" smtClean="0">
                <a:solidFill>
                  <a:srgbClr val="3333FF"/>
                </a:solidFill>
                <a:latin typeface="Times New Roman" panose="02020603050405020304" pitchFamily="18" charset="0"/>
                <a:ea typeface="Calibri" panose="020F0502020204030204" pitchFamily="34" charset="0"/>
                <a:cs typeface="Times New Roman" panose="02020603050405020304" pitchFamily="18" charset="0"/>
              </a:rPr>
              <a:t>SGK_46. </a:t>
            </a:r>
            <a:r>
              <a:rPr lang="en-US" sz="2800" smtClean="0">
                <a:solidFill>
                  <a:srgbClr val="3333FF"/>
                </a:solidFill>
                <a:latin typeface="Times New Roman" panose="02020603050405020304" pitchFamily="18" charset="0"/>
                <a:ea typeface="Calibri" panose="020F0502020204030204" pitchFamily="34" charset="0"/>
              </a:rPr>
              <a:t>Suy nghĩ </a:t>
            </a:r>
            <a:r>
              <a:rPr lang="en-US" sz="2800">
                <a:solidFill>
                  <a:srgbClr val="3333FF"/>
                </a:solidFill>
                <a:latin typeface="Times New Roman" panose="02020603050405020304" pitchFamily="18" charset="0"/>
                <a:ea typeface="Calibri" panose="020F0502020204030204" pitchFamily="34" charset="0"/>
              </a:rPr>
              <a:t>và thảo luận nhóm 4 </a:t>
            </a:r>
            <a:r>
              <a:rPr lang="en-US" sz="2800" smtClean="0">
                <a:solidFill>
                  <a:srgbClr val="3333FF"/>
                </a:solidFill>
                <a:latin typeface="Times New Roman" panose="02020603050405020304" pitchFamily="18" charset="0"/>
                <a:ea typeface="Calibri" panose="020F0502020204030204" pitchFamily="34" charset="0"/>
              </a:rPr>
              <a:t>(2’)</a:t>
            </a:r>
            <a:endParaRPr lang="en-US" sz="2800">
              <a:solidFill>
                <a:srgbClr val="3333FF"/>
              </a:solidFill>
            </a:endParaRPr>
          </a:p>
        </p:txBody>
      </p:sp>
      <p:sp>
        <p:nvSpPr>
          <p:cNvPr id="4" name="Rectangle 3"/>
          <p:cNvSpPr/>
          <p:nvPr/>
        </p:nvSpPr>
        <p:spPr>
          <a:xfrm>
            <a:off x="287218" y="4505697"/>
            <a:ext cx="11743674" cy="2170787"/>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r>
              <a:rPr lang="en-US" sz="2400" smtClean="0">
                <a:solidFill>
                  <a:srgbClr val="C00000"/>
                </a:solidFill>
                <a:latin typeface="Arial" panose="020B0604020202020204" pitchFamily="34" charset="0"/>
                <a:cs typeface="Arial" panose="020B0604020202020204" pitchFamily="34" charset="0"/>
              </a:rPr>
              <a:t>Sau </a:t>
            </a:r>
            <a:r>
              <a:rPr lang="en-US" sz="2400">
                <a:solidFill>
                  <a:srgbClr val="C00000"/>
                </a:solidFill>
                <a:latin typeface="Arial" panose="020B0604020202020204" pitchFamily="34" charset="0"/>
                <a:cs typeface="Arial" panose="020B0604020202020204" pitchFamily="34" charset="0"/>
              </a:rPr>
              <a:t>khi tìm được cuốn truyện Lá cờ thêu sáu chữ vàng </a:t>
            </a:r>
            <a:r>
              <a:rPr lang="en-US" sz="2400">
                <a:solidFill>
                  <a:srgbClr val="C00000"/>
                </a:solidFill>
                <a:latin typeface="Arial" panose="020B0604020202020204" pitchFamily="34" charset="0"/>
                <a:ea typeface="Calibri" panose="020F0502020204030204" pitchFamily="34" charset="0"/>
                <a:cs typeface="Arial" panose="020B0604020202020204" pitchFamily="34" charset="0"/>
              </a:rPr>
              <a:t>m</a:t>
            </a:r>
            <a:r>
              <a:rPr lang="en-US" sz="2400" smtClean="0">
                <a:solidFill>
                  <a:srgbClr val="C00000"/>
                </a:solidFill>
                <a:latin typeface="Arial" panose="020B0604020202020204" pitchFamily="34" charset="0"/>
                <a:ea typeface="Calibri" panose="020F0502020204030204" pitchFamily="34" charset="0"/>
                <a:cs typeface="Arial" panose="020B0604020202020204" pitchFamily="34" charset="0"/>
              </a:rPr>
              <a:t>uốn </a:t>
            </a:r>
            <a:r>
              <a:rPr lang="en-US" sz="2400">
                <a:solidFill>
                  <a:srgbClr val="C00000"/>
                </a:solidFill>
                <a:latin typeface="Arial" panose="020B0604020202020204" pitchFamily="34" charset="0"/>
                <a:ea typeface="Calibri" panose="020F0502020204030204" pitchFamily="34" charset="0"/>
                <a:cs typeface="Arial" panose="020B0604020202020204" pitchFamily="34" charset="0"/>
              </a:rPr>
              <a:t>tìm cuốn truyện Thần đồng đất Việt tập 97 em sang chỗ các tủ sách Truyện thần đồng đất Việt tìm ở tủ chứa các tập từ tập 51đến tập 100</a:t>
            </a:r>
            <a:r>
              <a:rPr lang="en-US" sz="2400" smtClean="0">
                <a:solidFill>
                  <a:srgbClr val="C00000"/>
                </a:solidFill>
                <a:latin typeface="Arial" panose="020B0604020202020204" pitchFamily="34" charset="0"/>
                <a:ea typeface="Calibri" panose="020F0502020204030204" pitchFamily="34" charset="0"/>
                <a:cs typeface="Arial" panose="020B0604020202020204" pitchFamily="34" charset="0"/>
              </a:rPr>
              <a:t>.</a:t>
            </a:r>
          </a:p>
          <a:p>
            <a:pPr marL="342900" indent="-342900">
              <a:lnSpc>
                <a:spcPct val="107000"/>
              </a:lnSpc>
              <a:spcAft>
                <a:spcPts val="800"/>
              </a:spcAft>
              <a:buFont typeface="Wingdings" panose="05000000000000000000" pitchFamily="2" charset="2"/>
              <a:buChar char="Ø"/>
            </a:pPr>
            <a:r>
              <a:rPr lang="en-US" sz="2400" smtClean="0">
                <a:solidFill>
                  <a:srgbClr val="FF0000"/>
                </a:solidFill>
                <a:latin typeface="Arial" panose="020B0604020202020204" pitchFamily="34" charset="0"/>
                <a:cs typeface="Arial" panose="020B0604020202020204" pitchFamily="34" charset="0"/>
              </a:rPr>
              <a:t>Khi </a:t>
            </a:r>
            <a:r>
              <a:rPr lang="en-US" sz="2400">
                <a:solidFill>
                  <a:srgbClr val="FF0000"/>
                </a:solidFill>
                <a:latin typeface="Arial" panose="020B0604020202020204" pitchFamily="34" charset="0"/>
                <a:cs typeface="Arial" panose="020B0604020202020204" pitchFamily="34" charset="0"/>
              </a:rPr>
              <a:t>nắm được đặc điểm của đối tượng cần tìm kiếm thì việc tìm kiếm trở lên dễ </a:t>
            </a:r>
            <a:r>
              <a:rPr lang="en-US" sz="2400" smtClean="0">
                <a:solidFill>
                  <a:srgbClr val="FF0000"/>
                </a:solidFill>
                <a:latin typeface="Arial" panose="020B0604020202020204" pitchFamily="34" charset="0"/>
                <a:cs typeface="Arial" panose="020B0604020202020204" pitchFamily="34" charset="0"/>
              </a:rPr>
              <a:t>dàng-&gt; hđ4</a:t>
            </a:r>
            <a:endParaRPr lang="en-US" sz="24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686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Effect transition="in" filter="randombar(horizontal)">
                                      <p:cBhvr>
                                        <p:cTn id="31" dur="500"/>
                                        <p:tgtEl>
                                          <p:spTgt spid="4">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4">
                                            <p:txEl>
                                              <p:pRg st="1" end="1"/>
                                            </p:txEl>
                                          </p:spTgt>
                                        </p:tgtEl>
                                        <p:attrNameLst>
                                          <p:attrName>style.visibility</p:attrName>
                                        </p:attrNameLst>
                                      </p:cBhvr>
                                      <p:to>
                                        <p:strVal val="visible"/>
                                      </p:to>
                                    </p:set>
                                    <p:animEffect transition="in" filter="circle(in)">
                                      <p:cBhvr>
                                        <p:cTn id="36"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376057" y="229819"/>
            <a:ext cx="4054062" cy="497140"/>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986363" y="236696"/>
            <a:ext cx="527672" cy="506843"/>
          </a:xfrm>
          <a:prstGeom prst="rect">
            <a:avLst/>
          </a:prstGeom>
        </p:spPr>
      </p:pic>
      <p:pic>
        <p:nvPicPr>
          <p:cNvPr id="2" name="Picture 1"/>
          <p:cNvPicPr>
            <a:picLocks noChangeAspect="1"/>
          </p:cNvPicPr>
          <p:nvPr/>
        </p:nvPicPr>
        <p:blipFill>
          <a:blip r:embed="rId3"/>
          <a:stretch>
            <a:fillRect/>
          </a:stretch>
        </p:blipFill>
        <p:spPr>
          <a:xfrm>
            <a:off x="6330903" y="1232414"/>
            <a:ext cx="5354074" cy="3701257"/>
          </a:xfrm>
          <a:prstGeom prst="rect">
            <a:avLst/>
          </a:prstGeom>
        </p:spPr>
      </p:pic>
      <p:sp>
        <p:nvSpPr>
          <p:cNvPr id="12" name="Cloud 11"/>
          <p:cNvSpPr/>
          <p:nvPr/>
        </p:nvSpPr>
        <p:spPr>
          <a:xfrm>
            <a:off x="724799" y="1314573"/>
            <a:ext cx="5653061" cy="3177759"/>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en-US" sz="2800" b="1"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1639673" y="2016838"/>
            <a:ext cx="4293575" cy="2185214"/>
          </a:xfrm>
          <a:prstGeom prst="rect">
            <a:avLst/>
          </a:prstGeom>
        </p:spPr>
        <p:txBody>
          <a:bodyPr wrap="square">
            <a:spAutoFit/>
          </a:bodyPr>
          <a:lstStyle/>
          <a:p>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Các con quan sát hình 18.3 </a:t>
            </a:r>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thảo luận nhóm đôi giải </a:t>
            </a:r>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thích cách đánh số căn hộ ở hình đó</a:t>
            </a:r>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 (2’) </a:t>
            </a:r>
          </a:p>
          <a:p>
            <a:endParaRPr lang="en-US" sz="2400">
              <a:solidFill>
                <a:srgbClr val="3333FF"/>
              </a:solidFill>
              <a:latin typeface="Arial" panose="020B0604020202020204" pitchFamily="34" charset="0"/>
              <a:cs typeface="Arial" panose="020B0604020202020204" pitchFamily="34" charset="0"/>
            </a:endParaRPr>
          </a:p>
        </p:txBody>
      </p:sp>
      <p:sp>
        <p:nvSpPr>
          <p:cNvPr id="4" name="Rectangle 3"/>
          <p:cNvSpPr/>
          <p:nvPr/>
        </p:nvSpPr>
        <p:spPr>
          <a:xfrm>
            <a:off x="475386" y="4826614"/>
            <a:ext cx="11227776" cy="1277850"/>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
            </a:pPr>
            <a:r>
              <a:rPr lang="en-US" sz="2400" smtClean="0">
                <a:solidFill>
                  <a:srgbClr val="C00000"/>
                </a:solidFill>
                <a:latin typeface="Arial" panose="020B0604020202020204" pitchFamily="34" charset="0"/>
                <a:ea typeface="Calibri" panose="020F0502020204030204" pitchFamily="34" charset="0"/>
                <a:cs typeface="Arial" panose="020B0604020202020204" pitchFamily="34" charset="0"/>
              </a:rPr>
              <a:t>Cách đánh số của căn hộ đó là: Hai chữ số đầu chỉ số tầng, hai chữ số sau chỉ số thứ tự căn hộ của tầng đó.Các tầng có hành lang ở giữa. Một bên số chẵn, một bên số lẻ.</a:t>
            </a:r>
            <a:endParaRPr lang="en-US" sz="240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Rectangle 5"/>
          <p:cNvSpPr/>
          <p:nvPr/>
        </p:nvSpPr>
        <p:spPr>
          <a:xfrm>
            <a:off x="822041" y="830481"/>
            <a:ext cx="10862936" cy="487506"/>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Ø"/>
            </a:pPr>
            <a:r>
              <a:rPr lang="en-US" sz="2400">
                <a:solidFill>
                  <a:srgbClr val="3333FF"/>
                </a:solidFill>
                <a:latin typeface="Arial" panose="020B0604020202020204" pitchFamily="34" charset="0"/>
                <a:ea typeface="Calibri" panose="020F0502020204030204" pitchFamily="34" charset="0"/>
                <a:cs typeface="Arial" panose="020B0604020202020204" pitchFamily="34" charset="0"/>
              </a:rPr>
              <a:t>Các con đọc thông tin về căn hộ và khu chung cư </a:t>
            </a:r>
            <a:r>
              <a:rPr lang="en-US" sz="2400" smtClean="0">
                <a:solidFill>
                  <a:srgbClr val="3333FF"/>
                </a:solidFill>
                <a:latin typeface="Arial" panose="020B0604020202020204" pitchFamily="34" charset="0"/>
                <a:ea typeface="Calibri" panose="020F0502020204030204" pitchFamily="34" charset="0"/>
                <a:cs typeface="Arial" panose="020B0604020202020204" pitchFamily="34" charset="0"/>
              </a:rPr>
              <a:t>cửa bạn </a:t>
            </a:r>
            <a:r>
              <a:rPr lang="en-US" sz="2400">
                <a:solidFill>
                  <a:srgbClr val="3333FF"/>
                </a:solidFill>
                <a:latin typeface="Arial" panose="020B0604020202020204" pitchFamily="34" charset="0"/>
                <a:ea typeface="Calibri" panose="020F0502020204030204" pitchFamily="34" charset="0"/>
                <a:cs typeface="Arial" panose="020B0604020202020204" pitchFamily="34" charset="0"/>
              </a:rPr>
              <a:t>Mơ</a:t>
            </a:r>
            <a:r>
              <a:rPr lang="en-US" sz="2400" smtClean="0">
                <a:latin typeface="Arial" panose="020B0604020202020204" pitchFamily="34" charset="0"/>
                <a:ea typeface="Calibri" panose="020F0502020204030204" pitchFamily="34" charset="0"/>
                <a:cs typeface="Arial" panose="020B0604020202020204" pitchFamily="34" charset="0"/>
              </a:rPr>
              <a:t>. </a:t>
            </a:r>
            <a:r>
              <a:rPr lang="en-US" sz="2400" smtClean="0">
                <a:solidFill>
                  <a:srgbClr val="3333FF"/>
                </a:solidFill>
                <a:latin typeface="Arial" panose="020B0604020202020204" pitchFamily="34" charset="0"/>
                <a:ea typeface="Calibri" panose="020F0502020204030204" pitchFamily="34" charset="0"/>
                <a:cs typeface="Arial" panose="020B0604020202020204" pitchFamily="34" charset="0"/>
              </a:rPr>
              <a:t>SGK – 46</a:t>
            </a:r>
            <a:endParaRPr lang="en-US" sz="2400">
              <a:solidFill>
                <a:srgbClr val="3333FF"/>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0" name="Rectangle 9"/>
          <p:cNvSpPr/>
          <p:nvPr/>
        </p:nvSpPr>
        <p:spPr>
          <a:xfrm>
            <a:off x="475386" y="6075739"/>
            <a:ext cx="11209591" cy="487506"/>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Ø"/>
            </a:pP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Như vậy, các con đã biết cách đánh số căn hộ ở chung cư Hoa Hồng</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240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5"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2000"/>
                                        <p:tgtEl>
                                          <p:spTgt spid="4"/>
                                        </p:tgtEl>
                                      </p:cBhvr>
                                    </p:animEffect>
                                    <p:anim calcmode="lin" valueType="num">
                                      <p:cBhvr>
                                        <p:cTn id="30" dur="2000" fill="hold"/>
                                        <p:tgtEl>
                                          <p:spTgt spid="4"/>
                                        </p:tgtEl>
                                        <p:attrNameLst>
                                          <p:attrName>ppt_w</p:attrName>
                                        </p:attrNameLst>
                                      </p:cBhvr>
                                      <p:tavLst>
                                        <p:tav tm="0" fmla="#ppt_w*sin(2.5*pi*$)">
                                          <p:val>
                                            <p:fltVal val="0"/>
                                          </p:val>
                                        </p:tav>
                                        <p:tav tm="100000">
                                          <p:val>
                                            <p:fltVal val="1"/>
                                          </p:val>
                                        </p:tav>
                                      </p:tavLst>
                                    </p:anim>
                                    <p:anim calcmode="lin" valueType="num">
                                      <p:cBhvr>
                                        <p:cTn id="31"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heel(1)">
                                      <p:cBhvr>
                                        <p:cTn id="3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4" grpId="0"/>
      <p:bldP spid="6"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6"/>
            <a:ext cx="4353220" cy="497140"/>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59791" y="310842"/>
            <a:ext cx="527672" cy="506843"/>
          </a:xfrm>
          <a:prstGeom prst="rect">
            <a:avLst/>
          </a:prstGeom>
        </p:spPr>
      </p:pic>
      <p:pic>
        <p:nvPicPr>
          <p:cNvPr id="2" name="Picture 1"/>
          <p:cNvPicPr>
            <a:picLocks noChangeAspect="1"/>
          </p:cNvPicPr>
          <p:nvPr/>
        </p:nvPicPr>
        <p:blipFill>
          <a:blip r:embed="rId3"/>
          <a:stretch>
            <a:fillRect/>
          </a:stretch>
        </p:blipFill>
        <p:spPr>
          <a:xfrm>
            <a:off x="6966131" y="1291377"/>
            <a:ext cx="4718846" cy="3880698"/>
          </a:xfrm>
          <a:prstGeom prst="rect">
            <a:avLst/>
          </a:prstGeom>
        </p:spPr>
      </p:pic>
      <p:sp>
        <p:nvSpPr>
          <p:cNvPr id="12" name="Cloud 11"/>
          <p:cNvSpPr/>
          <p:nvPr/>
        </p:nvSpPr>
        <p:spPr>
          <a:xfrm>
            <a:off x="624333" y="1278581"/>
            <a:ext cx="6341798" cy="3988744"/>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en-US" sz="2800">
              <a:solidFill>
                <a:srgbClr val="3333FF"/>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822041" y="830481"/>
            <a:ext cx="10862936" cy="487506"/>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Ø"/>
            </a:pPr>
            <a:r>
              <a:rPr lang="en-US" sz="2400">
                <a:solidFill>
                  <a:srgbClr val="3333FF"/>
                </a:solidFill>
                <a:latin typeface="Arial" panose="020B0604020202020204" pitchFamily="34" charset="0"/>
                <a:ea typeface="Calibri" panose="020F0502020204030204" pitchFamily="34" charset="0"/>
                <a:cs typeface="Arial" panose="020B0604020202020204" pitchFamily="34" charset="0"/>
              </a:rPr>
              <a:t>Các con đọc thông tin về căn hộ và khu chung cư </a:t>
            </a:r>
            <a:r>
              <a:rPr lang="en-US" sz="2400" smtClean="0">
                <a:solidFill>
                  <a:srgbClr val="3333FF"/>
                </a:solidFill>
                <a:latin typeface="Arial" panose="020B0604020202020204" pitchFamily="34" charset="0"/>
                <a:ea typeface="Calibri" panose="020F0502020204030204" pitchFamily="34" charset="0"/>
                <a:cs typeface="Arial" panose="020B0604020202020204" pitchFamily="34" charset="0"/>
              </a:rPr>
              <a:t>cửa bạn </a:t>
            </a:r>
            <a:r>
              <a:rPr lang="en-US" sz="2400">
                <a:solidFill>
                  <a:srgbClr val="3333FF"/>
                </a:solidFill>
                <a:latin typeface="Arial" panose="020B0604020202020204" pitchFamily="34" charset="0"/>
                <a:ea typeface="Calibri" panose="020F0502020204030204" pitchFamily="34" charset="0"/>
                <a:cs typeface="Arial" panose="020B0604020202020204" pitchFamily="34" charset="0"/>
              </a:rPr>
              <a:t>Mơ</a:t>
            </a:r>
            <a:r>
              <a:rPr lang="en-US" sz="2400" smtClean="0">
                <a:latin typeface="Arial" panose="020B0604020202020204" pitchFamily="34" charset="0"/>
                <a:ea typeface="Calibri" panose="020F0502020204030204" pitchFamily="34" charset="0"/>
                <a:cs typeface="Arial" panose="020B0604020202020204" pitchFamily="34" charset="0"/>
              </a:rPr>
              <a:t>. </a:t>
            </a:r>
            <a:r>
              <a:rPr lang="en-US" sz="2400" smtClean="0">
                <a:solidFill>
                  <a:srgbClr val="3333FF"/>
                </a:solidFill>
                <a:latin typeface="Arial" panose="020B0604020202020204" pitchFamily="34" charset="0"/>
                <a:ea typeface="Calibri" panose="020F0502020204030204" pitchFamily="34" charset="0"/>
                <a:cs typeface="Arial" panose="020B0604020202020204" pitchFamily="34" charset="0"/>
              </a:rPr>
              <a:t>SGK – 46</a:t>
            </a:r>
            <a:endParaRPr lang="en-US" sz="2400">
              <a:solidFill>
                <a:srgbClr val="3333FF"/>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1497417" y="1843715"/>
            <a:ext cx="5120640" cy="2858475"/>
          </a:xfrm>
          <a:prstGeom prst="rect">
            <a:avLst/>
          </a:prstGeom>
        </p:spPr>
        <p:txBody>
          <a:bodyPr wrap="square">
            <a:spAutoFit/>
          </a:bodyPr>
          <a:lstStyle/>
          <a:p>
            <a:pPr>
              <a:lnSpc>
                <a:spcPct val="107000"/>
              </a:lnSpc>
              <a:spcAft>
                <a:spcPts val="800"/>
              </a:spcAft>
            </a:pPr>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Các con hãy suy nghĩ và thảo luận nhóm 4 </a:t>
            </a:r>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(2’) </a:t>
            </a:r>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cho cô biết: Từ lúc vào thang máy cho đến khi tới căn hộ của gia đình bạn Mơ. Bạn Mận đã thực hiện như thế nào?</a:t>
            </a:r>
          </a:p>
        </p:txBody>
      </p:sp>
      <p:sp>
        <p:nvSpPr>
          <p:cNvPr id="11" name="Rectangle 10"/>
          <p:cNvSpPr/>
          <p:nvPr/>
        </p:nvSpPr>
        <p:spPr>
          <a:xfrm>
            <a:off x="1009737" y="5356173"/>
            <a:ext cx="10569732" cy="882678"/>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Ø"/>
            </a:pP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Bạn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Mận Vào thang máy nhấn nút chọn tầng 15. Khi thang máy đi đến tầng 15 mở ra thì đi thẳng chọn căn hộ 1506 ở bên số chẵn.</a:t>
            </a:r>
          </a:p>
        </p:txBody>
      </p:sp>
    </p:spTree>
    <p:extLst>
      <p:ext uri="{BB962C8B-B14F-4D97-AF65-F5344CB8AC3E}">
        <p14:creationId xmlns:p14="http://schemas.microsoft.com/office/powerpoint/2010/main" val="52722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par>
                                <p:cTn id="31" presetID="26"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80">
                                          <p:stCondLst>
                                            <p:cond delay="0"/>
                                          </p:stCondLst>
                                        </p:cTn>
                                        <p:tgtEl>
                                          <p:spTgt spid="5"/>
                                        </p:tgtEl>
                                      </p:cBhvr>
                                    </p:animEffect>
                                    <p:anim calcmode="lin" valueType="num">
                                      <p:cBhvr>
                                        <p:cTn id="3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9" dur="26">
                                          <p:stCondLst>
                                            <p:cond delay="650"/>
                                          </p:stCondLst>
                                        </p:cTn>
                                        <p:tgtEl>
                                          <p:spTgt spid="5"/>
                                        </p:tgtEl>
                                      </p:cBhvr>
                                      <p:to x="100000" y="60000"/>
                                    </p:animScale>
                                    <p:animScale>
                                      <p:cBhvr>
                                        <p:cTn id="40" dur="166" decel="50000">
                                          <p:stCondLst>
                                            <p:cond delay="676"/>
                                          </p:stCondLst>
                                        </p:cTn>
                                        <p:tgtEl>
                                          <p:spTgt spid="5"/>
                                        </p:tgtEl>
                                      </p:cBhvr>
                                      <p:to x="100000" y="100000"/>
                                    </p:animScale>
                                    <p:animScale>
                                      <p:cBhvr>
                                        <p:cTn id="41" dur="26">
                                          <p:stCondLst>
                                            <p:cond delay="1312"/>
                                          </p:stCondLst>
                                        </p:cTn>
                                        <p:tgtEl>
                                          <p:spTgt spid="5"/>
                                        </p:tgtEl>
                                      </p:cBhvr>
                                      <p:to x="100000" y="80000"/>
                                    </p:animScale>
                                    <p:animScale>
                                      <p:cBhvr>
                                        <p:cTn id="42" dur="166" decel="50000">
                                          <p:stCondLst>
                                            <p:cond delay="1338"/>
                                          </p:stCondLst>
                                        </p:cTn>
                                        <p:tgtEl>
                                          <p:spTgt spid="5"/>
                                        </p:tgtEl>
                                      </p:cBhvr>
                                      <p:to x="100000" y="100000"/>
                                    </p:animScale>
                                    <p:animScale>
                                      <p:cBhvr>
                                        <p:cTn id="43" dur="26">
                                          <p:stCondLst>
                                            <p:cond delay="1642"/>
                                          </p:stCondLst>
                                        </p:cTn>
                                        <p:tgtEl>
                                          <p:spTgt spid="5"/>
                                        </p:tgtEl>
                                      </p:cBhvr>
                                      <p:to x="100000" y="90000"/>
                                    </p:animScale>
                                    <p:animScale>
                                      <p:cBhvr>
                                        <p:cTn id="44" dur="166" decel="50000">
                                          <p:stCondLst>
                                            <p:cond delay="1668"/>
                                          </p:stCondLst>
                                        </p:cTn>
                                        <p:tgtEl>
                                          <p:spTgt spid="5"/>
                                        </p:tgtEl>
                                      </p:cBhvr>
                                      <p:to x="100000" y="100000"/>
                                    </p:animScale>
                                    <p:animScale>
                                      <p:cBhvr>
                                        <p:cTn id="45" dur="26">
                                          <p:stCondLst>
                                            <p:cond delay="1808"/>
                                          </p:stCondLst>
                                        </p:cTn>
                                        <p:tgtEl>
                                          <p:spTgt spid="5"/>
                                        </p:tgtEl>
                                      </p:cBhvr>
                                      <p:to x="100000" y="95000"/>
                                    </p:animScale>
                                    <p:animScale>
                                      <p:cBhvr>
                                        <p:cTn id="46" dur="166" decel="50000">
                                          <p:stCondLst>
                                            <p:cond delay="1834"/>
                                          </p:stCondLst>
                                        </p:cTn>
                                        <p:tgtEl>
                                          <p:spTgt spid="5"/>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1000" fill="hold"/>
                                        <p:tgtEl>
                                          <p:spTgt spid="11"/>
                                        </p:tgtEl>
                                        <p:attrNameLst>
                                          <p:attrName>ppt_w</p:attrName>
                                        </p:attrNameLst>
                                      </p:cBhvr>
                                      <p:tavLst>
                                        <p:tav tm="0">
                                          <p:val>
                                            <p:fltVal val="0"/>
                                          </p:val>
                                        </p:tav>
                                        <p:tav tm="100000">
                                          <p:val>
                                            <p:strVal val="#ppt_w"/>
                                          </p:val>
                                        </p:tav>
                                      </p:tavLst>
                                    </p:anim>
                                    <p:anim calcmode="lin" valueType="num">
                                      <p:cBhvr>
                                        <p:cTn id="52" dur="1000" fill="hold"/>
                                        <p:tgtEl>
                                          <p:spTgt spid="11"/>
                                        </p:tgtEl>
                                        <p:attrNameLst>
                                          <p:attrName>ppt_h</p:attrName>
                                        </p:attrNameLst>
                                      </p:cBhvr>
                                      <p:tavLst>
                                        <p:tav tm="0">
                                          <p:val>
                                            <p:fltVal val="0"/>
                                          </p:val>
                                        </p:tav>
                                        <p:tav tm="100000">
                                          <p:val>
                                            <p:strVal val="#ppt_h"/>
                                          </p:val>
                                        </p:tav>
                                      </p:tavLst>
                                    </p:anim>
                                    <p:anim calcmode="lin" valueType="num">
                                      <p:cBhvr>
                                        <p:cTn id="53" dur="1000" fill="hold"/>
                                        <p:tgtEl>
                                          <p:spTgt spid="11"/>
                                        </p:tgtEl>
                                        <p:attrNameLst>
                                          <p:attrName>style.rotation</p:attrName>
                                        </p:attrNameLst>
                                      </p:cBhvr>
                                      <p:tavLst>
                                        <p:tav tm="0">
                                          <p:val>
                                            <p:fltVal val="90"/>
                                          </p:val>
                                        </p:tav>
                                        <p:tav tm="100000">
                                          <p:val>
                                            <p:fltVal val="0"/>
                                          </p:val>
                                        </p:tav>
                                      </p:tavLst>
                                    </p:anim>
                                    <p:animEffect transition="in" filter="fade">
                                      <p:cBhvr>
                                        <p:cTn id="5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p:bldP spid="5"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21868" y="195054"/>
            <a:ext cx="3531736" cy="584775"/>
          </a:xfrm>
          <a:prstGeom prst="rect">
            <a:avLst/>
          </a:prstGeom>
        </p:spPr>
        <p:txBody>
          <a:bodyPr wrap="none">
            <a:spAutoFit/>
          </a:bodyPr>
          <a:lstStyle/>
          <a:p>
            <a:r>
              <a:rPr lang="en-US" sz="3200" b="1" spc="-10" smtClean="0">
                <a:highlight>
                  <a:srgbClr val="FFFF00"/>
                </a:highlight>
                <a:latin typeface="Times New Roman" panose="02020603050405020304" pitchFamily="18" charset="0"/>
                <a:ea typeface="Calibri" panose="020F0502020204030204" pitchFamily="34" charset="0"/>
                <a:cs typeface="Times New Roman" panose="02020603050405020304" pitchFamily="18" charset="0"/>
              </a:rPr>
              <a:t>Phiếu </a:t>
            </a:r>
            <a:r>
              <a:rPr lang="en-US" sz="3200" b="1" spc="-10">
                <a:highlight>
                  <a:srgbClr val="FFFF00"/>
                </a:highlight>
                <a:latin typeface="Times New Roman" panose="02020603050405020304" pitchFamily="18" charset="0"/>
                <a:ea typeface="Calibri" panose="020F0502020204030204" pitchFamily="34" charset="0"/>
                <a:cs typeface="Times New Roman" panose="02020603050405020304" pitchFamily="18" charset="0"/>
              </a:rPr>
              <a:t>học tập số 2</a:t>
            </a:r>
            <a:r>
              <a:rPr lang="en-US" sz="3200" b="1" spc="-10">
                <a:latin typeface="Times New Roman" panose="02020603050405020304" pitchFamily="18" charset="0"/>
                <a:ea typeface="Calibri" panose="020F0502020204030204" pitchFamily="34" charset="0"/>
                <a:cs typeface="Times New Roman" panose="02020603050405020304" pitchFamily="18" charset="0"/>
              </a:rPr>
              <a:t>. </a:t>
            </a:r>
            <a:endParaRPr lang="en-US" sz="3200" b="1"/>
          </a:p>
        </p:txBody>
      </p:sp>
      <p:grpSp>
        <p:nvGrpSpPr>
          <p:cNvPr id="89" name="Group 88"/>
          <p:cNvGrpSpPr/>
          <p:nvPr/>
        </p:nvGrpSpPr>
        <p:grpSpPr>
          <a:xfrm>
            <a:off x="1266717" y="3501472"/>
            <a:ext cx="6503437" cy="3069145"/>
            <a:chOff x="374241" y="1102821"/>
            <a:chExt cx="7236234" cy="3361697"/>
          </a:xfrm>
        </p:grpSpPr>
        <p:sp>
          <p:nvSpPr>
            <p:cNvPr id="9" name="Rectangle 8"/>
            <p:cNvSpPr/>
            <p:nvPr/>
          </p:nvSpPr>
          <p:spPr>
            <a:xfrm>
              <a:off x="5114925" y="1102821"/>
              <a:ext cx="2495550" cy="51435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smtClean="0">
                  <a:solidFill>
                    <a:schemeClr val="tx1"/>
                  </a:solidFill>
                  <a:latin typeface="Times New Roman" panose="02020603050405020304" pitchFamily="18" charset="0"/>
                  <a:cs typeface="Times New Roman" panose="02020603050405020304" pitchFamily="18" charset="0"/>
                </a:rPr>
                <a:t>Ngăn chứa sách</a:t>
              </a:r>
              <a:endParaRPr lang="en-US" sz="1600" b="1">
                <a:solidFill>
                  <a:schemeClr val="tx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374241" y="3835868"/>
              <a:ext cx="1044984" cy="6286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smtClean="0">
                  <a:solidFill>
                    <a:schemeClr val="tx1"/>
                  </a:solidFill>
                  <a:latin typeface="Times New Roman" panose="02020603050405020304" pitchFamily="18" charset="0"/>
                  <a:cs typeface="Times New Roman" panose="02020603050405020304" pitchFamily="18" charset="0"/>
                </a:rPr>
                <a:t>Toán 3</a:t>
              </a:r>
              <a:endParaRPr lang="en-US" sz="1600" b="1">
                <a:solidFill>
                  <a:schemeClr val="tx1"/>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19225" y="2228324"/>
              <a:ext cx="2171700" cy="628650"/>
            </a:xfrm>
            <a:prstGeom prst="rect">
              <a:avLst/>
            </a:prstGeom>
            <a:solidFill>
              <a:srgbClr val="FEFF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smtClean="0">
                  <a:solidFill>
                    <a:schemeClr val="tx1"/>
                  </a:solidFill>
                  <a:latin typeface="Times New Roman" panose="02020603050405020304" pitchFamily="18" charset="0"/>
                  <a:cs typeface="Times New Roman" panose="02020603050405020304" pitchFamily="18" charset="0"/>
                </a:rPr>
                <a:t>Sách giáo khoa</a:t>
              </a:r>
              <a:endParaRPr lang="en-US" sz="1600" b="1">
                <a:solidFill>
                  <a:schemeClr val="tx1"/>
                </a:solidFill>
                <a:latin typeface="Times New Roman" panose="02020603050405020304" pitchFamily="18" charset="0"/>
                <a:cs typeface="Times New Roman" panose="02020603050405020304" pitchFamily="18" charset="0"/>
              </a:endParaRPr>
            </a:p>
          </p:txBody>
        </p:sp>
        <p:cxnSp>
          <p:nvCxnSpPr>
            <p:cNvPr id="32" name="Straight Connector 31"/>
            <p:cNvCxnSpPr>
              <a:stCxn id="9" idx="2"/>
            </p:cNvCxnSpPr>
            <p:nvPr/>
          </p:nvCxnSpPr>
          <p:spPr>
            <a:xfrm>
              <a:off x="6362700" y="1617171"/>
              <a:ext cx="0" cy="2497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2505075" y="1865053"/>
              <a:ext cx="3857624" cy="184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1143000" y="3386888"/>
              <a:ext cx="1362076" cy="40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1143000" y="3390900"/>
              <a:ext cx="0" cy="4417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endCxn id="21" idx="0"/>
            </p:cNvCxnSpPr>
            <p:nvPr/>
          </p:nvCxnSpPr>
          <p:spPr>
            <a:xfrm>
              <a:off x="2505075" y="1875748"/>
              <a:ext cx="0" cy="3525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cxnSp>
        <p:nvCxnSpPr>
          <p:cNvPr id="6" name="Straight Connector 5"/>
          <p:cNvCxnSpPr>
            <a:stCxn id="21" idx="2"/>
          </p:cNvCxnSpPr>
          <p:nvPr/>
        </p:nvCxnSpPr>
        <p:spPr>
          <a:xfrm>
            <a:off x="3181767" y="5102970"/>
            <a:ext cx="0" cy="519293"/>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1059955" y="1715205"/>
            <a:ext cx="10356982" cy="1599184"/>
            <a:chOff x="3143924" y="1365250"/>
            <a:chExt cx="6275664" cy="1419225"/>
          </a:xfrm>
        </p:grpSpPr>
        <p:pic>
          <p:nvPicPr>
            <p:cNvPr id="204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924" y="1365250"/>
              <a:ext cx="901209" cy="137953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8401" y="1365250"/>
              <a:ext cx="887820" cy="141922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6"/>
            <p:cNvPicPr>
              <a:picLocks noChangeAspect="1" noChangeArrowheads="1"/>
            </p:cNvPicPr>
            <p:nvPr/>
          </p:nvPicPr>
          <p:blipFill>
            <a:blip r:embed="rId4">
              <a:extLst>
                <a:ext uri="{28A0092B-C50C-407E-A947-70E740481C1C}">
                  <a14:useLocalDpi xmlns:a14="http://schemas.microsoft.com/office/drawing/2010/main" val="0"/>
                </a:ext>
              </a:extLst>
            </a:blip>
            <a:srcRect l="5583" r="7878" b="3076"/>
            <a:stretch>
              <a:fillRect/>
            </a:stretch>
          </p:blipFill>
          <p:spPr bwMode="auto">
            <a:xfrm>
              <a:off x="5388606" y="1380571"/>
              <a:ext cx="749586"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3210" y="1427163"/>
              <a:ext cx="837821" cy="13573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67640" y="1466850"/>
              <a:ext cx="751948" cy="127635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80608" y="1523531"/>
              <a:ext cx="827455" cy="1229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7" name="Rectangle 8"/>
          <p:cNvSpPr>
            <a:spLocks noChangeArrowheads="1"/>
          </p:cNvSpPr>
          <p:nvPr/>
        </p:nvSpPr>
        <p:spPr bwMode="auto">
          <a:xfrm>
            <a:off x="509450" y="832788"/>
            <a:ext cx="1128630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2400" b="1" u="none" strike="noStrike" cap="none" normalizeH="0" baseline="0" smtClean="0">
                <a:ln>
                  <a:noFill/>
                </a:ln>
                <a:solidFill>
                  <a:srgbClr val="3333FF"/>
                </a:solidFill>
                <a:effectLst/>
                <a:latin typeface="Arial" panose="020B0604020202020204" pitchFamily="34" charset="0"/>
                <a:ea typeface="Calibri" panose="020F0502020204030204" pitchFamily="34" charset="0"/>
                <a:cs typeface="Arial" panose="020B0604020202020204" pitchFamily="34" charset="0"/>
              </a:rPr>
              <a:t>Em hãy mô tả bằng sơ đồ hình cây cách sắp xếp các loại sách vở vào ngăn chứa sách sao cho hợp lí nhất</a:t>
            </a:r>
            <a:r>
              <a:rPr kumimoji="0" lang="en-US" altLang="en-US" sz="2400" b="0" u="none" strike="noStrike" cap="none" normalizeH="0" baseline="0" smtClean="0">
                <a:ln>
                  <a:noFill/>
                </a:ln>
                <a:solidFill>
                  <a:srgbClr val="3333FF"/>
                </a:solidFill>
                <a:effectLst/>
                <a:latin typeface="Arial" panose="020B0604020202020204" pitchFamily="34" charset="0"/>
                <a:ea typeface="Calibri" panose="020F0502020204030204" pitchFamily="34" charset="0"/>
                <a:cs typeface="Arial" panose="020B0604020202020204" pitchFamily="34" charset="0"/>
              </a:rPr>
              <a:t>. (theo mẫu)</a:t>
            </a:r>
            <a:endParaRPr kumimoji="0" lang="en-US" altLang="en-US" sz="2400" b="0" u="none" strike="noStrike" cap="none" normalizeH="0" baseline="0" smtClean="0">
              <a:ln>
                <a:noFill/>
              </a:ln>
              <a:solidFill>
                <a:srgbClr val="3333FF"/>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9352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9"/>
                                        </p:tgtEl>
                                        <p:attrNameLst>
                                          <p:attrName>style.visibility</p:attrName>
                                        </p:attrNameLst>
                                      </p:cBhvr>
                                      <p:to>
                                        <p:strVal val="visible"/>
                                      </p:to>
                                    </p:set>
                                    <p:anim calcmode="lin" valueType="num">
                                      <p:cBhvr additive="base">
                                        <p:cTn id="15" dur="500" fill="hold"/>
                                        <p:tgtEl>
                                          <p:spTgt spid="89"/>
                                        </p:tgtEl>
                                        <p:attrNameLst>
                                          <p:attrName>ppt_x</p:attrName>
                                        </p:attrNameLst>
                                      </p:cBhvr>
                                      <p:tavLst>
                                        <p:tav tm="0">
                                          <p:val>
                                            <p:strVal val="#ppt_x"/>
                                          </p:val>
                                        </p:tav>
                                        <p:tav tm="100000">
                                          <p:val>
                                            <p:strVal val="#ppt_x"/>
                                          </p:val>
                                        </p:tav>
                                      </p:tavLst>
                                    </p:anim>
                                    <p:anim calcmode="lin" valueType="num">
                                      <p:cBhvr additive="base">
                                        <p:cTn id="16" dur="500" fill="hold"/>
                                        <p:tgtEl>
                                          <p:spTgt spid="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80559" y="421244"/>
            <a:ext cx="3531736" cy="584775"/>
          </a:xfrm>
          <a:prstGeom prst="rect">
            <a:avLst/>
          </a:prstGeom>
        </p:spPr>
        <p:txBody>
          <a:bodyPr wrap="none">
            <a:spAutoFit/>
          </a:bodyPr>
          <a:lstStyle/>
          <a:p>
            <a:r>
              <a:rPr lang="en-US" sz="3200" b="1" spc="-10" smtClean="0">
                <a:highlight>
                  <a:srgbClr val="FFFF00"/>
                </a:highlight>
                <a:latin typeface="Times New Roman" panose="02020603050405020304" pitchFamily="18" charset="0"/>
                <a:ea typeface="Calibri" panose="020F0502020204030204" pitchFamily="34" charset="0"/>
                <a:cs typeface="Times New Roman" panose="02020603050405020304" pitchFamily="18" charset="0"/>
              </a:rPr>
              <a:t>Phiếu </a:t>
            </a:r>
            <a:r>
              <a:rPr lang="en-US" sz="3200" b="1" spc="-10">
                <a:highlight>
                  <a:srgbClr val="FFFF00"/>
                </a:highlight>
                <a:latin typeface="Times New Roman" panose="02020603050405020304" pitchFamily="18" charset="0"/>
                <a:ea typeface="Calibri" panose="020F0502020204030204" pitchFamily="34" charset="0"/>
                <a:cs typeface="Times New Roman" panose="02020603050405020304" pitchFamily="18" charset="0"/>
              </a:rPr>
              <a:t>học tập số 2</a:t>
            </a:r>
            <a:r>
              <a:rPr lang="en-US" sz="3200" b="1" spc="-10">
                <a:latin typeface="Times New Roman" panose="02020603050405020304" pitchFamily="18" charset="0"/>
                <a:ea typeface="Calibri" panose="020F0502020204030204" pitchFamily="34" charset="0"/>
                <a:cs typeface="Times New Roman" panose="02020603050405020304" pitchFamily="18" charset="0"/>
              </a:rPr>
              <a:t>. </a:t>
            </a:r>
            <a:endParaRPr lang="en-US" sz="3200" b="1"/>
          </a:p>
        </p:txBody>
      </p:sp>
      <p:grpSp>
        <p:nvGrpSpPr>
          <p:cNvPr id="89" name="Group 88"/>
          <p:cNvGrpSpPr/>
          <p:nvPr/>
        </p:nvGrpSpPr>
        <p:grpSpPr>
          <a:xfrm>
            <a:off x="411879" y="1174491"/>
            <a:ext cx="11414943" cy="3394032"/>
            <a:chOff x="374241" y="1102821"/>
            <a:chExt cx="11414943" cy="3394032"/>
          </a:xfrm>
        </p:grpSpPr>
        <p:sp>
          <p:nvSpPr>
            <p:cNvPr id="9" name="Rectangle 8"/>
            <p:cNvSpPr/>
            <p:nvPr/>
          </p:nvSpPr>
          <p:spPr>
            <a:xfrm>
              <a:off x="5114925" y="1102821"/>
              <a:ext cx="2495550" cy="51435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cs typeface="Times New Roman" panose="02020603050405020304" pitchFamily="18" charset="0"/>
                </a:rPr>
                <a:t>Ngăn chứa sách</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9617484" y="2258425"/>
              <a:ext cx="2171700" cy="62865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cs typeface="Times New Roman" panose="02020603050405020304" pitchFamily="18" charset="0"/>
                </a:rPr>
                <a:t>Truyện đọc 3</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374241" y="3835868"/>
              <a:ext cx="1044984" cy="6286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cs typeface="Times New Roman" panose="02020603050405020304" pitchFamily="18" charset="0"/>
                </a:rPr>
                <a:t>Toán 3</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19225" y="2228324"/>
              <a:ext cx="2171700" cy="62865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cs typeface="Times New Roman" panose="02020603050405020304" pitchFamily="18" charset="0"/>
                </a:rPr>
                <a:t>Sách giáo khoa</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5850195" y="2284948"/>
              <a:ext cx="2428875" cy="62865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cs typeface="Times New Roman" panose="02020603050405020304" pitchFamily="18" charset="0"/>
                </a:rPr>
                <a:t>Vở bài tập</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1741446" y="3832625"/>
              <a:ext cx="1540284" cy="6286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cs typeface="Times New Roman" panose="02020603050405020304" pitchFamily="18" charset="0"/>
                </a:rPr>
                <a:t>Đạo đức 3</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3590925" y="3832625"/>
              <a:ext cx="1581150" cy="6286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cs typeface="Times New Roman" panose="02020603050405020304" pitchFamily="18" charset="0"/>
                </a:rPr>
                <a:t>Tin học 3</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5572124" y="3832625"/>
              <a:ext cx="1717267" cy="63222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cs typeface="Times New Roman" panose="02020603050405020304" pitchFamily="18" charset="0"/>
                </a:rPr>
                <a:t>Tiếng việt 3</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7878640" y="3868203"/>
              <a:ext cx="1581150" cy="6286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cs typeface="Times New Roman" panose="02020603050405020304" pitchFamily="18" charset="0"/>
                </a:rPr>
                <a:t>Tin học 3</a:t>
              </a:r>
              <a:endParaRPr lang="en-US" sz="2400">
                <a:solidFill>
                  <a:schemeClr val="tx1"/>
                </a:solidFill>
                <a:latin typeface="Times New Roman" panose="02020603050405020304" pitchFamily="18" charset="0"/>
                <a:cs typeface="Times New Roman" panose="02020603050405020304" pitchFamily="18" charset="0"/>
              </a:endParaRPr>
            </a:p>
          </p:txBody>
        </p:sp>
        <p:cxnSp>
          <p:nvCxnSpPr>
            <p:cNvPr id="32" name="Straight Connector 31"/>
            <p:cNvCxnSpPr>
              <a:stCxn id="9" idx="2"/>
            </p:cNvCxnSpPr>
            <p:nvPr/>
          </p:nvCxnSpPr>
          <p:spPr>
            <a:xfrm>
              <a:off x="6362700" y="1617171"/>
              <a:ext cx="0" cy="2497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2505075" y="1856336"/>
              <a:ext cx="7902984" cy="1056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7289392" y="1849225"/>
              <a:ext cx="0" cy="4092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10408059" y="1875748"/>
              <a:ext cx="0" cy="4092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1143000" y="3390900"/>
              <a:ext cx="3382108"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1143000" y="3390900"/>
              <a:ext cx="0" cy="4417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4525108" y="3390900"/>
              <a:ext cx="0" cy="4417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endCxn id="21" idx="0"/>
            </p:cNvCxnSpPr>
            <p:nvPr/>
          </p:nvCxnSpPr>
          <p:spPr>
            <a:xfrm>
              <a:off x="2505075" y="1875748"/>
              <a:ext cx="0" cy="3525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22" idx="2"/>
            </p:cNvCxnSpPr>
            <p:nvPr/>
          </p:nvCxnSpPr>
          <p:spPr>
            <a:xfrm flipH="1">
              <a:off x="7057292" y="2913598"/>
              <a:ext cx="7341" cy="4873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6362700" y="3390900"/>
              <a:ext cx="230651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8669215" y="3390900"/>
              <a:ext cx="0" cy="4417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a:stCxn id="21" idx="2"/>
              <a:endCxn id="23" idx="0"/>
            </p:cNvCxnSpPr>
            <p:nvPr/>
          </p:nvCxnSpPr>
          <p:spPr>
            <a:xfrm>
              <a:off x="2505075" y="2856974"/>
              <a:ext cx="6513" cy="9756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6368643" y="3390901"/>
              <a:ext cx="1" cy="4316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92" name="Rectangle 91"/>
          <p:cNvSpPr/>
          <p:nvPr/>
        </p:nvSpPr>
        <p:spPr>
          <a:xfrm>
            <a:off x="920790" y="4968191"/>
            <a:ext cx="9934085" cy="1277850"/>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Ø"/>
            </a:pP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Qua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bài học hôm nay, các con cần ghi nhớ “Mỗi cách sắp xếp, phân loại đối tượng đều có thể biểu diến bằng một sơ đồ hình cây. Nó giúp chúng ta tìm kiếm đúng và nhanh chóng.”</a:t>
            </a:r>
          </a:p>
        </p:txBody>
      </p:sp>
    </p:spTree>
    <p:extLst>
      <p:ext uri="{BB962C8B-B14F-4D97-AF65-F5344CB8AC3E}">
        <p14:creationId xmlns:p14="http://schemas.microsoft.com/office/powerpoint/2010/main" val="200529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fade">
                                      <p:cBhvr>
                                        <p:cTn id="12" dur="1000"/>
                                        <p:tgtEl>
                                          <p:spTgt spid="89"/>
                                        </p:tgtEl>
                                      </p:cBhvr>
                                    </p:animEffect>
                                    <p:anim calcmode="lin" valueType="num">
                                      <p:cBhvr>
                                        <p:cTn id="13" dur="1000" fill="hold"/>
                                        <p:tgtEl>
                                          <p:spTgt spid="89"/>
                                        </p:tgtEl>
                                        <p:attrNameLst>
                                          <p:attrName>ppt_x</p:attrName>
                                        </p:attrNameLst>
                                      </p:cBhvr>
                                      <p:tavLst>
                                        <p:tav tm="0">
                                          <p:val>
                                            <p:strVal val="#ppt_x"/>
                                          </p:val>
                                        </p:tav>
                                        <p:tav tm="100000">
                                          <p:val>
                                            <p:strVal val="#ppt_x"/>
                                          </p:val>
                                        </p:tav>
                                      </p:tavLst>
                                    </p:anim>
                                    <p:anim calcmode="lin" valueType="num">
                                      <p:cBhvr>
                                        <p:cTn id="14"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2"/>
                                        </p:tgtEl>
                                        <p:attrNameLst>
                                          <p:attrName>style.visibility</p:attrName>
                                        </p:attrNameLst>
                                      </p:cBhvr>
                                      <p:to>
                                        <p:strVal val="visible"/>
                                      </p:to>
                                    </p:set>
                                    <p:anim calcmode="lin" valueType="num">
                                      <p:cBhvr>
                                        <p:cTn id="19" dur="500" fill="hold"/>
                                        <p:tgtEl>
                                          <p:spTgt spid="92"/>
                                        </p:tgtEl>
                                        <p:attrNameLst>
                                          <p:attrName>ppt_w</p:attrName>
                                        </p:attrNameLst>
                                      </p:cBhvr>
                                      <p:tavLst>
                                        <p:tav tm="0">
                                          <p:val>
                                            <p:fltVal val="0"/>
                                          </p:val>
                                        </p:tav>
                                        <p:tav tm="100000">
                                          <p:val>
                                            <p:strVal val="#ppt_w"/>
                                          </p:val>
                                        </p:tav>
                                      </p:tavLst>
                                    </p:anim>
                                    <p:anim calcmode="lin" valueType="num">
                                      <p:cBhvr>
                                        <p:cTn id="20" dur="500" fill="hold"/>
                                        <p:tgtEl>
                                          <p:spTgt spid="92"/>
                                        </p:tgtEl>
                                        <p:attrNameLst>
                                          <p:attrName>ppt_h</p:attrName>
                                        </p:attrNameLst>
                                      </p:cBhvr>
                                      <p:tavLst>
                                        <p:tav tm="0">
                                          <p:val>
                                            <p:fltVal val="0"/>
                                          </p:val>
                                        </p:tav>
                                        <p:tav tm="100000">
                                          <p:val>
                                            <p:strVal val="#ppt_h"/>
                                          </p:val>
                                        </p:tav>
                                      </p:tavLst>
                                    </p:anim>
                                    <p:animEffect transition="in" filter="fade">
                                      <p:cBhvr>
                                        <p:cTn id="21"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13" y="-10262"/>
            <a:ext cx="12191999" cy="6858000"/>
          </a:xfrm>
          <a:prstGeom prst="rect">
            <a:avLst/>
          </a:prstGeom>
        </p:spPr>
      </p:pic>
      <p:pic>
        <p:nvPicPr>
          <p:cNvPr id="15" name="Picture 6" descr="C:\Users\ADMIN\Desktop\Doreamon cau ca\giphy (4).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2303331" y="3981354"/>
            <a:ext cx="809626" cy="74572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7" descr="C:\Users\ADMIN\Desktop\Doreamon cau ca\animated-tropical-fish-5-2.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3762" y="4197054"/>
            <a:ext cx="799726" cy="62858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C:\Users\ADMIN\Desktop\Doreamon cau ca\largemouth_bass_swimming_hg_clr1.gif"/>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2037948" y="4702885"/>
            <a:ext cx="1406848" cy="82497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Doreamon cau ca\animated-emperor-fish.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00941" y="5866895"/>
            <a:ext cx="1028700" cy="72866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C:\Users\ADMIN\Desktop\Doreamon cau ca\largemouth_bass_swimming_hg_clr1.gif"/>
          <p:cNvPicPr>
            <a:picLocks noChangeAspect="1" noChangeArrowheads="1" noCrop="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1196061" y="5133572"/>
            <a:ext cx="1127806" cy="56658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ADMIN\Desktop\Giai cuu dai duong 2\700_FO65125975_f041b01242bb3572e28f8de758886853.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22000" y1="12801" x2="30000" y2="36549"/>
                        <a14:foregroundMark x1="3714" y1="26902" x2="8286" y2="40631"/>
                        <a14:foregroundMark x1="17921" y1="15625" x2="31900" y2="17857"/>
                        <a14:foregroundMark x1="17921" y1="12054" x2="20789" y2="25893"/>
                      </a14:backgroundRemoval>
                    </a14:imgEffect>
                  </a14:imgLayer>
                </a14:imgProps>
              </a:ext>
              <a:ext uri="{28A0092B-C50C-407E-A947-70E740481C1C}">
                <a14:useLocalDpi xmlns:a14="http://schemas.microsoft.com/office/drawing/2010/main" val="0"/>
              </a:ext>
            </a:extLst>
          </a:blip>
          <a:srcRect/>
          <a:stretch>
            <a:fillRect/>
          </a:stretch>
        </p:blipFill>
        <p:spPr bwMode="auto">
          <a:xfrm>
            <a:off x="12420446" y="5765332"/>
            <a:ext cx="1159877" cy="93178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4288267" flipH="1">
            <a:off x="6459023" y="3913494"/>
            <a:ext cx="292597" cy="1053347"/>
          </a:xfrm>
          <a:prstGeom prst="rect">
            <a:avLst/>
          </a:prstGeom>
        </p:spPr>
      </p:pic>
      <p:pic>
        <p:nvPicPr>
          <p:cNvPr id="36" name="Picture 35"/>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rot="2949917">
            <a:off x="2669017" y="4385008"/>
            <a:ext cx="1303137" cy="1303137"/>
          </a:xfrm>
          <a:prstGeom prst="rect">
            <a:avLst/>
          </a:prstGeom>
        </p:spPr>
      </p:pic>
      <p:pic>
        <p:nvPicPr>
          <p:cNvPr id="37" name="Picture 3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8006014">
            <a:off x="4585113" y="4786198"/>
            <a:ext cx="409605" cy="711419"/>
          </a:xfrm>
          <a:prstGeom prst="rect">
            <a:avLst/>
          </a:prstGeom>
        </p:spPr>
      </p:pic>
      <p:pic>
        <p:nvPicPr>
          <p:cNvPr id="38" name="Picture 37"/>
          <p:cNvPicPr>
            <a:picLocks noChangeAspect="1"/>
          </p:cNvPicPr>
          <p:nvPr/>
        </p:nvPicPr>
        <p:blipFill>
          <a:blip r:embed="rId13" cstate="print">
            <a:extLst>
              <a:ext uri="{BEBA8EAE-BF5A-486C-A8C5-ECC9F3942E4B}">
                <a14:imgProps xmlns:a14="http://schemas.microsoft.com/office/drawing/2010/main">
                  <a14:imgLayer r:embed="rId14">
                    <a14:imgEffect>
                      <a14:backgroundRemoval t="0" b="100000" l="0" r="100000">
                        <a14:foregroundMark x1="25967" y1="3237" x2="39227" y2="5396"/>
                      </a14:backgroundRemoval>
                    </a14:imgEffect>
                  </a14:imgLayer>
                </a14:imgProps>
              </a:ext>
              <a:ext uri="{28A0092B-C50C-407E-A947-70E740481C1C}">
                <a14:useLocalDpi xmlns:a14="http://schemas.microsoft.com/office/drawing/2010/main" val="0"/>
              </a:ext>
            </a:extLst>
          </a:blip>
          <a:stretch>
            <a:fillRect/>
          </a:stretch>
        </p:blipFill>
        <p:spPr>
          <a:xfrm rot="10018793">
            <a:off x="8724778" y="4506159"/>
            <a:ext cx="626354" cy="962025"/>
          </a:xfrm>
          <a:prstGeom prst="rect">
            <a:avLst/>
          </a:prstGeom>
        </p:spPr>
      </p:pic>
      <p:sp>
        <p:nvSpPr>
          <p:cNvPr id="39" name="8-Point Star 38">
            <a:hlinkClick r:id="rId15" action="ppaction://hlinksldjump"/>
          </p:cNvPr>
          <p:cNvSpPr/>
          <p:nvPr/>
        </p:nvSpPr>
        <p:spPr>
          <a:xfrm>
            <a:off x="6864956" y="4612188"/>
            <a:ext cx="1022867" cy="658986"/>
          </a:xfrm>
          <a:prstGeom prst="star8">
            <a:avLst/>
          </a:prstGeom>
          <a:solidFill>
            <a:srgbClr val="FFFF00"/>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2060"/>
                </a:solidFill>
              </a:rPr>
              <a:t>1</a:t>
            </a:r>
            <a:endParaRPr lang="en-US" sz="2800" dirty="0">
              <a:solidFill>
                <a:srgbClr val="002060"/>
              </a:solidFill>
            </a:endParaRPr>
          </a:p>
        </p:txBody>
      </p:sp>
      <p:sp>
        <p:nvSpPr>
          <p:cNvPr id="40" name="8-Point Star 39">
            <a:hlinkClick r:id="rId16" action="ppaction://hlinksldjump"/>
          </p:cNvPr>
          <p:cNvSpPr/>
          <p:nvPr/>
        </p:nvSpPr>
        <p:spPr>
          <a:xfrm>
            <a:off x="1643718" y="4554191"/>
            <a:ext cx="958744" cy="812801"/>
          </a:xfrm>
          <a:prstGeom prst="star8">
            <a:avLst/>
          </a:prstGeom>
          <a:solidFill>
            <a:srgbClr val="FF0066"/>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00"/>
                </a:solidFill>
              </a:rPr>
              <a:t>2</a:t>
            </a:r>
          </a:p>
        </p:txBody>
      </p:sp>
      <p:pic>
        <p:nvPicPr>
          <p:cNvPr id="43" name="Picture 4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6645208">
            <a:off x="3409679" y="5477607"/>
            <a:ext cx="1157288" cy="1569204"/>
          </a:xfrm>
          <a:prstGeom prst="rect">
            <a:avLst/>
          </a:prstGeom>
        </p:spPr>
      </p:pic>
      <p:pic>
        <p:nvPicPr>
          <p:cNvPr id="44" name="Picture 43"/>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4579713">
            <a:off x="10758269" y="5079219"/>
            <a:ext cx="1356360" cy="1695450"/>
          </a:xfrm>
          <a:prstGeom prst="rect">
            <a:avLst/>
          </a:prstGeom>
        </p:spPr>
      </p:pic>
      <p:pic>
        <p:nvPicPr>
          <p:cNvPr id="45" name="Picture 44"/>
          <p:cNvPicPr>
            <a:picLocks noChangeAspect="1"/>
          </p:cNvPicPr>
          <p:nvPr/>
        </p:nvPicPr>
        <p:blipFill>
          <a:blip r:embed="rId19">
            <a:extLst>
              <a:ext uri="{BEBA8EAE-BF5A-486C-A8C5-ECC9F3942E4B}">
                <a14:imgProps xmlns:a14="http://schemas.microsoft.com/office/drawing/2010/main">
                  <a14:imgLayer r:embed="rId20">
                    <a14:imgEffect>
                      <a14:backgroundRemoval t="0" b="100000" l="0" r="100000">
                        <a14:foregroundMark x1="56069" y1="9622" x2="90751" y2="12371"/>
                      </a14:backgroundRemoval>
                    </a14:imgEffect>
                  </a14:imgLayer>
                </a14:imgProps>
              </a:ext>
              <a:ext uri="{28A0092B-C50C-407E-A947-70E740481C1C}">
                <a14:useLocalDpi xmlns:a14="http://schemas.microsoft.com/office/drawing/2010/main" val="0"/>
              </a:ext>
            </a:extLst>
          </a:blip>
          <a:stretch>
            <a:fillRect/>
          </a:stretch>
        </p:blipFill>
        <p:spPr>
          <a:xfrm rot="6047997">
            <a:off x="7169484" y="4881459"/>
            <a:ext cx="1319846" cy="2220087"/>
          </a:xfrm>
          <a:prstGeom prst="rect">
            <a:avLst/>
          </a:prstGeom>
        </p:spPr>
      </p:pic>
      <p:pic>
        <p:nvPicPr>
          <p:cNvPr id="46" name="Picture 4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16791182">
            <a:off x="5248567" y="5513609"/>
            <a:ext cx="1237383" cy="1237383"/>
          </a:xfrm>
          <a:prstGeom prst="rect">
            <a:avLst/>
          </a:prstGeom>
        </p:spPr>
      </p:pic>
      <p:pic>
        <p:nvPicPr>
          <p:cNvPr id="47" name="Picture 46"/>
          <p:cNvPicPr>
            <a:picLocks noChangeAspect="1"/>
          </p:cNvPicPr>
          <p:nvPr/>
        </p:nvPicPr>
        <p:blipFill>
          <a:blip r:embed="rId22" cstate="print">
            <a:extLst>
              <a:ext uri="{BEBA8EAE-BF5A-486C-A8C5-ECC9F3942E4B}">
                <a14:imgProps xmlns:a14="http://schemas.microsoft.com/office/drawing/2010/main">
                  <a14:imgLayer r:embed="rId23">
                    <a14:imgEffect>
                      <a14:backgroundRemoval t="0" b="100000" l="0" r="100000">
                        <a14:foregroundMark x1="3833" y1="9200" x2="82667" y2="8000"/>
                        <a14:foregroundMark x1="67167" y1="10800" x2="72333" y2="90000"/>
                        <a14:foregroundMark x1="85000" y1="8800" x2="82667" y2="86000"/>
                        <a14:foregroundMark x1="76167" y1="18000" x2="73167" y2="92000"/>
                        <a14:foregroundMark x1="75833" y1="23600" x2="61333" y2="91600"/>
                        <a14:foregroundMark x1="67667" y1="87600" x2="4167" y2="85200"/>
                        <a14:foregroundMark x1="1167" y1="5200" x2="22500" y2="50400"/>
                        <a14:foregroundMark x1="4333" y1="4000" x2="29000" y2="3200"/>
                        <a14:foregroundMark x1="28000" y1="10000" x2="14000" y2="30400"/>
                        <a14:foregroundMark x1="2000" y1="2400" x2="10167" y2="2400"/>
                        <a14:foregroundMark x1="2667" y1="12400" x2="2667" y2="82000"/>
                        <a14:foregroundMark x1="1167" y1="17200" x2="1333" y2="71600"/>
                        <a14:foregroundMark x1="77333" y1="24400" x2="77333" y2="93600"/>
                        <a14:foregroundMark x1="63000" y1="19200" x2="63000" y2="73600"/>
                        <a14:foregroundMark x1="82167" y1="39600" x2="74833" y2="77600"/>
                        <a14:foregroundMark x1="88000" y1="70000" x2="80500" y2="90800"/>
                        <a14:foregroundMark x1="87667" y1="84800" x2="78833" y2="96800"/>
                        <a14:backgroundMark x1="1667" y1="2000" x2="9333" y2="1200"/>
                        <a14:backgroundMark x1="94167" y1="82800" x2="86333" y2="96000"/>
                        <a14:backgroundMark x1="85833" y1="94800" x2="85833" y2="94800"/>
                      </a14:backgroundRemoval>
                    </a14:imgEffect>
                  </a14:imgLayer>
                </a14:imgProps>
              </a:ext>
              <a:ext uri="{28A0092B-C50C-407E-A947-70E740481C1C}">
                <a14:useLocalDpi xmlns:a14="http://schemas.microsoft.com/office/drawing/2010/main" val="0"/>
              </a:ext>
            </a:extLst>
          </a:blip>
          <a:stretch>
            <a:fillRect/>
          </a:stretch>
        </p:blipFill>
        <p:spPr>
          <a:xfrm rot="10800000">
            <a:off x="808386" y="5446329"/>
            <a:ext cx="1717727" cy="1176525"/>
          </a:xfrm>
          <a:prstGeom prst="rect">
            <a:avLst/>
          </a:prstGeom>
        </p:spPr>
      </p:pic>
      <p:pic>
        <p:nvPicPr>
          <p:cNvPr id="48" name="Picture 47"/>
          <p:cNvPicPr>
            <a:picLocks noChangeAspect="1"/>
          </p:cNvPicPr>
          <p:nvPr/>
        </p:nvPicPr>
        <p:blipFill>
          <a:blip r:embed="rId24">
            <a:extLst>
              <a:ext uri="{BEBA8EAE-BF5A-486C-A8C5-ECC9F3942E4B}">
                <a14:imgProps xmlns:a14="http://schemas.microsoft.com/office/drawing/2010/main">
                  <a14:imgLayer r:embed="rId25">
                    <a14:imgEffect>
                      <a14:backgroundRemoval t="0" b="100000" l="0" r="100000">
                        <a14:foregroundMark x1="86722" y1="17225" x2="90041" y2="84211"/>
                      </a14:backgroundRemoval>
                    </a14:imgEffect>
                  </a14:imgLayer>
                </a14:imgProps>
              </a:ext>
              <a:ext uri="{28A0092B-C50C-407E-A947-70E740481C1C}">
                <a14:useLocalDpi xmlns:a14="http://schemas.microsoft.com/office/drawing/2010/main" val="0"/>
              </a:ext>
            </a:extLst>
          </a:blip>
          <a:stretch>
            <a:fillRect/>
          </a:stretch>
        </p:blipFill>
        <p:spPr>
          <a:xfrm rot="15606460">
            <a:off x="9326550" y="5623684"/>
            <a:ext cx="1047769" cy="908646"/>
          </a:xfrm>
          <a:prstGeom prst="rect">
            <a:avLst/>
          </a:prstGeom>
        </p:spPr>
      </p:pic>
      <p:pic>
        <p:nvPicPr>
          <p:cNvPr id="29" name="Picture 28"/>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flipH="1">
            <a:off x="-261612" y="-151565"/>
            <a:ext cx="2199568" cy="3887719"/>
          </a:xfrm>
          <a:prstGeom prst="rect">
            <a:avLst/>
          </a:prstGeom>
        </p:spPr>
      </p:pic>
      <p:pic>
        <p:nvPicPr>
          <p:cNvPr id="30" name="Picture 29"/>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8188921" y="-34830"/>
            <a:ext cx="4016991" cy="3887720"/>
          </a:xfrm>
          <a:prstGeom prst="rect">
            <a:avLst/>
          </a:prstGeom>
        </p:spPr>
      </p:pic>
      <p:sp>
        <p:nvSpPr>
          <p:cNvPr id="31" name="TextBox 30"/>
          <p:cNvSpPr txBox="1"/>
          <p:nvPr/>
        </p:nvSpPr>
        <p:spPr>
          <a:xfrm>
            <a:off x="1793627" y="1668627"/>
            <a:ext cx="6177236" cy="2554545"/>
          </a:xfrm>
          <a:prstGeom prst="rect">
            <a:avLst/>
          </a:prstGeom>
          <a:noFill/>
        </p:spPr>
        <p:txBody>
          <a:bodyPr wrap="square" rtlCol="0">
            <a:spAutoFit/>
          </a:bodyPr>
          <a:lstStyle/>
          <a:p>
            <a:pPr algn="just"/>
            <a:r>
              <a:rPr lang="en-US" sz="3200" smtClean="0">
                <a:solidFill>
                  <a:srgbClr val="FEFFCB"/>
                </a:solidFill>
                <a:latin typeface="Times New Roman" panose="02020603050405020304" pitchFamily="18" charset="0"/>
                <a:cs typeface="Times New Roman" panose="02020603050405020304" pitchFamily="18" charset="0"/>
              </a:rPr>
              <a:t>	Môi </a:t>
            </a:r>
            <a:r>
              <a:rPr lang="en-US" sz="3200" dirty="0" err="1" smtClean="0">
                <a:solidFill>
                  <a:srgbClr val="FEFFCB"/>
                </a:solidFill>
                <a:latin typeface="Times New Roman" panose="02020603050405020304" pitchFamily="18" charset="0"/>
                <a:cs typeface="Times New Roman" panose="02020603050405020304" pitchFamily="18" charset="0"/>
              </a:rPr>
              <a:t>trường</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biển</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sông</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hồ</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đang</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bị</a:t>
            </a:r>
            <a:r>
              <a:rPr lang="en-US" sz="3200" dirty="0" smtClean="0">
                <a:solidFill>
                  <a:srgbClr val="FEFFCB"/>
                </a:solidFill>
                <a:latin typeface="Times New Roman" panose="02020603050405020304" pitchFamily="18" charset="0"/>
                <a:cs typeface="Times New Roman" panose="02020603050405020304" pitchFamily="18" charset="0"/>
              </a:rPr>
              <a:t> ô </a:t>
            </a:r>
            <a:r>
              <a:rPr lang="en-US" sz="3200" dirty="0" err="1" smtClean="0">
                <a:solidFill>
                  <a:srgbClr val="FEFFCB"/>
                </a:solidFill>
                <a:latin typeface="Times New Roman" panose="02020603050405020304" pitchFamily="18" charset="0"/>
                <a:cs typeface="Times New Roman" panose="02020603050405020304" pitchFamily="18" charset="0"/>
              </a:rPr>
              <a:t>nhiễm</a:t>
            </a:r>
            <a:r>
              <a:rPr lang="en-US" sz="3200" dirty="0" smtClean="0">
                <a:solidFill>
                  <a:srgbClr val="FEFFCB"/>
                </a:solidFill>
                <a:latin typeface="Times New Roman" panose="02020603050405020304" pitchFamily="18" charset="0"/>
                <a:cs typeface="Times New Roman" panose="02020603050405020304" pitchFamily="18" charset="0"/>
              </a:rPr>
              <a:t> do </a:t>
            </a:r>
            <a:r>
              <a:rPr lang="en-US" sz="3200" dirty="0" err="1" smtClean="0">
                <a:solidFill>
                  <a:srgbClr val="FEFFCB"/>
                </a:solidFill>
                <a:latin typeface="Times New Roman" panose="02020603050405020304" pitchFamily="18" charset="0"/>
                <a:cs typeface="Times New Roman" panose="02020603050405020304" pitchFamily="18" charset="0"/>
              </a:rPr>
              <a:t>rác</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thải</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của</a:t>
            </a:r>
            <a:r>
              <a:rPr lang="en-US" sz="3200" dirty="0" smtClean="0">
                <a:solidFill>
                  <a:srgbClr val="FEFFCB"/>
                </a:solidFill>
                <a:latin typeface="Times New Roman" panose="02020603050405020304" pitchFamily="18" charset="0"/>
                <a:cs typeface="Times New Roman" panose="02020603050405020304" pitchFamily="18" charset="0"/>
              </a:rPr>
              <a:t> con </a:t>
            </a:r>
            <a:r>
              <a:rPr lang="en-US" sz="3200" dirty="0" err="1" smtClean="0">
                <a:solidFill>
                  <a:srgbClr val="FEFFCB"/>
                </a:solidFill>
                <a:latin typeface="Times New Roman" panose="02020603050405020304" pitchFamily="18" charset="0"/>
                <a:cs typeface="Times New Roman" panose="02020603050405020304" pitchFamily="18" charset="0"/>
              </a:rPr>
              <a:t>người</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Hãy</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cứu</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các</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loài</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sinh</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vật</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dưới</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biển</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bằng</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cách</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dọn</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sạch</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rác</a:t>
            </a:r>
            <a:r>
              <a:rPr lang="en-US" sz="3200" dirty="0" smtClean="0">
                <a:solidFill>
                  <a:srgbClr val="FEFFCB"/>
                </a:solidFill>
                <a:latin typeface="Times New Roman" panose="02020603050405020304" pitchFamily="18" charset="0"/>
                <a:cs typeface="Times New Roman" panose="02020603050405020304" pitchFamily="18" charset="0"/>
              </a:rPr>
              <a:t> qua </a:t>
            </a:r>
            <a:r>
              <a:rPr lang="en-US" sz="3200" dirty="0" err="1" smtClean="0">
                <a:solidFill>
                  <a:srgbClr val="FEFFCB"/>
                </a:solidFill>
                <a:latin typeface="Times New Roman" panose="02020603050405020304" pitchFamily="18" charset="0"/>
                <a:cs typeface="Times New Roman" panose="02020603050405020304" pitchFamily="18" charset="0"/>
              </a:rPr>
              <a:t>việc</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trả</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lời</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đúng</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các</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câu</a:t>
            </a:r>
            <a:r>
              <a:rPr lang="en-US" sz="3200" dirty="0" smtClean="0">
                <a:solidFill>
                  <a:srgbClr val="FEFFCB"/>
                </a:solidFill>
                <a:latin typeface="Times New Roman" panose="02020603050405020304" pitchFamily="18" charset="0"/>
                <a:cs typeface="Times New Roman" panose="02020603050405020304" pitchFamily="18" charset="0"/>
              </a:rPr>
              <a:t> </a:t>
            </a:r>
            <a:r>
              <a:rPr lang="en-US" sz="3200" dirty="0" err="1" smtClean="0">
                <a:solidFill>
                  <a:srgbClr val="FEFFCB"/>
                </a:solidFill>
                <a:latin typeface="Times New Roman" panose="02020603050405020304" pitchFamily="18" charset="0"/>
                <a:cs typeface="Times New Roman" panose="02020603050405020304" pitchFamily="18" charset="0"/>
              </a:rPr>
              <a:t>hỏi</a:t>
            </a:r>
            <a:r>
              <a:rPr lang="en-US" sz="3200" dirty="0" smtClean="0">
                <a:solidFill>
                  <a:srgbClr val="FEFFCB"/>
                </a:solidFill>
                <a:latin typeface="Times New Roman" panose="02020603050405020304" pitchFamily="18" charset="0"/>
                <a:cs typeface="Times New Roman" panose="02020603050405020304" pitchFamily="18" charset="0"/>
              </a:rPr>
              <a:t>.</a:t>
            </a:r>
            <a:endParaRPr lang="en-US" sz="3200" dirty="0">
              <a:solidFill>
                <a:srgbClr val="FEFFCB"/>
              </a:solidFill>
              <a:latin typeface="Times New Roman" panose="02020603050405020304" pitchFamily="18" charset="0"/>
              <a:cs typeface="Times New Roman" panose="02020603050405020304" pitchFamily="18" charset="0"/>
            </a:endParaRPr>
          </a:p>
        </p:txBody>
      </p:sp>
      <p:sp>
        <p:nvSpPr>
          <p:cNvPr id="32" name="TextBox 31"/>
          <p:cNvSpPr txBox="1"/>
          <p:nvPr/>
        </p:nvSpPr>
        <p:spPr>
          <a:xfrm>
            <a:off x="1598935" y="288124"/>
            <a:ext cx="6177236" cy="1323439"/>
          </a:xfrm>
          <a:prstGeom prst="rect">
            <a:avLst/>
          </a:prstGeom>
          <a:noFill/>
        </p:spPr>
        <p:txBody>
          <a:bodyPr wrap="square" rtlCol="0">
            <a:spAutoFit/>
          </a:bodyPr>
          <a:lstStyle/>
          <a:p>
            <a:pPr algn="ctr"/>
            <a:r>
              <a:rPr lang="en-US" sz="4000" b="1" smtClean="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TRÒ CHƠI GIẢI CỨU ĐẠI DƯƠNG </a:t>
            </a:r>
            <a:endParaRPr lang="en-US" sz="40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endParaRPr>
          </a:p>
        </p:txBody>
      </p:sp>
      <p:sp>
        <p:nvSpPr>
          <p:cNvPr id="3" name="Oval 2">
            <a:hlinkClick r:id="rId28" action="ppaction://hlinksldjump"/>
          </p:cNvPr>
          <p:cNvSpPr/>
          <p:nvPr/>
        </p:nvSpPr>
        <p:spPr>
          <a:xfrm>
            <a:off x="11210954" y="3980152"/>
            <a:ext cx="981046" cy="704535"/>
          </a:xfrm>
          <a:prstGeom prst="ellipse">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002060"/>
                </a:solidFill>
                <a:latin typeface="Times New Roman" panose="02020603050405020304" pitchFamily="18" charset="0"/>
                <a:cs typeface="Times New Roman" panose="02020603050405020304" pitchFamily="18" charset="0"/>
              </a:rPr>
              <a:t>Tiếp</a:t>
            </a:r>
            <a:endParaRPr lang="en-US" sz="2000" b="1">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403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fill="hold" nodeType="withEffect">
                                  <p:stCondLst>
                                    <p:cond delay="0"/>
                                  </p:stCondLst>
                                  <p:childTnLst>
                                    <p:animMotion origin="layout" path="M -6.93889E-18 -3.35805E-6 L 1.12708 0.0034 " pathEditMode="relative" rAng="0" ptsTypes="AA">
                                      <p:cBhvr>
                                        <p:cTn id="6" dur="27000" fill="hold"/>
                                        <p:tgtEl>
                                          <p:spTgt spid="16"/>
                                        </p:tgtEl>
                                        <p:attrNameLst>
                                          <p:attrName>ppt_x</p:attrName>
                                          <p:attrName>ppt_y</p:attrName>
                                        </p:attrNameLst>
                                      </p:cBhvr>
                                      <p:rCtr x="56354" y="154"/>
                                    </p:animMotion>
                                  </p:childTnLst>
                                </p:cTn>
                              </p:par>
                              <p:par>
                                <p:cTn id="7" presetID="63" presetClass="path" presetSubtype="0" repeatCount="indefinite" accel="50000" decel="50000" fill="hold" nodeType="withEffect">
                                  <p:stCondLst>
                                    <p:cond delay="0"/>
                                  </p:stCondLst>
                                  <p:childTnLst>
                                    <p:animMotion origin="layout" path="M -1.38778E-17 0.02255 L 1.16667 0.00711 " pathEditMode="relative" rAng="0" ptsTypes="AA">
                                      <p:cBhvr>
                                        <p:cTn id="8" dur="37000" fill="hold"/>
                                        <p:tgtEl>
                                          <p:spTgt spid="18"/>
                                        </p:tgtEl>
                                        <p:attrNameLst>
                                          <p:attrName>ppt_x</p:attrName>
                                          <p:attrName>ppt_y</p:attrName>
                                        </p:attrNameLst>
                                      </p:cBhvr>
                                      <p:rCtr x="58333" y="-772"/>
                                    </p:animMotion>
                                  </p:childTnLst>
                                </p:cTn>
                              </p:par>
                              <p:par>
                                <p:cTn id="9" presetID="35" presetClass="path" presetSubtype="0" repeatCount="indefinite" accel="50000" decel="50000" fill="hold" nodeType="withEffect">
                                  <p:stCondLst>
                                    <p:cond delay="0"/>
                                  </p:stCondLst>
                                  <p:childTnLst>
                                    <p:animMotion origin="layout" path="M -0.00156 -0.00583 L -1.14427 0.00528 " pathEditMode="relative" rAng="0" ptsTypes="AA">
                                      <p:cBhvr>
                                        <p:cTn id="10" dur="30000" fill="hold"/>
                                        <p:tgtEl>
                                          <p:spTgt spid="15"/>
                                        </p:tgtEl>
                                        <p:attrNameLst>
                                          <p:attrName>ppt_x</p:attrName>
                                          <p:attrName>ppt_y</p:attrName>
                                        </p:attrNameLst>
                                      </p:cBhvr>
                                      <p:rCtr x="-57135" y="555"/>
                                    </p:animMotion>
                                  </p:childTnLst>
                                </p:cTn>
                              </p:par>
                              <p:par>
                                <p:cTn id="11" presetID="35" presetClass="path" presetSubtype="0" repeatCount="indefinite" accel="50000" decel="50000" fill="hold" nodeType="withEffect">
                                  <p:stCondLst>
                                    <p:cond delay="0"/>
                                  </p:stCondLst>
                                  <p:childTnLst>
                                    <p:animMotion origin="layout" path="M -2.70833E-6 3.33333E-6 L -1.15638 0.02453 " pathEditMode="relative" rAng="0" ptsTypes="AA">
                                      <p:cBhvr>
                                        <p:cTn id="12" dur="31000" fill="hold"/>
                                        <p:tgtEl>
                                          <p:spTgt spid="17"/>
                                        </p:tgtEl>
                                        <p:attrNameLst>
                                          <p:attrName>ppt_x</p:attrName>
                                          <p:attrName>ppt_y</p:attrName>
                                        </p:attrNameLst>
                                      </p:cBhvr>
                                      <p:rCtr x="-57826" y="1227"/>
                                    </p:animMotion>
                                  </p:childTnLst>
                                </p:cTn>
                              </p:par>
                              <p:par>
                                <p:cTn id="13" presetID="35" presetClass="path" presetSubtype="0" repeatCount="indefinite" accel="50000" decel="50000" fill="hold" nodeType="withEffect">
                                  <p:stCondLst>
                                    <p:cond delay="0"/>
                                  </p:stCondLst>
                                  <p:childTnLst>
                                    <p:animMotion origin="layout" path="M 0.08195 0.03306 L 1.19827 -0.04109 " pathEditMode="relative" rAng="0" ptsTypes="AA">
                                      <p:cBhvr>
                                        <p:cTn id="14" dur="31000" fill="hold"/>
                                        <p:tgtEl>
                                          <p:spTgt spid="19"/>
                                        </p:tgtEl>
                                        <p:attrNameLst>
                                          <p:attrName>ppt_x</p:attrName>
                                          <p:attrName>ppt_y</p:attrName>
                                        </p:attrNameLst>
                                      </p:cBhvr>
                                      <p:rCtr x="55816" y="-3707"/>
                                    </p:animMotion>
                                  </p:childTnLst>
                                </p:cTn>
                              </p:par>
                              <p:par>
                                <p:cTn id="15" presetID="35" presetClass="path" presetSubtype="0" repeatCount="indefinite" accel="50000" decel="50000" fill="hold" nodeType="withEffect">
                                  <p:stCondLst>
                                    <p:cond delay="0"/>
                                  </p:stCondLst>
                                  <p:childTnLst>
                                    <p:animMotion origin="layout" path="M -1.04167E-6 -0.01111 L -1.25065 0.00718 " pathEditMode="relative" rAng="0" ptsTypes="AA">
                                      <p:cBhvr>
                                        <p:cTn id="16" dur="36000" fill="hold"/>
                                        <p:tgtEl>
                                          <p:spTgt spid="34"/>
                                        </p:tgtEl>
                                        <p:attrNameLst>
                                          <p:attrName>ppt_x</p:attrName>
                                          <p:attrName>ppt_y</p:attrName>
                                        </p:attrNameLst>
                                      </p:cBhvr>
                                      <p:rCtr x="-62539" y="903"/>
                                    </p:animMotion>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34"/>
                                        </p:tgtEl>
                                        <p:attrNameLst>
                                          <p:attrName>r</p:attrName>
                                        </p:attrNameLst>
                                      </p:cBhvr>
                                    </p:animRot>
                                    <p:animRot by="-240000">
                                      <p:cBhvr>
                                        <p:cTn id="19" dur="400" fill="hold">
                                          <p:stCondLst>
                                            <p:cond delay="400"/>
                                          </p:stCondLst>
                                        </p:cTn>
                                        <p:tgtEl>
                                          <p:spTgt spid="34"/>
                                        </p:tgtEl>
                                        <p:attrNameLst>
                                          <p:attrName>r</p:attrName>
                                        </p:attrNameLst>
                                      </p:cBhvr>
                                    </p:animRot>
                                    <p:animRot by="240000">
                                      <p:cBhvr>
                                        <p:cTn id="20" dur="400" fill="hold">
                                          <p:stCondLst>
                                            <p:cond delay="800"/>
                                          </p:stCondLst>
                                        </p:cTn>
                                        <p:tgtEl>
                                          <p:spTgt spid="34"/>
                                        </p:tgtEl>
                                        <p:attrNameLst>
                                          <p:attrName>r</p:attrName>
                                        </p:attrNameLst>
                                      </p:cBhvr>
                                    </p:animRot>
                                    <p:animRot by="-240000">
                                      <p:cBhvr>
                                        <p:cTn id="21" dur="400" fill="hold">
                                          <p:stCondLst>
                                            <p:cond delay="1200"/>
                                          </p:stCondLst>
                                        </p:cTn>
                                        <p:tgtEl>
                                          <p:spTgt spid="34"/>
                                        </p:tgtEl>
                                        <p:attrNameLst>
                                          <p:attrName>r</p:attrName>
                                        </p:attrNameLst>
                                      </p:cBhvr>
                                    </p:animRot>
                                    <p:animRot by="120000">
                                      <p:cBhvr>
                                        <p:cTn id="22" dur="400" fill="hold">
                                          <p:stCondLst>
                                            <p:cond delay="1600"/>
                                          </p:stCondLst>
                                        </p:cTn>
                                        <p:tgtEl>
                                          <p:spTgt spid="34"/>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35"/>
                                        </p:tgtEl>
                                        <p:attrNameLst>
                                          <p:attrName>r</p:attrName>
                                        </p:attrNameLst>
                                      </p:cBhvr>
                                    </p:animRot>
                                    <p:animRot by="-240000">
                                      <p:cBhvr>
                                        <p:cTn id="25" dur="600" fill="hold">
                                          <p:stCondLst>
                                            <p:cond delay="600"/>
                                          </p:stCondLst>
                                        </p:cTn>
                                        <p:tgtEl>
                                          <p:spTgt spid="35"/>
                                        </p:tgtEl>
                                        <p:attrNameLst>
                                          <p:attrName>r</p:attrName>
                                        </p:attrNameLst>
                                      </p:cBhvr>
                                    </p:animRot>
                                    <p:animRot by="240000">
                                      <p:cBhvr>
                                        <p:cTn id="26" dur="600" fill="hold">
                                          <p:stCondLst>
                                            <p:cond delay="1200"/>
                                          </p:stCondLst>
                                        </p:cTn>
                                        <p:tgtEl>
                                          <p:spTgt spid="35"/>
                                        </p:tgtEl>
                                        <p:attrNameLst>
                                          <p:attrName>r</p:attrName>
                                        </p:attrNameLst>
                                      </p:cBhvr>
                                    </p:animRot>
                                    <p:animRot by="-240000">
                                      <p:cBhvr>
                                        <p:cTn id="27" dur="600" fill="hold">
                                          <p:stCondLst>
                                            <p:cond delay="1800"/>
                                          </p:stCondLst>
                                        </p:cTn>
                                        <p:tgtEl>
                                          <p:spTgt spid="35"/>
                                        </p:tgtEl>
                                        <p:attrNameLst>
                                          <p:attrName>r</p:attrName>
                                        </p:attrNameLst>
                                      </p:cBhvr>
                                    </p:animRot>
                                    <p:animRot by="120000">
                                      <p:cBhvr>
                                        <p:cTn id="28" dur="600" fill="hold">
                                          <p:stCondLst>
                                            <p:cond delay="2400"/>
                                          </p:stCondLst>
                                        </p:cTn>
                                        <p:tgtEl>
                                          <p:spTgt spid="35"/>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00" fill="hold">
                                          <p:stCondLst>
                                            <p:cond delay="0"/>
                                          </p:stCondLst>
                                        </p:cTn>
                                        <p:tgtEl>
                                          <p:spTgt spid="36"/>
                                        </p:tgtEl>
                                        <p:attrNameLst>
                                          <p:attrName>r</p:attrName>
                                        </p:attrNameLst>
                                      </p:cBhvr>
                                    </p:animRot>
                                    <p:animRot by="-240000">
                                      <p:cBhvr>
                                        <p:cTn id="31" dur="600" fill="hold">
                                          <p:stCondLst>
                                            <p:cond delay="600"/>
                                          </p:stCondLst>
                                        </p:cTn>
                                        <p:tgtEl>
                                          <p:spTgt spid="36"/>
                                        </p:tgtEl>
                                        <p:attrNameLst>
                                          <p:attrName>r</p:attrName>
                                        </p:attrNameLst>
                                      </p:cBhvr>
                                    </p:animRot>
                                    <p:animRot by="240000">
                                      <p:cBhvr>
                                        <p:cTn id="32" dur="600" fill="hold">
                                          <p:stCondLst>
                                            <p:cond delay="1200"/>
                                          </p:stCondLst>
                                        </p:cTn>
                                        <p:tgtEl>
                                          <p:spTgt spid="36"/>
                                        </p:tgtEl>
                                        <p:attrNameLst>
                                          <p:attrName>r</p:attrName>
                                        </p:attrNameLst>
                                      </p:cBhvr>
                                    </p:animRot>
                                    <p:animRot by="-240000">
                                      <p:cBhvr>
                                        <p:cTn id="33" dur="600" fill="hold">
                                          <p:stCondLst>
                                            <p:cond delay="1800"/>
                                          </p:stCondLst>
                                        </p:cTn>
                                        <p:tgtEl>
                                          <p:spTgt spid="36"/>
                                        </p:tgtEl>
                                        <p:attrNameLst>
                                          <p:attrName>r</p:attrName>
                                        </p:attrNameLst>
                                      </p:cBhvr>
                                    </p:animRot>
                                    <p:animRot by="120000">
                                      <p:cBhvr>
                                        <p:cTn id="34" dur="600" fill="hold">
                                          <p:stCondLst>
                                            <p:cond delay="2400"/>
                                          </p:stCondLst>
                                        </p:cTn>
                                        <p:tgtEl>
                                          <p:spTgt spid="36"/>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00" fill="hold">
                                          <p:stCondLst>
                                            <p:cond delay="0"/>
                                          </p:stCondLst>
                                        </p:cTn>
                                        <p:tgtEl>
                                          <p:spTgt spid="37"/>
                                        </p:tgtEl>
                                        <p:attrNameLst>
                                          <p:attrName>r</p:attrName>
                                        </p:attrNameLst>
                                      </p:cBhvr>
                                    </p:animRot>
                                    <p:animRot by="-240000">
                                      <p:cBhvr>
                                        <p:cTn id="37" dur="600" fill="hold">
                                          <p:stCondLst>
                                            <p:cond delay="600"/>
                                          </p:stCondLst>
                                        </p:cTn>
                                        <p:tgtEl>
                                          <p:spTgt spid="37"/>
                                        </p:tgtEl>
                                        <p:attrNameLst>
                                          <p:attrName>r</p:attrName>
                                        </p:attrNameLst>
                                      </p:cBhvr>
                                    </p:animRot>
                                    <p:animRot by="240000">
                                      <p:cBhvr>
                                        <p:cTn id="38" dur="600" fill="hold">
                                          <p:stCondLst>
                                            <p:cond delay="1200"/>
                                          </p:stCondLst>
                                        </p:cTn>
                                        <p:tgtEl>
                                          <p:spTgt spid="37"/>
                                        </p:tgtEl>
                                        <p:attrNameLst>
                                          <p:attrName>r</p:attrName>
                                        </p:attrNameLst>
                                      </p:cBhvr>
                                    </p:animRot>
                                    <p:animRot by="-240000">
                                      <p:cBhvr>
                                        <p:cTn id="39" dur="600" fill="hold">
                                          <p:stCondLst>
                                            <p:cond delay="1800"/>
                                          </p:stCondLst>
                                        </p:cTn>
                                        <p:tgtEl>
                                          <p:spTgt spid="37"/>
                                        </p:tgtEl>
                                        <p:attrNameLst>
                                          <p:attrName>r</p:attrName>
                                        </p:attrNameLst>
                                      </p:cBhvr>
                                    </p:animRot>
                                    <p:animRot by="120000">
                                      <p:cBhvr>
                                        <p:cTn id="40" dur="600" fill="hold">
                                          <p:stCondLst>
                                            <p:cond delay="2400"/>
                                          </p:stCondLst>
                                        </p:cTn>
                                        <p:tgtEl>
                                          <p:spTgt spid="37"/>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300" fill="hold">
                                          <p:stCondLst>
                                            <p:cond delay="0"/>
                                          </p:stCondLst>
                                        </p:cTn>
                                        <p:tgtEl>
                                          <p:spTgt spid="38"/>
                                        </p:tgtEl>
                                        <p:attrNameLst>
                                          <p:attrName>r</p:attrName>
                                        </p:attrNameLst>
                                      </p:cBhvr>
                                    </p:animRot>
                                    <p:animRot by="-240000">
                                      <p:cBhvr>
                                        <p:cTn id="43" dur="600" fill="hold">
                                          <p:stCondLst>
                                            <p:cond delay="600"/>
                                          </p:stCondLst>
                                        </p:cTn>
                                        <p:tgtEl>
                                          <p:spTgt spid="38"/>
                                        </p:tgtEl>
                                        <p:attrNameLst>
                                          <p:attrName>r</p:attrName>
                                        </p:attrNameLst>
                                      </p:cBhvr>
                                    </p:animRot>
                                    <p:animRot by="240000">
                                      <p:cBhvr>
                                        <p:cTn id="44" dur="600" fill="hold">
                                          <p:stCondLst>
                                            <p:cond delay="1200"/>
                                          </p:stCondLst>
                                        </p:cTn>
                                        <p:tgtEl>
                                          <p:spTgt spid="38"/>
                                        </p:tgtEl>
                                        <p:attrNameLst>
                                          <p:attrName>r</p:attrName>
                                        </p:attrNameLst>
                                      </p:cBhvr>
                                    </p:animRot>
                                    <p:animRot by="-240000">
                                      <p:cBhvr>
                                        <p:cTn id="45" dur="600" fill="hold">
                                          <p:stCondLst>
                                            <p:cond delay="1800"/>
                                          </p:stCondLst>
                                        </p:cTn>
                                        <p:tgtEl>
                                          <p:spTgt spid="38"/>
                                        </p:tgtEl>
                                        <p:attrNameLst>
                                          <p:attrName>r</p:attrName>
                                        </p:attrNameLst>
                                      </p:cBhvr>
                                    </p:animRot>
                                    <p:animRot by="120000">
                                      <p:cBhvr>
                                        <p:cTn id="46" dur="600" fill="hold">
                                          <p:stCondLst>
                                            <p:cond delay="2400"/>
                                          </p:stCondLst>
                                        </p:cTn>
                                        <p:tgtEl>
                                          <p:spTgt spid="38"/>
                                        </p:tgtEl>
                                        <p:attrNameLst>
                                          <p:attrName>r</p:attrName>
                                        </p:attrNameLst>
                                      </p:cBhvr>
                                    </p:animRot>
                                  </p:childTnLst>
                                </p:cTn>
                              </p:par>
                              <p:par>
                                <p:cTn id="47" presetID="42" presetClass="entr" presetSubtype="0"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par>
                          <p:cTn id="52" fill="hold">
                            <p:stCondLst>
                              <p:cond delay="37000"/>
                            </p:stCondLst>
                            <p:childTnLst>
                              <p:par>
                                <p:cTn id="53" presetID="42" presetClass="entr" presetSubtype="0" fill="hold"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1000"/>
                                        <p:tgtEl>
                                          <p:spTgt spid="30"/>
                                        </p:tgtEl>
                                      </p:cBhvr>
                                    </p:animEffect>
                                    <p:anim calcmode="lin" valueType="num">
                                      <p:cBhvr>
                                        <p:cTn id="56" dur="1000" fill="hold"/>
                                        <p:tgtEl>
                                          <p:spTgt spid="30"/>
                                        </p:tgtEl>
                                        <p:attrNameLst>
                                          <p:attrName>ppt_x</p:attrName>
                                        </p:attrNameLst>
                                      </p:cBhvr>
                                      <p:tavLst>
                                        <p:tav tm="0">
                                          <p:val>
                                            <p:strVal val="#ppt_x"/>
                                          </p:val>
                                        </p:tav>
                                        <p:tav tm="100000">
                                          <p:val>
                                            <p:strVal val="#ppt_x"/>
                                          </p:val>
                                        </p:tav>
                                      </p:tavLst>
                                    </p:anim>
                                    <p:anim calcmode="lin" valueType="num">
                                      <p:cBhvr>
                                        <p:cTn id="57" dur="1000" fill="hold"/>
                                        <p:tgtEl>
                                          <p:spTgt spid="30"/>
                                        </p:tgtEl>
                                        <p:attrNameLst>
                                          <p:attrName>ppt_y</p:attrName>
                                        </p:attrNameLst>
                                      </p:cBhvr>
                                      <p:tavLst>
                                        <p:tav tm="0">
                                          <p:val>
                                            <p:strVal val="#ppt_y+.1"/>
                                          </p:val>
                                        </p:tav>
                                        <p:tav tm="100000">
                                          <p:val>
                                            <p:strVal val="#ppt_y"/>
                                          </p:val>
                                        </p:tav>
                                      </p:tavLst>
                                    </p:anim>
                                  </p:childTnLst>
                                </p:cTn>
                              </p:par>
                            </p:childTnLst>
                          </p:cTn>
                        </p:par>
                        <p:par>
                          <p:cTn id="58" fill="hold">
                            <p:stCondLst>
                              <p:cond delay="38000"/>
                            </p:stCondLst>
                            <p:childTnLst>
                              <p:par>
                                <p:cTn id="59" presetID="6" presetClass="entr" presetSubtype="16" fill="hold" grpId="0" nodeType="afterEffect">
                                  <p:stCondLst>
                                    <p:cond delay="0"/>
                                  </p:stCondLst>
                                  <p:iterate type="lt">
                                    <p:tmPct val="0"/>
                                  </p:iterate>
                                  <p:childTnLst>
                                    <p:set>
                                      <p:cBhvr>
                                        <p:cTn id="60" dur="1" fill="hold">
                                          <p:stCondLst>
                                            <p:cond delay="0"/>
                                          </p:stCondLst>
                                        </p:cTn>
                                        <p:tgtEl>
                                          <p:spTgt spid="31">
                                            <p:txEl>
                                              <p:pRg st="0" end="0"/>
                                            </p:txEl>
                                          </p:spTgt>
                                        </p:tgtEl>
                                        <p:attrNameLst>
                                          <p:attrName>style.visibility</p:attrName>
                                        </p:attrNameLst>
                                      </p:cBhvr>
                                      <p:to>
                                        <p:strVal val="visible"/>
                                      </p:to>
                                    </p:set>
                                    <p:animEffect transition="in" filter="circle(in)">
                                      <p:cBhvr>
                                        <p:cTn id="61" dur="2000"/>
                                        <p:tgtEl>
                                          <p:spTgt spid="31">
                                            <p:txEl>
                                              <p:pRg st="0" end="0"/>
                                            </p:txEl>
                                          </p:spTgt>
                                        </p:tgtEl>
                                      </p:cBhvr>
                                    </p:animEffect>
                                  </p:childTnLst>
                                </p:cTn>
                              </p:par>
                            </p:childTnLst>
                          </p:cTn>
                        </p:par>
                        <p:par>
                          <p:cTn id="62" fill="hold">
                            <p:stCondLst>
                              <p:cond delay="40000"/>
                            </p:stCondLst>
                            <p:childTnLst>
                              <p:par>
                                <p:cTn id="63" presetID="6" presetClass="entr" presetSubtype="16" fill="hold" grpId="0" nodeType="afterEffect">
                                  <p:stCondLst>
                                    <p:cond delay="0"/>
                                  </p:stCondLst>
                                  <p:iterate type="lt">
                                    <p:tmPct val="0"/>
                                  </p:iterate>
                                  <p:childTnLst>
                                    <p:set>
                                      <p:cBhvr>
                                        <p:cTn id="64" dur="1" fill="hold">
                                          <p:stCondLst>
                                            <p:cond delay="0"/>
                                          </p:stCondLst>
                                        </p:cTn>
                                        <p:tgtEl>
                                          <p:spTgt spid="32">
                                            <p:txEl>
                                              <p:pRg st="0" end="0"/>
                                            </p:txEl>
                                          </p:spTgt>
                                        </p:tgtEl>
                                        <p:attrNameLst>
                                          <p:attrName>style.visibility</p:attrName>
                                        </p:attrNameLst>
                                      </p:cBhvr>
                                      <p:to>
                                        <p:strVal val="visible"/>
                                      </p:to>
                                    </p:set>
                                    <p:animEffect transition="in" filter="circle(in)">
                                      <p:cBhvr>
                                        <p:cTn id="65" dur="20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6" restart="whenNotActive" fill="hold" evtFilter="cancelBubble" nodeType="interactiveSeq">
                <p:stCondLst>
                  <p:cond evt="onClick" delay="0">
                    <p:tgtEl>
                      <p:spTgt spid="39"/>
                    </p:tgtEl>
                  </p:cond>
                </p:stCondLst>
                <p:endSync evt="end" delay="0">
                  <p:rtn val="all"/>
                </p:endSync>
                <p:childTnLst>
                  <p:par>
                    <p:cTn id="67" fill="hold">
                      <p:stCondLst>
                        <p:cond delay="0"/>
                      </p:stCondLst>
                      <p:childTnLst>
                        <p:par>
                          <p:cTn id="68" fill="hold">
                            <p:stCondLst>
                              <p:cond delay="0"/>
                            </p:stCondLst>
                            <p:childTnLst>
                              <p:par>
                                <p:cTn id="69" presetID="1" presetClass="exit" presetSubtype="0" fill="hold" grpId="0" nodeType="clickEffect">
                                  <p:stCondLst>
                                    <p:cond delay="0"/>
                                  </p:stCondLst>
                                  <p:childTnLst>
                                    <p:set>
                                      <p:cBhvr>
                                        <p:cTn id="70"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71" restart="whenNotActive" fill="hold" evtFilter="cancelBubble" nodeType="interactiveSeq">
                <p:stCondLst>
                  <p:cond evt="onClick" delay="0">
                    <p:tgtEl>
                      <p:spTgt spid="40"/>
                    </p:tgtEl>
                  </p:cond>
                </p:stCondLst>
                <p:endSync evt="end" delay="0">
                  <p:rtn val="all"/>
                </p:endSync>
                <p:childTnLst>
                  <p:par>
                    <p:cTn id="72" fill="hold">
                      <p:stCondLst>
                        <p:cond delay="0"/>
                      </p:stCondLst>
                      <p:childTnLst>
                        <p:par>
                          <p:cTn id="73" fill="hold">
                            <p:stCondLst>
                              <p:cond delay="0"/>
                            </p:stCondLst>
                            <p:childTnLst>
                              <p:par>
                                <p:cTn id="74" presetID="1" presetClass="exit" presetSubtype="0" fill="hold" grpId="0" nodeType="clickEffect">
                                  <p:stCondLst>
                                    <p:cond delay="0"/>
                                  </p:stCondLst>
                                  <p:childTnLst>
                                    <p:set>
                                      <p:cBhvr>
                                        <p:cTn id="75"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76" restart="whenNotActive" fill="hold" evtFilter="cancelBubble" nodeType="interactiveSeq">
                <p:stCondLst>
                  <p:cond evt="onClick" delay="0">
                    <p:tgtEl>
                      <p:spTgt spid="36"/>
                    </p:tgtEl>
                  </p:cond>
                </p:stCondLst>
                <p:endSync evt="end" delay="0">
                  <p:rtn val="all"/>
                </p:endSync>
                <p:childTnLst>
                  <p:par>
                    <p:cTn id="77" fill="hold">
                      <p:stCondLst>
                        <p:cond delay="0"/>
                      </p:stCondLst>
                      <p:childTnLst>
                        <p:par>
                          <p:cTn id="78" fill="hold">
                            <p:stCondLst>
                              <p:cond delay="0"/>
                            </p:stCondLst>
                            <p:childTnLst>
                              <p:par>
                                <p:cTn id="79" presetID="1" presetClass="exit" presetSubtype="0" fill="hold" nodeType="clickEffect">
                                  <p:stCondLst>
                                    <p:cond delay="0"/>
                                  </p:stCondLst>
                                  <p:childTnLst>
                                    <p:set>
                                      <p:cBhvr>
                                        <p:cTn id="80"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81" restart="whenNotActive" fill="hold" evtFilter="cancelBubble" nodeType="interactiveSeq">
                <p:stCondLst>
                  <p:cond evt="onClick" delay="0">
                    <p:tgtEl>
                      <p:spTgt spid="37"/>
                    </p:tgtEl>
                  </p:cond>
                </p:stCondLst>
                <p:endSync evt="end" delay="0">
                  <p:rtn val="all"/>
                </p:endSync>
                <p:childTnLst>
                  <p:par>
                    <p:cTn id="82" fill="hold">
                      <p:stCondLst>
                        <p:cond delay="0"/>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86" restart="whenNotActive" fill="hold" evtFilter="cancelBubble" nodeType="interactiveSeq">
                <p:stCondLst>
                  <p:cond evt="onClick" delay="0">
                    <p:tgtEl>
                      <p:spTgt spid="35"/>
                    </p:tgtEl>
                  </p:cond>
                </p:stCondLst>
                <p:endSync evt="end" delay="0">
                  <p:rtn val="all"/>
                </p:endSync>
                <p:childTnLst>
                  <p:par>
                    <p:cTn id="87" fill="hold">
                      <p:stCondLst>
                        <p:cond delay="0"/>
                      </p:stCondLst>
                      <p:childTnLst>
                        <p:par>
                          <p:cTn id="88" fill="hold">
                            <p:stCondLst>
                              <p:cond delay="0"/>
                            </p:stCondLst>
                            <p:childTnLst>
                              <p:par>
                                <p:cTn id="89" presetID="1" presetClass="exit" presetSubtype="0" fill="hold" nodeType="clickEffect">
                                  <p:stCondLst>
                                    <p:cond delay="0"/>
                                  </p:stCondLst>
                                  <p:childTnLst>
                                    <p:set>
                                      <p:cBhvr>
                                        <p:cTn id="90"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91" restart="whenNotActive" fill="hold" evtFilter="cancelBubble" nodeType="interactiveSeq">
                <p:stCondLst>
                  <p:cond evt="onClick" delay="0">
                    <p:tgtEl>
                      <p:spTgt spid="38"/>
                    </p:tgtEl>
                  </p:cond>
                </p:stCondLst>
                <p:endSync evt="end" delay="0">
                  <p:rtn val="all"/>
                </p:endSync>
                <p:childTnLst>
                  <p:par>
                    <p:cTn id="92" fill="hold">
                      <p:stCondLst>
                        <p:cond delay="0"/>
                      </p:stCondLst>
                      <p:childTnLst>
                        <p:par>
                          <p:cTn id="93" fill="hold">
                            <p:stCondLst>
                              <p:cond delay="0"/>
                            </p:stCondLst>
                            <p:childTnLst>
                              <p:par>
                                <p:cTn id="94" presetID="1" presetClass="exit" presetSubtype="0" fill="hold" nodeType="clickEffect">
                                  <p:stCondLst>
                                    <p:cond delay="0"/>
                                  </p:stCondLst>
                                  <p:childTnLst>
                                    <p:set>
                                      <p:cBhvr>
                                        <p:cTn id="95"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96" restart="whenNotActive" fill="hold" evtFilter="cancelBubble" nodeType="interactiveSeq">
                <p:stCondLst>
                  <p:cond evt="onClick" delay="0">
                    <p:tgtEl>
                      <p:spTgt spid="47"/>
                    </p:tgtEl>
                  </p:cond>
                </p:stCondLst>
                <p:endSync evt="end" delay="0">
                  <p:rtn val="all"/>
                </p:endSync>
                <p:childTnLst>
                  <p:par>
                    <p:cTn id="97" fill="hold">
                      <p:stCondLst>
                        <p:cond delay="0"/>
                      </p:stCondLst>
                      <p:childTnLst>
                        <p:par>
                          <p:cTn id="98" fill="hold">
                            <p:stCondLst>
                              <p:cond delay="0"/>
                            </p:stCondLst>
                            <p:childTnLst>
                              <p:par>
                                <p:cTn id="99" presetID="1" presetClass="exit" presetSubtype="0" fill="hold" nodeType="clickEffect">
                                  <p:stCondLst>
                                    <p:cond delay="0"/>
                                  </p:stCondLst>
                                  <p:childTnLst>
                                    <p:set>
                                      <p:cBhvr>
                                        <p:cTn id="100"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101" restart="whenNotActive" fill="hold" evtFilter="cancelBubble" nodeType="interactiveSeq">
                <p:stCondLst>
                  <p:cond evt="onClick" delay="0">
                    <p:tgtEl>
                      <p:spTgt spid="43"/>
                    </p:tgtEl>
                  </p:cond>
                </p:stCondLst>
                <p:endSync evt="end" delay="0">
                  <p:rtn val="all"/>
                </p:endSync>
                <p:childTnLst>
                  <p:par>
                    <p:cTn id="102" fill="hold">
                      <p:stCondLst>
                        <p:cond delay="0"/>
                      </p:stCondLst>
                      <p:childTnLst>
                        <p:par>
                          <p:cTn id="103" fill="hold">
                            <p:stCondLst>
                              <p:cond delay="0"/>
                            </p:stCondLst>
                            <p:childTnLst>
                              <p:par>
                                <p:cTn id="104" presetID="1" presetClass="exit" presetSubtype="0" fill="hold" nodeType="clickEffect">
                                  <p:stCondLst>
                                    <p:cond delay="0"/>
                                  </p:stCondLst>
                                  <p:childTnLst>
                                    <p:set>
                                      <p:cBhvr>
                                        <p:cTn id="105"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106" restart="whenNotActive" fill="hold" evtFilter="cancelBubble" nodeType="interactiveSeq">
                <p:stCondLst>
                  <p:cond evt="onClick" delay="0">
                    <p:tgtEl>
                      <p:spTgt spid="46"/>
                    </p:tgtEl>
                  </p:cond>
                </p:stCondLst>
                <p:endSync evt="end" delay="0">
                  <p:rtn val="all"/>
                </p:endSync>
                <p:childTnLst>
                  <p:par>
                    <p:cTn id="107" fill="hold">
                      <p:stCondLst>
                        <p:cond delay="0"/>
                      </p:stCondLst>
                      <p:childTnLst>
                        <p:par>
                          <p:cTn id="108" fill="hold">
                            <p:stCondLst>
                              <p:cond delay="0"/>
                            </p:stCondLst>
                            <p:childTnLst>
                              <p:par>
                                <p:cTn id="109" presetID="1" presetClass="exit" presetSubtype="0" fill="hold" nodeType="clickEffect">
                                  <p:stCondLst>
                                    <p:cond delay="0"/>
                                  </p:stCondLst>
                                  <p:childTnLst>
                                    <p:set>
                                      <p:cBhvr>
                                        <p:cTn id="110"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111" restart="whenNotActive" fill="hold" evtFilter="cancelBubble" nodeType="interactiveSeq">
                <p:stCondLst>
                  <p:cond evt="onClick" delay="0">
                    <p:tgtEl>
                      <p:spTgt spid="45"/>
                    </p:tgtEl>
                  </p:cond>
                </p:stCondLst>
                <p:endSync evt="end" delay="0">
                  <p:rtn val="all"/>
                </p:endSync>
                <p:childTnLst>
                  <p:par>
                    <p:cTn id="112" fill="hold">
                      <p:stCondLst>
                        <p:cond delay="0"/>
                      </p:stCondLst>
                      <p:childTnLst>
                        <p:par>
                          <p:cTn id="113" fill="hold">
                            <p:stCondLst>
                              <p:cond delay="0"/>
                            </p:stCondLst>
                            <p:childTnLst>
                              <p:par>
                                <p:cTn id="114" presetID="1" presetClass="exit" presetSubtype="0" fill="hold" nodeType="clickEffect">
                                  <p:stCondLst>
                                    <p:cond delay="0"/>
                                  </p:stCondLst>
                                  <p:childTnLst>
                                    <p:set>
                                      <p:cBhvr>
                                        <p:cTn id="115"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16" restart="whenNotActive" fill="hold" evtFilter="cancelBubble" nodeType="interactiveSeq">
                <p:stCondLst>
                  <p:cond evt="onClick" delay="0">
                    <p:tgtEl>
                      <p:spTgt spid="48"/>
                    </p:tgtEl>
                  </p:cond>
                </p:stCondLst>
                <p:endSync evt="end" delay="0">
                  <p:rtn val="all"/>
                </p:endSync>
                <p:childTnLst>
                  <p:par>
                    <p:cTn id="117" fill="hold">
                      <p:stCondLst>
                        <p:cond delay="0"/>
                      </p:stCondLst>
                      <p:childTnLst>
                        <p:par>
                          <p:cTn id="118" fill="hold">
                            <p:stCondLst>
                              <p:cond delay="0"/>
                            </p:stCondLst>
                            <p:childTnLst>
                              <p:par>
                                <p:cTn id="119" presetID="1" presetClass="exit" presetSubtype="0" fill="hold" nodeType="clickEffect">
                                  <p:stCondLst>
                                    <p:cond delay="0"/>
                                  </p:stCondLst>
                                  <p:childTnLst>
                                    <p:set>
                                      <p:cBhvr>
                                        <p:cTn id="120"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121" restart="whenNotActive" fill="hold" evtFilter="cancelBubble" nodeType="interactiveSeq">
                <p:stCondLst>
                  <p:cond evt="onClick" delay="0">
                    <p:tgtEl>
                      <p:spTgt spid="44"/>
                    </p:tgtEl>
                  </p:cond>
                </p:stCondLst>
                <p:endSync evt="end" delay="0">
                  <p:rtn val="all"/>
                </p:endSync>
                <p:childTnLst>
                  <p:par>
                    <p:cTn id="122" fill="hold">
                      <p:stCondLst>
                        <p:cond delay="0"/>
                      </p:stCondLst>
                      <p:childTnLst>
                        <p:par>
                          <p:cTn id="123" fill="hold">
                            <p:stCondLst>
                              <p:cond delay="0"/>
                            </p:stCondLst>
                            <p:childTnLst>
                              <p:par>
                                <p:cTn id="124" presetID="1" presetClass="exit" presetSubtype="0" fill="hold" nodeType="clickEffect">
                                  <p:stCondLst>
                                    <p:cond delay="0"/>
                                  </p:stCondLst>
                                  <p:childTnLst>
                                    <p:set>
                                      <p:cBhvr>
                                        <p:cTn id="125"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childTnLst>
        </p:cTn>
      </p:par>
    </p:tnLst>
    <p:bldLst>
      <p:bldP spid="39" grpId="0" animBg="1"/>
      <p:bldP spid="40" grpId="0" animBg="1"/>
      <p:bldP spid="31" grpId="0" build="allAtOnce"/>
      <p:bldP spid="32"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2569" y="161280"/>
            <a:ext cx="1714852" cy="1592876"/>
          </a:xfrm>
          <a:prstGeom prst="rect">
            <a:avLst/>
          </a:prstGeom>
        </p:spPr>
      </p:pic>
      <p:sp>
        <p:nvSpPr>
          <p:cNvPr id="16" name="Rounded Rectangle 15"/>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smtClean="0">
                <a:solidFill>
                  <a:srgbClr val="C00000"/>
                </a:solidFill>
                <a:latin typeface="Tahoma" panose="020B0604030504040204" pitchFamily="34" charset="0"/>
                <a:ea typeface="Tahoma" panose="020B0604030504040204" pitchFamily="34" charset="0"/>
                <a:cs typeface="Tahoma" panose="020B0604030504040204" pitchFamily="34" charset="0"/>
              </a:rPr>
              <a:t>GHI NHỚ</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Horizontal Scroll 16"/>
          <p:cNvSpPr/>
          <p:nvPr/>
        </p:nvSpPr>
        <p:spPr>
          <a:xfrm>
            <a:off x="1733791" y="1022090"/>
            <a:ext cx="9001112" cy="2888966"/>
          </a:xfrm>
          <a:prstGeom prst="horizontalScroll">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b="1" dirty="0"/>
              <a:t>Mỗi cách sắp xếp, phân loại đều có thể biểu diễn bằng một sơ đồ hình cây. Nó giúp chúng ta tìm kiếm đúng và nhanh hơn.</a:t>
            </a:r>
            <a:endParaRPr lang="en-US" sz="2600" b="1"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1427446" y="4040156"/>
            <a:ext cx="2309616" cy="2518767"/>
          </a:xfrm>
          <a:prstGeom prst="rect">
            <a:avLst/>
          </a:prstGeom>
        </p:spPr>
      </p:pic>
      <p:pic>
        <p:nvPicPr>
          <p:cNvPr id="8" name="Picture 7"/>
          <p:cNvPicPr>
            <a:picLocks noChangeAspect="1"/>
          </p:cNvPicPr>
          <p:nvPr/>
        </p:nvPicPr>
        <p:blipFill>
          <a:blip r:embed="rId4"/>
          <a:stretch>
            <a:fillRect/>
          </a:stretch>
        </p:blipFill>
        <p:spPr>
          <a:xfrm>
            <a:off x="3737062" y="4088894"/>
            <a:ext cx="2961739" cy="2361274"/>
          </a:xfrm>
          <a:prstGeom prst="rect">
            <a:avLst/>
          </a:prstGeom>
        </p:spPr>
      </p:pic>
      <p:pic>
        <p:nvPicPr>
          <p:cNvPr id="9" name="Picture 8"/>
          <p:cNvPicPr>
            <a:picLocks noChangeAspect="1"/>
          </p:cNvPicPr>
          <p:nvPr/>
        </p:nvPicPr>
        <p:blipFill>
          <a:blip r:embed="rId5"/>
          <a:stretch>
            <a:fillRect/>
          </a:stretch>
        </p:blipFill>
        <p:spPr>
          <a:xfrm>
            <a:off x="6754474" y="3980140"/>
            <a:ext cx="3827033" cy="2578783"/>
          </a:xfrm>
          <a:prstGeom prst="rect">
            <a:avLst/>
          </a:prstGeom>
        </p:spPr>
      </p:pic>
    </p:spTree>
    <p:extLst>
      <p:ext uri="{BB962C8B-B14F-4D97-AF65-F5344CB8AC3E}">
        <p14:creationId xmlns:p14="http://schemas.microsoft.com/office/powerpoint/2010/main" val="309800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DMIN\Desktop\Giai cuu dai duong 2\Photography-Background-shark-Underwater-backdrop-coral-photography-Backdrops-Cartoon-bubble-Children-Fish-photo-Coral-Studi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ADMIN\Desktop\Tai nguyen thiet ke tro choi\Bảng gỗ\49f1b87228eb6bdb68e300357ebeb9ca (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Layer>
                </a14:imgProps>
              </a:ext>
              <a:ext uri="{28A0092B-C50C-407E-A947-70E740481C1C}">
                <a14:useLocalDpi xmlns:a14="http://schemas.microsoft.com/office/drawing/2010/main" val="0"/>
              </a:ext>
            </a:extLst>
          </a:blip>
          <a:srcRect/>
          <a:stretch>
            <a:fillRect/>
          </a:stretch>
        </p:blipFill>
        <p:spPr bwMode="auto">
          <a:xfrm>
            <a:off x="1419367" y="113317"/>
            <a:ext cx="9090443" cy="125145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789911" y="314860"/>
            <a:ext cx="6598281" cy="707886"/>
          </a:xfrm>
          <a:prstGeom prst="rect">
            <a:avLst/>
          </a:prstGeom>
          <a:noFill/>
        </p:spPr>
        <p:txBody>
          <a:bodyPr wrap="none" rtlCol="0">
            <a:spAutoFit/>
          </a:bodyPr>
          <a:lstStyle/>
          <a:p>
            <a:pPr algn="ctr"/>
            <a:r>
              <a:rPr lang="en-US" sz="4000" b="1" smtClean="0">
                <a:solidFill>
                  <a:prstClr val="white"/>
                </a:solidFill>
                <a:latin typeface="Arial" panose="020B0604020202020204" pitchFamily="34" charset="0"/>
                <a:cs typeface="Arial" panose="020B0604020202020204" pitchFamily="34" charset="0"/>
              </a:rPr>
              <a:t>Tạm biệt các em học sinh!</a:t>
            </a:r>
            <a:endParaRPr lang="en-US" sz="4000" b="1" dirty="0">
              <a:solidFill>
                <a:prstClr val="white"/>
              </a:solidFill>
              <a:latin typeface="Arial" panose="020B0604020202020204" pitchFamily="34" charset="0"/>
              <a:cs typeface="Arial" panose="020B0604020202020204" pitchFamily="34" charset="0"/>
            </a:endParaRPr>
          </a:p>
        </p:txBody>
      </p:sp>
      <p:pic>
        <p:nvPicPr>
          <p:cNvPr id="11" name="Picture 11" descr="C:\Users\ADMIN\Desktop\Tai nguyen thiet ke tro choi\Angry birds epic birds\1505573783630 (2).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22352" y="6272367"/>
            <a:ext cx="1069648" cy="58563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850153" flipH="1">
            <a:off x="10649414" y="1707823"/>
            <a:ext cx="328167" cy="1181397"/>
          </a:xfrm>
          <a:prstGeom prst="rect">
            <a:avLst/>
          </a:prstGeom>
        </p:spPr>
      </p:pic>
      <p:pic>
        <p:nvPicPr>
          <p:cNvPr id="2" name="Zen Garden In-Game - Laura Shigihara - NhacCuaTu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43743" y="5990474"/>
            <a:ext cx="609600" cy="609600"/>
          </a:xfrm>
          <a:prstGeom prst="rect">
            <a:avLst/>
          </a:prstGeom>
        </p:spPr>
      </p:pic>
    </p:spTree>
    <p:extLst>
      <p:ext uri="{BB962C8B-B14F-4D97-AF65-F5344CB8AC3E}">
        <p14:creationId xmlns:p14="http://schemas.microsoft.com/office/powerpoint/2010/main" val="4123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32" presetClass="emph" presetSubtype="0" repeatCount="indefinite" fill="hold" nodeType="withEffect">
                                  <p:stCondLst>
                                    <p:cond delay="0"/>
                                  </p:stCondLst>
                                  <p:childTnLst>
                                    <p:animRot by="120000">
                                      <p:cBhvr>
                                        <p:cTn id="23" dur="300" fill="hold">
                                          <p:stCondLst>
                                            <p:cond delay="0"/>
                                          </p:stCondLst>
                                        </p:cTn>
                                        <p:tgtEl>
                                          <p:spTgt spid="15"/>
                                        </p:tgtEl>
                                        <p:attrNameLst>
                                          <p:attrName>r</p:attrName>
                                        </p:attrNameLst>
                                      </p:cBhvr>
                                    </p:animRot>
                                    <p:animRot by="-240000">
                                      <p:cBhvr>
                                        <p:cTn id="24" dur="600" fill="hold">
                                          <p:stCondLst>
                                            <p:cond delay="600"/>
                                          </p:stCondLst>
                                        </p:cTn>
                                        <p:tgtEl>
                                          <p:spTgt spid="15"/>
                                        </p:tgtEl>
                                        <p:attrNameLst>
                                          <p:attrName>r</p:attrName>
                                        </p:attrNameLst>
                                      </p:cBhvr>
                                    </p:animRot>
                                    <p:animRot by="240000">
                                      <p:cBhvr>
                                        <p:cTn id="25" dur="600" fill="hold">
                                          <p:stCondLst>
                                            <p:cond delay="1200"/>
                                          </p:stCondLst>
                                        </p:cTn>
                                        <p:tgtEl>
                                          <p:spTgt spid="15"/>
                                        </p:tgtEl>
                                        <p:attrNameLst>
                                          <p:attrName>r</p:attrName>
                                        </p:attrNameLst>
                                      </p:cBhvr>
                                    </p:animRot>
                                    <p:animRot by="-240000">
                                      <p:cBhvr>
                                        <p:cTn id="26" dur="600" fill="hold">
                                          <p:stCondLst>
                                            <p:cond delay="1800"/>
                                          </p:stCondLst>
                                        </p:cTn>
                                        <p:tgtEl>
                                          <p:spTgt spid="15"/>
                                        </p:tgtEl>
                                        <p:attrNameLst>
                                          <p:attrName>r</p:attrName>
                                        </p:attrNameLst>
                                      </p:cBhvr>
                                    </p:animRot>
                                    <p:animRot by="120000">
                                      <p:cBhvr>
                                        <p:cTn id="27" dur="600" fill="hold">
                                          <p:stCondLst>
                                            <p:cond delay="24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80000" numSld="50">
                <p:cTn id="33" fill="hold" display="0">
                  <p:stCondLst>
                    <p:cond delay="indefinite"/>
                  </p:stCondLst>
                  <p:endCondLst>
                    <p:cond evt="onStopAudio" delay="0">
                      <p:tgtEl>
                        <p:sldTgt/>
                      </p:tgtEl>
                    </p:cond>
                  </p:endCondLst>
                </p:cTn>
                <p:tgtEl>
                  <p:spTgt spid="2"/>
                </p:tgtEl>
              </p:cMediaNode>
            </p:audio>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34" name="Picture 11" descr="C:\Users\ADMIN\Desktop\Giai cuu dai duong 2\seashell-border-382756.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528549" y="135909"/>
            <a:ext cx="8038532" cy="32580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5" name="TextBox 34"/>
          <p:cNvSpPr txBox="1"/>
          <p:nvPr/>
        </p:nvSpPr>
        <p:spPr>
          <a:xfrm>
            <a:off x="1946366" y="437761"/>
            <a:ext cx="7620715" cy="2677656"/>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Câu 1: Cách sắp xếp sách vở lên giá sách trong góc học tập mà em cho là hợp lí </a:t>
            </a:r>
            <a:r>
              <a:rPr lang="en-US" sz="2800" b="1" smtClean="0">
                <a:latin typeface="Times New Roman" panose="02020603050405020304" pitchFamily="18" charset="0"/>
                <a:cs typeface="Times New Roman" panose="02020603050405020304" pitchFamily="18" charset="0"/>
              </a:rPr>
              <a:t>nhất.</a:t>
            </a:r>
          </a:p>
          <a:p>
            <a:pPr marL="971550" lvl="1" indent="-514350">
              <a:buAutoNum type="alphaUcPeriod"/>
            </a:pPr>
            <a:r>
              <a:rPr lang="en-US" sz="2800" smtClean="0">
                <a:latin typeface="Times New Roman" panose="02020603050405020304" pitchFamily="18" charset="0"/>
                <a:cs typeface="Times New Roman" panose="02020603050405020304" pitchFamily="18" charset="0"/>
              </a:rPr>
              <a:t>Sách </a:t>
            </a:r>
            <a:r>
              <a:rPr lang="en-US" sz="2800">
                <a:latin typeface="Times New Roman" panose="02020603050405020304" pitchFamily="18" charset="0"/>
                <a:cs typeface="Times New Roman" panose="02020603050405020304" pitchFamily="18" charset="0"/>
              </a:rPr>
              <a:t>riêng, vở riêng, truyện riêng. </a:t>
            </a:r>
            <a:endParaRPr lang="en-US" sz="2800" smtClean="0">
              <a:latin typeface="Times New Roman" panose="02020603050405020304" pitchFamily="18" charset="0"/>
              <a:cs typeface="Times New Roman" panose="02020603050405020304" pitchFamily="18" charset="0"/>
            </a:endParaRPr>
          </a:p>
          <a:p>
            <a:pPr marL="971550" lvl="1" indent="-514350">
              <a:buAutoNum type="alphaUcPeriod"/>
            </a:pPr>
            <a:r>
              <a:rPr lang="en-US" sz="2800" smtClean="0">
                <a:latin typeface="Times New Roman" panose="02020603050405020304" pitchFamily="18" charset="0"/>
                <a:cs typeface="Times New Roman" panose="02020603050405020304" pitchFamily="18" charset="0"/>
              </a:rPr>
              <a:t>Sách </a:t>
            </a:r>
            <a:r>
              <a:rPr lang="en-US" sz="2800">
                <a:latin typeface="Times New Roman" panose="02020603050405020304" pitchFamily="18" charset="0"/>
                <a:cs typeface="Times New Roman" panose="02020603050405020304" pitchFamily="18" charset="0"/>
              </a:rPr>
              <a:t>và vở riêng, truyện </a:t>
            </a:r>
            <a:r>
              <a:rPr lang="en-US" sz="2800" smtClean="0">
                <a:latin typeface="Times New Roman" panose="02020603050405020304" pitchFamily="18" charset="0"/>
                <a:cs typeface="Times New Roman" panose="02020603050405020304" pitchFamily="18" charset="0"/>
              </a:rPr>
              <a:t>riêng.</a:t>
            </a:r>
          </a:p>
          <a:p>
            <a:pPr marL="971550" lvl="1" indent="-514350">
              <a:buAutoNum type="alphaUcPeriod"/>
            </a:pPr>
            <a:r>
              <a:rPr lang="en-US" sz="2800" smtClean="0">
                <a:latin typeface="Times New Roman" panose="02020603050405020304" pitchFamily="18" charset="0"/>
                <a:cs typeface="Times New Roman" panose="02020603050405020304" pitchFamily="18" charset="0"/>
              </a:rPr>
              <a:t>Sách </a:t>
            </a:r>
            <a:r>
              <a:rPr lang="en-US" sz="2800">
                <a:latin typeface="Times New Roman" panose="02020603050405020304" pitchFamily="18" charset="0"/>
                <a:cs typeface="Times New Roman" panose="02020603050405020304" pitchFamily="18" charset="0"/>
              </a:rPr>
              <a:t>và truyện riêng, vở </a:t>
            </a:r>
            <a:r>
              <a:rPr lang="en-US" sz="2800" smtClean="0">
                <a:latin typeface="Times New Roman" panose="02020603050405020304" pitchFamily="18" charset="0"/>
                <a:cs typeface="Times New Roman" panose="02020603050405020304" pitchFamily="18" charset="0"/>
              </a:rPr>
              <a:t>riêng.</a:t>
            </a:r>
          </a:p>
          <a:p>
            <a:pPr marL="971550" lvl="1" indent="-514350">
              <a:buAutoNum type="alphaUcPeriod"/>
            </a:pPr>
            <a:r>
              <a:rPr lang="en-US" sz="2800" smtClean="0">
                <a:latin typeface="Times New Roman" panose="02020603050405020304" pitchFamily="18" charset="0"/>
                <a:cs typeface="Times New Roman" panose="02020603050405020304" pitchFamily="18" charset="0"/>
              </a:rPr>
              <a:t>Sắp </a:t>
            </a:r>
            <a:r>
              <a:rPr lang="en-US" sz="2800">
                <a:latin typeface="Times New Roman" panose="02020603050405020304" pitchFamily="18" charset="0"/>
                <a:cs typeface="Times New Roman" panose="02020603050405020304" pitchFamily="18" charset="0"/>
              </a:rPr>
              <a:t>xếp từ to đến nhỏ.</a:t>
            </a:r>
            <a:endParaRPr lang="en-US" sz="2800" dirty="0" err="1" smtClean="0">
              <a:latin typeface="Times New Roman" panose="02020603050405020304" pitchFamily="18" charset="0"/>
              <a:cs typeface="Times New Roman" panose="02020603050405020304" pitchFamily="18" charset="0"/>
            </a:endParaRPr>
          </a:p>
        </p:txBody>
      </p:sp>
      <p:pic>
        <p:nvPicPr>
          <p:cNvPr id="36" name="Picture 11" descr="C:\Users\ADMIN\Desktop\Giai cuu dai duong 2\seashell-border-382756.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879336" y="3992229"/>
            <a:ext cx="6494287" cy="584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7" name="TextBox 36"/>
          <p:cNvSpPr txBox="1"/>
          <p:nvPr/>
        </p:nvSpPr>
        <p:spPr>
          <a:xfrm>
            <a:off x="2983642" y="3992229"/>
            <a:ext cx="6389981" cy="584775"/>
          </a:xfrm>
          <a:prstGeom prst="rect">
            <a:avLst/>
          </a:prstGeom>
          <a:noFill/>
        </p:spPr>
        <p:txBody>
          <a:bodyPr wrap="square" rtlCol="0">
            <a:spAutoFit/>
          </a:bodyPr>
          <a:lstStyle/>
          <a:p>
            <a:pPr algn="ctr"/>
            <a:r>
              <a:rPr lang="en-US" sz="3200" b="1" smtClean="0"/>
              <a:t>A. Sách </a:t>
            </a:r>
            <a:r>
              <a:rPr lang="en-US" sz="3200" b="1"/>
              <a:t>riêng, vở riêng, truyện riêng. </a:t>
            </a:r>
            <a:endParaRPr lang="en-US" sz="3200" b="1" dirty="0" err="1" smtClean="0"/>
          </a:p>
        </p:txBody>
      </p:sp>
      <p:pic>
        <p:nvPicPr>
          <p:cNvPr id="38" name="Picture 2" descr="C:\Users\ADMIN\Desktop\Phan Thi Do Uyen\Giai cuu dai duong\Picture2.pn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13156" y="5082773"/>
            <a:ext cx="1799657" cy="1775227"/>
          </a:xfrm>
          <a:prstGeom prst="rect">
            <a:avLst/>
          </a:prstGeom>
          <a:noFill/>
          <a:extLst>
            <a:ext uri="{909E8E84-426E-40DD-AFC4-6F175D3DCCD1}">
              <a14:hiddenFill xmlns:a14="http://schemas.microsoft.com/office/drawing/2010/main">
                <a:solidFill>
                  <a:srgbClr val="FFFFFF"/>
                </a:solidFill>
              </a14:hiddenFill>
            </a:ext>
          </a:extLst>
        </p:spPr>
      </p:pic>
      <p:sp>
        <p:nvSpPr>
          <p:cNvPr id="2" name="6-Point Star 1">
            <a:hlinkClick r:id="rId7" action="ppaction://hlinksldjump"/>
          </p:cNvPr>
          <p:cNvSpPr/>
          <p:nvPr/>
        </p:nvSpPr>
        <p:spPr>
          <a:xfrm>
            <a:off x="8126958" y="5330967"/>
            <a:ext cx="2286198" cy="1527033"/>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FF00"/>
                </a:solidFill>
                <a:latin typeface="Times New Roman" panose="02020603050405020304" pitchFamily="18" charset="0"/>
                <a:cs typeface="Times New Roman" panose="02020603050405020304" pitchFamily="18" charset="0"/>
              </a:rPr>
              <a:t>Quay lại</a:t>
            </a:r>
            <a:endParaRPr lang="en-US" sz="2800" b="1">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985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34" name="Picture 11" descr="C:\Users\ADMIN\Desktop\Giai cuu dai duong 2\seashell-border-382756.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637731" y="180734"/>
            <a:ext cx="9662615" cy="3067050"/>
          </a:xfrm>
          <a:prstGeom prst="rect">
            <a:avLst/>
          </a:prstGeom>
          <a:solidFill>
            <a:schemeClr val="accent4"/>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6" name="Picture 11" descr="C:\Users\ADMIN\Desktop\Giai cuu dai duong 2\seashell-border-382756.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645607" y="3727702"/>
            <a:ext cx="5512041" cy="7336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7" name="TextBox 36"/>
          <p:cNvSpPr txBox="1"/>
          <p:nvPr/>
        </p:nvSpPr>
        <p:spPr>
          <a:xfrm>
            <a:off x="3645607" y="3828445"/>
            <a:ext cx="5209936" cy="584775"/>
          </a:xfrm>
          <a:prstGeom prst="rect">
            <a:avLst/>
          </a:prstGeom>
          <a:noFill/>
        </p:spPr>
        <p:txBody>
          <a:bodyPr wrap="square" rtlCol="0">
            <a:spAutoFit/>
          </a:bodyPr>
          <a:lstStyle/>
          <a:p>
            <a:pPr algn="ctr"/>
            <a:r>
              <a:rPr lang="vi-VN" sz="3200"/>
              <a:t> </a:t>
            </a:r>
            <a:r>
              <a:rPr lang="en-US" sz="3200" smtClean="0"/>
              <a:t>B. </a:t>
            </a:r>
            <a:r>
              <a:rPr lang="vi-VN" sz="3200" smtClean="0"/>
              <a:t>Tìm </a:t>
            </a:r>
            <a:r>
              <a:rPr lang="vi-VN" sz="3200"/>
              <a:t>kiếm nhanh hơn</a:t>
            </a:r>
            <a:endParaRPr lang="vi-VN" sz="3200" dirty="0" err="1" smtClean="0"/>
          </a:p>
        </p:txBody>
      </p:sp>
      <p:pic>
        <p:nvPicPr>
          <p:cNvPr id="38" name="Picture 2" descr="C:\Users\ADMIN\Desktop\Phan Thi Do Uyen\Giai cuu dai duong\Picture2.pn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13156" y="5082773"/>
            <a:ext cx="1799657" cy="1775227"/>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1882380" y="311596"/>
            <a:ext cx="9430604" cy="2936188"/>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C</a:t>
            </a:r>
            <a:r>
              <a:rPr lang="en-US" sz="2800" b="1" smtClean="0">
                <a:latin typeface="Times New Roman" panose="02020603050405020304" pitchFamily="18" charset="0"/>
                <a:cs typeface="Times New Roman" panose="02020603050405020304" pitchFamily="18" charset="0"/>
              </a:rPr>
              <a:t>âu </a:t>
            </a:r>
            <a:r>
              <a:rPr lang="en-US" sz="2800" b="1">
                <a:latin typeface="Times New Roman" panose="02020603050405020304" pitchFamily="18" charset="0"/>
                <a:cs typeface="Times New Roman" panose="02020603050405020304" pitchFamily="18" charset="0"/>
              </a:rPr>
              <a:t>2:  Việc sắp xếp đồ vật hoặc danh sách một cách hợp lý giúp</a:t>
            </a:r>
            <a:r>
              <a:rPr lang="en-US" sz="2800" b="1" smtClean="0">
                <a:latin typeface="Times New Roman" panose="02020603050405020304" pitchFamily="18" charset="0"/>
                <a:cs typeface="Times New Roman" panose="02020603050405020304" pitchFamily="18" charset="0"/>
              </a:rPr>
              <a:t>:</a:t>
            </a:r>
          </a:p>
          <a:p>
            <a:pPr marL="1257300" lvl="2" indent="-342900">
              <a:lnSpc>
                <a:spcPct val="115000"/>
              </a:lnSpc>
              <a:buFont typeface="+mj-lt"/>
              <a:buAutoNum type="alphaUcPeriod"/>
            </a:pP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G</a:t>
            </a:r>
            <a:r>
              <a:rPr lang="en-US" sz="2800">
                <a:latin typeface="Times New Roman" panose="02020603050405020304" pitchFamily="18" charset="0"/>
                <a:cs typeface="Times New Roman" panose="02020603050405020304" pitchFamily="18" charset="0"/>
              </a:rPr>
              <a:t>ọn gàng </a:t>
            </a:r>
            <a:r>
              <a:rPr lang="en-US" sz="2800" smtClean="0">
                <a:latin typeface="Times New Roman" panose="02020603050405020304" pitchFamily="18" charset="0"/>
                <a:cs typeface="Times New Roman" panose="02020603050405020304" pitchFamily="18" charset="0"/>
              </a:rPr>
              <a:t>hơn</a:t>
            </a:r>
          </a:p>
          <a:p>
            <a:pPr marL="1257300" lvl="2" indent="-342900">
              <a:lnSpc>
                <a:spcPct val="115000"/>
              </a:lnSpc>
              <a:buFont typeface="+mj-lt"/>
              <a:buAutoNum type="alphaUcPeriod"/>
            </a:pPr>
            <a:r>
              <a:rPr lang="en-US" sz="2800" smtClean="0">
                <a:latin typeface="Times New Roman" panose="02020603050405020304" pitchFamily="18" charset="0"/>
                <a:ea typeface="Calibri" panose="020F0502020204030204" pitchFamily="34" charset="0"/>
                <a:cs typeface="Times New Roman" panose="02020603050405020304" pitchFamily="18" charset="0"/>
              </a:rPr>
              <a:t> </a:t>
            </a:r>
            <a:r>
              <a:rPr lang="vi-VN" sz="2800" smtClean="0">
                <a:latin typeface="Times New Roman" panose="02020603050405020304" pitchFamily="18" charset="0"/>
                <a:ea typeface="Calibri" panose="020F0502020204030204" pitchFamily="34" charset="0"/>
                <a:cs typeface="Times New Roman" panose="02020603050405020304" pitchFamily="18" charset="0"/>
              </a:rPr>
              <a:t>T</a:t>
            </a:r>
            <a:r>
              <a:rPr lang="en-US" sz="2800">
                <a:latin typeface="Times New Roman" panose="02020603050405020304" pitchFamily="18" charset="0"/>
                <a:ea typeface="Calibri" panose="020F0502020204030204" pitchFamily="34" charset="0"/>
                <a:cs typeface="Times New Roman" panose="02020603050405020304" pitchFamily="18" charset="0"/>
              </a:rPr>
              <a:t>ìm kiếm nhanh hơn</a:t>
            </a:r>
          </a:p>
          <a:p>
            <a:pPr marL="1257300" lvl="2" indent="-342900">
              <a:lnSpc>
                <a:spcPct val="115000"/>
              </a:lnSpc>
              <a:buFont typeface="+mj-lt"/>
              <a:buAutoNum type="alphaUcPeriod"/>
            </a:pPr>
            <a:r>
              <a:rPr lang="en-US" sz="2800" smtClean="0">
                <a:latin typeface="Times New Roman" panose="02020603050405020304" pitchFamily="18" charset="0"/>
                <a:cs typeface="Times New Roman" panose="02020603050405020304" pitchFamily="18" charset="0"/>
              </a:rPr>
              <a:t> Ngăn </a:t>
            </a:r>
            <a:r>
              <a:rPr lang="en-US" sz="2800">
                <a:latin typeface="Times New Roman" panose="02020603050405020304" pitchFamily="18" charset="0"/>
                <a:cs typeface="Times New Roman" panose="02020603050405020304" pitchFamily="18" charset="0"/>
              </a:rPr>
              <a:t>nắp hơn</a:t>
            </a:r>
            <a:endParaRPr lang="en-US" sz="2800">
              <a:latin typeface="Times New Roman" panose="02020603050405020304" pitchFamily="18" charset="0"/>
              <a:ea typeface="Calibri" panose="020F0502020204030204" pitchFamily="34" charset="0"/>
              <a:cs typeface="Times New Roman" panose="02020603050405020304" pitchFamily="18" charset="0"/>
            </a:endParaRPr>
          </a:p>
          <a:p>
            <a:pPr marL="1257300" lvl="2" indent="-342900">
              <a:lnSpc>
                <a:spcPct val="115000"/>
              </a:lnSpc>
              <a:buFont typeface="+mj-lt"/>
              <a:buAutoNum type="alphaUcPeriod"/>
            </a:pP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L</a:t>
            </a:r>
            <a:r>
              <a:rPr lang="en-US" sz="2800">
                <a:latin typeface="Times New Roman" panose="02020603050405020304" pitchFamily="18" charset="0"/>
                <a:cs typeface="Times New Roman" panose="02020603050405020304" pitchFamily="18" charset="0"/>
              </a:rPr>
              <a:t>ấy đồ nhanh </a:t>
            </a:r>
            <a:r>
              <a:rPr lang="en-US" sz="2800" smtClean="0">
                <a:latin typeface="Times New Roman" panose="02020603050405020304" pitchFamily="18" charset="0"/>
                <a:cs typeface="Times New Roman" panose="02020603050405020304" pitchFamily="18" charset="0"/>
              </a:rPr>
              <a:t>hơn</a:t>
            </a:r>
            <a:endParaRPr lang="en-US" sz="2800">
              <a:latin typeface="Times New Roman" panose="02020603050405020304" pitchFamily="18" charset="0"/>
              <a:cs typeface="Times New Roman" panose="02020603050405020304" pitchFamily="18" charset="0"/>
            </a:endParaRPr>
          </a:p>
        </p:txBody>
      </p:sp>
      <p:sp>
        <p:nvSpPr>
          <p:cNvPr id="8" name="6-Point Star 7">
            <a:hlinkClick r:id="rId7" action="ppaction://hlinksldjump"/>
          </p:cNvPr>
          <p:cNvSpPr/>
          <p:nvPr/>
        </p:nvSpPr>
        <p:spPr>
          <a:xfrm>
            <a:off x="8126958" y="5330967"/>
            <a:ext cx="2286198" cy="1527033"/>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FF00"/>
                </a:solidFill>
                <a:latin typeface="Times New Roman" panose="02020603050405020304" pitchFamily="18" charset="0"/>
                <a:cs typeface="Times New Roman" panose="02020603050405020304" pitchFamily="18" charset="0"/>
              </a:rPr>
              <a:t>Quay lại</a:t>
            </a:r>
            <a:endParaRPr lang="en-US" sz="2800" b="1">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285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82" y="0"/>
            <a:ext cx="12191999" cy="6858000"/>
          </a:xfrm>
          <a:prstGeom prst="rect">
            <a:avLst/>
          </a:prstGeom>
        </p:spPr>
      </p:pic>
      <p:pic>
        <p:nvPicPr>
          <p:cNvPr id="15" name="Picture 6" descr="C:\Users\ADMIN\Desktop\Doreamon cau ca\giphy (4).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0986448" y="290043"/>
            <a:ext cx="1181669" cy="10884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7" descr="C:\Users\ADMIN\Desktop\Doreamon cau ca\animated-tropical-fish-5-2.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7068" y="2634018"/>
            <a:ext cx="1104908" cy="8684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C:\Users\ADMIN\Desktop\Doreamon cau ca\largemouth_bass_swimming_hg_clr1.gif"/>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0421970" y="2975213"/>
            <a:ext cx="1770030" cy="10379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Doreamon cau ca\animated-emperor-fish.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9388" y="426487"/>
            <a:ext cx="1343946" cy="95196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C:\Users\ADMIN\Desktop\Doreamon cau ca\largemouth_bass_swimming_hg_clr1.gif"/>
          <p:cNvPicPr>
            <a:picLocks noChangeAspect="1" noChangeArrowheads="1" noCrop="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96752" y="4012467"/>
            <a:ext cx="1743306" cy="87579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ADMIN\Desktop\Giai cuu dai duong 2\700_FO65125975_f041b01242bb3572e28f8de758886853.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22000" y1="12801" x2="30000" y2="36549"/>
                        <a14:foregroundMark x1="3714" y1="26902" x2="8286" y2="40631"/>
                        <a14:foregroundMark x1="17921" y1="15625" x2="31900" y2="17857"/>
                        <a14:foregroundMark x1="17921" y1="12054" x2="20789" y2="25893"/>
                      </a14:backgroundRemoval>
                    </a14:imgEffect>
                  </a14:imgLayer>
                </a14:imgProps>
              </a:ext>
              <a:ext uri="{28A0092B-C50C-407E-A947-70E740481C1C}">
                <a14:useLocalDpi xmlns:a14="http://schemas.microsoft.com/office/drawing/2010/main" val="0"/>
              </a:ext>
            </a:extLst>
          </a:blip>
          <a:srcRect/>
          <a:stretch>
            <a:fillRect/>
          </a:stretch>
        </p:blipFill>
        <p:spPr bwMode="auto">
          <a:xfrm>
            <a:off x="8981195" y="5079022"/>
            <a:ext cx="1440775" cy="1650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08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fill="hold" nodeType="withEffect">
                                  <p:stCondLst>
                                    <p:cond delay="0"/>
                                  </p:stCondLst>
                                  <p:childTnLst>
                                    <p:animMotion origin="layout" path="M 1.45833E-6 -2.22222E-6 L 1.12708 0.00347 " pathEditMode="relative" rAng="0" ptsTypes="AA">
                                      <p:cBhvr>
                                        <p:cTn id="6" dur="27000" fill="hold"/>
                                        <p:tgtEl>
                                          <p:spTgt spid="16"/>
                                        </p:tgtEl>
                                        <p:attrNameLst>
                                          <p:attrName>ppt_x</p:attrName>
                                          <p:attrName>ppt_y</p:attrName>
                                        </p:attrNameLst>
                                      </p:cBhvr>
                                      <p:rCtr x="56354" y="162"/>
                                    </p:animMotion>
                                  </p:childTnLst>
                                </p:cTn>
                              </p:par>
                              <p:par>
                                <p:cTn id="7" presetID="63" presetClass="path" presetSubtype="0" repeatCount="indefinite" accel="50000" decel="50000" fill="hold" nodeType="withEffect">
                                  <p:stCondLst>
                                    <p:cond delay="0"/>
                                  </p:stCondLst>
                                  <p:childTnLst>
                                    <p:animMotion origin="layout" path="M -2.5E-6 0.02246 L 1.16667 0.00718 " pathEditMode="relative" rAng="0" ptsTypes="AA">
                                      <p:cBhvr>
                                        <p:cTn id="8" dur="37000" fill="hold"/>
                                        <p:tgtEl>
                                          <p:spTgt spid="18"/>
                                        </p:tgtEl>
                                        <p:attrNameLst>
                                          <p:attrName>ppt_x</p:attrName>
                                          <p:attrName>ppt_y</p:attrName>
                                        </p:attrNameLst>
                                      </p:cBhvr>
                                      <p:rCtr x="58333" y="-764"/>
                                    </p:animMotion>
                                  </p:childTnLst>
                                </p:cTn>
                              </p:par>
                              <p:par>
                                <p:cTn id="9" presetID="35" presetClass="path" presetSubtype="0" repeatCount="indefinite" accel="50000" decel="50000" fill="hold" nodeType="withEffect">
                                  <p:stCondLst>
                                    <p:cond delay="0"/>
                                  </p:stCondLst>
                                  <p:childTnLst>
                                    <p:animMotion origin="layout" path="M -0.00156 -0.00579 L -1.14427 0.00532 " pathEditMode="relative" rAng="0" ptsTypes="AA">
                                      <p:cBhvr>
                                        <p:cTn id="10" dur="30000" fill="hold"/>
                                        <p:tgtEl>
                                          <p:spTgt spid="15"/>
                                        </p:tgtEl>
                                        <p:attrNameLst>
                                          <p:attrName>ppt_x</p:attrName>
                                          <p:attrName>ppt_y</p:attrName>
                                        </p:attrNameLst>
                                      </p:cBhvr>
                                      <p:rCtr x="-57135" y="556"/>
                                    </p:animMotion>
                                  </p:childTnLst>
                                </p:cTn>
                              </p:par>
                              <p:par>
                                <p:cTn id="11" presetID="35" presetClass="path" presetSubtype="0" repeatCount="indefinite" accel="50000" decel="50000" fill="hold" nodeType="withEffect">
                                  <p:stCondLst>
                                    <p:cond delay="0"/>
                                  </p:stCondLst>
                                  <p:childTnLst>
                                    <p:animMotion origin="layout" path="M -3.75E-6 -7.40741E-7 L -1.15638 0.02454 " pathEditMode="relative" rAng="0" ptsTypes="AA">
                                      <p:cBhvr>
                                        <p:cTn id="12" dur="31000" fill="hold"/>
                                        <p:tgtEl>
                                          <p:spTgt spid="17"/>
                                        </p:tgtEl>
                                        <p:attrNameLst>
                                          <p:attrName>ppt_x</p:attrName>
                                          <p:attrName>ppt_y</p:attrName>
                                        </p:attrNameLst>
                                      </p:cBhvr>
                                      <p:rCtr x="-57826" y="1227"/>
                                    </p:animMotion>
                                  </p:childTnLst>
                                </p:cTn>
                              </p:par>
                              <p:par>
                                <p:cTn id="13" presetID="35" presetClass="path" presetSubtype="0" repeatCount="indefinite" accel="50000" decel="50000" fill="hold" nodeType="withEffect">
                                  <p:stCondLst>
                                    <p:cond delay="0"/>
                                  </p:stCondLst>
                                  <p:childTnLst>
                                    <p:animMotion origin="layout" path="M 0.0819 0.0331 L 1.1983 -0.0412 " pathEditMode="relative" rAng="0" ptsTypes="AA">
                                      <p:cBhvr>
                                        <p:cTn id="14" dur="31000" fill="hold"/>
                                        <p:tgtEl>
                                          <p:spTgt spid="19"/>
                                        </p:tgtEl>
                                        <p:attrNameLst>
                                          <p:attrName>ppt_x</p:attrName>
                                          <p:attrName>ppt_y</p:attrName>
                                        </p:attrNameLst>
                                      </p:cBhvr>
                                      <p:rCtr x="55820" y="-3727"/>
                                    </p:animMotion>
                                  </p:childTnLst>
                                </p:cTn>
                              </p:par>
                              <p:par>
                                <p:cTn id="15" presetID="35" presetClass="path" presetSubtype="0" repeatCount="indefinite" accel="50000" decel="50000" fill="hold" nodeType="withEffect">
                                  <p:stCondLst>
                                    <p:cond delay="0"/>
                                  </p:stCondLst>
                                  <p:childTnLst>
                                    <p:animMotion origin="layout" path="M -3.125E-6 -0.01111 L -1.25065 0.00718 " pathEditMode="relative" rAng="0" ptsTypes="AA">
                                      <p:cBhvr>
                                        <p:cTn id="16" dur="36000" fill="hold"/>
                                        <p:tgtEl>
                                          <p:spTgt spid="34"/>
                                        </p:tgtEl>
                                        <p:attrNameLst>
                                          <p:attrName>ppt_x</p:attrName>
                                          <p:attrName>ppt_y</p:attrName>
                                        </p:attrNameLst>
                                      </p:cBhvr>
                                      <p:rCtr x="-62539" y="903"/>
                                    </p:animMotion>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34"/>
                                        </p:tgtEl>
                                        <p:attrNameLst>
                                          <p:attrName>r</p:attrName>
                                        </p:attrNameLst>
                                      </p:cBhvr>
                                    </p:animRot>
                                    <p:animRot by="-240000">
                                      <p:cBhvr>
                                        <p:cTn id="19" dur="400" fill="hold">
                                          <p:stCondLst>
                                            <p:cond delay="400"/>
                                          </p:stCondLst>
                                        </p:cTn>
                                        <p:tgtEl>
                                          <p:spTgt spid="34"/>
                                        </p:tgtEl>
                                        <p:attrNameLst>
                                          <p:attrName>r</p:attrName>
                                        </p:attrNameLst>
                                      </p:cBhvr>
                                    </p:animRot>
                                    <p:animRot by="240000">
                                      <p:cBhvr>
                                        <p:cTn id="20" dur="400" fill="hold">
                                          <p:stCondLst>
                                            <p:cond delay="800"/>
                                          </p:stCondLst>
                                        </p:cTn>
                                        <p:tgtEl>
                                          <p:spTgt spid="34"/>
                                        </p:tgtEl>
                                        <p:attrNameLst>
                                          <p:attrName>r</p:attrName>
                                        </p:attrNameLst>
                                      </p:cBhvr>
                                    </p:animRot>
                                    <p:animRot by="-240000">
                                      <p:cBhvr>
                                        <p:cTn id="21" dur="400" fill="hold">
                                          <p:stCondLst>
                                            <p:cond delay="1200"/>
                                          </p:stCondLst>
                                        </p:cTn>
                                        <p:tgtEl>
                                          <p:spTgt spid="34"/>
                                        </p:tgtEl>
                                        <p:attrNameLst>
                                          <p:attrName>r</p:attrName>
                                        </p:attrNameLst>
                                      </p:cBhvr>
                                    </p:animRot>
                                    <p:animRot by="120000">
                                      <p:cBhvr>
                                        <p:cTn id="22" dur="400" fill="hold">
                                          <p:stCondLst>
                                            <p:cond delay="1600"/>
                                          </p:stCondLst>
                                        </p:cTn>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pic>
        <p:nvPicPr>
          <p:cNvPr id="2" name="Picture 1"/>
          <p:cNvPicPr>
            <a:picLocks noChangeAspect="1"/>
          </p:cNvPicPr>
          <p:nvPr/>
        </p:nvPicPr>
        <p:blipFill rotWithShape="1">
          <a:blip r:embed="rId3"/>
          <a:srcRect t="1200"/>
          <a:stretch/>
        </p:blipFill>
        <p:spPr>
          <a:xfrm>
            <a:off x="6664569" y="986802"/>
            <a:ext cx="4501662" cy="3549236"/>
          </a:xfrm>
          <a:prstGeom prst="rect">
            <a:avLst/>
          </a:prstGeom>
        </p:spPr>
      </p:pic>
      <p:sp>
        <p:nvSpPr>
          <p:cNvPr id="5" name="Rectangle 4"/>
          <p:cNvSpPr/>
          <p:nvPr/>
        </p:nvSpPr>
        <p:spPr>
          <a:xfrm>
            <a:off x="6873013" y="4640222"/>
            <a:ext cx="4084773" cy="400110"/>
          </a:xfrm>
          <a:prstGeom prst="rect">
            <a:avLst/>
          </a:prstGeom>
        </p:spPr>
        <p:txBody>
          <a:bodyPr wrap="none">
            <a:spAutoFit/>
          </a:bodyPr>
          <a:lstStyle/>
          <a:p>
            <a:r>
              <a:rPr lang="en-US" sz="2000" dirty="0" err="1">
                <a:solidFill>
                  <a:srgbClr val="3333CC"/>
                </a:solidFill>
                <a:latin typeface="Arial" panose="020B0604020202020204" pitchFamily="34" charset="0"/>
                <a:cs typeface="Arial" panose="020B0604020202020204" pitchFamily="34" charset="0"/>
              </a:rPr>
              <a:t>Hình</a:t>
            </a:r>
            <a:r>
              <a:rPr lang="en-US" sz="2000" dirty="0">
                <a:solidFill>
                  <a:srgbClr val="3333CC"/>
                </a:solidFill>
                <a:latin typeface="Arial" panose="020B0604020202020204" pitchFamily="34" charset="0"/>
                <a:cs typeface="Arial" panose="020B0604020202020204" pitchFamily="34" charset="0"/>
              </a:rPr>
              <a:t> 18.1. </a:t>
            </a:r>
            <a:r>
              <a:rPr lang="en-US" sz="2000" dirty="0" err="1">
                <a:solidFill>
                  <a:srgbClr val="3333CC"/>
                </a:solidFill>
                <a:latin typeface="Arial" panose="020B0604020202020204" pitchFamily="34" charset="0"/>
                <a:cs typeface="Arial" panose="020B0604020202020204" pitchFamily="34" charset="0"/>
              </a:rPr>
              <a:t>Giá</a:t>
            </a:r>
            <a:r>
              <a:rPr lang="en-US" sz="2000" dirty="0">
                <a:solidFill>
                  <a:srgbClr val="3333CC"/>
                </a:solidFill>
                <a:latin typeface="Arial" panose="020B0604020202020204" pitchFamily="34" charset="0"/>
                <a:cs typeface="Arial" panose="020B0604020202020204" pitchFamily="34" charset="0"/>
              </a:rPr>
              <a:t> </a:t>
            </a:r>
            <a:r>
              <a:rPr lang="en-US" sz="2000" dirty="0" err="1">
                <a:solidFill>
                  <a:srgbClr val="3333CC"/>
                </a:solidFill>
                <a:latin typeface="Arial" panose="020B0604020202020204" pitchFamily="34" charset="0"/>
                <a:cs typeface="Arial" panose="020B0604020202020204" pitchFamily="34" charset="0"/>
              </a:rPr>
              <a:t>sách</a:t>
            </a:r>
            <a:r>
              <a:rPr lang="en-US" sz="2000" dirty="0">
                <a:solidFill>
                  <a:srgbClr val="3333CC"/>
                </a:solidFill>
                <a:latin typeface="Arial" panose="020B0604020202020204" pitchFamily="34" charset="0"/>
                <a:cs typeface="Arial" panose="020B0604020202020204" pitchFamily="34" charset="0"/>
              </a:rPr>
              <a:t> </a:t>
            </a:r>
            <a:r>
              <a:rPr lang="en-US" sz="2000" dirty="0" err="1">
                <a:solidFill>
                  <a:srgbClr val="3333CC"/>
                </a:solidFill>
                <a:latin typeface="Arial" panose="020B0604020202020204" pitchFamily="34" charset="0"/>
                <a:cs typeface="Arial" panose="020B0604020202020204" pitchFamily="34" charset="0"/>
              </a:rPr>
              <a:t>của</a:t>
            </a:r>
            <a:r>
              <a:rPr lang="en-US" sz="2000" dirty="0">
                <a:solidFill>
                  <a:srgbClr val="3333CC"/>
                </a:solidFill>
                <a:latin typeface="Arial" panose="020B0604020202020204" pitchFamily="34" charset="0"/>
                <a:cs typeface="Arial" panose="020B0604020202020204" pitchFamily="34" charset="0"/>
              </a:rPr>
              <a:t> </a:t>
            </a:r>
            <a:r>
              <a:rPr lang="en-US" sz="2000" dirty="0" err="1">
                <a:solidFill>
                  <a:srgbClr val="3333CC"/>
                </a:solidFill>
                <a:latin typeface="Arial" panose="020B0604020202020204" pitchFamily="34" charset="0"/>
                <a:cs typeface="Arial" panose="020B0604020202020204" pitchFamily="34" charset="0"/>
              </a:rPr>
              <a:t>thầy</a:t>
            </a:r>
            <a:r>
              <a:rPr lang="en-US" sz="2000" dirty="0">
                <a:solidFill>
                  <a:srgbClr val="3333CC"/>
                </a:solidFill>
                <a:latin typeface="Arial" panose="020B0604020202020204" pitchFamily="34" charset="0"/>
                <a:cs typeface="Arial" panose="020B0604020202020204" pitchFamily="34" charset="0"/>
              </a:rPr>
              <a:t> </a:t>
            </a:r>
            <a:r>
              <a:rPr lang="en-US" sz="2000" dirty="0" err="1">
                <a:solidFill>
                  <a:srgbClr val="3333CC"/>
                </a:solidFill>
                <a:latin typeface="Arial" panose="020B0604020202020204" pitchFamily="34" charset="0"/>
                <a:cs typeface="Arial" panose="020B0604020202020204" pitchFamily="34" charset="0"/>
              </a:rPr>
              <a:t>Bình</a:t>
            </a:r>
            <a:endParaRPr lang="en-US" sz="2000" dirty="0">
              <a:solidFill>
                <a:srgbClr val="3333CC"/>
              </a:solidFill>
              <a:latin typeface="Arial" panose="020B0604020202020204" pitchFamily="34" charset="0"/>
              <a:cs typeface="Arial" panose="020B0604020202020204" pitchFamily="34" charset="0"/>
            </a:endParaRPr>
          </a:p>
        </p:txBody>
      </p:sp>
      <p:sp>
        <p:nvSpPr>
          <p:cNvPr id="10" name="Cloud 9"/>
          <p:cNvSpPr/>
          <p:nvPr/>
        </p:nvSpPr>
        <p:spPr>
          <a:xfrm>
            <a:off x="237391" y="1019117"/>
            <a:ext cx="6427177" cy="3793009"/>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a:solidFill>
                <a:srgbClr val="3333CC"/>
              </a:solidFill>
              <a:latin typeface="Times New Roman" panose="02020603050405020304" pitchFamily="18" charset="0"/>
              <a:cs typeface="Times New Roman" panose="02020603050405020304" pitchFamily="18" charset="0"/>
            </a:endParaRPr>
          </a:p>
        </p:txBody>
      </p:sp>
      <p:sp>
        <p:nvSpPr>
          <p:cNvPr id="3" name="Rectangle 2"/>
          <p:cNvSpPr/>
          <p:nvPr/>
        </p:nvSpPr>
        <p:spPr>
          <a:xfrm>
            <a:off x="988080" y="1619130"/>
            <a:ext cx="5169876" cy="2677656"/>
          </a:xfrm>
          <a:prstGeom prst="rect">
            <a:avLst/>
          </a:prstGeom>
        </p:spPr>
        <p:txBody>
          <a:bodyPr wrap="square">
            <a:spAutoFit/>
          </a:bodyPr>
          <a:lstStyle/>
          <a:p>
            <a:r>
              <a:rPr lang="en-US" sz="2800" b="1">
                <a:solidFill>
                  <a:srgbClr val="3333CC"/>
                </a:solidFill>
                <a:latin typeface="Times New Roman" panose="02020603050405020304" pitchFamily="18" charset="0"/>
                <a:cs typeface="Times New Roman" panose="02020603050405020304" pitchFamily="18" charset="0"/>
              </a:rPr>
              <a:t>Các con hãy quan sát </a:t>
            </a:r>
            <a:r>
              <a:rPr lang="en-US" sz="2800" b="1" smtClean="0">
                <a:solidFill>
                  <a:srgbClr val="3333CC"/>
                </a:solidFill>
                <a:latin typeface="Times New Roman" panose="02020603050405020304" pitchFamily="18" charset="0"/>
                <a:cs typeface="Times New Roman" panose="02020603050405020304" pitchFamily="18" charset="0"/>
              </a:rPr>
              <a:t>hình 18.1. Hình </a:t>
            </a:r>
            <a:r>
              <a:rPr lang="en-US" sz="2800" b="1">
                <a:solidFill>
                  <a:srgbClr val="3333CC"/>
                </a:solidFill>
                <a:latin typeface="Times New Roman" panose="02020603050405020304" pitchFamily="18" charset="0"/>
                <a:cs typeface="Times New Roman" panose="02020603050405020304" pitchFamily="18" charset="0"/>
              </a:rPr>
              <a:t>ảnh giá sách của thầy </a:t>
            </a:r>
            <a:r>
              <a:rPr lang="en-US" sz="2800" b="1" smtClean="0">
                <a:solidFill>
                  <a:srgbClr val="3333CC"/>
                </a:solidFill>
                <a:latin typeface="Times New Roman" panose="02020603050405020304" pitchFamily="18" charset="0"/>
                <a:cs typeface="Times New Roman" panose="02020603050405020304" pitchFamily="18" charset="0"/>
              </a:rPr>
              <a:t>Bình  và </a:t>
            </a:r>
            <a:r>
              <a:rPr lang="en-US" sz="2800" b="1">
                <a:solidFill>
                  <a:srgbClr val="3333CC"/>
                </a:solidFill>
                <a:latin typeface="Times New Roman" panose="02020603050405020304" pitchFamily="18" charset="0"/>
                <a:cs typeface="Times New Roman" panose="02020603050405020304" pitchFamily="18" charset="0"/>
              </a:rPr>
              <a:t>cho </a:t>
            </a:r>
            <a:r>
              <a:rPr lang="en-US" sz="2800" b="1" smtClean="0">
                <a:solidFill>
                  <a:srgbClr val="3333CC"/>
                </a:solidFill>
                <a:latin typeface="Times New Roman" panose="02020603050405020304" pitchFamily="18" charset="0"/>
                <a:cs typeface="Times New Roman" panose="02020603050405020304" pitchFamily="18" charset="0"/>
              </a:rPr>
              <a:t>biết</a:t>
            </a:r>
          </a:p>
          <a:p>
            <a:r>
              <a:rPr lang="en-US" sz="2800" b="1" smtClean="0">
                <a:solidFill>
                  <a:srgbClr val="3333CC"/>
                </a:solidFill>
                <a:latin typeface="Times New Roman" panose="02020603050405020304" pitchFamily="18" charset="0"/>
                <a:cs typeface="Times New Roman" panose="02020603050405020304" pitchFamily="18" charset="0"/>
              </a:rPr>
              <a:t> </a:t>
            </a:r>
            <a:r>
              <a:rPr lang="en-US" sz="2800" b="1">
                <a:solidFill>
                  <a:srgbClr val="3333CC"/>
                </a:solidFill>
                <a:latin typeface="Times New Roman" panose="02020603050405020304" pitchFamily="18" charset="0"/>
                <a:cs typeface="Times New Roman" panose="02020603050405020304" pitchFamily="18" charset="0"/>
              </a:rPr>
              <a:t>“Giá sách của thầy Bình đã được sắp xếp chưa? Có dễ tìm không?”</a:t>
            </a:r>
          </a:p>
        </p:txBody>
      </p:sp>
      <p:sp>
        <p:nvSpPr>
          <p:cNvPr id="4" name="Rectangle 3"/>
          <p:cNvSpPr/>
          <p:nvPr/>
        </p:nvSpPr>
        <p:spPr>
          <a:xfrm>
            <a:off x="237391" y="5040332"/>
            <a:ext cx="11519389" cy="1366528"/>
          </a:xfrm>
          <a:prstGeom prst="rect">
            <a:avLst/>
          </a:prstGeom>
        </p:spPr>
        <p:txBody>
          <a:bodyPr wrap="square">
            <a:spAutoFit/>
          </a:bodyPr>
          <a:lstStyle/>
          <a:p>
            <a:pPr>
              <a:lnSpc>
                <a:spcPct val="115000"/>
              </a:lnSpc>
              <a:spcAft>
                <a:spcPts val="800"/>
              </a:spcAft>
            </a:pP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-&gt;Thầy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Bình sắp xếp đồ vật, sách vở một cách hợp lý nên khi cần cuốn sách nào thầy tìm ra rất nhanh. Vậy để giúp các em tìm kiếm đồ vật, sách vở một cách nhanh chóng nhất dựa vào sự sắp thì cô và các con sẽ đi tìm hiểu bài học ngày hôm nay.</a:t>
            </a:r>
            <a:endParaRPr lang="en-US" sz="240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2" name="Picture 11"/>
          <p:cNvPicPr>
            <a:picLocks noChangeAspect="1"/>
          </p:cNvPicPr>
          <p:nvPr/>
        </p:nvPicPr>
        <p:blipFill>
          <a:blip r:embed="rId4"/>
          <a:stretch>
            <a:fillRect/>
          </a:stretch>
        </p:blipFill>
        <p:spPr>
          <a:xfrm>
            <a:off x="237392" y="282378"/>
            <a:ext cx="911469" cy="1074037"/>
          </a:xfrm>
          <a:prstGeom prst="rect">
            <a:avLst/>
          </a:prstGeom>
        </p:spPr>
      </p:pic>
      <p:pic>
        <p:nvPicPr>
          <p:cNvPr id="13" name="Picture 12"/>
          <p:cNvPicPr>
            <a:picLocks noChangeAspect="1"/>
          </p:cNvPicPr>
          <p:nvPr/>
        </p:nvPicPr>
        <p:blipFill>
          <a:blip r:embed="rId5"/>
          <a:stretch>
            <a:fillRect/>
          </a:stretch>
        </p:blipFill>
        <p:spPr>
          <a:xfrm>
            <a:off x="11291147" y="269939"/>
            <a:ext cx="689284" cy="1127720"/>
          </a:xfrm>
          <a:prstGeom prst="rect">
            <a:avLst/>
          </a:prstGeom>
        </p:spPr>
      </p:pic>
    </p:spTree>
    <p:extLst>
      <p:ext uri="{BB962C8B-B14F-4D97-AF65-F5344CB8AC3E}">
        <p14:creationId xmlns:p14="http://schemas.microsoft.com/office/powerpoint/2010/main" val="401403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p:val>
                                            <p:fltVal val="0"/>
                                          </p:val>
                                        </p:tav>
                                        <p:tav tm="100000">
                                          <p:val>
                                            <p:strVal val="#ppt_w"/>
                                          </p:val>
                                        </p:tav>
                                      </p:tavLst>
                                    </p:anim>
                                    <p:anim calcmode="lin" valueType="num">
                                      <p:cBhvr>
                                        <p:cTn id="28" dur="1000" fill="hold"/>
                                        <p:tgtEl>
                                          <p:spTgt spid="4"/>
                                        </p:tgtEl>
                                        <p:attrNameLst>
                                          <p:attrName>ppt_h</p:attrName>
                                        </p:attrNameLst>
                                      </p:cBhvr>
                                      <p:tavLst>
                                        <p:tav tm="0">
                                          <p:val>
                                            <p:fltVal val="0"/>
                                          </p:val>
                                        </p:tav>
                                        <p:tav tm="100000">
                                          <p:val>
                                            <p:strVal val="#ppt_h"/>
                                          </p:val>
                                        </p:tav>
                                      </p:tavLst>
                                    </p:anim>
                                    <p:anim calcmode="lin" valueType="num">
                                      <p:cBhvr>
                                        <p:cTn id="29" dur="1000" fill="hold"/>
                                        <p:tgtEl>
                                          <p:spTgt spid="4"/>
                                        </p:tgtEl>
                                        <p:attrNameLst>
                                          <p:attrName>style.rotation</p:attrName>
                                        </p:attrNameLst>
                                      </p:cBhvr>
                                      <p:tavLst>
                                        <p:tav tm="0">
                                          <p:val>
                                            <p:fltVal val="90"/>
                                          </p:val>
                                        </p:tav>
                                        <p:tav tm="100000">
                                          <p:val>
                                            <p:fltVal val="0"/>
                                          </p:val>
                                        </p:tav>
                                      </p:tavLst>
                                    </p:anim>
                                    <p:animEffect transition="in" filter="fade">
                                      <p:cBhvr>
                                        <p:cTn id="3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1711682" y="861876"/>
            <a:ext cx="8259846" cy="3556954"/>
          </a:xfrm>
          <a:prstGeom prst="cloud">
            <a:avLst/>
          </a:prstGeom>
          <a:solidFill>
            <a:srgbClr val="FEFFCB"/>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Aft>
                <a:spcPts val="600"/>
              </a:spcAft>
            </a:pPr>
            <a:r>
              <a:rPr lang="en-US" sz="3600" b="1" u="sng" smtClean="0">
                <a:ln w="28575">
                  <a:noFill/>
                </a:ln>
                <a:solidFill>
                  <a:srgbClr val="3333FF"/>
                </a:solidFill>
                <a:latin typeface="Times New Roman" panose="02020603050405020304" pitchFamily="18" charset="0"/>
                <a:ea typeface="Tahoma" panose="020B0604030504040204" pitchFamily="34" charset="0"/>
                <a:cs typeface="Times New Roman" panose="02020603050405020304" pitchFamily="18" charset="0"/>
              </a:rPr>
              <a:t>TIẾT 19 - </a:t>
            </a:r>
            <a:r>
              <a:rPr lang="vi-VN" sz="3600" b="1" u="sng" smtClean="0">
                <a:ln w="28575">
                  <a:noFill/>
                </a:ln>
                <a:solidFill>
                  <a:srgbClr val="3333FF"/>
                </a:solidFill>
                <a:latin typeface="Times New Roman" panose="02020603050405020304" pitchFamily="18" charset="0"/>
                <a:ea typeface="Tahoma" panose="020B0604030504040204" pitchFamily="34" charset="0"/>
                <a:cs typeface="Times New Roman" panose="02020603050405020304" pitchFamily="18" charset="0"/>
              </a:rPr>
              <a:t>BÀI </a:t>
            </a:r>
            <a:r>
              <a:rPr lang="en-US" sz="3600" b="1" u="sng">
                <a:ln w="28575">
                  <a:noFill/>
                </a:ln>
                <a:solidFill>
                  <a:srgbClr val="3333FF"/>
                </a:solidFill>
                <a:latin typeface="Times New Roman" panose="02020603050405020304" pitchFamily="18" charset="0"/>
                <a:ea typeface="Tahoma" panose="020B0604030504040204" pitchFamily="34" charset="0"/>
                <a:cs typeface="Times New Roman" panose="02020603050405020304" pitchFamily="18" charset="0"/>
              </a:rPr>
              <a:t>18</a:t>
            </a:r>
            <a:endParaRPr lang="vi-VN" sz="3600" b="1" u="sng">
              <a:ln w="28575">
                <a:noFill/>
              </a:ln>
              <a:solidFill>
                <a:srgbClr val="3333FF"/>
              </a:solidFill>
              <a:latin typeface="Times New Roman" panose="02020603050405020304" pitchFamily="18" charset="0"/>
              <a:ea typeface="Tahoma" panose="020B0604030504040204" pitchFamily="34" charset="0"/>
              <a:cs typeface="Times New Roman" panose="02020603050405020304" pitchFamily="18" charset="0"/>
            </a:endParaRPr>
          </a:p>
          <a:p>
            <a:pPr algn="ctr">
              <a:lnSpc>
                <a:spcPct val="120000"/>
              </a:lnSpc>
            </a:pPr>
            <a:r>
              <a:rPr lang="en-US" sz="3600" b="1">
                <a:solidFill>
                  <a:srgbClr val="3333FF"/>
                </a:solidFill>
                <a:latin typeface="Times New Roman" panose="02020603050405020304" pitchFamily="18" charset="0"/>
                <a:cs typeface="Times New Roman" panose="02020603050405020304" pitchFamily="18" charset="0"/>
              </a:rPr>
              <a:t>TÌM KIẾM ĐỐI TƯỢNG DỰA VÀO SẮP XẾP</a:t>
            </a:r>
            <a:endParaRPr lang="vi-VN" sz="3600" b="1" dirty="0">
              <a:ln w="28575">
                <a:noFill/>
              </a:ln>
              <a:solidFill>
                <a:srgbClr val="3333FF"/>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250957" y="4297731"/>
            <a:ext cx="2921451" cy="2313838"/>
          </a:xfrm>
          <a:prstGeom prst="rect">
            <a:avLst/>
          </a:prstGeom>
        </p:spPr>
      </p:pic>
      <p:pic>
        <p:nvPicPr>
          <p:cNvPr id="9" name="Picture 8"/>
          <p:cNvPicPr>
            <a:picLocks noChangeAspect="1"/>
          </p:cNvPicPr>
          <p:nvPr/>
        </p:nvPicPr>
        <p:blipFill>
          <a:blip r:embed="rId3"/>
          <a:stretch>
            <a:fillRect/>
          </a:stretch>
        </p:blipFill>
        <p:spPr>
          <a:xfrm>
            <a:off x="3720668" y="4418830"/>
            <a:ext cx="1916544" cy="2006164"/>
          </a:xfrm>
          <a:prstGeom prst="rect">
            <a:avLst/>
          </a:prstGeom>
        </p:spPr>
      </p:pic>
      <p:pic>
        <p:nvPicPr>
          <p:cNvPr id="11" name="Picture 10"/>
          <p:cNvPicPr>
            <a:picLocks noChangeAspect="1"/>
          </p:cNvPicPr>
          <p:nvPr/>
        </p:nvPicPr>
        <p:blipFill>
          <a:blip r:embed="rId4"/>
          <a:stretch>
            <a:fillRect/>
          </a:stretch>
        </p:blipFill>
        <p:spPr>
          <a:xfrm>
            <a:off x="6185473" y="4378036"/>
            <a:ext cx="2408022" cy="2063764"/>
          </a:xfrm>
          <a:prstGeom prst="rect">
            <a:avLst/>
          </a:prstGeom>
        </p:spPr>
      </p:pic>
      <p:pic>
        <p:nvPicPr>
          <p:cNvPr id="12" name="Picture 11"/>
          <p:cNvPicPr>
            <a:picLocks noChangeAspect="1"/>
          </p:cNvPicPr>
          <p:nvPr/>
        </p:nvPicPr>
        <p:blipFill>
          <a:blip r:embed="rId5"/>
          <a:stretch>
            <a:fillRect/>
          </a:stretch>
        </p:blipFill>
        <p:spPr>
          <a:xfrm>
            <a:off x="9141756" y="4422428"/>
            <a:ext cx="2833366" cy="2019372"/>
          </a:xfrm>
          <a:prstGeom prst="rect">
            <a:avLst/>
          </a:prstGeom>
        </p:spPr>
      </p:pic>
      <p:pic>
        <p:nvPicPr>
          <p:cNvPr id="14" name="Picture 13"/>
          <p:cNvPicPr>
            <a:picLocks noChangeAspect="1"/>
          </p:cNvPicPr>
          <p:nvPr/>
        </p:nvPicPr>
        <p:blipFill>
          <a:blip r:embed="rId6"/>
          <a:stretch>
            <a:fillRect/>
          </a:stretch>
        </p:blipFill>
        <p:spPr>
          <a:xfrm>
            <a:off x="250957" y="314062"/>
            <a:ext cx="1397387" cy="1646623"/>
          </a:xfrm>
          <a:prstGeom prst="rect">
            <a:avLst/>
          </a:prstGeom>
        </p:spPr>
      </p:pic>
      <p:sp>
        <p:nvSpPr>
          <p:cNvPr id="10" name="Cloud Callout 9"/>
          <p:cNvSpPr/>
          <p:nvPr/>
        </p:nvSpPr>
        <p:spPr>
          <a:xfrm>
            <a:off x="9384665" y="475171"/>
            <a:ext cx="2347548" cy="1085556"/>
          </a:xfrm>
          <a:prstGeom prst="cloudCallout">
            <a:avLst>
              <a:gd name="adj1" fmla="val -78310"/>
              <a:gd name="adj2" fmla="val 49717"/>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smtClean="0">
                <a:solidFill>
                  <a:schemeClr val="tx1"/>
                </a:solidFill>
                <a:latin typeface="Arial" panose="020B0604020202020204" pitchFamily="34" charset="0"/>
                <a:cs typeface="Arial" panose="020B0604020202020204" pitchFamily="34" charset="0"/>
              </a:rPr>
              <a:t>SGK-45,46</a:t>
            </a:r>
            <a:endParaRPr lang="en-US"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3033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015879" y="810784"/>
            <a:ext cx="5973289" cy="553998"/>
            <a:chOff x="689904" y="1379898"/>
            <a:chExt cx="5973289" cy="553998"/>
          </a:xfrm>
        </p:grpSpPr>
        <p:grpSp>
          <p:nvGrpSpPr>
            <p:cNvPr id="10" name="Group 9"/>
            <p:cNvGrpSpPr/>
            <p:nvPr/>
          </p:nvGrpSpPr>
          <p:grpSpPr>
            <a:xfrm>
              <a:off x="689904" y="1379898"/>
              <a:ext cx="429926" cy="553998"/>
              <a:chOff x="1082666" y="1379838"/>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8"/>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45277"/>
              <a:ext cx="5562741" cy="477054"/>
            </a:xfrm>
            <a:prstGeom prst="rect">
              <a:avLst/>
            </a:prstGeom>
            <a:noFill/>
          </p:spPr>
          <p:txBody>
            <a:bodyPr wrap="none" rtlCol="0">
              <a:spAutoFit/>
            </a:bodyPr>
            <a:lstStyle/>
            <a:p>
              <a:r>
                <a:rPr lang="en-US" sz="2500" b="1" dirty="0" err="1" smtClean="0">
                  <a:solidFill>
                    <a:srgbClr val="FF0000"/>
                  </a:solidFill>
                  <a:latin typeface="Arial" panose="020B0604020202020204" pitchFamily="34" charset="0"/>
                  <a:cs typeface="Arial" panose="020B0604020202020204" pitchFamily="34" charset="0"/>
                </a:rPr>
                <a:t>Tìm</a:t>
              </a:r>
              <a:r>
                <a:rPr lang="en-US" sz="2500" b="1" dirty="0" smtClean="0">
                  <a:solidFill>
                    <a:srgbClr val="FF0000"/>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kiếm</a:t>
              </a:r>
              <a:r>
                <a:rPr lang="en-US" sz="2500" b="1" dirty="0" smtClean="0">
                  <a:solidFill>
                    <a:srgbClr val="FF0000"/>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đúng</a:t>
              </a:r>
              <a:r>
                <a:rPr lang="en-US" sz="2500" b="1" dirty="0" smtClean="0">
                  <a:solidFill>
                    <a:srgbClr val="FF0000"/>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và</a:t>
              </a:r>
              <a:r>
                <a:rPr lang="en-US" sz="2500" b="1" dirty="0" smtClean="0">
                  <a:solidFill>
                    <a:srgbClr val="FF0000"/>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nhanh</a:t>
              </a:r>
              <a:r>
                <a:rPr lang="en-US" sz="2500" b="1" dirty="0" smtClean="0">
                  <a:solidFill>
                    <a:srgbClr val="FF0000"/>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đối</a:t>
              </a:r>
              <a:r>
                <a:rPr lang="en-US" sz="2500" b="1" dirty="0" smtClean="0">
                  <a:solidFill>
                    <a:srgbClr val="FF0000"/>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tượng</a:t>
              </a:r>
              <a:endParaRPr lang="en-US" sz="2500" b="1" dirty="0">
                <a:solidFill>
                  <a:srgbClr val="FF0000"/>
                </a:solidFill>
                <a:latin typeface="Arial" panose="020B0604020202020204" pitchFamily="34" charset="0"/>
                <a:cs typeface="Arial" panose="020B0604020202020204" pitchFamily="34" charset="0"/>
              </a:endParaRPr>
            </a:p>
          </p:txBody>
        </p:sp>
      </p:grpSp>
      <p:grpSp>
        <p:nvGrpSpPr>
          <p:cNvPr id="4" name="Group 3"/>
          <p:cNvGrpSpPr/>
          <p:nvPr/>
        </p:nvGrpSpPr>
        <p:grpSpPr>
          <a:xfrm>
            <a:off x="4228344" y="349650"/>
            <a:ext cx="3962049" cy="476280"/>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6" name="Rectangle 5"/>
          <p:cNvSpPr/>
          <p:nvPr/>
        </p:nvSpPr>
        <p:spPr>
          <a:xfrm>
            <a:off x="580291" y="4178955"/>
            <a:ext cx="11425327" cy="1384995"/>
          </a:xfrm>
          <a:prstGeom prst="rect">
            <a:avLst/>
          </a:prstGeom>
        </p:spPr>
        <p:txBody>
          <a:bodyPr wrap="square">
            <a:spAutoFit/>
          </a:bodyPr>
          <a:lstStyle/>
          <a:p>
            <a:pPr algn="just"/>
            <a:r>
              <a:rPr lang="en-US" sz="2800" smtClean="0">
                <a:solidFill>
                  <a:srgbClr val="3333CC"/>
                </a:solidFill>
                <a:latin typeface="Arial" panose="020B0604020202020204" pitchFamily="34" charset="0"/>
                <a:cs typeface="Arial" panose="020B0604020202020204" pitchFamily="34" charset="0"/>
              </a:rPr>
              <a:t>-&gt;</a:t>
            </a:r>
            <a:r>
              <a:rPr lang="vi-VN" sz="2800" smtClean="0">
                <a:solidFill>
                  <a:srgbClr val="C00000"/>
                </a:solidFill>
                <a:latin typeface="Arial" panose="020B0604020202020204" pitchFamily="34" charset="0"/>
                <a:cs typeface="Arial" panose="020B0604020202020204" pitchFamily="34" charset="0"/>
              </a:rPr>
              <a:t>Trong</a:t>
            </a:r>
            <a:r>
              <a:rPr lang="en-US" sz="2800" smtClean="0">
                <a:solidFill>
                  <a:srgbClr val="C00000"/>
                </a:solidFill>
                <a:latin typeface="Arial" panose="020B0604020202020204" pitchFamily="34" charset="0"/>
                <a:cs typeface="Arial" panose="020B0604020202020204" pitchFamily="34" charset="0"/>
              </a:rPr>
              <a:t> </a:t>
            </a:r>
            <a:r>
              <a:rPr lang="vi-VN" sz="2800" smtClean="0">
                <a:solidFill>
                  <a:srgbClr val="C00000"/>
                </a:solidFill>
                <a:latin typeface="Arial" panose="020B0604020202020204" pitchFamily="34" charset="0"/>
                <a:cs typeface="Arial" panose="020B0604020202020204" pitchFamily="34" charset="0"/>
              </a:rPr>
              <a:t>phố</a:t>
            </a:r>
            <a:r>
              <a:rPr lang="vi-VN" sz="2800" dirty="0">
                <a:solidFill>
                  <a:srgbClr val="C00000"/>
                </a:solidFill>
                <a:latin typeface="Arial" panose="020B0604020202020204" pitchFamily="34" charset="0"/>
                <a:cs typeface="Arial" panose="020B0604020202020204" pitchFamily="34" charset="0"/>
              </a:rPr>
              <a:t>, nhà được đánh số theo thứ tự tăng dần. Một bên là số chẵn, một bên là số lẻ</a:t>
            </a:r>
            <a:r>
              <a:rPr lang="vi-VN" sz="2800">
                <a:solidFill>
                  <a:srgbClr val="C00000"/>
                </a:solidFill>
                <a:latin typeface="Arial" panose="020B0604020202020204" pitchFamily="34" charset="0"/>
                <a:cs typeface="Arial" panose="020B0604020202020204" pitchFamily="34" charset="0"/>
              </a:rPr>
              <a:t>. </a:t>
            </a:r>
            <a:endParaRPr lang="en-US" sz="2800" smtClean="0">
              <a:solidFill>
                <a:srgbClr val="C00000"/>
              </a:solidFill>
              <a:latin typeface="Arial" panose="020B0604020202020204" pitchFamily="34" charset="0"/>
              <a:cs typeface="Arial" panose="020B0604020202020204" pitchFamily="34" charset="0"/>
            </a:endParaRPr>
          </a:p>
          <a:p>
            <a:pPr algn="just"/>
            <a:r>
              <a:rPr lang="vi-VN" sz="2800" smtClean="0">
                <a:solidFill>
                  <a:srgbClr val="C00000"/>
                </a:solidFill>
                <a:latin typeface="Arial" panose="020B0604020202020204" pitchFamily="34" charset="0"/>
                <a:cs typeface="Arial" panose="020B0604020202020204" pitchFamily="34" charset="0"/>
              </a:rPr>
              <a:t>Nam </a:t>
            </a:r>
            <a:r>
              <a:rPr lang="vi-VN" sz="2800" dirty="0">
                <a:solidFill>
                  <a:srgbClr val="C00000"/>
                </a:solidFill>
                <a:latin typeface="Arial" panose="020B0604020202020204" pitchFamily="34" charset="0"/>
                <a:cs typeface="Arial" panose="020B0604020202020204" pitchFamily="34" charset="0"/>
              </a:rPr>
              <a:t>cùng </a:t>
            </a:r>
            <a:r>
              <a:rPr lang="vi-VN" sz="2800">
                <a:solidFill>
                  <a:srgbClr val="C00000"/>
                </a:solidFill>
                <a:latin typeface="Arial" panose="020B0604020202020204" pitchFamily="34" charset="0"/>
                <a:cs typeface="Arial" panose="020B0604020202020204" pitchFamily="34" charset="0"/>
              </a:rPr>
              <a:t>mẹ </a:t>
            </a:r>
            <a:r>
              <a:rPr lang="vi-VN" sz="2800" smtClean="0">
                <a:solidFill>
                  <a:srgbClr val="C00000"/>
                </a:solidFill>
                <a:latin typeface="Arial" panose="020B0604020202020204" pitchFamily="34" charset="0"/>
                <a:cs typeface="Arial" panose="020B0604020202020204" pitchFamily="34" charset="0"/>
              </a:rPr>
              <a:t>đã </a:t>
            </a:r>
            <a:r>
              <a:rPr lang="vi-VN" sz="2800" dirty="0">
                <a:solidFill>
                  <a:srgbClr val="C00000"/>
                </a:solidFill>
                <a:latin typeface="Arial" panose="020B0604020202020204" pitchFamily="34" charset="0"/>
                <a:cs typeface="Arial" panose="020B0604020202020204" pitchFamily="34" charset="0"/>
              </a:rPr>
              <a:t>đến số nhà 45.</a:t>
            </a:r>
            <a:endParaRPr lang="en-US" sz="2800" dirty="0">
              <a:solidFill>
                <a:srgbClr val="C00000"/>
              </a:solidFill>
              <a:latin typeface="Arial" panose="020B0604020202020204" pitchFamily="34" charset="0"/>
              <a:cs typeface="Arial" panose="020B0604020202020204" pitchFamily="34" charset="0"/>
            </a:endParaRPr>
          </a:p>
        </p:txBody>
      </p:sp>
      <p:sp>
        <p:nvSpPr>
          <p:cNvPr id="7" name="Rounded Rectangle 6"/>
          <p:cNvSpPr/>
          <p:nvPr/>
        </p:nvSpPr>
        <p:spPr>
          <a:xfrm>
            <a:off x="891221" y="1524172"/>
            <a:ext cx="6005146" cy="234997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7274947" y="1086069"/>
            <a:ext cx="4730671" cy="3094045"/>
          </a:xfrm>
          <a:prstGeom prst="rect">
            <a:avLst/>
          </a:prstGeom>
        </p:spPr>
      </p:pic>
      <p:sp>
        <p:nvSpPr>
          <p:cNvPr id="5" name="Rounded Rectangle 4"/>
          <p:cNvSpPr/>
          <p:nvPr/>
        </p:nvSpPr>
        <p:spPr>
          <a:xfrm>
            <a:off x="9561152" y="3057793"/>
            <a:ext cx="497501" cy="553916"/>
          </a:xfrm>
          <a:prstGeom prst="roundRect">
            <a:avLst/>
          </a:prstGeom>
          <a:solidFill>
            <a:srgbClr val="3333FF"/>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smtClean="0">
                <a:solidFill>
                  <a:schemeClr val="bg1"/>
                </a:solidFill>
                <a:latin typeface="Arial Black" panose="020B0A04020102020204" pitchFamily="34" charset="0"/>
              </a:rPr>
              <a:t>45</a:t>
            </a:r>
            <a:endParaRPr lang="en-US" sz="1400">
              <a:solidFill>
                <a:schemeClr val="bg1"/>
              </a:solidFill>
              <a:latin typeface="Arial Black" panose="020B0A04020102020204" pitchFamily="34" charset="0"/>
            </a:endParaRPr>
          </a:p>
        </p:txBody>
      </p:sp>
      <p:sp>
        <p:nvSpPr>
          <p:cNvPr id="8" name="Rectangle 7"/>
          <p:cNvSpPr/>
          <p:nvPr/>
        </p:nvSpPr>
        <p:spPr>
          <a:xfrm>
            <a:off x="954456" y="1658022"/>
            <a:ext cx="6131201" cy="2092881"/>
          </a:xfrm>
          <a:prstGeom prst="rect">
            <a:avLst/>
          </a:prstGeom>
        </p:spPr>
        <p:txBody>
          <a:bodyPr wrap="square">
            <a:spAutoFit/>
          </a:bodyPr>
          <a:lstStyle/>
          <a:p>
            <a:pPr marL="457200" indent="-457200">
              <a:buFont typeface="Wingdings" panose="05000000000000000000" pitchFamily="2" charset="2"/>
              <a:buChar char="Ø"/>
            </a:pPr>
            <a:r>
              <a:rPr lang="en-US" sz="2600">
                <a:solidFill>
                  <a:srgbClr val="3333FF"/>
                </a:solidFill>
                <a:latin typeface="Arial" panose="020B0604020202020204" pitchFamily="34" charset="0"/>
                <a:ea typeface="Calibri" panose="020F0502020204030204" pitchFamily="34" charset="0"/>
                <a:cs typeface="Arial" panose="020B0604020202020204" pitchFamily="34" charset="0"/>
              </a:rPr>
              <a:t>Các con hãy nghiên cứu nội dung SGK_45 và cho cô biết “Trong phố, nhà được đánh số như thế nào? </a:t>
            </a:r>
            <a:endParaRPr lang="en-US" sz="2600" smtClean="0">
              <a:solidFill>
                <a:srgbClr val="3333FF"/>
              </a:solidFill>
              <a:latin typeface="Arial" panose="020B0604020202020204" pitchFamily="34" charset="0"/>
              <a:ea typeface="Calibri" panose="020F0502020204030204" pitchFamily="34" charset="0"/>
              <a:cs typeface="Arial" panose="020B0604020202020204" pitchFamily="34" charset="0"/>
            </a:endParaRPr>
          </a:p>
          <a:p>
            <a:pPr marL="457200" indent="-457200">
              <a:buFont typeface="Wingdings" panose="05000000000000000000" pitchFamily="2" charset="2"/>
              <a:buChar char="Ø"/>
            </a:pPr>
            <a:r>
              <a:rPr lang="en-US" sz="2600" smtClean="0">
                <a:solidFill>
                  <a:srgbClr val="3333FF"/>
                </a:solidFill>
                <a:latin typeface="Arial" panose="020B0604020202020204" pitchFamily="34" charset="0"/>
                <a:ea typeface="Calibri" panose="020F0502020204030204" pitchFamily="34" charset="0"/>
                <a:cs typeface="Arial" panose="020B0604020202020204" pitchFamily="34" charset="0"/>
              </a:rPr>
              <a:t>Nam </a:t>
            </a:r>
            <a:r>
              <a:rPr lang="en-US" sz="2600">
                <a:solidFill>
                  <a:srgbClr val="3333FF"/>
                </a:solidFill>
                <a:latin typeface="Arial" panose="020B0604020202020204" pitchFamily="34" charset="0"/>
                <a:ea typeface="Calibri" panose="020F0502020204030204" pitchFamily="34" charset="0"/>
                <a:cs typeface="Arial" panose="020B0604020202020204" pitchFamily="34" charset="0"/>
              </a:rPr>
              <a:t>cùng mẹ đã đến số nhà bao </a:t>
            </a:r>
            <a:r>
              <a:rPr lang="en-US" sz="2600" smtClean="0">
                <a:solidFill>
                  <a:srgbClr val="3333FF"/>
                </a:solidFill>
                <a:latin typeface="Arial" panose="020B0604020202020204" pitchFamily="34" charset="0"/>
                <a:ea typeface="Calibri" panose="020F0502020204030204" pitchFamily="34" charset="0"/>
                <a:cs typeface="Arial" panose="020B0604020202020204" pitchFamily="34" charset="0"/>
              </a:rPr>
              <a:t>nhiêu?</a:t>
            </a:r>
            <a:endParaRPr lang="en-US" sz="2600">
              <a:solidFill>
                <a:srgbClr val="3333FF"/>
              </a:solidFill>
              <a:latin typeface="Arial" panose="020B0604020202020204" pitchFamily="34" charset="0"/>
              <a:cs typeface="Arial" panose="020B0604020202020204" pitchFamily="34" charset="0"/>
            </a:endParaRPr>
          </a:p>
        </p:txBody>
      </p:sp>
      <p:sp>
        <p:nvSpPr>
          <p:cNvPr id="12" name="Rectangle 11"/>
          <p:cNvSpPr/>
          <p:nvPr/>
        </p:nvSpPr>
        <p:spPr>
          <a:xfrm>
            <a:off x="488850" y="5526058"/>
            <a:ext cx="11516768" cy="954107"/>
          </a:xfrm>
          <a:prstGeom prst="rect">
            <a:avLst/>
          </a:prstGeom>
        </p:spPr>
        <p:txBody>
          <a:bodyPr wrap="square">
            <a:spAutoFit/>
          </a:bodyPr>
          <a:lstStyle/>
          <a:p>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-&gt;Vậy</a:t>
            </a:r>
            <a:r>
              <a:rPr lang="en-US" sz="2800" i="1" smtClean="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a:solidFill>
                  <a:srgbClr val="FF0000"/>
                </a:solidFill>
                <a:latin typeface="Arial" panose="020B0604020202020204" pitchFamily="34" charset="0"/>
                <a:ea typeface="Calibri" panose="020F0502020204030204" pitchFamily="34" charset="0"/>
                <a:cs typeface="Arial" panose="020B0604020202020204" pitchFamily="34" charset="0"/>
              </a:rPr>
              <a:t>Nam và mẹ cần chọn cách </a:t>
            </a:r>
            <a:r>
              <a:rPr lang="en-US" sz="2800" smtClean="0">
                <a:solidFill>
                  <a:srgbClr val="FF0000"/>
                </a:solidFill>
                <a:latin typeface="Arial" panose="020B0604020202020204" pitchFamily="34" charset="0"/>
                <a:cs typeface="Arial" panose="020B0604020202020204" pitchFamily="34" charset="0"/>
              </a:rPr>
              <a:t>học </a:t>
            </a:r>
            <a:r>
              <a:rPr lang="en-US" sz="2800">
                <a:solidFill>
                  <a:srgbClr val="FF0000"/>
                </a:solidFill>
                <a:latin typeface="Arial" panose="020B0604020202020204" pitchFamily="34" charset="0"/>
                <a:cs typeface="Arial" panose="020B0604020202020204" pitchFamily="34" charset="0"/>
              </a:rPr>
              <a:t>tập số 1.(</a:t>
            </a: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2</a:t>
            </a:r>
            <a:r>
              <a:rPr lang="en-US" sz="2800">
                <a:solidFill>
                  <a:srgbClr val="FF0000"/>
                </a:solidFill>
                <a:latin typeface="Arial" panose="020B0604020202020204" pitchFamily="34" charset="0"/>
                <a:ea typeface="Calibri" panose="020F0502020204030204" pitchFamily="34" charset="0"/>
                <a:cs typeface="Arial" panose="020B0604020202020204" pitchFamily="34" charset="0"/>
              </a:rPr>
              <a:t>’) đi nào để đến số nhà 27. Các con hãy suy nghĩ  và thảo luận nhóm đôi hoàn thành </a:t>
            </a:r>
            <a:r>
              <a:rPr lang="en-US" sz="2800">
                <a:solidFill>
                  <a:srgbClr val="FF0000"/>
                </a:solidFill>
                <a:latin typeface="Arial" panose="020B0604020202020204" pitchFamily="34" charset="0"/>
                <a:cs typeface="Arial" panose="020B0604020202020204" pitchFamily="34" charset="0"/>
              </a:rPr>
              <a:t>phiếu </a:t>
            </a: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500" fill="hold"/>
                                        <p:tgtEl>
                                          <p:spTgt spid="12"/>
                                        </p:tgtEl>
                                        <p:attrNameLst>
                                          <p:attrName>ppt_w</p:attrName>
                                        </p:attrNameLst>
                                      </p:cBhvr>
                                      <p:tavLst>
                                        <p:tav tm="0">
                                          <p:val>
                                            <p:fltVal val="0"/>
                                          </p:val>
                                        </p:tav>
                                        <p:tav tm="100000">
                                          <p:val>
                                            <p:strVal val="#ppt_w"/>
                                          </p:val>
                                        </p:tav>
                                      </p:tavLst>
                                    </p:anim>
                                    <p:anim calcmode="lin" valueType="num">
                                      <p:cBhvr>
                                        <p:cTn id="42" dur="500" fill="hold"/>
                                        <p:tgtEl>
                                          <p:spTgt spid="12"/>
                                        </p:tgtEl>
                                        <p:attrNameLst>
                                          <p:attrName>ppt_h</p:attrName>
                                        </p:attrNameLst>
                                      </p:cBhvr>
                                      <p:tavLst>
                                        <p:tav tm="0">
                                          <p:val>
                                            <p:fltVal val="0"/>
                                          </p:val>
                                        </p:tav>
                                        <p:tav tm="100000">
                                          <p:val>
                                            <p:strVal val="#ppt_h"/>
                                          </p:val>
                                        </p:tav>
                                      </p:tavLst>
                                    </p:anim>
                                    <p:animEffect transition="in" filter="fade">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5" grpId="0" animBg="1"/>
      <p:bldP spid="8"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4730" y="277703"/>
            <a:ext cx="1269445" cy="1435483"/>
          </a:xfrm>
          <a:prstGeom prst="rect">
            <a:avLst/>
          </a:prstGeom>
        </p:spPr>
      </p:pic>
      <p:sp>
        <p:nvSpPr>
          <p:cNvPr id="7" name="Rectangle 6"/>
          <p:cNvSpPr/>
          <p:nvPr/>
        </p:nvSpPr>
        <p:spPr>
          <a:xfrm>
            <a:off x="3896034" y="346152"/>
            <a:ext cx="3938259" cy="522259"/>
          </a:xfrm>
          <a:prstGeom prst="rect">
            <a:avLst/>
          </a:prstGeom>
          <a:solidFill>
            <a:srgbClr val="FFFF00"/>
          </a:solidFill>
        </p:spPr>
        <p:txBody>
          <a:bodyPr wrap="none">
            <a:spAutoFit/>
          </a:bodyPr>
          <a:lstStyle/>
          <a:p>
            <a:pPr algn="ctr">
              <a:lnSpc>
                <a:spcPct val="107000"/>
              </a:lnSpc>
              <a:spcAft>
                <a:spcPts val="800"/>
              </a:spcAft>
            </a:pPr>
            <a:r>
              <a:rPr lang="en-US" sz="2800" b="1">
                <a:solidFill>
                  <a:srgbClr val="C00000"/>
                </a:solidFill>
                <a:latin typeface="Times New Roman" panose="02020603050405020304" pitchFamily="18" charset="0"/>
                <a:ea typeface="Calibri" panose="020F0502020204030204" pitchFamily="34" charset="0"/>
                <a:cs typeface="Times New Roman" panose="02020603050405020304" pitchFamily="18" charset="0"/>
              </a:rPr>
              <a:t>PHIẾU HỌC TẬP SỐ 1 </a:t>
            </a:r>
            <a:endParaRPr lang="en-US" sz="280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1020206" y="970588"/>
            <a:ext cx="8047892" cy="553357"/>
          </a:xfrm>
          <a:prstGeom prst="rect">
            <a:avLst/>
          </a:prstGeom>
        </p:spPr>
        <p:txBody>
          <a:bodyPr wrap="square">
            <a:spAutoFit/>
          </a:bodyPr>
          <a:lstStyle/>
          <a:p>
            <a:pPr algn="ctr">
              <a:lnSpc>
                <a:spcPct val="107000"/>
              </a:lnSpc>
              <a:spcAft>
                <a:spcPts val="800"/>
              </a:spcAft>
            </a:pPr>
            <a:r>
              <a:rPr lang="en-US" sz="2800" b="1" smtClean="0">
                <a:solidFill>
                  <a:srgbClr val="3333FF"/>
                </a:solidFill>
                <a:latin typeface="Times New Roman" panose="02020603050405020304" pitchFamily="18" charset="0"/>
                <a:ea typeface="Calibri" panose="020F0502020204030204" pitchFamily="34" charset="0"/>
                <a:cs typeface="Times New Roman" panose="02020603050405020304" pitchFamily="18" charset="0"/>
              </a:rPr>
              <a:t>Em hãy khoanh vào đáp án trước câu trả lời đúng </a:t>
            </a:r>
          </a:p>
        </p:txBody>
      </p:sp>
      <p:pic>
        <p:nvPicPr>
          <p:cNvPr id="9" name="Picture 8"/>
          <p:cNvPicPr>
            <a:picLocks noChangeAspect="1"/>
          </p:cNvPicPr>
          <p:nvPr/>
        </p:nvPicPr>
        <p:blipFill>
          <a:blip r:embed="rId3"/>
          <a:stretch>
            <a:fillRect/>
          </a:stretch>
        </p:blipFill>
        <p:spPr>
          <a:xfrm>
            <a:off x="7834293" y="1822054"/>
            <a:ext cx="4132449" cy="4745800"/>
          </a:xfrm>
          <a:prstGeom prst="rect">
            <a:avLst/>
          </a:prstGeom>
        </p:spPr>
      </p:pic>
      <p:sp>
        <p:nvSpPr>
          <p:cNvPr id="28" name="Rounded Rectangle 27"/>
          <p:cNvSpPr/>
          <p:nvPr/>
        </p:nvSpPr>
        <p:spPr>
          <a:xfrm>
            <a:off x="9549637" y="4321920"/>
            <a:ext cx="438426" cy="254977"/>
          </a:xfrm>
          <a:prstGeom prst="roundRect">
            <a:avLst/>
          </a:prstGeom>
          <a:solidFill>
            <a:srgbClr val="3333CC"/>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mtClean="0">
                <a:solidFill>
                  <a:schemeClr val="bg1"/>
                </a:solidFill>
                <a:latin typeface="Arial Black" panose="020B0A04020102020204" pitchFamily="34" charset="0"/>
              </a:rPr>
              <a:t>27</a:t>
            </a:r>
            <a:endParaRPr lang="en-US" sz="1200">
              <a:solidFill>
                <a:schemeClr val="bg1"/>
              </a:solidFill>
              <a:latin typeface="Arial Black" panose="020B0A04020102020204" pitchFamily="34" charset="0"/>
            </a:endParaRPr>
          </a:p>
        </p:txBody>
      </p:sp>
      <p:sp>
        <p:nvSpPr>
          <p:cNvPr id="10" name="Rounded Rectangle 9"/>
          <p:cNvSpPr/>
          <p:nvPr/>
        </p:nvSpPr>
        <p:spPr>
          <a:xfrm>
            <a:off x="1292713" y="2018793"/>
            <a:ext cx="5735883" cy="3875627"/>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rotWithShape="1">
          <a:blip r:embed="rId4"/>
          <a:srcRect r="2492"/>
          <a:stretch/>
        </p:blipFill>
        <p:spPr>
          <a:xfrm>
            <a:off x="1483399" y="3235280"/>
            <a:ext cx="5354131" cy="2408486"/>
          </a:xfrm>
          <a:prstGeom prst="rect">
            <a:avLst/>
          </a:prstGeom>
        </p:spPr>
      </p:pic>
      <p:sp>
        <p:nvSpPr>
          <p:cNvPr id="12" name="Rounded Rectangle 11"/>
          <p:cNvSpPr/>
          <p:nvPr/>
        </p:nvSpPr>
        <p:spPr>
          <a:xfrm>
            <a:off x="2113647" y="5004306"/>
            <a:ext cx="4408227" cy="509858"/>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0490" y="2104543"/>
            <a:ext cx="999948" cy="1130737"/>
          </a:xfrm>
          <a:prstGeom prst="rect">
            <a:avLst/>
          </a:prstGeom>
        </p:spPr>
      </p:pic>
    </p:spTree>
    <p:extLst>
      <p:ext uri="{BB962C8B-B14F-4D97-AF65-F5344CB8AC3E}">
        <p14:creationId xmlns:p14="http://schemas.microsoft.com/office/powerpoint/2010/main" val="228167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additive="base">
                                        <p:cTn id="20" dur="500" fill="hold"/>
                                        <p:tgtEl>
                                          <p:spTgt spid="28"/>
                                        </p:tgtEl>
                                        <p:attrNameLst>
                                          <p:attrName>ppt_x</p:attrName>
                                        </p:attrNameLst>
                                      </p:cBhvr>
                                      <p:tavLst>
                                        <p:tav tm="0">
                                          <p:val>
                                            <p:strVal val="#ppt_x"/>
                                          </p:val>
                                        </p:tav>
                                        <p:tav tm="100000">
                                          <p:val>
                                            <p:strVal val="#ppt_x"/>
                                          </p:val>
                                        </p:tav>
                                      </p:tavLst>
                                    </p:anim>
                                    <p:anim calcmode="lin" valueType="num">
                                      <p:cBhvr additive="base">
                                        <p:cTn id="21" dur="500" fill="hold"/>
                                        <p:tgtEl>
                                          <p:spTgt spid="28"/>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1000" fill="hold"/>
                                        <p:tgtEl>
                                          <p:spTgt spid="12"/>
                                        </p:tgtEl>
                                        <p:attrNameLst>
                                          <p:attrName>ppt_w</p:attrName>
                                        </p:attrNameLst>
                                      </p:cBhvr>
                                      <p:tavLst>
                                        <p:tav tm="0">
                                          <p:val>
                                            <p:fltVal val="0"/>
                                          </p:val>
                                        </p:tav>
                                        <p:tav tm="100000">
                                          <p:val>
                                            <p:strVal val="#ppt_w"/>
                                          </p:val>
                                        </p:tav>
                                      </p:tavLst>
                                    </p:anim>
                                    <p:anim calcmode="lin" valueType="num">
                                      <p:cBhvr>
                                        <p:cTn id="35" dur="1000" fill="hold"/>
                                        <p:tgtEl>
                                          <p:spTgt spid="12"/>
                                        </p:tgtEl>
                                        <p:attrNameLst>
                                          <p:attrName>ppt_h</p:attrName>
                                        </p:attrNameLst>
                                      </p:cBhvr>
                                      <p:tavLst>
                                        <p:tav tm="0">
                                          <p:val>
                                            <p:fltVal val="0"/>
                                          </p:val>
                                        </p:tav>
                                        <p:tav tm="100000">
                                          <p:val>
                                            <p:strVal val="#ppt_h"/>
                                          </p:val>
                                        </p:tav>
                                      </p:tavLst>
                                    </p:anim>
                                    <p:anim calcmode="lin" valueType="num">
                                      <p:cBhvr>
                                        <p:cTn id="36" dur="1000" fill="hold"/>
                                        <p:tgtEl>
                                          <p:spTgt spid="12"/>
                                        </p:tgtEl>
                                        <p:attrNameLst>
                                          <p:attrName>style.rotation</p:attrName>
                                        </p:attrNameLst>
                                      </p:cBhvr>
                                      <p:tavLst>
                                        <p:tav tm="0">
                                          <p:val>
                                            <p:fltVal val="90"/>
                                          </p:val>
                                        </p:tav>
                                        <p:tav tm="100000">
                                          <p:val>
                                            <p:fltVal val="0"/>
                                          </p:val>
                                        </p:tav>
                                      </p:tavLst>
                                    </p:anim>
                                    <p:animEffect transition="in" filter="fade">
                                      <p:cBhvr>
                                        <p:cTn id="3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0" grpId="0" animBg="1"/>
      <p:bldP spid="12" grpId="0" animBg="1"/>
    </p:bld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2332</TotalTime>
  <Words>1257</Words>
  <Application>Microsoft Office PowerPoint</Application>
  <PresentationFormat>Widescreen</PresentationFormat>
  <Paragraphs>101</Paragraphs>
  <Slides>21</Slides>
  <Notes>0</Notes>
  <HiddenSlides>0</HiddenSlides>
  <MMClips>2</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21</vt:i4>
      </vt:variant>
    </vt:vector>
  </HeadingPairs>
  <TitlesOfParts>
    <vt:vector size="33" baseType="lpstr">
      <vt:lpstr>Arial</vt:lpstr>
      <vt:lpstr>Arial Black</vt:lpstr>
      <vt:lpstr>Calibri</vt:lpstr>
      <vt:lpstr>Calibri Light</vt:lpstr>
      <vt:lpstr>Corbel</vt:lpstr>
      <vt:lpstr>MS Mincho</vt:lpstr>
      <vt:lpstr>Tahoma</vt:lpstr>
      <vt:lpstr>Times New Roman</vt:lpstr>
      <vt:lpstr>Verdana</vt:lpstr>
      <vt:lpstr>Wingdings</vt:lpstr>
      <vt:lpstr>Basis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415</cp:revision>
  <dcterms:created xsi:type="dcterms:W3CDTF">2022-01-27T15:18:21Z</dcterms:created>
  <dcterms:modified xsi:type="dcterms:W3CDTF">2023-08-28T15:50:09Z</dcterms:modified>
</cp:coreProperties>
</file>