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84" r:id="rId3"/>
    <p:sldMasterId id="2147483696" r:id="rId4"/>
  </p:sldMasterIdLst>
  <p:sldIdLst>
    <p:sldId id="349" r:id="rId5"/>
    <p:sldId id="346" r:id="rId6"/>
    <p:sldId id="347" r:id="rId7"/>
    <p:sldId id="348" r:id="rId8"/>
    <p:sldId id="306" r:id="rId9"/>
    <p:sldId id="335" r:id="rId10"/>
    <p:sldId id="257" r:id="rId11"/>
    <p:sldId id="301" r:id="rId12"/>
    <p:sldId id="342" r:id="rId13"/>
    <p:sldId id="338" r:id="rId14"/>
    <p:sldId id="343" r:id="rId15"/>
    <p:sldId id="344" r:id="rId16"/>
    <p:sldId id="323" r:id="rId17"/>
    <p:sldId id="339" r:id="rId18"/>
    <p:sldId id="285" r:id="rId19"/>
    <p:sldId id="334" r:id="rId20"/>
    <p:sldId id="265" r:id="rId21"/>
    <p:sldId id="319" r:id="rId22"/>
    <p:sldId id="35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CCFF"/>
    <a:srgbClr val="3333FF"/>
    <a:srgbClr val="FF0066"/>
    <a:srgbClr val="FF00FF"/>
    <a:srgbClr val="CC00CC"/>
    <a:srgbClr val="CC0066"/>
    <a:srgbClr val="99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543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EA15578-682B-4A01-9638-014C16DE11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5AAC1EE-97A3-4603-AA67-B9B86F55FF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70C8B9-3AC5-46CF-A12A-6DF4288A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98CA0AF-530D-4EBD-B965-8B94F5F1B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359C82-3A0F-48FF-926E-5D04481A0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84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D41855-5658-46FC-B1E4-D8A33D040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E48DD4-982E-4DF5-83BC-71D4D6BCE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8C6D471-1D4A-4A93-8DC4-6EC44FFF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8EF56D3-DE4D-452A-8EDB-00A20AD1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3EE1EB-0B3D-4FD7-B6AB-2BD17542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4188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AAF01F-173B-42F4-B79E-090D56ACB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FF68C77-CBFA-461F-A51E-325EB9550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91E92DB-083F-452B-B9A8-07F35FD15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0284B60-C1EA-4B69-AA90-8F1E5FB94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F62BA63-766D-48C7-962C-260FED02A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748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4F6C79-9DB9-41C2-AB7F-EE2DBD4CB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0B300A1-412B-4D8E-A682-9491921A93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2449AE0-B2AB-4AC5-AD17-D5485CF0B2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4E3E69-8221-46DF-8417-9117474D9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C0CA87B-A6B0-4084-8ABD-22FC70DE9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59FFCA0-2136-413A-9FC4-8666492A9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040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BCC1165-B1EA-4947-A1FB-D9CF6BE2F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6949C6E-764C-4F36-94CB-FE2A2DF8CB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A9B79E8-DF7C-4EBB-9F3B-6BE1496FD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A42F9A33-7E46-4A42-A0A4-E18DB17B89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68AAA32-05F2-47FB-B9B2-30397B27C7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50AE778-A2FD-4AD5-B23E-61A0D2506C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DAF383F0-95C5-45CA-90E7-CB2237487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F417D151-FD6A-419A-A7B0-CA8BE2A25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6105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45CD961-234E-4CF8-B0EF-237952B82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A917F9D-08A6-466A-864D-D2F376CC9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EDF56FB-BF1A-451B-AFCC-8E5E82A91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F85A4458-ED35-410C-9316-3AE12AF06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287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B26121E3-1542-49D2-AFE7-215B078A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DB79D1B-E5A5-4FF6-B1AF-3C1CE82BE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CA32E8B-A5B1-45B5-9A9F-B5EF9E6E9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859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34EF36-1426-4285-828F-C8CFBFE98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D2C0F19-B360-4B7D-8B84-54564343E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161CC49-77D0-4E31-A9D2-D30F8EDAEA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2AB92D8-AB77-44F5-B9DD-F7A3C2F6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F0A841E-88D4-4D0A-97C4-E4897B618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454F814-BBE2-4CE3-B3C8-C4A938E78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24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E247E2-3FF2-44B7-B10F-3C06FDF7C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C9E9FEF-3FB3-4E4C-A935-958BA93288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9F12C7B-8B90-4958-A986-27D36990B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94EFE80-B253-4A84-BE72-FE1337473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A70AA07-12BD-4E8C-B324-9F0CBE23C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5AF4ED2-925B-495F-9A04-20C40D1E4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442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E5AAED-E4CB-438E-BAE6-D874C01F5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DCA6078-7021-47C7-8ADD-30EB0D4D7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7DC22C-267E-4ADC-AF05-BEB721900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AACB2E6-036D-489B-AF95-7F191F409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6DBCEB-45FD-4CA2-89E1-0743C2C24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675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76BF1447-7437-45B5-955F-F450CFC6FB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2DF0BE9-59DA-4877-8D0D-735633F5CF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E9A8181-2D82-4E5A-A55B-C3850F308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06443D1-9D50-4347-8EF4-C71123BDF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A7B7A19-FC92-4734-BBA7-FBC0512D2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2442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6801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5636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950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5002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9610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6485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0444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2053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6086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7328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48646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177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3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2906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023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8058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81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4132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670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719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3880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232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8/28/2023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507F965-6FBF-4E4A-99CF-0D8736C95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F441528-4D68-4198-AA39-08CEF828A9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1895987-3F38-4722-83D8-2292FDC382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C012C-B1B7-47F6-B168-A941E97A73A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B2F808-3920-4A01-9D82-C1D249E036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6A23AC-28FD-47E2-A9E1-1773F85438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C7793-07B9-4429-92E8-8730EA77026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109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817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672E9-2371-4D29-9C69-0307709E52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8/28/2023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BB037-87B0-4D53-9BC2-51F310E294E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16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7" Type="http://schemas.openxmlformats.org/officeDocument/2006/relationships/image" Target="../media/image7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8.png"/><Relationship Id="rId5" Type="http://schemas.microsoft.com/office/2007/relationships/media" Target="../media/media4.mp3"/><Relationship Id="rId10" Type="http://schemas.openxmlformats.org/officeDocument/2006/relationships/image" Target="../media/image7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r="-8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 khủng lo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384" y="3290806"/>
            <a:ext cx="3080825" cy="2273099"/>
          </a:xfrm>
          <a:prstGeom prst="rect">
            <a:avLst/>
          </a:prstGeom>
        </p:spPr>
      </p:pic>
      <p:pic>
        <p:nvPicPr>
          <p:cNvPr id="4" name="mặt trời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901" y="249382"/>
            <a:ext cx="2476500" cy="170976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87D0DF5-861D-9193-F2F3-8F33F8595F8B}"/>
              </a:ext>
            </a:extLst>
          </p:cNvPr>
          <p:cNvSpPr txBox="1"/>
          <p:nvPr/>
        </p:nvSpPr>
        <p:spPr>
          <a:xfrm>
            <a:off x="2795700" y="3290806"/>
            <a:ext cx="4819701" cy="1919940"/>
          </a:xfrm>
          <a:prstGeom prst="rect">
            <a:avLst/>
          </a:prstGeom>
          <a:noFill/>
        </p:spPr>
        <p:txBody>
          <a:bodyPr wrap="square" lIns="72572" tIns="36286" rIns="72572" bIns="36286" rtlCol="0">
            <a:spAutoFit/>
          </a:bodyPr>
          <a:lstStyle/>
          <a:p>
            <a:pPr algn="ctr" defTabSz="272143">
              <a:lnSpc>
                <a:spcPct val="150000"/>
              </a:lnSpc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XIN CHÀO CÁC EM HỌC </a:t>
            </a:r>
            <a:r>
              <a:rPr lang="en-US" sz="4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SINH!</a:t>
            </a:r>
            <a:endParaRPr lang="en-US" sz="4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569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33614" y="1166056"/>
            <a:ext cx="4009610" cy="557823"/>
            <a:chOff x="689904" y="1379897"/>
            <a:chExt cx="4009610" cy="557823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07466" cy="492443"/>
              <a:chOff x="1082666" y="1379837"/>
              <a:chExt cx="407466" cy="492443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60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396262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26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359906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6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tệp</a:t>
              </a:r>
              <a:endParaRPr lang="en-US" sz="2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5976" y="1412801"/>
            <a:ext cx="5983223" cy="420055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6607" y="5757324"/>
            <a:ext cx="4000500" cy="40957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082573" y="2246302"/>
            <a:ext cx="3767056" cy="354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vi-VN" sz="2300" dirty="0">
                <a:solidFill>
                  <a:srgbClr val="3333CC"/>
                </a:solidFill>
                <a:latin typeface="Arial (Body)"/>
              </a:rPr>
              <a:t>Em hãy cùng bạn quan sát hình 19.2 và cho </a:t>
            </a:r>
            <a:r>
              <a:rPr lang="vi-VN" sz="2300" dirty="0" smtClean="0">
                <a:solidFill>
                  <a:srgbClr val="3333CC"/>
                </a:solidFill>
                <a:latin typeface="Arial (Body)"/>
              </a:rPr>
              <a:t>biết</a:t>
            </a:r>
            <a:r>
              <a:rPr lang="en-US" sz="2300" dirty="0" smtClean="0">
                <a:solidFill>
                  <a:srgbClr val="3333CC"/>
                </a:solidFill>
                <a:latin typeface="Arial (Body)"/>
              </a:rPr>
              <a:t> </a:t>
            </a:r>
            <a:r>
              <a:rPr lang="en-US" sz="2300" dirty="0" err="1" smtClean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máy</a:t>
            </a:r>
            <a:r>
              <a:rPr lang="en-US" sz="2300" dirty="0" smtClean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tính</a:t>
            </a:r>
            <a:r>
              <a:rPr lang="en-US" sz="2300" dirty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trong</a:t>
            </a:r>
            <a:r>
              <a:rPr lang="en-US" sz="2300" dirty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hình</a:t>
            </a:r>
            <a:r>
              <a:rPr lang="en-US" sz="2300" dirty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 c</a:t>
            </a:r>
            <a:r>
              <a:rPr lang="vi-VN" sz="2300" dirty="0" smtClean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ó</a:t>
            </a:r>
            <a:r>
              <a:rPr lang="en-US" sz="2300" dirty="0">
                <a:solidFill>
                  <a:srgbClr val="3333CC"/>
                </a:solidFill>
                <a:latin typeface="Arial (Body)"/>
              </a:rPr>
              <a:t>:</a:t>
            </a:r>
            <a:endParaRPr lang="en-US" sz="2300" dirty="0" smtClean="0">
              <a:solidFill>
                <a:srgbClr val="3333CC"/>
              </a:solidFill>
              <a:latin typeface="Arial (Body)"/>
            </a:endParaRPr>
          </a:p>
          <a:p>
            <a:pPr marL="231775" indent="-231775" algn="just">
              <a:lnSpc>
                <a:spcPct val="120000"/>
              </a:lnSpc>
            </a:pPr>
            <a:r>
              <a:rPr lang="vi-VN" sz="2300" smtClean="0">
                <a:solidFill>
                  <a:srgbClr val="3333CC"/>
                </a:solidFill>
                <a:latin typeface="Arial (Body)"/>
              </a:rPr>
              <a:t>• </a:t>
            </a:r>
            <a:r>
              <a:rPr lang="en-US" sz="2300">
                <a:solidFill>
                  <a:srgbClr val="3333CC"/>
                </a:solidFill>
                <a:latin typeface="Arial (Body)"/>
              </a:rPr>
              <a:t>C</a:t>
            </a:r>
            <a:r>
              <a:rPr lang="en-US" sz="2300" smtClean="0">
                <a:solidFill>
                  <a:srgbClr val="3333CC"/>
                </a:solidFill>
                <a:latin typeface="Arial (Body)"/>
              </a:rPr>
              <a:t>ó bao</a:t>
            </a:r>
            <a:r>
              <a:rPr lang="vi-VN" sz="2300" smtClean="0">
                <a:solidFill>
                  <a:srgbClr val="3333CC"/>
                </a:solidFill>
                <a:latin typeface="Arial (Body)"/>
              </a:rPr>
              <a:t> </a:t>
            </a:r>
            <a:r>
              <a:rPr lang="vi-VN" sz="2300" dirty="0">
                <a:solidFill>
                  <a:srgbClr val="3333CC"/>
                </a:solidFill>
                <a:latin typeface="Arial (Body)"/>
              </a:rPr>
              <a:t>nhiêu thư </a:t>
            </a:r>
            <a:r>
              <a:rPr lang="vi-VN" sz="2300">
                <a:solidFill>
                  <a:srgbClr val="3333CC"/>
                </a:solidFill>
                <a:latin typeface="Arial (Body)"/>
              </a:rPr>
              <a:t>mục</a:t>
            </a:r>
            <a:r>
              <a:rPr lang="vi-VN" sz="2300" smtClean="0">
                <a:solidFill>
                  <a:srgbClr val="3333CC"/>
                </a:solidFill>
                <a:latin typeface="Arial (Body)"/>
              </a:rPr>
              <a:t>?</a:t>
            </a:r>
            <a:r>
              <a:rPr lang="en-US" sz="2400" b="1">
                <a:latin typeface="Arial (Body)"/>
              </a:rPr>
              <a:t> </a:t>
            </a:r>
            <a:endParaRPr lang="en-US" sz="2400" b="1" smtClean="0">
              <a:latin typeface="Arial (Body)"/>
            </a:endParaRPr>
          </a:p>
          <a:p>
            <a:pPr marL="231775" indent="-231775" algn="just">
              <a:lnSpc>
                <a:spcPct val="120000"/>
              </a:lnSpc>
            </a:pPr>
            <a:r>
              <a:rPr lang="en-US" sz="2400" b="1" smtClean="0">
                <a:latin typeface="Arial (Body)"/>
              </a:rPr>
              <a:t>		Có </a:t>
            </a:r>
            <a:r>
              <a:rPr lang="en-US" sz="2400" b="1">
                <a:latin typeface="Arial (Body)"/>
              </a:rPr>
              <a:t>7 thư </a:t>
            </a:r>
            <a:r>
              <a:rPr lang="en-US" sz="2400" b="1" smtClean="0">
                <a:latin typeface="Arial (Body)"/>
              </a:rPr>
              <a:t>mục</a:t>
            </a:r>
            <a:endParaRPr lang="en-US" sz="2300" smtClean="0">
              <a:solidFill>
                <a:srgbClr val="3333CC"/>
              </a:solidFill>
              <a:latin typeface="Arial (Body)"/>
            </a:endParaRPr>
          </a:p>
          <a:p>
            <a:pPr marL="231775" indent="-231775" algn="just">
              <a:lnSpc>
                <a:spcPct val="120000"/>
              </a:lnSpc>
            </a:pPr>
            <a:r>
              <a:rPr lang="vi-VN" sz="2300" smtClean="0">
                <a:solidFill>
                  <a:srgbClr val="3333CC"/>
                </a:solidFill>
                <a:latin typeface="Arial (Body)"/>
              </a:rPr>
              <a:t>•</a:t>
            </a:r>
            <a:r>
              <a:rPr lang="en-US" sz="2300" smtClean="0">
                <a:solidFill>
                  <a:srgbClr val="3333CC"/>
                </a:solidFill>
                <a:latin typeface="Arial (Body)"/>
              </a:rPr>
              <a:t> Có </a:t>
            </a:r>
            <a:r>
              <a:rPr lang="en-US" sz="2300" smtClean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B</a:t>
            </a:r>
            <a:r>
              <a:rPr lang="vi-VN" sz="2300" dirty="0" smtClean="0">
                <a:solidFill>
                  <a:srgbClr val="3333CC"/>
                </a:solidFill>
                <a:latin typeface="Arial (Body)"/>
              </a:rPr>
              <a:t>ao </a:t>
            </a:r>
            <a:r>
              <a:rPr lang="vi-VN" sz="2300" dirty="0">
                <a:solidFill>
                  <a:srgbClr val="3333CC"/>
                </a:solidFill>
                <a:latin typeface="Arial (Body)"/>
              </a:rPr>
              <a:t>nhiêu </a:t>
            </a:r>
            <a:r>
              <a:rPr lang="en-US" sz="2300" dirty="0" smtClean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ổ </a:t>
            </a:r>
            <a:r>
              <a:rPr lang="en-US" sz="2300" dirty="0" err="1" smtClean="0">
                <a:solidFill>
                  <a:srgbClr val="3333CC"/>
                </a:solidFill>
                <a:latin typeface="Arial (Body)"/>
                <a:cs typeface="Arial" panose="020B0604020202020204" pitchFamily="34" charset="0"/>
              </a:rPr>
              <a:t>đĩa</a:t>
            </a:r>
            <a:r>
              <a:rPr lang="vi-VN" sz="2300" smtClean="0">
                <a:solidFill>
                  <a:srgbClr val="3333CC"/>
                </a:solidFill>
                <a:latin typeface="Arial (Body)"/>
              </a:rPr>
              <a:t>? </a:t>
            </a:r>
            <a:endParaRPr lang="en-US" sz="2300" smtClean="0">
              <a:solidFill>
                <a:srgbClr val="3333CC"/>
              </a:solidFill>
              <a:latin typeface="Arial (Body)"/>
            </a:endParaRPr>
          </a:p>
          <a:p>
            <a:pPr marL="231775" indent="-231775" algn="just">
              <a:lnSpc>
                <a:spcPct val="120000"/>
              </a:lnSpc>
            </a:pPr>
            <a:r>
              <a:rPr lang="en-US" sz="2400" b="1">
                <a:latin typeface="Arial (Body)"/>
              </a:rPr>
              <a:t> </a:t>
            </a:r>
            <a:r>
              <a:rPr lang="en-US" sz="2400" b="1" smtClean="0">
                <a:latin typeface="Arial (Body)"/>
              </a:rPr>
              <a:t>		Có ba </a:t>
            </a:r>
            <a:r>
              <a:rPr lang="en-US" sz="2400" b="1">
                <a:latin typeface="Arial (Body)"/>
              </a:rPr>
              <a:t>ổ </a:t>
            </a:r>
            <a:r>
              <a:rPr lang="en-US" sz="2400" b="1" smtClean="0">
                <a:latin typeface="Arial (Body)"/>
              </a:rPr>
              <a:t>đĩa</a:t>
            </a:r>
            <a:endParaRPr lang="en-US" sz="2400">
              <a:latin typeface="Arial (Body)"/>
            </a:endParaRPr>
          </a:p>
          <a:p>
            <a:pPr marL="231775" indent="-231775" algn="just">
              <a:lnSpc>
                <a:spcPct val="120000"/>
              </a:lnSpc>
            </a:pPr>
            <a:endParaRPr lang="en-US" sz="2300" dirty="0">
              <a:solidFill>
                <a:srgbClr val="3333CC"/>
              </a:solidFill>
              <a:cs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991897" y="2036618"/>
            <a:ext cx="4135687" cy="357674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906" y="119599"/>
            <a:ext cx="909923" cy="90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26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264060" y="1116957"/>
            <a:ext cx="4720052" cy="505234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57200" indent="-457200">
              <a:lnSpc>
                <a:spcPct val="130000"/>
              </a:lnSpc>
              <a:buFont typeface="Wingdings" panose="05000000000000000000" pitchFamily="2" charset="2"/>
              <a:buChar char="v"/>
            </a:pP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theo</a:t>
            </a:r>
            <a:endParaRPr lang="en-US" sz="26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30000"/>
              </a:lnSpc>
            </a:pP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thao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2’</a:t>
            </a:r>
            <a:endParaRPr lang="en-US" sz="26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tính</a:t>
            </a: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Nháy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đúp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chuột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vào</a:t>
            </a: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</a:p>
          <a:p>
            <a:pPr>
              <a:lnSpc>
                <a:spcPct val="130000"/>
              </a:lnSpc>
            </a:pP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tượng 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PC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 computer.</a:t>
            </a:r>
          </a:p>
          <a:p>
            <a:pPr>
              <a:lnSpc>
                <a:spcPct val="130000"/>
              </a:lnSpc>
            </a:pP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Máy </a:t>
            </a: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 em vừa </a:t>
            </a: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</a:t>
            </a:r>
          </a:p>
          <a:p>
            <a:pPr>
              <a:lnSpc>
                <a:spcPct val="130000"/>
              </a:lnSpc>
            </a:pPr>
            <a:r>
              <a:rPr lang="en-US" sz="26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 </a:t>
            </a:r>
            <a:r>
              <a:rPr lang="en-US" sz="26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bao nhiêu ổ đĩa, là những ổ đĩa nào?</a:t>
            </a:r>
          </a:p>
          <a:p>
            <a:pPr marL="860425" indent="-341313">
              <a:lnSpc>
                <a:spcPct val="130000"/>
              </a:lnSpc>
              <a:buFontTx/>
              <a:buChar char="-"/>
            </a:pP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4973" y="1319513"/>
            <a:ext cx="4618298" cy="459514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4080887" y="112201"/>
            <a:ext cx="4353220" cy="701545"/>
            <a:chOff x="4168573" y="1295284"/>
            <a:chExt cx="4353220" cy="701545"/>
          </a:xfrm>
        </p:grpSpPr>
        <p:sp>
          <p:nvSpPr>
            <p:cNvPr id="12" name="Rounded Rectangle 11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355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080887" y="112201"/>
            <a:ext cx="4353220" cy="535981"/>
            <a:chOff x="4168573" y="1295284"/>
            <a:chExt cx="4353220" cy="535981"/>
          </a:xfrm>
        </p:grpSpPr>
        <p:sp>
          <p:nvSpPr>
            <p:cNvPr id="12" name="Rounded Rectangle 11"/>
            <p:cNvSpPr/>
            <p:nvPr/>
          </p:nvSpPr>
          <p:spPr>
            <a:xfrm>
              <a:off x="4168573" y="1295284"/>
              <a:ext cx="4353220" cy="535981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522125"/>
            </a:xfrm>
            <a:prstGeom prst="rect">
              <a:avLst/>
            </a:prstGeom>
          </p:spPr>
        </p:pic>
      </p:grpSp>
      <p:sp>
        <p:nvSpPr>
          <p:cNvPr id="7" name="Rounded Rectangle 6"/>
          <p:cNvSpPr/>
          <p:nvPr/>
        </p:nvSpPr>
        <p:spPr>
          <a:xfrm>
            <a:off x="1039266" y="1061019"/>
            <a:ext cx="5440100" cy="501183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30000"/>
              </a:lnSpc>
            </a:pP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49813" y="1492502"/>
            <a:ext cx="5019006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480" indent="-457200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Thư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mục và ổ đĩa để lưu </a:t>
            </a: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tệp.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Thư </a:t>
            </a: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mục con là thư mục nằm trong thư mục khác. Ổ đĩa được xem là thư mục gốc</a:t>
            </a:r>
            <a:r>
              <a:rPr lang="en-US" sz="2800" i="1">
                <a:solidFill>
                  <a:srgbClr val="C00000"/>
                </a:solidFill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.</a:t>
            </a:r>
            <a:endParaRPr lang="en-US" sz="280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11480" indent="-457200">
              <a:lnSpc>
                <a:spcPct val="12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800" i="1" smtClean="0">
                <a:latin typeface="Times New Roman" panose="02020603050405020304" pitchFamily="18" charset="0"/>
                <a:ea typeface="MS Mincho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Thông tin trong máy </a:t>
            </a:r>
            <a:r>
              <a:rPr lang="en-US" sz="280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tính</a:t>
            </a:r>
          </a:p>
          <a:p>
            <a:pPr>
              <a:lnSpc>
                <a:spcPct val="120000"/>
              </a:lnSpc>
              <a:spcAft>
                <a:spcPts val="0"/>
              </a:spcAft>
            </a:pPr>
            <a:r>
              <a:rPr lang="en-US" sz="280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được </a:t>
            </a:r>
            <a:r>
              <a:rPr lang="en-US" sz="280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sắp xếp theo sơ đồ hình cây, vây thư mục có vai trò ntn </a:t>
            </a:r>
            <a:r>
              <a:rPr lang="en-US" sz="280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-&gt;nd2</a:t>
            </a:r>
            <a:endParaRPr lang="en-US" sz="2800">
              <a:solidFill>
                <a:srgbClr val="FF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868" y="1061019"/>
            <a:ext cx="4572000" cy="480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6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532050" y="488735"/>
            <a:ext cx="2555687" cy="553998"/>
            <a:chOff x="689904" y="1379897"/>
            <a:chExt cx="2555687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451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23013" y="-56333"/>
            <a:ext cx="4353220" cy="674878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7082016" y="2366678"/>
            <a:ext cx="4319704" cy="3328066"/>
            <a:chOff x="5967093" y="1320227"/>
            <a:chExt cx="5198832" cy="49661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7093" y="1320227"/>
              <a:ext cx="5198832" cy="451203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61636" y="5840945"/>
              <a:ext cx="3701228" cy="445443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845127" y="2366677"/>
            <a:ext cx="6040582" cy="3328067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1434" y="2577382"/>
            <a:ext cx="5691874" cy="29938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285316" y="1098735"/>
            <a:ext cx="383284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300" b="1" dirty="0"/>
              <a:t>a. Vai trò của cây thư mục</a:t>
            </a:r>
            <a:endParaRPr lang="en-US" sz="2300" b="1" dirty="0"/>
          </a:p>
        </p:txBody>
      </p:sp>
      <p:sp>
        <p:nvSpPr>
          <p:cNvPr id="8" name="Rectangle 7"/>
          <p:cNvSpPr/>
          <p:nvPr/>
        </p:nvSpPr>
        <p:spPr>
          <a:xfrm>
            <a:off x="1041434" y="1454571"/>
            <a:ext cx="10316378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20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Em hãy thảo luận nhóm đôi, quan </a:t>
            </a:r>
            <a:r>
              <a:rPr lang="en-US" sz="220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sát hình 19.3 sgk </a:t>
            </a:r>
            <a:r>
              <a:rPr lang="en-US" sz="220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_48</a:t>
            </a:r>
            <a:r>
              <a:rPr lang="en-US" sz="220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, Ổ đĩa D: có bao nhiêu thư mục con</a:t>
            </a:r>
            <a:r>
              <a:rPr lang="en-US" sz="2200" smtClean="0"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? 2’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32900" y="5823025"/>
            <a:ext cx="694059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>
                <a:solidFill>
                  <a:srgbClr val="3333CC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Vậy để xem nd cây thư mục ta làm ntn </a:t>
            </a:r>
            <a:r>
              <a:rPr lang="en-US" sz="2000" b="1" smtClean="0">
                <a:solidFill>
                  <a:srgbClr val="3333CC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-&gt;nd </a:t>
            </a:r>
            <a:r>
              <a:rPr lang="en-US" sz="2000" b="1">
                <a:solidFill>
                  <a:srgbClr val="3333CC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phần b</a:t>
            </a:r>
            <a:endParaRPr lang="en-US" sz="2000" b="1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xmlns="" id="{7FC2CB8A-B111-415D-A5FF-0B75F65FE1E8}"/>
              </a:ext>
            </a:extLst>
          </p:cNvPr>
          <p:cNvSpPr/>
          <p:nvPr/>
        </p:nvSpPr>
        <p:spPr>
          <a:xfrm>
            <a:off x="1207363" y="3356422"/>
            <a:ext cx="539650" cy="476953"/>
          </a:xfrm>
          <a:prstGeom prst="ellipse">
            <a:avLst/>
          </a:prstGeom>
          <a:noFill/>
          <a:ln w="3810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66196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/>
      <p:bldP spid="8" grpId="0"/>
      <p:bldP spid="15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390851" y="603693"/>
            <a:ext cx="2555687" cy="553998"/>
            <a:chOff x="689904" y="1379897"/>
            <a:chExt cx="2555687" cy="553998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29926" cy="553998"/>
              <a:chOff x="1082666" y="1379837"/>
              <a:chExt cx="429926" cy="553998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29926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2145139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Cây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5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5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endParaRPr lang="en-US" sz="25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3897469" y="44313"/>
            <a:ext cx="4353220" cy="701545"/>
            <a:chOff x="3959236" y="1096403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3959236" y="1096403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21331" y="1132569"/>
              <a:ext cx="722412" cy="665379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7812910" y="1718611"/>
            <a:ext cx="3444097" cy="4507721"/>
            <a:chOff x="5967093" y="1320227"/>
            <a:chExt cx="5198832" cy="49661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67093" y="1320227"/>
              <a:ext cx="5198832" cy="451203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1636" y="5840945"/>
              <a:ext cx="3701228" cy="445443"/>
            </a:xfrm>
            <a:prstGeom prst="rect">
              <a:avLst/>
            </a:prstGeom>
          </p:spPr>
        </p:pic>
      </p:grpSp>
      <p:sp>
        <p:nvSpPr>
          <p:cNvPr id="17" name="Rounded Rectangle 16"/>
          <p:cNvSpPr/>
          <p:nvPr/>
        </p:nvSpPr>
        <p:spPr>
          <a:xfrm>
            <a:off x="905706" y="1704997"/>
            <a:ext cx="6672829" cy="2882363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16260" y="1183394"/>
            <a:ext cx="3733714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2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vi-VN" sz="2300" b="1" dirty="0" smtClean="0"/>
              <a:t>thư </a:t>
            </a:r>
            <a:r>
              <a:rPr lang="vi-VN" sz="2300" b="1" dirty="0"/>
              <a:t>mục</a:t>
            </a:r>
            <a:endParaRPr lang="en-US" sz="2300" b="1" dirty="0"/>
          </a:p>
        </p:txBody>
      </p:sp>
      <p:sp>
        <p:nvSpPr>
          <p:cNvPr id="8" name="Rectangle 7"/>
          <p:cNvSpPr/>
          <p:nvPr/>
        </p:nvSpPr>
        <p:spPr>
          <a:xfrm>
            <a:off x="963579" y="1859259"/>
            <a:ext cx="65570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19.3 </a:t>
            </a:r>
            <a:r>
              <a:rPr lang="en-US" sz="23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_48 và thảo luận nhóm đôi </a:t>
            </a:r>
            <a:r>
              <a:rPr lang="en-US" sz="23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3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2’</a:t>
            </a:r>
            <a:endParaRPr lang="en-US" sz="23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indent="-225425" algn="just">
              <a:spcAft>
                <a:spcPts val="600"/>
              </a:spcAft>
              <a:buClr>
                <a:srgbClr val="FF0000"/>
              </a:buClr>
            </a:pP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 thư mục nào nằm trong thư mục </a:t>
            </a:r>
            <a:r>
              <a:rPr lang="vi-VN" sz="23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YẾN</a:t>
            </a:r>
            <a:r>
              <a:rPr lang="vi-VN" sz="230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30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indent="-225425" algn="just">
              <a:spcAft>
                <a:spcPts val="600"/>
              </a:spcAft>
              <a:buClr>
                <a:srgbClr val="FF0000"/>
              </a:buClr>
            </a:pPr>
            <a:r>
              <a:rPr lang="en-US" sz="2400" b="1"/>
              <a:t>T</a:t>
            </a:r>
            <a:r>
              <a:rPr lang="en-US" sz="2400" b="1" smtClean="0"/>
              <a:t>hư </a:t>
            </a:r>
            <a:r>
              <a:rPr lang="en-US" sz="2400" b="1"/>
              <a:t>mục tieng viet, tin hoc, </a:t>
            </a:r>
            <a:r>
              <a:rPr lang="en-US" sz="2400" b="1" smtClean="0"/>
              <a:t>toan</a:t>
            </a:r>
            <a:endParaRPr lang="en-US" sz="23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indent="-225425" algn="just">
              <a:spcAft>
                <a:spcPts val="600"/>
              </a:spcAft>
              <a:buClr>
                <a:srgbClr val="FF0000"/>
              </a:buClr>
            </a:pPr>
            <a:r>
              <a:rPr lang="vi-VN" sz="23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vi-VN" sz="23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thư mục YẾN có các tệp nào</a:t>
            </a:r>
            <a:r>
              <a:rPr lang="vi-VN" sz="230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30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3700" indent="-225425" algn="just">
              <a:spcAft>
                <a:spcPts val="600"/>
              </a:spcAft>
              <a:buClr>
                <a:srgbClr val="FF0000"/>
              </a:buClr>
            </a:pPr>
            <a:r>
              <a:rPr lang="en-US" sz="2400" b="1"/>
              <a:t>Bài 1.docx, Hinh.docx, </a:t>
            </a:r>
            <a:r>
              <a:rPr lang="en-US" sz="2400" b="1" smtClean="0"/>
              <a:t>Convoi.jpg</a:t>
            </a:r>
            <a:endParaRPr lang="en-US" sz="2400"/>
          </a:p>
        </p:txBody>
      </p:sp>
      <p:sp>
        <p:nvSpPr>
          <p:cNvPr id="18" name="Rounded Rectangle 17"/>
          <p:cNvSpPr/>
          <p:nvPr/>
        </p:nvSpPr>
        <p:spPr>
          <a:xfrm>
            <a:off x="833377" y="4741623"/>
            <a:ext cx="6817489" cy="1484710"/>
          </a:xfrm>
          <a:prstGeom prst="round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63579" y="4835535"/>
            <a:ext cx="6557083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5720">
              <a:lnSpc>
                <a:spcPct val="120000"/>
              </a:lnSpc>
              <a:spcAft>
                <a:spcPts val="0"/>
              </a:spcAft>
            </a:pP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-&gt;Cây </a:t>
            </a:r>
            <a:r>
              <a:rPr lang="en-US" sz="240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thư mục giúp người sử dụng thấy rõ cách lưu các tệp, thư mục và dễ tìm kiếm </a:t>
            </a:r>
            <a:r>
              <a:rPr lang="en-US" sz="240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hơn-&gt;hđ3</a:t>
            </a:r>
            <a:r>
              <a:rPr lang="en-US" sz="2400" b="1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.</a:t>
            </a:r>
            <a:endParaRPr lang="en-US" sz="240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728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/>
      <p:bldP spid="8" grpId="0"/>
      <p:bldP spid="18" grpId="0" animBg="1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89429" y="1363973"/>
            <a:ext cx="5477626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6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68542" y="75673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LUYỆN TẬP</a:t>
            </a:r>
            <a:endParaRPr lang="en-US" sz="3200" b="1" dirty="0">
              <a:solidFill>
                <a:schemeClr val="accent6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4698" y="102595"/>
            <a:ext cx="695325" cy="6477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845736" y="770650"/>
            <a:ext cx="6968227" cy="5456173"/>
            <a:chOff x="8183334" y="1817645"/>
            <a:chExt cx="3698628" cy="7474811"/>
          </a:xfrm>
        </p:grpSpPr>
        <p:sp>
          <p:nvSpPr>
            <p:cNvPr id="15" name="Rectangle 14"/>
            <p:cNvSpPr/>
            <p:nvPr/>
          </p:nvSpPr>
          <p:spPr>
            <a:xfrm>
              <a:off x="8263352" y="2460650"/>
              <a:ext cx="3538591" cy="27969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spcAft>
                  <a:spcPts val="800"/>
                </a:spcAft>
                <a:buFont typeface="Wingdings" panose="05000000000000000000" pitchFamily="2" charset="2"/>
                <a:buChar char="v"/>
              </a:pP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sát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2400" b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19.3_48 và thảo luận nhóm đôi rồi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4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 3’</a:t>
              </a:r>
              <a:endPara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 algn="just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vi-VN" sz="2400" dirty="0">
                  <a:solidFill>
                    <a:srgbClr val="3333CC"/>
                  </a:solidFill>
                </a:rPr>
                <a:t>Bên cạnh tên mỗi thư mục, có một biểu tượng. Em có nhận xét gì về hình dạng và màu sắc của các biểu tượng ấy</a:t>
              </a:r>
              <a:r>
                <a:rPr lang="vi-VN" sz="2400">
                  <a:solidFill>
                    <a:srgbClr val="3333CC"/>
                  </a:solidFill>
                </a:rPr>
                <a:t>? </a:t>
              </a:r>
              <a:endParaRPr lang="en-US" sz="2400" smtClean="0">
                <a:solidFill>
                  <a:srgbClr val="3333CC"/>
                </a:solidFill>
              </a:endParaRPr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8183334" y="2023445"/>
              <a:ext cx="3698628" cy="7269011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8818679" y="1817645"/>
              <a:ext cx="1897039" cy="559575"/>
            </a:xfrm>
            <a:prstGeom prst="ellipse">
              <a:avLst/>
            </a:prstGeom>
            <a:solidFill>
              <a:srgbClr val="FF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đôi</a:t>
              </a:r>
              <a:endPara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7813963" y="1100562"/>
            <a:ext cx="3455023" cy="4946570"/>
            <a:chOff x="5967093" y="1320227"/>
            <a:chExt cx="5198832" cy="4966161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67093" y="1320227"/>
              <a:ext cx="5198832" cy="4512030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1636" y="5840945"/>
              <a:ext cx="3701228" cy="445443"/>
            </a:xfrm>
            <a:prstGeom prst="rect">
              <a:avLst/>
            </a:prstGeom>
          </p:spPr>
        </p:pic>
      </p:grpSp>
      <p:sp>
        <p:nvSpPr>
          <p:cNvPr id="3" name="Rectangle 2"/>
          <p:cNvSpPr/>
          <p:nvPr/>
        </p:nvSpPr>
        <p:spPr>
          <a:xfrm>
            <a:off x="1089429" y="3281591"/>
            <a:ext cx="6849408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400"/>
              <a:t>Biểu tượng thư mục có hình chữ nhật màu vàng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sz="2400">
                <a:solidFill>
                  <a:srgbClr val="3333CC"/>
                </a:solidFill>
              </a:rPr>
              <a:t>Tệp Bài 1.docx nằm trong thư mục nào </a:t>
            </a:r>
            <a:r>
              <a:rPr lang="vi-VN" sz="2400" smtClean="0">
                <a:solidFill>
                  <a:srgbClr val="3333CC"/>
                </a:solidFill>
              </a:rPr>
              <a:t>và</a:t>
            </a:r>
            <a:endParaRPr lang="en-US" sz="2400" smtClean="0">
              <a:solidFill>
                <a:srgbClr val="3333CC"/>
              </a:solidFill>
            </a:endParaRPr>
          </a:p>
          <a:p>
            <a:pPr>
              <a:lnSpc>
                <a:spcPct val="150000"/>
              </a:lnSpc>
            </a:pPr>
            <a:r>
              <a:rPr lang="vi-VN" sz="2400" smtClean="0">
                <a:solidFill>
                  <a:srgbClr val="3333CC"/>
                </a:solidFill>
              </a:rPr>
              <a:t>thư </a:t>
            </a:r>
            <a:r>
              <a:rPr lang="vi-VN" sz="2400">
                <a:solidFill>
                  <a:srgbClr val="3333CC"/>
                </a:solidFill>
              </a:rPr>
              <a:t>mục đó là thư mục con của thư mục nào? </a:t>
            </a:r>
          </a:p>
          <a:p>
            <a:pPr>
              <a:lnSpc>
                <a:spcPct val="150000"/>
              </a:lnSpc>
            </a:pPr>
            <a:r>
              <a:rPr lang="vi-VN" sz="2400"/>
              <a:t>Tệp Bài 1.docx nằm trong thư mục YẾN và đó là thư mục con của thư mục ổ đĩa D-&gt;hđ4</a:t>
            </a:r>
          </a:p>
        </p:txBody>
      </p: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59" y="326765"/>
            <a:ext cx="723900" cy="69532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94509" y="1376435"/>
            <a:ext cx="10016836" cy="472342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/>
        </p:nvGrpSpPr>
        <p:grpSpPr>
          <a:xfrm>
            <a:off x="1350818" y="1586974"/>
            <a:ext cx="9504217" cy="4441216"/>
            <a:chOff x="2342089" y="2628081"/>
            <a:chExt cx="7328847" cy="4441216"/>
          </a:xfrm>
        </p:grpSpPr>
        <p:sp>
          <p:nvSpPr>
            <p:cNvPr id="11" name="Rectangle 10"/>
            <p:cNvSpPr/>
            <p:nvPr/>
          </p:nvSpPr>
          <p:spPr>
            <a:xfrm>
              <a:off x="2342089" y="2628081"/>
              <a:ext cx="7328847" cy="444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11480" indent="-457200">
                <a:lnSpc>
                  <a:spcPct val="120000"/>
                </a:lnSpc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600" b="1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y</a:t>
              </a:r>
              <a:r>
                <a:rPr lang="en-US" sz="2600">
                  <a:solidFill>
                    <a:srgbClr val="3333C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/c hs  đọc nd và thực hành nhóm máy, hoàn thành y/c sgk_ 48.t/g 4’</a:t>
              </a:r>
            </a:p>
            <a:p>
              <a:pPr indent="-45720">
                <a:lnSpc>
                  <a:spcPct val="120000"/>
                </a:lnSpc>
                <a:spcAft>
                  <a:spcPts val="0"/>
                </a:spcAft>
              </a:pPr>
              <a:r>
                <a:rPr lang="en-US" sz="2600" smtClean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Em hãy lên </a:t>
              </a:r>
              <a:r>
                <a:rPr lang="en-US" sz="260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bảng chia sẻ trên máy của mình có những gì?</a:t>
              </a:r>
            </a:p>
            <a:p>
              <a:pPr marL="457200" indent="-457200" algn="just">
                <a:lnSpc>
                  <a:spcPct val="130000"/>
                </a:lnSpc>
                <a:spcAft>
                  <a:spcPts val="1200"/>
                </a:spcAft>
                <a:buFont typeface="Wingdings" panose="05000000000000000000" pitchFamily="2" charset="2"/>
                <a:buChar char="v"/>
              </a:pPr>
              <a:r>
                <a:rPr lang="vi-VN" sz="2600" b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 cùng bạn thực hiện các công việc dưới đây: </a:t>
              </a:r>
              <a:endParaRPr lang="en-US" sz="26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vi-VN" sz="260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vi-VN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Nháy đúp chuột vào biểu tượng </a:t>
              </a:r>
              <a:r>
                <a:rPr lang="vi-VN" sz="26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This </a:t>
              </a:r>
              <a:r>
                <a:rPr lang="vi-VN" sz="260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PC </a:t>
              </a:r>
              <a:r>
                <a:rPr lang="en-US" sz="260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r>
                <a:rPr lang="vi-VN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 </a:t>
              </a:r>
              <a:r>
                <a:rPr lang="vi-VN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màn hình và kể tên các ổ đĩa có trong máy tính đó; </a:t>
              </a:r>
              <a:endPara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just">
                <a:lnSpc>
                  <a:spcPct val="130000"/>
                </a:lnSpc>
                <a:spcAft>
                  <a:spcPts val="1200"/>
                </a:spcAft>
              </a:pPr>
              <a:r>
                <a:rPr lang="vi-VN" sz="26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• </a:t>
              </a:r>
              <a:r>
                <a:rPr lang="vi-VN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Nháy đúp chuột vào ổ đĩa </a:t>
              </a:r>
              <a:r>
                <a:rPr lang="vi-VN" sz="2600" b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D:</a:t>
              </a:r>
              <a:r>
                <a:rPr lang="vi-VN" sz="26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kể tên một vài thư mục và tệp trong ổ đĩa đó.</a:t>
              </a:r>
              <a:endParaRPr lang="en-US" sz="26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64120" y="4679576"/>
              <a:ext cx="692123" cy="6100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013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860968" y="5516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</a:t>
            </a:r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VẬN DỤNG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579" y="55165"/>
            <a:ext cx="723900" cy="695325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949125" y="1053295"/>
            <a:ext cx="7516552" cy="494239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44278" y="1205153"/>
            <a:ext cx="711650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/>
              <a:t> </a:t>
            </a:r>
            <a:r>
              <a:rPr lang="en-US" sz="2400" b="1" i="1">
                <a:latin typeface="Arial" panose="020B0604020202020204" pitchFamily="34" charset="0"/>
                <a:cs typeface="Arial" panose="020B0604020202020204" pitchFamily="34" charset="0"/>
              </a:rPr>
              <a:t>câu 1: tệp trong máy tính được lưu trữ ở đâu?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A. Ổ đĩa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B. Thư mục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C. Ổ đĩa và các thư mục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D. Các tệp</a:t>
            </a:r>
          </a:p>
          <a:p>
            <a:r>
              <a:rPr lang="en-US" sz="2400" b="1" i="1">
                <a:latin typeface="Arial" panose="020B0604020202020204" pitchFamily="34" charset="0"/>
                <a:cs typeface="Arial" panose="020B0604020202020204" pitchFamily="34" charset="0"/>
              </a:rPr>
              <a:t>Câu 2: Cây thư mục có tác dụng 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A. Biểu diễn cách phân bố các thư mục lưu trong thư viện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B. Giúp người dùng thấy rõ cách lưu các tệp, thư mục và tìm kiếm dễ hơn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C. Không liên quan gì đến thư viện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D. Không liên quan gì đến máy tính.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8655933" y="1049116"/>
            <a:ext cx="2555181" cy="4946570"/>
            <a:chOff x="5967093" y="1320227"/>
            <a:chExt cx="5198832" cy="49661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7093" y="1320227"/>
              <a:ext cx="5198832" cy="451203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861636" y="5840945"/>
              <a:ext cx="3701228" cy="445443"/>
            </a:xfrm>
            <a:prstGeom prst="rect">
              <a:avLst/>
            </a:prstGeom>
          </p:spPr>
        </p:pic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7FC2CB8A-B111-415D-A5FF-0B75F65FE1E8}"/>
              </a:ext>
            </a:extLst>
          </p:cNvPr>
          <p:cNvSpPr/>
          <p:nvPr/>
        </p:nvSpPr>
        <p:spPr>
          <a:xfrm>
            <a:off x="1150605" y="2299854"/>
            <a:ext cx="539650" cy="476953"/>
          </a:xfrm>
          <a:prstGeom prst="ellipse">
            <a:avLst/>
          </a:prstGeom>
          <a:noFill/>
          <a:ln w="3810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7FC2CB8A-B111-415D-A5FF-0B75F65FE1E8}"/>
              </a:ext>
            </a:extLst>
          </p:cNvPr>
          <p:cNvSpPr/>
          <p:nvPr/>
        </p:nvSpPr>
        <p:spPr>
          <a:xfrm>
            <a:off x="1081732" y="4106206"/>
            <a:ext cx="539650" cy="476953"/>
          </a:xfrm>
          <a:prstGeom prst="ellipse">
            <a:avLst/>
          </a:prstGeom>
          <a:noFill/>
          <a:ln w="3810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4057737" y="320545"/>
            <a:ext cx="4353220" cy="701545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GHI NHỚ</a:t>
            </a:r>
            <a:endParaRPr lang="en-US" sz="3200" b="1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Horizontal Scroll 4"/>
          <p:cNvSpPr/>
          <p:nvPr/>
        </p:nvSpPr>
        <p:spPr>
          <a:xfrm>
            <a:off x="1542198" y="2063242"/>
            <a:ext cx="9001112" cy="3423157"/>
          </a:xfrm>
          <a:prstGeom prst="horizontalScroll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vi-VN" sz="2800" b="1" dirty="0"/>
              <a:t>Thông tin trong máy tính được lưu trữ thành các tệp ở ổ đĩa hoặc thư mục. Việc tìm kiếm thông tin dễ dàng và nhanh hơn nhờ thư mục cấu trúc theo sơ đồ hình cây.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5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9000" r="-8000" b="-5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 khủng lo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2384" y="3290806"/>
            <a:ext cx="3080825" cy="2273099"/>
          </a:xfrm>
          <a:prstGeom prst="rect">
            <a:avLst/>
          </a:prstGeom>
        </p:spPr>
      </p:pic>
      <p:pic>
        <p:nvPicPr>
          <p:cNvPr id="4" name="mặt trời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5883" y="762000"/>
            <a:ext cx="2476500" cy="1709766"/>
          </a:xfrm>
          <a:prstGeom prst="rect">
            <a:avLst/>
          </a:prstGeom>
        </p:spPr>
      </p:pic>
      <p:pic>
        <p:nvPicPr>
          <p:cNvPr id="10" name="bensound-he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33318" y="-826074"/>
            <a:ext cx="457200" cy="457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87D0DF5-861D-9193-F2F3-8F33F8595F8B}"/>
              </a:ext>
            </a:extLst>
          </p:cNvPr>
          <p:cNvSpPr txBox="1"/>
          <p:nvPr/>
        </p:nvSpPr>
        <p:spPr>
          <a:xfrm>
            <a:off x="2552701" y="3124200"/>
            <a:ext cx="4819701" cy="1919940"/>
          </a:xfrm>
          <a:prstGeom prst="rect">
            <a:avLst/>
          </a:prstGeom>
          <a:noFill/>
        </p:spPr>
        <p:txBody>
          <a:bodyPr wrap="square" lIns="72572" tIns="36286" rIns="72572" bIns="36286" rtlCol="0">
            <a:spAutoFit/>
          </a:bodyPr>
          <a:lstStyle/>
          <a:p>
            <a:pPr algn="ctr" defTabSz="272143">
              <a:lnSpc>
                <a:spcPct val="150000"/>
              </a:lnSpc>
            </a:pPr>
            <a:r>
              <a:rPr lang="en-US" sz="4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TẠM BIỆT CÁC 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EM HỌC </a:t>
            </a:r>
            <a:r>
              <a:rPr lang="en-US" sz="4000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SINH!</a:t>
            </a:r>
            <a:endParaRPr lang="en-US" sz="4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991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624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ackground image">
            <a:extLst>
              <a:ext uri="{FF2B5EF4-FFF2-40B4-BE49-F238E27FC236}">
                <a16:creationId xmlns="" xmlns:a16="http://schemas.microsoft.com/office/drawing/2014/main" id="{D23354F2-DF81-46AD-97F7-E551F020FE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9" name="Logo">
            <a:extLst>
              <a:ext uri="{FF2B5EF4-FFF2-40B4-BE49-F238E27FC236}">
                <a16:creationId xmlns="" xmlns:a16="http://schemas.microsoft.com/office/drawing/2014/main" id="{D447C0C5-DE5F-4BF4-B62F-0CCF21E551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045029"/>
            <a:ext cx="12192000" cy="5814038"/>
          </a:xfrm>
          <a:prstGeom prst="rect">
            <a:avLst/>
          </a:prstGeom>
        </p:spPr>
      </p:pic>
      <p:pic>
        <p:nvPicPr>
          <p:cNvPr id="3" name="Main Theme">
            <a:hlinkClick r:id="" action="ppaction://media"/>
            <a:extLst>
              <a:ext uri="{FF2B5EF4-FFF2-40B4-BE49-F238E27FC236}">
                <a16:creationId xmlns="" xmlns:a16="http://schemas.microsoft.com/office/drawing/2014/main" id="{073D2775-4FCD-4044-B742-1175254FF5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2479" end="7774.2857"/>
                  <p14:fade in="1750" out="5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12255" y="247904"/>
            <a:ext cx="609600" cy="609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xmlns="" id="{F982DA6D-DBC6-DC0F-8361-D8BF2D477777}"/>
              </a:ext>
            </a:extLst>
          </p:cNvPr>
          <p:cNvSpPr txBox="1">
            <a:spLocks/>
          </p:cNvSpPr>
          <p:nvPr/>
        </p:nvSpPr>
        <p:spPr>
          <a:xfrm>
            <a:off x="0" y="-67637"/>
            <a:ext cx="12192000" cy="1018903"/>
          </a:xfrm>
          <a:prstGeom prst="rect">
            <a:avLst/>
          </a:prstGeom>
        </p:spPr>
        <p:txBody>
          <a:bodyPr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5400" b="1" ker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Roboto" panose="02000000000000000000" pitchFamily="2" charset="0"/>
              </a:rPr>
              <a:t>TRÒ </a:t>
            </a:r>
            <a:r>
              <a:rPr lang="en-US" sz="5400" b="1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Roboto" panose="02000000000000000000" pitchFamily="2" charset="0"/>
              </a:rPr>
              <a:t>CHƠI AI </a:t>
            </a:r>
            <a:r>
              <a:rPr lang="en-US" sz="5400" b="1" kern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  <a:ea typeface="Roboto" panose="02000000000000000000" pitchFamily="2" charset="0"/>
              </a:rPr>
              <a:t>LÀ TRIỆU PHÚ</a:t>
            </a:r>
            <a:endParaRPr lang="en-US" sz="54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  <a:ea typeface="Roboto" panose="020000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62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4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32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32" presetClass="emph" presetSubtype="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26048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932528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370248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2759817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028654" y="3060612"/>
            <a:ext cx="10237377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200" b="1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Câu 1: </a:t>
            </a:r>
            <a:r>
              <a:rPr lang="en-US" sz="3200" b="1" smtClean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L</a:t>
            </a:r>
            <a:r>
              <a:rPr lang="vi-VN" sz="3200" b="1" smtClean="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ợi </a:t>
            </a:r>
            <a:r>
              <a:rPr lang="vi-VN" sz="3200" b="1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ích của việc sắp xếp theo sơ đồ hình cây.</a:t>
            </a:r>
          </a:p>
        </p:txBody>
      </p:sp>
      <p:sp>
        <p:nvSpPr>
          <p:cNvPr id="15" name="bang a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786383" y="4510528"/>
            <a:ext cx="5289667" cy="85971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659905" y="5688966"/>
            <a:ext cx="5396200" cy="873770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1103320" y="4674684"/>
            <a:ext cx="4650419" cy="88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240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vi-VN" sz="240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Tìm kiếm đúng và nhanh hơn </a:t>
            </a:r>
          </a:p>
          <a:p>
            <a:pPr>
              <a:lnSpc>
                <a:spcPct val="107000"/>
              </a:lnSpc>
            </a:pPr>
            <a:r>
              <a:rPr lang="en-US" sz="240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40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dap an c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786383" y="5880998"/>
            <a:ext cx="5428213" cy="517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>
              <a:lnSpc>
                <a:spcPct val="115000"/>
              </a:lnSpc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</a:t>
            </a:r>
            <a:r>
              <a:rPr lang="vi-VN" sz="240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Tìm kiếm nhanh hơn </a:t>
            </a:r>
            <a:endParaRPr lang="en-US" sz="240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ang b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105914" y="4447505"/>
            <a:ext cx="5249773" cy="892209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6090924" y="5688966"/>
            <a:ext cx="5249773" cy="873770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214596" y="4674684"/>
            <a:ext cx="5365493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>
              <a:lnSpc>
                <a:spcPct val="115000"/>
              </a:lnSpc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</a:t>
            </a:r>
            <a:r>
              <a:rPr lang="vi-VN" sz="240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Tìm kiếm dễ hơn</a:t>
            </a:r>
          </a:p>
        </p:txBody>
      </p:sp>
      <p:sp>
        <p:nvSpPr>
          <p:cNvPr id="34" name="dap an d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6214596" y="5823690"/>
            <a:ext cx="4650419" cy="480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>
              <a:lnSpc>
                <a:spcPct val="115000"/>
              </a:lnSpc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D. </a:t>
            </a:r>
            <a:r>
              <a:rPr lang="vi-VN" sz="240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Tìm kiếm khó hơn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247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5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00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C7B0FE9C-F303-49FF-B30D-C4457E06642A}"/>
              </a:ext>
            </a:extLst>
          </p:cNvPr>
          <p:cNvCxnSpPr/>
          <p:nvPr/>
        </p:nvCxnSpPr>
        <p:spPr>
          <a:xfrm>
            <a:off x="0" y="6140560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2F7D700C-B032-496C-9680-57633EB31182}"/>
              </a:ext>
            </a:extLst>
          </p:cNvPr>
          <p:cNvCxnSpPr/>
          <p:nvPr/>
        </p:nvCxnSpPr>
        <p:spPr>
          <a:xfrm>
            <a:off x="0" y="4887553"/>
            <a:ext cx="12192000" cy="0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B4199134-2609-4E66-A329-2863BCCC5133}"/>
              </a:ext>
            </a:extLst>
          </p:cNvPr>
          <p:cNvCxnSpPr/>
          <p:nvPr/>
        </p:nvCxnSpPr>
        <p:spPr>
          <a:xfrm>
            <a:off x="0" y="3445201"/>
            <a:ext cx="12192000" cy="0"/>
          </a:xfrm>
          <a:prstGeom prst="line">
            <a:avLst/>
          </a:prstGeom>
          <a:ln w="762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="" xmlns:a16="http://schemas.microsoft.com/office/drawing/2014/main" id="{2254BD6F-C222-4EBF-A18A-FDA724EC8AEA}"/>
              </a:ext>
            </a:extLst>
          </p:cNvPr>
          <p:cNvSpPr/>
          <p:nvPr/>
        </p:nvSpPr>
        <p:spPr>
          <a:xfrm flipH="1">
            <a:off x="659905" y="2834770"/>
            <a:ext cx="10872190" cy="125193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rgbClr val="0070C0"/>
          </a:solidFill>
          <a:ln w="38100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prstClr val="white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605F6AC-8356-4661-B6A4-309609CF4CCF}"/>
              </a:ext>
            </a:extLst>
          </p:cNvPr>
          <p:cNvSpPr txBox="1"/>
          <p:nvPr/>
        </p:nvSpPr>
        <p:spPr>
          <a:xfrm>
            <a:off x="1364255" y="3032570"/>
            <a:ext cx="9383697" cy="642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vi-VN" sz="3600" b="1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Câu 2: Sơ đồ hình cây thể hiện</a:t>
            </a:r>
          </a:p>
        </p:txBody>
      </p:sp>
      <p:sp>
        <p:nvSpPr>
          <p:cNvPr id="15" name="bang a">
            <a:extLst>
              <a:ext uri="{FF2B5EF4-FFF2-40B4-BE49-F238E27FC236}">
                <a16:creationId xmlns="" xmlns:a16="http://schemas.microsoft.com/office/drawing/2014/main" id="{D0E6AFB4-275F-4728-9A13-27E00F9EA3A2}"/>
              </a:ext>
            </a:extLst>
          </p:cNvPr>
          <p:cNvSpPr/>
          <p:nvPr/>
        </p:nvSpPr>
        <p:spPr>
          <a:xfrm flipH="1">
            <a:off x="6135894" y="5698164"/>
            <a:ext cx="5249773" cy="86615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bang c">
            <a:extLst>
              <a:ext uri="{FF2B5EF4-FFF2-40B4-BE49-F238E27FC236}">
                <a16:creationId xmlns="" xmlns:a16="http://schemas.microsoft.com/office/drawing/2014/main" id="{CA2E0476-BE10-4768-BE1B-A9C0072703C2}"/>
              </a:ext>
            </a:extLst>
          </p:cNvPr>
          <p:cNvSpPr/>
          <p:nvPr/>
        </p:nvSpPr>
        <p:spPr>
          <a:xfrm flipH="1">
            <a:off x="806331" y="5740184"/>
            <a:ext cx="5249773" cy="822552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dap an a">
            <a:extLst>
              <a:ext uri="{FF2B5EF4-FFF2-40B4-BE49-F238E27FC236}">
                <a16:creationId xmlns="" xmlns:a16="http://schemas.microsoft.com/office/drawing/2014/main" id="{9897B1B9-EB78-41AF-AC33-1E8F7714B11F}"/>
              </a:ext>
            </a:extLst>
          </p:cNvPr>
          <p:cNvSpPr txBox="1"/>
          <p:nvPr/>
        </p:nvSpPr>
        <p:spPr>
          <a:xfrm>
            <a:off x="6616271" y="5706031"/>
            <a:ext cx="4577808" cy="88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US" sz="240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Một </a:t>
            </a: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cách sắp xếp phân loại cụ thể</a:t>
            </a:r>
          </a:p>
        </p:txBody>
      </p:sp>
      <p:sp>
        <p:nvSpPr>
          <p:cNvPr id="27" name="dap an c">
            <a:extLst>
              <a:ext uri="{FF2B5EF4-FFF2-40B4-BE49-F238E27FC236}">
                <a16:creationId xmlns="" xmlns:a16="http://schemas.microsoft.com/office/drawing/2014/main" id="{D96707EC-5A82-4050-B897-6DBAB63AC957}"/>
              </a:ext>
            </a:extLst>
          </p:cNvPr>
          <p:cNvSpPr txBox="1"/>
          <p:nvPr/>
        </p:nvSpPr>
        <p:spPr>
          <a:xfrm>
            <a:off x="1201031" y="5903617"/>
            <a:ext cx="4934863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C. Nhiều cách sắp xếp đồ vật</a:t>
            </a:r>
          </a:p>
        </p:txBody>
      </p:sp>
      <p:sp>
        <p:nvSpPr>
          <p:cNvPr id="31" name="bang b">
            <a:extLst>
              <a:ext uri="{FF2B5EF4-FFF2-40B4-BE49-F238E27FC236}">
                <a16:creationId xmlns="" xmlns:a16="http://schemas.microsoft.com/office/drawing/2014/main" id="{8DD63B39-09F3-4F04-83CD-408FC7619A90}"/>
              </a:ext>
            </a:extLst>
          </p:cNvPr>
          <p:cNvSpPr/>
          <p:nvPr/>
        </p:nvSpPr>
        <p:spPr>
          <a:xfrm flipH="1">
            <a:off x="6083642" y="4480367"/>
            <a:ext cx="5249773" cy="866154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bang d">
            <a:extLst>
              <a:ext uri="{FF2B5EF4-FFF2-40B4-BE49-F238E27FC236}">
                <a16:creationId xmlns="" xmlns:a16="http://schemas.microsoft.com/office/drawing/2014/main" id="{A6F11D1C-4D08-4BAF-9A3D-4AC673B9036B}"/>
              </a:ext>
            </a:extLst>
          </p:cNvPr>
          <p:cNvSpPr/>
          <p:nvPr/>
        </p:nvSpPr>
        <p:spPr>
          <a:xfrm flipH="1">
            <a:off x="741799" y="4474589"/>
            <a:ext cx="5249773" cy="874333"/>
          </a:xfrm>
          <a:custGeom>
            <a:avLst/>
            <a:gdLst>
              <a:gd name="connsiteX0" fmla="*/ 9976447 w 10872190"/>
              <a:gd name="connsiteY0" fmla="*/ 130 h 1251934"/>
              <a:gd name="connsiteX1" fmla="*/ 9946352 w 10872190"/>
              <a:gd name="connsiteY1" fmla="*/ 4530 h 1251934"/>
              <a:gd name="connsiteX2" fmla="*/ 8262152 w 10872190"/>
              <a:gd name="connsiteY2" fmla="*/ 4530 h 1251934"/>
              <a:gd name="connsiteX3" fmla="*/ 2610038 w 10872190"/>
              <a:gd name="connsiteY3" fmla="*/ 4530 h 1251934"/>
              <a:gd name="connsiteX4" fmla="*/ 925838 w 10872190"/>
              <a:gd name="connsiteY4" fmla="*/ 4530 h 1251934"/>
              <a:gd name="connsiteX5" fmla="*/ 895743 w 10872190"/>
              <a:gd name="connsiteY5" fmla="*/ 130 h 1251934"/>
              <a:gd name="connsiteX6" fmla="*/ 0 w 10872190"/>
              <a:gd name="connsiteY6" fmla="*/ 625967 h 1251934"/>
              <a:gd name="connsiteX7" fmla="*/ 895743 w 10872190"/>
              <a:gd name="connsiteY7" fmla="*/ 1251804 h 1251934"/>
              <a:gd name="connsiteX8" fmla="*/ 925838 w 10872190"/>
              <a:gd name="connsiteY8" fmla="*/ 1247404 h 1251934"/>
              <a:gd name="connsiteX9" fmla="*/ 2610038 w 10872190"/>
              <a:gd name="connsiteY9" fmla="*/ 1247404 h 1251934"/>
              <a:gd name="connsiteX10" fmla="*/ 8262152 w 10872190"/>
              <a:gd name="connsiteY10" fmla="*/ 1247404 h 1251934"/>
              <a:gd name="connsiteX11" fmla="*/ 9946352 w 10872190"/>
              <a:gd name="connsiteY11" fmla="*/ 1247404 h 1251934"/>
              <a:gd name="connsiteX12" fmla="*/ 9976447 w 10872190"/>
              <a:gd name="connsiteY12" fmla="*/ 1251804 h 1251934"/>
              <a:gd name="connsiteX13" fmla="*/ 10872190 w 10872190"/>
              <a:gd name="connsiteY13" fmla="*/ 625967 h 1251934"/>
              <a:gd name="connsiteX14" fmla="*/ 9976447 w 10872190"/>
              <a:gd name="connsiteY14" fmla="*/ 130 h 1251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872190" h="1251934">
                <a:moveTo>
                  <a:pt x="9976447" y="130"/>
                </a:moveTo>
                <a:lnTo>
                  <a:pt x="9946352" y="4530"/>
                </a:lnTo>
                <a:lnTo>
                  <a:pt x="8262152" y="4530"/>
                </a:lnTo>
                <a:lnTo>
                  <a:pt x="2610038" y="4530"/>
                </a:lnTo>
                <a:lnTo>
                  <a:pt x="925838" y="4530"/>
                </a:lnTo>
                <a:lnTo>
                  <a:pt x="895743" y="130"/>
                </a:lnTo>
                <a:cubicBezTo>
                  <a:pt x="669986" y="-5180"/>
                  <a:pt x="349558" y="150180"/>
                  <a:pt x="0" y="625967"/>
                </a:cubicBezTo>
                <a:cubicBezTo>
                  <a:pt x="349558" y="1101755"/>
                  <a:pt x="669986" y="1257114"/>
                  <a:pt x="895743" y="1251804"/>
                </a:cubicBezTo>
                <a:lnTo>
                  <a:pt x="925838" y="1247404"/>
                </a:lnTo>
                <a:lnTo>
                  <a:pt x="2610038" y="1247404"/>
                </a:lnTo>
                <a:lnTo>
                  <a:pt x="8262152" y="1247404"/>
                </a:lnTo>
                <a:lnTo>
                  <a:pt x="9946352" y="1247404"/>
                </a:lnTo>
                <a:lnTo>
                  <a:pt x="9976447" y="1251804"/>
                </a:lnTo>
                <a:cubicBezTo>
                  <a:pt x="10202204" y="1257114"/>
                  <a:pt x="10522632" y="1101755"/>
                  <a:pt x="10872190" y="625967"/>
                </a:cubicBezTo>
                <a:cubicBezTo>
                  <a:pt x="10522632" y="150180"/>
                  <a:pt x="10202204" y="-5180"/>
                  <a:pt x="9976447" y="130"/>
                </a:cubicBezTo>
                <a:close/>
              </a:path>
            </a:pathLst>
          </a:custGeom>
          <a:solidFill>
            <a:schemeClr val="accent5">
              <a:lumMod val="50000"/>
            </a:schemeClr>
          </a:solidFill>
          <a:ln w="28575">
            <a:solidFill>
              <a:schemeClr val="bg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dap an b">
            <a:extLst>
              <a:ext uri="{FF2B5EF4-FFF2-40B4-BE49-F238E27FC236}">
                <a16:creationId xmlns="" xmlns:a16="http://schemas.microsoft.com/office/drawing/2014/main" id="{9B5DABB8-849A-4D2D-930C-9CA07BFC5BDE}"/>
              </a:ext>
            </a:extLst>
          </p:cNvPr>
          <p:cNvSpPr txBox="1"/>
          <p:nvPr/>
        </p:nvSpPr>
        <p:spPr>
          <a:xfrm>
            <a:off x="6674512" y="4651353"/>
            <a:ext cx="4262616" cy="45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</a:pPr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B. Chỉ là hình vẽ cho </a:t>
            </a:r>
            <a:r>
              <a:rPr lang="en-US" sz="240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đẹp</a:t>
            </a:r>
            <a:endParaRPr lang="en-US" sz="2400">
              <a:solidFill>
                <a:srgbClr val="FFFF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4" name="dap an d">
            <a:extLst>
              <a:ext uri="{FF2B5EF4-FFF2-40B4-BE49-F238E27FC236}">
                <a16:creationId xmlns="" xmlns:a16="http://schemas.microsoft.com/office/drawing/2014/main" id="{42A746A3-96B8-42A5-8EFA-A104DB6B2F69}"/>
              </a:ext>
            </a:extLst>
          </p:cNvPr>
          <p:cNvSpPr txBox="1"/>
          <p:nvPr/>
        </p:nvSpPr>
        <p:spPr>
          <a:xfrm>
            <a:off x="978506" y="4654426"/>
            <a:ext cx="4661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4325"/>
            <a:r>
              <a:rPr lang="en-US" sz="240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2400" smtClean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vi-VN" sz="2400">
                <a:solidFill>
                  <a:srgbClr val="FFFF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Sơ đồ được vẽ tùy tiện</a:t>
            </a:r>
          </a:p>
        </p:txBody>
      </p:sp>
      <p:pic>
        <p:nvPicPr>
          <p:cNvPr id="38" name="Question">
            <a:hlinkClick r:id="" action="ppaction://media"/>
            <a:extLst>
              <a:ext uri="{FF2B5EF4-FFF2-40B4-BE49-F238E27FC236}">
                <a16:creationId xmlns="" xmlns:a16="http://schemas.microsoft.com/office/drawing/2014/main" id="{94477BC5-B6D0-442B-AA84-FC52C48B00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863859"/>
            <a:ext cx="487363" cy="487363"/>
          </a:xfrm>
          <a:prstGeom prst="rect">
            <a:avLst/>
          </a:prstGeom>
        </p:spPr>
      </p:pic>
      <p:pic>
        <p:nvPicPr>
          <p:cNvPr id="39" name="Final Answer">
            <a:hlinkClick r:id="" action="ppaction://media"/>
            <a:extLst>
              <a:ext uri="{FF2B5EF4-FFF2-40B4-BE49-F238E27FC236}">
                <a16:creationId xmlns="" xmlns:a16="http://schemas.microsoft.com/office/drawing/2014/main" id="{68BE9F49-5BDC-4DC0-880E-ABA272EC29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192000" y="1478693"/>
            <a:ext cx="487363" cy="487363"/>
          </a:xfrm>
          <a:prstGeom prst="rect">
            <a:avLst/>
          </a:prstGeom>
        </p:spPr>
      </p:pic>
      <p:pic>
        <p:nvPicPr>
          <p:cNvPr id="40" name="Win">
            <a:hlinkClick r:id="" action="ppaction://media"/>
            <a:extLst>
              <a:ext uri="{FF2B5EF4-FFF2-40B4-BE49-F238E27FC236}">
                <a16:creationId xmlns="" xmlns:a16="http://schemas.microsoft.com/office/drawing/2014/main" id="{7942E890-12CD-490E-BBD3-364B92887EF6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02905" y="2074155"/>
            <a:ext cx="487363" cy="487363"/>
          </a:xfrm>
          <a:prstGeom prst="rect">
            <a:avLst/>
          </a:prstGeom>
        </p:spPr>
      </p:pic>
      <p:pic>
        <p:nvPicPr>
          <p:cNvPr id="41" name="Lose">
            <a:hlinkClick r:id="" action="ppaction://media"/>
            <a:extLst>
              <a:ext uri="{FF2B5EF4-FFF2-40B4-BE49-F238E27FC236}">
                <a16:creationId xmlns="" xmlns:a16="http://schemas.microsoft.com/office/drawing/2014/main" id="{1959E413-37BE-4F97-ADD0-1237CBCB68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202905" y="2630411"/>
            <a:ext cx="487363" cy="48736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="" xmlns:a16="http://schemas.microsoft.com/office/drawing/2014/main" id="{2AB8A841-494C-4C05-B559-B83B93E270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84" y="-49894"/>
            <a:ext cx="3468041" cy="277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1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33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5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7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8" presetID="19" presetClass="emph" presetSubtype="0" repeatCount="4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7732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5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7" presetID="24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7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8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9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9" presetClass="emph" presetSubtype="0" repeatCount="400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1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92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3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4" presetClass="emph" presetSubtype="0" fill="hold" grpId="3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0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animClr clrSpc="rgb" dir="cw">
                                      <p:cBhvr>
                                        <p:cTn id="1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000"/>
                                      </p:to>
                                    </p:animClr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7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9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0" presetID="19" presetClass="emph" presetSubtype="0" fill="hold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9" presetClass="emph" presetSubtype="0" repeatCount="4000" fill="hold" grpId="3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1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2" presetID="3" presetClass="mediacall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cmd type="call" cmd="stop">
                                      <p:cBhvr>
                                        <p:cTn id="133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4" presetID="30" presetClass="emph" presetSubtype="0" fill="hold" grpId="2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24" presetClass="emph" presetSubtype="0" fill="hold" grpId="4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4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8" dur="20218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0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1" presetID="19" presetClass="emph" presetSubtype="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9" presetClass="emph" presetSubtype="0" repeatCount="4000" fill="hold" grpId="4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2" dur="590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3" presetID="3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stop">
                                      <p:cBhvr>
                                        <p:cTn id="174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5" presetID="30" presetClass="emph" presetSubtype="0" fill="hold" grpId="2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24" presetClass="emph" presetSubtype="0" fill="hold" grpId="5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>
                <p:cTn id="1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  <p:bldLst>
      <p:bldP spid="24" grpId="0"/>
      <p:bldP spid="15" grpId="0" animBg="1"/>
      <p:bldP spid="15" grpId="1" animBg="1"/>
      <p:bldP spid="15" grpId="2" animBg="1"/>
      <p:bldP spid="15" grpId="3" animBg="1"/>
      <p:bldP spid="15" grpId="4" animBg="1"/>
      <p:bldP spid="16" grpId="0" animBg="1"/>
      <p:bldP spid="16" grpId="1" animBg="1"/>
      <p:bldP spid="25" grpId="0"/>
      <p:bldP spid="25" grpId="1"/>
      <p:bldP spid="25" grpId="2"/>
      <p:bldP spid="25" grpId="3"/>
      <p:bldP spid="25" grpId="4"/>
      <p:bldP spid="25" grpId="5"/>
      <p:bldP spid="27" grpId="0"/>
      <p:bldP spid="27" grpId="1"/>
      <p:bldP spid="27" grpId="2"/>
      <p:bldP spid="31" grpId="0" animBg="1"/>
      <p:bldP spid="31" grpId="1" animBg="1"/>
      <p:bldP spid="32" grpId="0" animBg="1"/>
      <p:bldP spid="32" grpId="1" animBg="1"/>
      <p:bldP spid="33" grpId="0"/>
      <p:bldP spid="33" grpId="1"/>
      <p:bldP spid="33" grpId="2"/>
      <p:bldP spid="34" grpId="0"/>
      <p:bldP spid="34" grpId="1"/>
      <p:bldP spid="34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174" y="3082196"/>
            <a:ext cx="4828448" cy="2874347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7600797" y="1768156"/>
            <a:ext cx="3661660" cy="1398494"/>
          </a:xfrm>
          <a:prstGeom prst="wedgeEllipseCallout">
            <a:avLst>
              <a:gd name="adj1" fmla="val -38752"/>
              <a:gd name="adj2" fmla="val 6890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qua,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0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lắm</a:t>
            </a:r>
            <a:r>
              <a:rPr lang="en-US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2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20925" y="1295610"/>
            <a:ext cx="3735623" cy="2343585"/>
            <a:chOff x="7358201" y="942818"/>
            <a:chExt cx="3735623" cy="2343585"/>
          </a:xfrm>
        </p:grpSpPr>
        <p:grpSp>
          <p:nvGrpSpPr>
            <p:cNvPr id="13" name="Group 12"/>
            <p:cNvGrpSpPr/>
            <p:nvPr/>
          </p:nvGrpSpPr>
          <p:grpSpPr>
            <a:xfrm>
              <a:off x="7763853" y="1237130"/>
              <a:ext cx="2859323" cy="1532964"/>
              <a:chOff x="6041784" y="1151125"/>
              <a:chExt cx="5200650" cy="272541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1784" y="1171435"/>
                <a:ext cx="5200650" cy="270510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5"/>
              <a:srcRect l="22530" t="-6259" r="2829" b="10707"/>
              <a:stretch/>
            </p:blipFill>
            <p:spPr>
              <a:xfrm>
                <a:off x="7409328" y="1151125"/>
                <a:ext cx="2971801" cy="1847570"/>
              </a:xfrm>
              <a:prstGeom prst="rect">
                <a:avLst/>
              </a:prstGeom>
            </p:spPr>
          </p:pic>
        </p:grpSp>
        <p:sp>
          <p:nvSpPr>
            <p:cNvPr id="14" name="Cloud Callout 13"/>
            <p:cNvSpPr/>
            <p:nvPr/>
          </p:nvSpPr>
          <p:spPr>
            <a:xfrm>
              <a:off x="7358201" y="942818"/>
              <a:ext cx="3735623" cy="2343585"/>
            </a:xfrm>
            <a:prstGeom prst="cloudCallout">
              <a:avLst>
                <a:gd name="adj1" fmla="val 46410"/>
                <a:gd name="adj2" fmla="val 56332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403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3865174" y="249383"/>
            <a:ext cx="4353220" cy="626201"/>
            <a:chOff x="3865174" y="249383"/>
            <a:chExt cx="4353220" cy="626201"/>
          </a:xfrm>
        </p:grpSpPr>
        <p:sp>
          <p:nvSpPr>
            <p:cNvPr id="7" name="Rounded Rectangle 6"/>
            <p:cNvSpPr/>
            <p:nvPr/>
          </p:nvSpPr>
          <p:spPr>
            <a:xfrm>
              <a:off x="3865174" y="249383"/>
              <a:ext cx="4353220" cy="626201"/>
            </a:xfrm>
            <a:prstGeom prst="roundRect">
              <a:avLst/>
            </a:prstGeom>
            <a:solidFill>
              <a:srgbClr val="FFFF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3333C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MỞ ĐẦU</a:t>
              </a:r>
              <a:endParaRPr lang="en-US" sz="3200" b="1" dirty="0"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8621" y="249783"/>
              <a:ext cx="633088" cy="600897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8310" y="2998346"/>
            <a:ext cx="6142069" cy="2388717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6082921" y="1421116"/>
            <a:ext cx="4319315" cy="1398494"/>
          </a:xfrm>
          <a:prstGeom prst="wedgeEllipseCallout">
            <a:avLst>
              <a:gd name="adj1" fmla="val -11730"/>
              <a:gd name="adj2" fmla="val 87939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000" dirty="0" smtClean="0">
                <a:solidFill>
                  <a:srgbClr val="3333CC"/>
                </a:solidFill>
              </a:rPr>
              <a:t>Mình </a:t>
            </a:r>
            <a:r>
              <a:rPr lang="vi-VN" sz="2000" dirty="0">
                <a:solidFill>
                  <a:srgbClr val="3333CC"/>
                </a:solidFill>
              </a:rPr>
              <a:t>hỏi bố video ca nhạc này để ở đâu? Bố </a:t>
            </a:r>
            <a:r>
              <a:rPr lang="vi-VN" sz="2000" dirty="0" smtClean="0">
                <a:solidFill>
                  <a:srgbClr val="3333CC"/>
                </a:solidFill>
              </a:rPr>
              <a:t>bảo </a:t>
            </a:r>
            <a:r>
              <a:rPr lang="vi-VN" sz="2000" dirty="0">
                <a:solidFill>
                  <a:srgbClr val="3333CC"/>
                </a:solidFill>
              </a:rPr>
              <a:t>nó được lưu trong ổ đĩa của máy tính</a:t>
            </a:r>
            <a:endParaRPr lang="en-US" sz="2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992998" y="888204"/>
            <a:ext cx="3735623" cy="2343585"/>
            <a:chOff x="7358201" y="942818"/>
            <a:chExt cx="3735623" cy="2343585"/>
          </a:xfrm>
        </p:grpSpPr>
        <p:grpSp>
          <p:nvGrpSpPr>
            <p:cNvPr id="13" name="Group 12"/>
            <p:cNvGrpSpPr/>
            <p:nvPr/>
          </p:nvGrpSpPr>
          <p:grpSpPr>
            <a:xfrm>
              <a:off x="7763853" y="1237130"/>
              <a:ext cx="2859323" cy="1532964"/>
              <a:chOff x="6041784" y="1151125"/>
              <a:chExt cx="5200650" cy="2725410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1784" y="1171435"/>
                <a:ext cx="5200650" cy="2705100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 rotWithShape="1">
              <a:blip r:embed="rId5"/>
              <a:srcRect l="22530" t="-6259" r="2829" b="10707"/>
              <a:stretch/>
            </p:blipFill>
            <p:spPr>
              <a:xfrm>
                <a:off x="7409328" y="1151125"/>
                <a:ext cx="2971801" cy="1847570"/>
              </a:xfrm>
              <a:prstGeom prst="rect">
                <a:avLst/>
              </a:prstGeom>
            </p:spPr>
          </p:pic>
        </p:grpSp>
        <p:sp>
          <p:nvSpPr>
            <p:cNvPr id="14" name="Cloud Callout 13"/>
            <p:cNvSpPr/>
            <p:nvPr/>
          </p:nvSpPr>
          <p:spPr>
            <a:xfrm>
              <a:off x="7358201" y="942818"/>
              <a:ext cx="3735623" cy="2343585"/>
            </a:xfrm>
            <a:prstGeom prst="cloudCallout">
              <a:avLst>
                <a:gd name="adj1" fmla="val 36911"/>
                <a:gd name="adj2" fmla="val 63320"/>
              </a:avLst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Oval Callout 15"/>
          <p:cNvSpPr/>
          <p:nvPr/>
        </p:nvSpPr>
        <p:spPr>
          <a:xfrm>
            <a:off x="2150527" y="2417465"/>
            <a:ext cx="2774865" cy="825748"/>
          </a:xfrm>
          <a:prstGeom prst="wedgeEllipseCallout">
            <a:avLst>
              <a:gd name="adj1" fmla="val 35537"/>
              <a:gd name="adj2" fmla="val 59495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à,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bây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17419" y="5669929"/>
            <a:ext cx="1076498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Để  giúp các em hiểu ổ đĩa thư mục, tệp và vai trò của cây thư mục thì </a:t>
            </a:r>
            <a:r>
              <a:rPr lang="en-US" sz="2300" smtClean="0">
                <a:solidFill>
                  <a:srgbClr val="FF0000"/>
                </a:solidFill>
                <a:latin typeface="Arial" panose="020B0604020202020204" pitchFamily="34" charset="0"/>
                <a:ea typeface="MS Mincho"/>
                <a:cs typeface="Arial" panose="020B0604020202020204" pitchFamily="34" charset="0"/>
              </a:rPr>
              <a:t>-&gt;bài học</a:t>
            </a:r>
            <a:endParaRPr lang="en-US" sz="23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41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2737223" y="1873884"/>
            <a:ext cx="8431305" cy="17943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r>
              <a:rPr lang="en-US" sz="4000" b="1" u="sng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TIẾT 20 - </a:t>
            </a:r>
            <a:r>
              <a:rPr lang="vi-VN" sz="4000" b="1" u="sng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BÀI </a:t>
            </a:r>
            <a:r>
              <a:rPr lang="en-US" sz="4000" b="1" u="sng" dirty="0" smtClean="0">
                <a:ln w="28575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19</a:t>
            </a:r>
            <a:endParaRPr lang="vi-VN" sz="4000" b="1" u="sng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Ổ ĐĨA, THƯ MỤC VÀ TỆP</a:t>
            </a:r>
            <a:endParaRPr lang="vi-VN" sz="4800" b="1" dirty="0">
              <a:ln w="28575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" name="Cloud Callout 3"/>
          <p:cNvSpPr/>
          <p:nvPr/>
        </p:nvSpPr>
        <p:spPr>
          <a:xfrm rot="20444608">
            <a:off x="9365704" y="484153"/>
            <a:ext cx="2636236" cy="1085556"/>
          </a:xfrm>
          <a:prstGeom prst="cloudCallout">
            <a:avLst>
              <a:gd name="adj1" fmla="val -58278"/>
              <a:gd name="adj2" fmla="val 47310"/>
            </a:avLst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SGK-47,48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4172" y="4465221"/>
            <a:ext cx="7184356" cy="2392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315863" y="1430656"/>
            <a:ext cx="6470220" cy="650155"/>
            <a:chOff x="689904" y="1379897"/>
            <a:chExt cx="6470220" cy="650155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45956" cy="584775"/>
              <a:chOff x="1082666" y="1379837"/>
              <a:chExt cx="445956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20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605967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32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3200" b="1" smtClean="0">
                  <a:latin typeface="Arial" panose="020B0604020202020204" pitchFamily="34" charset="0"/>
                  <a:cs typeface="Arial" panose="020B0604020202020204" pitchFamily="34" charset="0"/>
                </a:rPr>
                <a:t> tệp SGK_47</a:t>
              </a:r>
              <a:endParaRPr lang="en-US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57737" y="320545"/>
            <a:ext cx="4353220" cy="701545"/>
            <a:chOff x="4168573" y="1295284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68573" y="1295284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64400" y="1309140"/>
              <a:ext cx="722412" cy="665379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322536" y="2196221"/>
            <a:ext cx="999662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400" dirty="0" smtClean="0">
                <a:solidFill>
                  <a:srgbClr val="3333CC"/>
                </a:solidFill>
              </a:rPr>
              <a:t>-    </a:t>
            </a:r>
            <a:r>
              <a:rPr lang="vi-VN" sz="2800" dirty="0" smtClean="0">
                <a:solidFill>
                  <a:srgbClr val="3333CC"/>
                </a:solidFill>
              </a:rPr>
              <a:t>Thông </a:t>
            </a:r>
            <a:r>
              <a:rPr lang="vi-VN" sz="2800" dirty="0">
                <a:solidFill>
                  <a:srgbClr val="3333CC"/>
                </a:solidFill>
              </a:rPr>
              <a:t>tin trong máy tính được lưu trữ trong các tệp. </a:t>
            </a:r>
            <a:endParaRPr lang="en-US" sz="2800" dirty="0" smtClean="0">
              <a:solidFill>
                <a:srgbClr val="3333CC"/>
              </a:solidFill>
            </a:endParaRPr>
          </a:p>
          <a:p>
            <a:pPr marL="395288" indent="-395288">
              <a:lnSpc>
                <a:spcPct val="130000"/>
              </a:lnSpc>
            </a:pPr>
            <a:r>
              <a:rPr lang="en-US" sz="2800" dirty="0" smtClean="0">
                <a:solidFill>
                  <a:srgbClr val="3333CC"/>
                </a:solidFill>
              </a:rPr>
              <a:t>-    </a:t>
            </a:r>
            <a:r>
              <a:rPr lang="vi-VN" sz="2800" dirty="0" smtClean="0">
                <a:solidFill>
                  <a:srgbClr val="3333CC"/>
                </a:solidFill>
              </a:rPr>
              <a:t>Tệp </a:t>
            </a:r>
            <a:r>
              <a:rPr lang="vi-VN" sz="2800" dirty="0">
                <a:solidFill>
                  <a:srgbClr val="3333CC"/>
                </a:solidFill>
              </a:rPr>
              <a:t>chứa thông tin về một đối tượng nào đó và được lưu ở thư mục hoặc ổ </a:t>
            </a:r>
            <a:r>
              <a:rPr lang="vi-VN" sz="2800" dirty="0" smtClean="0">
                <a:solidFill>
                  <a:srgbClr val="3333CC"/>
                </a:solidFill>
              </a:rPr>
              <a:t>đĩa.</a:t>
            </a:r>
            <a:endParaRPr lang="en-US" sz="2800" dirty="0" smtClean="0">
              <a:solidFill>
                <a:srgbClr val="3333CC"/>
              </a:solidFill>
            </a:endParaRP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vi-VN" sz="2800" dirty="0" smtClean="0">
                <a:solidFill>
                  <a:srgbClr val="3333CC"/>
                </a:solidFill>
              </a:rPr>
              <a:t>Thư </a:t>
            </a:r>
            <a:r>
              <a:rPr lang="vi-VN" sz="2800" dirty="0">
                <a:solidFill>
                  <a:srgbClr val="3333CC"/>
                </a:solidFill>
              </a:rPr>
              <a:t>mục con là thư mục nằm trong một thư mục khác</a:t>
            </a:r>
            <a:r>
              <a:rPr lang="vi-VN" sz="2800" dirty="0" smtClean="0">
                <a:solidFill>
                  <a:srgbClr val="3333CC"/>
                </a:solidFill>
              </a:rPr>
              <a:t>.</a:t>
            </a:r>
            <a:endParaRPr lang="en-US" sz="2800" dirty="0" smtClean="0">
              <a:solidFill>
                <a:srgbClr val="3333CC"/>
              </a:solidFill>
            </a:endParaRPr>
          </a:p>
          <a:p>
            <a:pPr marL="342900" indent="-342900">
              <a:lnSpc>
                <a:spcPct val="130000"/>
              </a:lnSpc>
              <a:buFontTx/>
              <a:buChar char="-"/>
            </a:pPr>
            <a:r>
              <a:rPr lang="vi-VN" sz="2800" dirty="0">
                <a:solidFill>
                  <a:srgbClr val="3333CC"/>
                </a:solidFill>
              </a:rPr>
              <a:t>Ổ đĩa được xem là thư mục </a:t>
            </a:r>
            <a:r>
              <a:rPr lang="vi-VN" sz="2800" dirty="0" smtClean="0">
                <a:solidFill>
                  <a:srgbClr val="3333CC"/>
                </a:solidFill>
              </a:rPr>
              <a:t>gốc</a:t>
            </a:r>
            <a:r>
              <a:rPr lang="en-US" sz="2800" dirty="0" smtClean="0">
                <a:solidFill>
                  <a:srgbClr val="3333CC"/>
                </a:solidFill>
              </a:rPr>
              <a:t>.</a:t>
            </a:r>
            <a:endParaRPr lang="en-US" sz="2800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14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292713" y="1229847"/>
            <a:ext cx="5747265" cy="588600"/>
            <a:chOff x="689904" y="1379897"/>
            <a:chExt cx="5747265" cy="588600"/>
          </a:xfrm>
        </p:grpSpPr>
        <p:grpSp>
          <p:nvGrpSpPr>
            <p:cNvPr id="10" name="Group 9"/>
            <p:cNvGrpSpPr/>
            <p:nvPr/>
          </p:nvGrpSpPr>
          <p:grpSpPr>
            <a:xfrm>
              <a:off x="689904" y="1379897"/>
              <a:ext cx="413896" cy="523220"/>
              <a:chOff x="1082666" y="1379837"/>
              <a:chExt cx="413896" cy="52322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089340" y="1470217"/>
                <a:ext cx="400792" cy="398384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800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1082666" y="1379837"/>
                <a:ext cx="41389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28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1100452" y="1445277"/>
              <a:ext cx="53367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Ổ </a:t>
              </a:r>
              <a:r>
                <a:rPr lang="en-US" sz="2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đĩa</a:t>
              </a: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thư</a:t>
              </a: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mục</a:t>
              </a:r>
              <a:r>
                <a:rPr lang="en-US" sz="28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err="1" smtClean="0"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800" b="1" smtClean="0">
                  <a:latin typeface="Arial" panose="020B0604020202020204" pitchFamily="34" charset="0"/>
                  <a:cs typeface="Arial" panose="020B0604020202020204" pitchFamily="34" charset="0"/>
                </a:rPr>
                <a:t> tệp SGK_47</a:t>
              </a:r>
              <a:endParaRPr lang="en-US" sz="28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011438" y="130468"/>
            <a:ext cx="4353220" cy="701545"/>
            <a:chOff x="4122274" y="1105207"/>
            <a:chExt cx="4353220" cy="701545"/>
          </a:xfrm>
        </p:grpSpPr>
        <p:sp>
          <p:nvSpPr>
            <p:cNvPr id="13" name="Rounded Rectangle 12"/>
            <p:cNvSpPr/>
            <p:nvPr/>
          </p:nvSpPr>
          <p:spPr>
            <a:xfrm>
              <a:off x="4122274" y="1105207"/>
              <a:ext cx="4353220" cy="70154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66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10699" y="1123289"/>
              <a:ext cx="722412" cy="665379"/>
            </a:xfrm>
            <a:prstGeom prst="rect">
              <a:avLst/>
            </a:prstGeom>
          </p:spPr>
        </p:pic>
      </p:grpSp>
      <p:sp>
        <p:nvSpPr>
          <p:cNvPr id="12" name="Rounded Rectangle 11"/>
          <p:cNvSpPr/>
          <p:nvPr/>
        </p:nvSpPr>
        <p:spPr>
          <a:xfrm>
            <a:off x="1274558" y="1889412"/>
            <a:ext cx="6908743" cy="3936771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1112" y="2012163"/>
            <a:ext cx="6769260" cy="3691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2600">
                <a:solidFill>
                  <a:srgbClr val="3333CC"/>
                </a:solidFill>
              </a:rPr>
              <a:t>Thông tin trong máy tính được lưu </a:t>
            </a:r>
            <a:r>
              <a:rPr lang="vi-VN" sz="2600" smtClean="0">
                <a:solidFill>
                  <a:srgbClr val="3333CC"/>
                </a:solidFill>
              </a:rPr>
              <a:t>trữ</a:t>
            </a:r>
            <a:r>
              <a:rPr lang="en-US" sz="2600" smtClean="0">
                <a:solidFill>
                  <a:srgbClr val="3333CC"/>
                </a:solidFill>
              </a:rPr>
              <a:t> ở đâu?</a:t>
            </a:r>
            <a:endParaRPr lang="en-US" sz="2600" b="1" i="1" smtClean="0"/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600" b="1"/>
              <a:t>Ổ</a:t>
            </a:r>
            <a:r>
              <a:rPr lang="en-US" sz="2600" b="1" smtClean="0"/>
              <a:t> đĩa. Ổ </a:t>
            </a:r>
            <a:r>
              <a:rPr lang="en-US" sz="2600" b="1"/>
              <a:t>đĩa như thùng chứa thông tin và thồng tin được lưu trữ ở trong các </a:t>
            </a:r>
            <a:r>
              <a:rPr lang="en-US" sz="2600" b="1" smtClean="0"/>
              <a:t>tệp.</a:t>
            </a:r>
            <a:endParaRPr lang="en-US" sz="2600"/>
          </a:p>
          <a:p>
            <a:pPr marL="342900" indent="-3429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sz="2600">
                <a:solidFill>
                  <a:srgbClr val="3333CC"/>
                </a:solidFill>
                <a:latin typeface="Calibri (Body)"/>
              </a:rPr>
              <a:t>Vậy theo các con tệp là gì? </a:t>
            </a:r>
          </a:p>
          <a:p>
            <a:pPr marL="342900" indent="-3429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2600" b="1" smtClean="0"/>
              <a:t>Tệp </a:t>
            </a:r>
            <a:r>
              <a:rPr lang="en-US" sz="2600" b="1"/>
              <a:t>chứa thông tin về 1 đối tượng nào đó ở trong thư mục hoặc ổ </a:t>
            </a:r>
            <a:r>
              <a:rPr lang="en-US" sz="2600" b="1" smtClean="0"/>
              <a:t>đĩa</a:t>
            </a:r>
            <a:r>
              <a:rPr lang="en-US" sz="2600" b="1" i="1" smtClean="0"/>
              <a:t>.</a:t>
            </a:r>
            <a:endParaRPr lang="en-US" sz="2600" dirty="0">
              <a:solidFill>
                <a:srgbClr val="3333CC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658" y="1804011"/>
            <a:ext cx="2993170" cy="4022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4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ELIZARD_POLLTEMPLATEID" val="5ee35befacc1cd3859fe85d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2097</TotalTime>
  <Words>960</Words>
  <Application>Microsoft Office PowerPoint</Application>
  <PresentationFormat>Widescreen</PresentationFormat>
  <Paragraphs>101</Paragraphs>
  <Slides>19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19</vt:i4>
      </vt:variant>
    </vt:vector>
  </HeadingPairs>
  <TitlesOfParts>
    <vt:vector size="35" baseType="lpstr">
      <vt:lpstr>Algerian</vt:lpstr>
      <vt:lpstr>Arial</vt:lpstr>
      <vt:lpstr>Arial (Body)</vt:lpstr>
      <vt:lpstr>Calibri</vt:lpstr>
      <vt:lpstr>Calibri (Body)</vt:lpstr>
      <vt:lpstr>Calibri Light</vt:lpstr>
      <vt:lpstr>Century Gothic</vt:lpstr>
      <vt:lpstr>MS Mincho</vt:lpstr>
      <vt:lpstr>Roboto</vt:lpstr>
      <vt:lpstr>Tahoma</vt:lpstr>
      <vt:lpstr>Times New Roman</vt:lpstr>
      <vt:lpstr>Wingdings</vt:lpstr>
      <vt:lpstr>Office Theme</vt:lpstr>
      <vt:lpstr>4_Office Theme</vt:lpstr>
      <vt:lpstr>2_Office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429</cp:revision>
  <dcterms:created xsi:type="dcterms:W3CDTF">2022-01-27T15:18:21Z</dcterms:created>
  <dcterms:modified xsi:type="dcterms:W3CDTF">2023-08-28T15:53:32Z</dcterms:modified>
</cp:coreProperties>
</file>