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2.xml" ContentType="application/vnd.openxmlformats-officedocument.presentationml.notesSlide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9" r:id="rId2"/>
    <p:sldId id="304" r:id="rId3"/>
    <p:sldId id="258" r:id="rId4"/>
    <p:sldId id="284" r:id="rId5"/>
    <p:sldId id="261" r:id="rId6"/>
    <p:sldId id="285" r:id="rId7"/>
    <p:sldId id="287" r:id="rId8"/>
    <p:sldId id="305" r:id="rId9"/>
    <p:sldId id="306" r:id="rId10"/>
    <p:sldId id="307" r:id="rId11"/>
    <p:sldId id="308" r:id="rId12"/>
    <p:sldId id="298" r:id="rId13"/>
    <p:sldId id="299" r:id="rId14"/>
    <p:sldId id="296" r:id="rId15"/>
    <p:sldId id="280" r:id="rId16"/>
    <p:sldId id="301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FF99"/>
    <a:srgbClr val="FF6600"/>
    <a:srgbClr val="33C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85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CDB6EE-D8D2-4028-995A-83AAB30322EA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40C931-EB57-4A23-93B1-3B8D93366B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17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40C931-EB57-4A23-93B1-3B8D93366B2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73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33800-9EF5-458B-9C8B-85636545FB54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6348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39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6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72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1"/>
            <a:ext cx="12192000" cy="5758149"/>
          </a:xfrm>
          <a:prstGeom prst="rect">
            <a:avLst/>
          </a:prstGeom>
          <a:solidFill>
            <a:srgbClr val="B1DE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sp>
        <p:nvSpPr>
          <p:cNvPr id="7" name="矩形 6"/>
          <p:cNvSpPr/>
          <p:nvPr userDrawn="1"/>
        </p:nvSpPr>
        <p:spPr>
          <a:xfrm>
            <a:off x="0" y="3349128"/>
            <a:ext cx="12192000" cy="2305624"/>
          </a:xfrm>
          <a:prstGeom prst="rect">
            <a:avLst/>
          </a:prstGeom>
          <a:solidFill>
            <a:srgbClr val="7FC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8641" y="3676180"/>
            <a:ext cx="1367967" cy="8184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8827" y="2907955"/>
            <a:ext cx="2435276" cy="1457061"/>
          </a:xfrm>
          <a:prstGeom prst="rect">
            <a:avLst/>
          </a:prstGeom>
        </p:spPr>
      </p:pic>
      <p:sp>
        <p:nvSpPr>
          <p:cNvPr id="10" name="矩形 9"/>
          <p:cNvSpPr/>
          <p:nvPr userDrawn="1"/>
        </p:nvSpPr>
        <p:spPr>
          <a:xfrm>
            <a:off x="0" y="5654752"/>
            <a:ext cx="12192000" cy="1203248"/>
          </a:xfrm>
          <a:prstGeom prst="rect">
            <a:avLst/>
          </a:prstGeom>
          <a:solidFill>
            <a:srgbClr val="CED6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sp>
        <p:nvSpPr>
          <p:cNvPr id="11" name="矩形 10"/>
          <p:cNvSpPr/>
          <p:nvPr userDrawn="1"/>
        </p:nvSpPr>
        <p:spPr>
          <a:xfrm>
            <a:off x="0" y="5372101"/>
            <a:ext cx="12192000" cy="532941"/>
          </a:xfrm>
          <a:prstGeom prst="rect">
            <a:avLst/>
          </a:prstGeom>
          <a:solidFill>
            <a:srgbClr val="80B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2626" y="220338"/>
            <a:ext cx="7725907" cy="603724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800" y="5654755"/>
            <a:ext cx="3727652" cy="71911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0361" y="5654754"/>
            <a:ext cx="3727652" cy="71911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145" y="448795"/>
            <a:ext cx="2665930" cy="1595064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400" y="5377066"/>
            <a:ext cx="1977089" cy="132761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4050" y="4648051"/>
            <a:ext cx="932800" cy="1916023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4631" y="4523516"/>
            <a:ext cx="1533823" cy="217524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BF15E-3D69-4198-ACBA-4CF21DCC890D}" type="datetimeFigureOut">
              <a:rPr lang="zh-CN" altLang="en-US" smtClean="0"/>
              <a:pPr/>
              <a:t>2024/6/15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F8E3B-1BA1-4539-B149-7B70547C67F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8857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768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227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146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851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312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38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948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37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E0B67-8FA0-4F66-9577-9C053E74A2A9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098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E0B67-8FA0-4F66-9577-9C053E74A2A9}" type="datetimeFigureOut">
              <a:rPr lang="en-US" smtClean="0"/>
              <a:pPr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37A6A-1E74-452D-93A8-6C3F3DFA172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946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1.png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microsoft.com/office/2007/relationships/hdphoto" Target="../media/hdphoto5.wdp"/><Relationship Id="rId5" Type="http://schemas.openxmlformats.org/officeDocument/2006/relationships/image" Target="../media/image28.png"/><Relationship Id="rId4" Type="http://schemas.microsoft.com/office/2007/relationships/hdphoto" Target="../media/hdphoto4.wdp"/><Relationship Id="rId9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0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openxmlformats.org/officeDocument/2006/relationships/image" Target="../media/image30.png"/><Relationship Id="rId5" Type="http://schemas.microsoft.com/office/2007/relationships/hdphoto" Target="../media/hdphoto2.wdp"/><Relationship Id="rId4" Type="http://schemas.openxmlformats.org/officeDocument/2006/relationships/image" Target="../media/image11.png"/><Relationship Id="rId9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5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14.png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microsoft.com/office/2007/relationships/hdphoto" Target="../media/hdphoto3.wdp"/><Relationship Id="rId5" Type="http://schemas.openxmlformats.org/officeDocument/2006/relationships/image" Target="../media/image13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573926" y="452996"/>
            <a:ext cx="1714770" cy="706589"/>
            <a:chOff x="9566064" y="964372"/>
            <a:chExt cx="5446164" cy="698253"/>
          </a:xfrm>
        </p:grpSpPr>
        <p:sp>
          <p:nvSpPr>
            <p:cNvPr id="16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/>
            </a:p>
          </p:txBody>
        </p:sp>
        <p:sp>
          <p:nvSpPr>
            <p:cNvPr id="17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r>
                <a:rPr lang="en-US" sz="2400" dirty="0" smtClean="0">
                  <a:solidFill>
                    <a:srgbClr val="0070C0"/>
                  </a:solidFill>
                  <a:latin typeface="iCiel Cadena" panose="02000503000000020004" pitchFamily="2" charset="0"/>
                </a:rPr>
                <a:t>ĐỌC</a:t>
              </a:r>
              <a:endParaRPr lang="en-US" sz="2400" dirty="0">
                <a:solidFill>
                  <a:srgbClr val="0070C0"/>
                </a:solidFill>
                <a:latin typeface="iCiel Cadena" panose="02000503000000020004" pitchFamily="2" charset="0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253" b="57367" l="20008" r="26232"/>
                    </a14:imgEffect>
                  </a14:imgLayer>
                </a14:imgProps>
              </a:ext>
            </a:extLst>
          </a:blip>
          <a:srcRect l="19230" t="49364" r="72990" b="41744"/>
          <a:stretch/>
        </p:blipFill>
        <p:spPr>
          <a:xfrm>
            <a:off x="2497808" y="380495"/>
            <a:ext cx="1391479" cy="8945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44341" t="22868" r="24263" b="9742"/>
          <a:stretch/>
        </p:blipFill>
        <p:spPr>
          <a:xfrm>
            <a:off x="8455540" y="1893842"/>
            <a:ext cx="3607736" cy="4356009"/>
          </a:xfrm>
          <a:prstGeom prst="rect">
            <a:avLst/>
          </a:prstGeom>
        </p:spPr>
      </p:pic>
      <p:pic>
        <p:nvPicPr>
          <p:cNvPr id="10" name="图片 5">
            <a:extLst>
              <a:ext uri="{FF2B5EF4-FFF2-40B4-BE49-F238E27FC236}">
                <a16:creationId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37" y="126748"/>
            <a:ext cx="9564950" cy="59564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82446" y="2963915"/>
            <a:ext cx="5238985" cy="1107931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2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32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2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2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?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1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4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121908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8070" y="488587"/>
            <a:ext cx="7645003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66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HÔM QUA ĐÂU RỒI?</a:t>
            </a:r>
            <a:endParaRPr lang="en-US" sz="2800" b="1" dirty="0">
              <a:solidFill>
                <a:srgbClr val="FF66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2447" y="881201"/>
            <a:ext cx="5558589" cy="4493473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tờ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lịch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                                       </a:t>
            </a:r>
          </a:p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ngoài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vườn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Đợi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tỏa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44594" y="849465"/>
            <a:ext cx="6172490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chờ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hái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ước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mong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112859" y="-109337"/>
            <a:ext cx="1193884" cy="1773095"/>
          </a:xfrm>
          <a:prstGeom prst="rect">
            <a:avLst/>
          </a:prstGeom>
        </p:spPr>
      </p:pic>
      <p:pic>
        <p:nvPicPr>
          <p:cNvPr id="8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960" y="0"/>
            <a:ext cx="2487040" cy="124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14340" descr="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48056" b="52963" l="54167" r="57083">
                        <a14:foregroundMark x1="55833" y1="49815" x2="55833" y2="49815"/>
                        <a14:foregroundMark x1="56094" y1="49815" x2="56094" y2="49815"/>
                        <a14:foregroundMark x1="56354" y1="51019" x2="56354" y2="51019"/>
                        <a14:foregroundMark x1="55937" y1="51944" x2="55937" y2="51944"/>
                        <a14:foregroundMark x1="55521" y1="52222" x2="55521" y2="52222"/>
                        <a14:foregroundMark x1="54896" y1="52315" x2="54896" y2="52315"/>
                        <a14:foregroundMark x1="54479" y1="51759" x2="54479" y2="51759"/>
                        <a14:foregroundMark x1="54583" y1="50000" x2="54583" y2="50000"/>
                        <a14:foregroundMark x1="54948" y1="49630" x2="54948" y2="49630"/>
                        <a14:foregroundMark x1="55521" y1="49352" x2="55521" y2="49352"/>
                        <a14:foregroundMark x1="55885" y1="49352" x2="55885" y2="49352"/>
                        <a14:foregroundMark x1="56198" y1="49907" x2="56198" y2="49907"/>
                        <a14:foregroundMark x1="55937" y1="49352" x2="55937" y2="49352"/>
                        <a14:foregroundMark x1="55052" y1="51204" x2="55052" y2="51204"/>
                        <a14:foregroundMark x1="55260" y1="49259" x2="55260" y2="49259"/>
                        <a14:foregroundMark x1="55833" y1="49444" x2="55833" y2="49444"/>
                        <a14:foregroundMark x1="55729" y1="49167" x2="55729" y2="49167"/>
                        <a14:foregroundMark x1="55000" y1="50000" x2="55000" y2="50000"/>
                        <a14:foregroundMark x1="54427" y1="51389" x2="54427" y2="51389"/>
                        <a14:foregroundMark x1="54427" y1="51111" x2="54427" y2="51111"/>
                      </a14:backgroundRemoval>
                    </a14:imgEffect>
                  </a14:imgLayer>
                </a14:imgProps>
              </a:ext>
            </a:extLst>
          </a:blip>
          <a:srcRect l="53860" t="47544" r="42982" b="47310"/>
          <a:stretch/>
        </p:blipFill>
        <p:spPr>
          <a:xfrm>
            <a:off x="816382" y="-255687"/>
            <a:ext cx="955640" cy="8760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13488" y="0"/>
            <a:ext cx="5278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32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8259" y="5095094"/>
            <a:ext cx="98701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Theo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74071" y="4916920"/>
            <a:ext cx="74398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vườn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đợi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tỏa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8070" y="488587"/>
            <a:ext cx="7645003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66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HÔM QUA ĐÂU RỒI?</a:t>
            </a:r>
            <a:endParaRPr lang="en-US" sz="2800" b="1" dirty="0">
              <a:solidFill>
                <a:srgbClr val="FF66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2447" y="881201"/>
            <a:ext cx="5558589" cy="4493473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tờ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lịch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                                       </a:t>
            </a:r>
          </a:p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ngoài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vườn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Đợi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tỏa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44594" y="849465"/>
            <a:ext cx="6172490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chờ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hái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ước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mong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112859" y="-109337"/>
            <a:ext cx="1193884" cy="1773095"/>
          </a:xfrm>
          <a:prstGeom prst="rect">
            <a:avLst/>
          </a:prstGeom>
        </p:spPr>
      </p:pic>
      <p:pic>
        <p:nvPicPr>
          <p:cNvPr id="8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960" y="0"/>
            <a:ext cx="2487040" cy="124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14340" descr="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48056" b="52963" l="54167" r="57083">
                        <a14:foregroundMark x1="55833" y1="49815" x2="55833" y2="49815"/>
                        <a14:foregroundMark x1="56094" y1="49815" x2="56094" y2="49815"/>
                        <a14:foregroundMark x1="56354" y1="51019" x2="56354" y2="51019"/>
                        <a14:foregroundMark x1="55937" y1="51944" x2="55937" y2="51944"/>
                        <a14:foregroundMark x1="55521" y1="52222" x2="55521" y2="52222"/>
                        <a14:foregroundMark x1="54896" y1="52315" x2="54896" y2="52315"/>
                        <a14:foregroundMark x1="54479" y1="51759" x2="54479" y2="51759"/>
                        <a14:foregroundMark x1="54583" y1="50000" x2="54583" y2="50000"/>
                        <a14:foregroundMark x1="54948" y1="49630" x2="54948" y2="49630"/>
                        <a14:foregroundMark x1="55521" y1="49352" x2="55521" y2="49352"/>
                        <a14:foregroundMark x1="55885" y1="49352" x2="55885" y2="49352"/>
                        <a14:foregroundMark x1="56198" y1="49907" x2="56198" y2="49907"/>
                        <a14:foregroundMark x1="55937" y1="49352" x2="55937" y2="49352"/>
                        <a14:foregroundMark x1="55052" y1="51204" x2="55052" y2="51204"/>
                        <a14:foregroundMark x1="55260" y1="49259" x2="55260" y2="49259"/>
                        <a14:foregroundMark x1="55833" y1="49444" x2="55833" y2="49444"/>
                        <a14:foregroundMark x1="55729" y1="49167" x2="55729" y2="49167"/>
                        <a14:foregroundMark x1="55000" y1="50000" x2="55000" y2="50000"/>
                        <a14:foregroundMark x1="54427" y1="51389" x2="54427" y2="51389"/>
                        <a14:foregroundMark x1="54427" y1="51111" x2="54427" y2="51111"/>
                      </a14:backgroundRemoval>
                    </a14:imgEffect>
                  </a14:imgLayer>
                </a14:imgProps>
              </a:ext>
            </a:extLst>
          </a:blip>
          <a:srcRect l="53860" t="47544" r="42982" b="47310"/>
          <a:stretch/>
        </p:blipFill>
        <p:spPr>
          <a:xfrm>
            <a:off x="816382" y="-255687"/>
            <a:ext cx="955640" cy="8760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13488" y="0"/>
            <a:ext cx="5278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32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5370" y="4787019"/>
            <a:ext cx="77816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3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3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lang="en-US" sz="3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lang="en-US" sz="3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“</a:t>
            </a:r>
            <a:r>
              <a:rPr lang="en-US" sz="3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3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0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”?</a:t>
            </a:r>
            <a:endParaRPr lang="en-US" sz="30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73139" y="5740441"/>
            <a:ext cx="75951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hành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0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3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图片 3">
            <a:extLst>
              <a:ext uri="{FF2B5EF4-FFF2-40B4-BE49-F238E27FC236}">
                <a16:creationId xmlns:a16="http://schemas.microsoft.com/office/drawing/2014/main" id="{E03B3F22-758C-4BBA-9D06-6757B30197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1718781" y="958517"/>
            <a:ext cx="10659910" cy="4795673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612358" y="1659781"/>
            <a:ext cx="77816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*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gian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683574" y="2855249"/>
            <a:ext cx="75951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hiểu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trị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gian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Nếu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tận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gian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tốt</a:t>
            </a:r>
            <a:r>
              <a:rPr lang="en-US" sz="3200" b="1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thì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gian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luôn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id="{60932D90-BF1F-46A3-A430-FC72715840D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5" t="9789" r="12468"/>
          <a:stretch/>
        </p:blipFill>
        <p:spPr>
          <a:xfrm flipH="1">
            <a:off x="-52829" y="3119810"/>
            <a:ext cx="4208984" cy="3905732"/>
          </a:xfrm>
          <a:prstGeom prst="rect">
            <a:avLst/>
          </a:prstGeom>
        </p:spPr>
      </p:pic>
      <p:pic>
        <p:nvPicPr>
          <p:cNvPr id="5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468234" y="274140"/>
            <a:ext cx="4374029" cy="6400800"/>
          </a:xfrm>
          <a:prstGeom prst="rect">
            <a:avLst/>
          </a:prstGeom>
        </p:spPr>
      </p:pic>
      <p:pic>
        <p:nvPicPr>
          <p:cNvPr id="17" name="图片 12">
            <a:extLst>
              <a:ext uri="{FF2B5EF4-FFF2-40B4-BE49-F238E27FC236}">
                <a16:creationId xmlns:a16="http://schemas.microsoft.com/office/drawing/2014/main" id="{37A7A021-B942-4826-8E86-0E1DA4522F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39652">
            <a:off x="11067722" y="229991"/>
            <a:ext cx="1101764" cy="11017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77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1C3256A2-416D-4670-AD10-0133FCC14D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50" r="14625"/>
          <a:stretch/>
        </p:blipFill>
        <p:spPr>
          <a:xfrm>
            <a:off x="0" y="114431"/>
            <a:ext cx="11170508" cy="7329730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C04F87AB-AAFA-44C4-B254-9DC0BD1EF5C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>
            <a:off x="7250662" y="1968709"/>
            <a:ext cx="5903114" cy="48892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7665" y="958141"/>
            <a:ext cx="9494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*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lãng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phí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gian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cần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6180" y="1796609"/>
            <a:ext cx="8468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682553"/>
            <a:ext cx="71646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</a:t>
            </a:r>
            <a:r>
              <a:rPr lang="en-US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gian</a:t>
            </a:r>
            <a:r>
              <a:rPr lang="en-US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đáng</a:t>
            </a:r>
            <a:r>
              <a:rPr lang="en-US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quý</a:t>
            </a:r>
            <a:r>
              <a:rPr lang="en-US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đừng</a:t>
            </a:r>
            <a:r>
              <a:rPr lang="en-US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để</a:t>
            </a:r>
            <a:r>
              <a:rPr lang="en-US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lãng</a:t>
            </a:r>
            <a:r>
              <a:rPr lang="en-US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phí</a:t>
            </a:r>
            <a:r>
              <a:rPr lang="en-US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thời</a:t>
            </a:r>
            <a:r>
              <a:rPr lang="en-US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gian</a:t>
            </a:r>
            <a:r>
              <a:rPr lang="en-US" sz="40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0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851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44341" t="22868" r="24263" b="9742"/>
          <a:stretch/>
        </p:blipFill>
        <p:spPr>
          <a:xfrm>
            <a:off x="7685045" y="1076492"/>
            <a:ext cx="4337991" cy="523772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0344" y="625741"/>
            <a:ext cx="10098162" cy="954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Dựa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minh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họa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8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087" b="70238" l="53133" r="55485"/>
                    </a14:imgEffect>
                  </a14:imgLayer>
                </a14:imgProps>
              </a:ext>
            </a:extLst>
          </a:blip>
          <a:srcRect l="52839" t="64443" r="44221" b="29118"/>
          <a:stretch/>
        </p:blipFill>
        <p:spPr>
          <a:xfrm>
            <a:off x="318052" y="251791"/>
            <a:ext cx="985837" cy="1214438"/>
          </a:xfrm>
          <a:prstGeom prst="rect">
            <a:avLst/>
          </a:prstGeom>
        </p:spPr>
      </p:pic>
      <p:pic>
        <p:nvPicPr>
          <p:cNvPr id="11" name="图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01" y="1085663"/>
            <a:ext cx="7426399" cy="5235459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4217670" y="2731770"/>
            <a:ext cx="0" cy="284607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1466437" y="2246892"/>
            <a:ext cx="1805940" cy="531858"/>
          </a:xfrm>
          <a:prstGeom prst="roundRect">
            <a:avLst/>
          </a:prstGeom>
          <a:solidFill>
            <a:srgbClr val="FFC000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0070C0"/>
                </a:solidFill>
              </a:rPr>
              <a:t>Chỉ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người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643978" y="2246892"/>
            <a:ext cx="1805940" cy="531858"/>
          </a:xfrm>
          <a:prstGeom prst="roundRect">
            <a:avLst/>
          </a:prstGeom>
          <a:solidFill>
            <a:srgbClr val="FFC000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70C0"/>
                </a:solidFill>
              </a:rPr>
              <a:t>Chỉ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vật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74961" y="2929226"/>
            <a:ext cx="212729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M:  </a:t>
            </a:r>
            <a:r>
              <a:rPr lang="en-US" sz="2800" dirty="0" smtClean="0">
                <a:solidFill>
                  <a:srgbClr val="0070C0"/>
                </a:solidFill>
              </a:rPr>
              <a:t>- </a:t>
            </a:r>
            <a:r>
              <a:rPr lang="en-US" sz="2800" dirty="0" err="1" smtClean="0">
                <a:solidFill>
                  <a:srgbClr val="0070C0"/>
                </a:solidFill>
              </a:rPr>
              <a:t>mẹ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32522" y="2929226"/>
            <a:ext cx="2527103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M: </a:t>
            </a:r>
            <a:r>
              <a:rPr lang="en-US" sz="2800" dirty="0" smtClean="0">
                <a:solidFill>
                  <a:srgbClr val="0070C0"/>
                </a:solidFill>
              </a:rPr>
              <a:t>- </a:t>
            </a:r>
            <a:r>
              <a:rPr lang="en-US" sz="2800" dirty="0" err="1" smtClean="0">
                <a:solidFill>
                  <a:srgbClr val="0070C0"/>
                </a:solidFill>
              </a:rPr>
              <a:t>cánh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đồng</a:t>
            </a:r>
            <a:endParaRPr lang="en-US" sz="2800" dirty="0">
              <a:solidFill>
                <a:srgbClr val="0070C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84330" y="3465796"/>
            <a:ext cx="22288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0070C0"/>
                </a:solidFill>
              </a:rPr>
              <a:t>- con</a:t>
            </a:r>
          </a:p>
          <a:p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smtClean="0">
                <a:solidFill>
                  <a:srgbClr val="0070C0"/>
                </a:solidFill>
              </a:rPr>
              <a:t>- </a:t>
            </a:r>
            <a:r>
              <a:rPr lang="en-US" sz="2800" dirty="0" err="1" smtClean="0">
                <a:solidFill>
                  <a:srgbClr val="0070C0"/>
                </a:solidFill>
              </a:rPr>
              <a:t>bạn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nhỏ</a:t>
            </a:r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smtClean="0">
                <a:solidFill>
                  <a:srgbClr val="0070C0"/>
                </a:solidFill>
              </a:rPr>
              <a:t>- </a:t>
            </a:r>
            <a:r>
              <a:rPr lang="en-US" sz="2800" dirty="0" err="1" smtClean="0">
                <a:solidFill>
                  <a:srgbClr val="0070C0"/>
                </a:solidFill>
              </a:rPr>
              <a:t>nông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dân</a:t>
            </a:r>
            <a:endParaRPr lang="en-US" sz="2800" dirty="0" smtClean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47975" y="3445998"/>
            <a:ext cx="22288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>
                <a:solidFill>
                  <a:srgbClr val="0070C0"/>
                </a:solidFill>
              </a:rPr>
              <a:t>- </a:t>
            </a:r>
            <a:r>
              <a:rPr lang="en-US" sz="2800" dirty="0" err="1" smtClean="0">
                <a:solidFill>
                  <a:srgbClr val="0070C0"/>
                </a:solidFill>
              </a:rPr>
              <a:t>bàn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học</a:t>
            </a:r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smtClean="0">
                <a:solidFill>
                  <a:srgbClr val="0070C0"/>
                </a:solidFill>
              </a:rPr>
              <a:t>- </a:t>
            </a:r>
            <a:r>
              <a:rPr lang="en-US" sz="2800" dirty="0" err="1" smtClean="0">
                <a:solidFill>
                  <a:srgbClr val="0070C0"/>
                </a:solidFill>
              </a:rPr>
              <a:t>quyển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lịch</a:t>
            </a:r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smtClean="0">
                <a:solidFill>
                  <a:srgbClr val="0070C0"/>
                </a:solidFill>
              </a:rPr>
              <a:t>- </a:t>
            </a:r>
            <a:r>
              <a:rPr lang="en-US" sz="2800" dirty="0" err="1" smtClean="0">
                <a:solidFill>
                  <a:srgbClr val="0070C0"/>
                </a:solidFill>
              </a:rPr>
              <a:t>hoa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hồng</a:t>
            </a:r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sz="2800" dirty="0" smtClean="0">
                <a:solidFill>
                  <a:srgbClr val="0070C0"/>
                </a:solidFill>
              </a:rPr>
              <a:t> - </a:t>
            </a:r>
            <a:r>
              <a:rPr lang="en-US" sz="2800" dirty="0" err="1" smtClean="0">
                <a:solidFill>
                  <a:srgbClr val="0070C0"/>
                </a:solidFill>
              </a:rPr>
              <a:t>sách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vở</a:t>
            </a:r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sz="2800" dirty="0">
                <a:solidFill>
                  <a:srgbClr val="0070C0"/>
                </a:solidFill>
              </a:rPr>
              <a:t> </a:t>
            </a:r>
            <a:r>
              <a:rPr lang="en-US" sz="2800" dirty="0" smtClean="0">
                <a:solidFill>
                  <a:srgbClr val="0070C0"/>
                </a:solidFill>
              </a:rPr>
              <a:t>- </a:t>
            </a:r>
            <a:r>
              <a:rPr lang="en-US" sz="2800" dirty="0" err="1" smtClean="0">
                <a:solidFill>
                  <a:srgbClr val="0070C0"/>
                </a:solidFill>
              </a:rPr>
              <a:t>đồng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lúa</a:t>
            </a:r>
            <a:endParaRPr lang="en-US" sz="2800" dirty="0" smtClean="0">
              <a:solidFill>
                <a:srgbClr val="0070C0"/>
              </a:solidFill>
            </a:endParaRPr>
          </a:p>
        </p:txBody>
      </p:sp>
      <p:pic>
        <p:nvPicPr>
          <p:cNvPr id="17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3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3180834" y="13252"/>
            <a:ext cx="5600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văn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2800" b="1" dirty="0">
              <a:solidFill>
                <a:schemeClr val="accent6">
                  <a:lumMod val="7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8250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 animBg="1"/>
      <p:bldP spid="18" grpId="0" animBg="1"/>
      <p:bldP spid="19" grpId="0" animBg="1"/>
      <p:bldP spid="20" grpId="0" animBg="1"/>
      <p:bldP spid="21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786441" y="2099335"/>
            <a:ext cx="6848762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</a:p>
          <a:p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28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1.</a:t>
            </a:r>
            <a:endParaRPr lang="en-US" sz="28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 Box 1"/>
          <p:cNvSpPr txBox="1"/>
          <p:nvPr/>
        </p:nvSpPr>
        <p:spPr>
          <a:xfrm>
            <a:off x="4134303" y="6552914"/>
            <a:ext cx="7836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quyền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: 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FB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Đặng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Nhật</a:t>
            </a:r>
            <a:r>
              <a:rPr lang="en-US" dirty="0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dirty="0" err="1" smtClean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Linh</a:t>
            </a:r>
            <a:r>
              <a:rPr lang="en-US" dirty="0">
                <a:ln w="9525" cmpd="sng">
                  <a:noFill/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- https://www.facebook.com/nhat.linh.3557440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16587" y="3104821"/>
            <a:ext cx="5881892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M: </a:t>
            </a:r>
            <a:r>
              <a:rPr lang="en-US" sz="2800" dirty="0" err="1" smtClean="0">
                <a:solidFill>
                  <a:srgbClr val="0070C0"/>
                </a:solidFill>
              </a:rPr>
              <a:t>Cánh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đồng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rộng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mênh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</a:rPr>
              <a:t>mông</a:t>
            </a:r>
            <a:r>
              <a:rPr lang="en-US" sz="2800" dirty="0" smtClean="0">
                <a:solidFill>
                  <a:srgbClr val="0070C0"/>
                </a:solidFill>
              </a:rPr>
              <a:t>.</a:t>
            </a:r>
            <a:endParaRPr lang="en-US" sz="2800" dirty="0">
              <a:solidFill>
                <a:srgbClr val="0070C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578087" y="3511826"/>
            <a:ext cx="151074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39737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19" grpId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5">
            <a:extLst>
              <a:ext uri="{FF2B5EF4-FFF2-40B4-BE49-F238E27FC236}">
                <a16:creationId xmlns:a16="http://schemas.microsoft.com/office/drawing/2014/main" id="{32E29622-6938-4F27-BA2F-8E57C68A08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38" y="-287766"/>
            <a:ext cx="10766099" cy="6704415"/>
          </a:xfrm>
          <a:prstGeom prst="rect">
            <a:avLst/>
          </a:prstGeom>
        </p:spPr>
      </p:pic>
      <p:pic>
        <p:nvPicPr>
          <p:cNvPr id="16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图片 39">
            <a:extLst>
              <a:ext uri="{FF2B5EF4-FFF2-40B4-BE49-F238E27FC236}">
                <a16:creationId xmlns:a16="http://schemas.microsoft.com/office/drawing/2014/main" id="{B6A43CE9-BBC5-4E98-BF98-A297DCD679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1860">
            <a:off x="1639556" y="870992"/>
            <a:ext cx="2864392" cy="24237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C722568-5BEC-4CC9-9200-292359A25631}"/>
              </a:ext>
            </a:extLst>
          </p:cNvPr>
          <p:cNvSpPr txBox="1"/>
          <p:nvPr/>
        </p:nvSpPr>
        <p:spPr>
          <a:xfrm>
            <a:off x="2376742" y="2727900"/>
            <a:ext cx="7633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  <p:pic>
        <p:nvPicPr>
          <p:cNvPr id="12" name="图片 14340" descr="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图片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584367" y="188539"/>
            <a:ext cx="2088829" cy="3102220"/>
          </a:xfrm>
          <a:prstGeom prst="rect">
            <a:avLst/>
          </a:prstGeom>
        </p:spPr>
      </p:pic>
      <p:pic>
        <p:nvPicPr>
          <p:cNvPr id="14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665" y="424494"/>
            <a:ext cx="2823830" cy="14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0589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75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750"/>
                            </p:stCondLst>
                            <p:childTnLst>
                              <p:par>
                                <p:cTn id="2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282" y="0"/>
            <a:ext cx="1129971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06425" y="395514"/>
            <a:ext cx="9826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HP001 4 hàng" panose="020B0603050302020204" pitchFamily="34" charset="0"/>
              </a:rPr>
              <a:t>Thứ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Tư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ngày</a:t>
            </a:r>
            <a:r>
              <a:rPr lang="en-US" sz="4000" b="1" dirty="0" smtClean="0">
                <a:latin typeface="HP001 4 hàng" panose="020B0603050302020204" pitchFamily="34" charset="0"/>
              </a:rPr>
              <a:t> 8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tháng</a:t>
            </a:r>
            <a:r>
              <a:rPr lang="en-US" sz="4000" b="1" dirty="0" smtClean="0">
                <a:latin typeface="HP001 4 hàng" panose="020B0603050302020204" pitchFamily="34" charset="0"/>
              </a:rPr>
              <a:t> 9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năm</a:t>
            </a:r>
            <a:r>
              <a:rPr lang="en-US" sz="4000" b="1" dirty="0" smtClean="0">
                <a:latin typeface="HP001 4 hàng" panose="020B0603050302020204" pitchFamily="34" charset="0"/>
              </a:rPr>
              <a:t> 2021</a:t>
            </a:r>
            <a:endParaRPr lang="en-US" sz="4000" b="1" dirty="0"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83091" y="1124691"/>
            <a:ext cx="98265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HP001 4 hàng" panose="020B0603050302020204" pitchFamily="34" charset="0"/>
              </a:rPr>
              <a:t>T</a:t>
            </a:r>
            <a:r>
              <a:rPr lang="vi-VN" sz="4000" b="1" dirty="0" smtClean="0">
                <a:latin typeface="HP001 4 hàng" panose="020B0603050302020204" pitchFamily="34" charset="0"/>
              </a:rPr>
              <a:t>iếng Việt</a:t>
            </a:r>
            <a:endParaRPr lang="en-US" sz="4000" b="1" dirty="0"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06428" y="1872627"/>
            <a:ext cx="105448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HP001 4 hàng" panose="020B0603050302020204" pitchFamily="34" charset="0"/>
              </a:rPr>
              <a:t>Bài</a:t>
            </a:r>
            <a:r>
              <a:rPr lang="en-US" sz="4000" b="1" dirty="0" smtClean="0">
                <a:latin typeface="HP001 4 hàng" panose="020B0603050302020204" pitchFamily="34" charset="0"/>
              </a:rPr>
              <a:t> 2:</a:t>
            </a:r>
            <a:r>
              <a:rPr lang="vi-VN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Ngày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hôm</a:t>
            </a:r>
            <a:r>
              <a:rPr lang="en-US" sz="4000" b="1" dirty="0" smtClean="0">
                <a:latin typeface="HP001 4 hàng" panose="020B0603050302020204" pitchFamily="34" charset="0"/>
              </a:rPr>
              <a:t> qua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đâu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latin typeface="HP001 4 hàng" panose="020B0603050302020204" pitchFamily="34" charset="0"/>
              </a:rPr>
              <a:t>rồi</a:t>
            </a:r>
            <a:r>
              <a:rPr lang="en-US" sz="4000" b="1" dirty="0" smtClean="0">
                <a:latin typeface="HP001 4 hàng" panose="020B0603050302020204" pitchFamily="34" charset="0"/>
              </a:rPr>
              <a:t> ?</a:t>
            </a:r>
            <a:r>
              <a:rPr lang="vi-VN" sz="4000" b="1" dirty="0" smtClean="0">
                <a:latin typeface="HP001 4 hàng" panose="020B0603050302020204" pitchFamily="34" charset="0"/>
              </a:rPr>
              <a:t> (Tiết 1+2)</a:t>
            </a:r>
            <a:r>
              <a:rPr lang="en-US" sz="4000" b="1" dirty="0" smtClean="0">
                <a:latin typeface="HP001 4 hàng" panose="020B0603050302020204" pitchFamily="34" charset="0"/>
              </a:rPr>
              <a:t> </a:t>
            </a:r>
            <a:endParaRPr lang="en-US" sz="4000" b="1" dirty="0">
              <a:latin typeface="HP001 4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93169" y="4248443"/>
            <a:ext cx="1847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400" b="1" dirty="0">
              <a:latin typeface="HP001 4 hàng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09364" y="2553083"/>
            <a:ext cx="729206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latin typeface="HP001 5 hàng" pitchFamily="34" charset="0"/>
              </a:rPr>
              <a:t>Đọc: </a:t>
            </a:r>
            <a:r>
              <a:rPr lang="en-US" sz="4400" b="1" dirty="0" err="1" smtClean="0">
                <a:latin typeface="HP001 5 hàng" pitchFamily="34" charset="0"/>
              </a:rPr>
              <a:t>Ngày</a:t>
            </a:r>
            <a:r>
              <a:rPr lang="en-US" sz="4400" b="1" dirty="0" smtClean="0">
                <a:latin typeface="HP001 5 hàng" pitchFamily="34" charset="0"/>
              </a:rPr>
              <a:t> </a:t>
            </a:r>
            <a:r>
              <a:rPr lang="en-US" sz="4400" b="1" dirty="0" err="1" smtClean="0">
                <a:latin typeface="HP001 5 hàng" pitchFamily="34" charset="0"/>
              </a:rPr>
              <a:t>hôm</a:t>
            </a:r>
            <a:r>
              <a:rPr lang="en-US" sz="4400" b="1" dirty="0" smtClean="0">
                <a:latin typeface="HP001 5 hàng" pitchFamily="34" charset="0"/>
              </a:rPr>
              <a:t> qua </a:t>
            </a:r>
            <a:r>
              <a:rPr lang="en-US" sz="4400" b="1" dirty="0" err="1" smtClean="0">
                <a:latin typeface="HP001 5 hàng" pitchFamily="34" charset="0"/>
              </a:rPr>
              <a:t>đâu</a:t>
            </a:r>
            <a:r>
              <a:rPr lang="en-US" sz="4400" b="1" dirty="0" smtClean="0">
                <a:latin typeface="HP001 5 hàng" pitchFamily="34" charset="0"/>
              </a:rPr>
              <a:t> </a:t>
            </a:r>
            <a:r>
              <a:rPr lang="en-US" sz="4400" b="1" dirty="0" err="1" smtClean="0">
                <a:latin typeface="HP001 5 hàng" pitchFamily="34" charset="0"/>
              </a:rPr>
              <a:t>rồi</a:t>
            </a:r>
            <a:r>
              <a:rPr lang="en-US" sz="4400" b="1" dirty="0" smtClean="0">
                <a:latin typeface="HP001 5 hàng" pitchFamily="34" charset="0"/>
              </a:rPr>
              <a:t>?</a:t>
            </a:r>
            <a:endParaRPr lang="en-US" sz="4400" b="1" dirty="0">
              <a:latin typeface="HP001 5 hàng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68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5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222" b="28704" l="20104" r="27448"/>
                    </a14:imgEffect>
                  </a14:imgLayer>
                </a14:imgProps>
              </a:ext>
            </a:extLst>
          </a:blip>
          <a:srcRect l="20922" t="17991" r="72659" b="72364"/>
          <a:stretch/>
        </p:blipFill>
        <p:spPr>
          <a:xfrm>
            <a:off x="0" y="199818"/>
            <a:ext cx="1173805" cy="9922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61313" y="775966"/>
            <a:ext cx="7645003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66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HÔM QUA ĐÂU RỒI?</a:t>
            </a:r>
            <a:endParaRPr lang="en-US" sz="3200" b="1" dirty="0">
              <a:solidFill>
                <a:srgbClr val="FF66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7675" y="1664981"/>
            <a:ext cx="5558589" cy="504747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tờ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lịch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                                       </a:t>
            </a: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ngoài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vườn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Đợi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tỏa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84232" y="1633245"/>
            <a:ext cx="6172490" cy="4555029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chờ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ước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631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7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222" b="28704" l="20104" r="27448"/>
                    </a14:imgEffect>
                  </a14:imgLayer>
                </a14:imgProps>
              </a:ext>
            </a:extLst>
          </a:blip>
          <a:srcRect l="20922" t="17991" r="72659" b="72364"/>
          <a:stretch/>
        </p:blipFill>
        <p:spPr>
          <a:xfrm>
            <a:off x="0" y="199818"/>
            <a:ext cx="1173805" cy="9922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88948" y="448952"/>
            <a:ext cx="6971157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66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HÔM QUA ĐÂU RỒI ?</a:t>
            </a:r>
            <a:endParaRPr lang="en-US" sz="3200" b="1" dirty="0">
              <a:solidFill>
                <a:srgbClr val="FF66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173804" y="1371684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190998" y="3819742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765327" y="1335947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60945" y="1286486"/>
            <a:ext cx="5558589" cy="504747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tờ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lịch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                                       </a:t>
            </a: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ngoài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vườn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Đợi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tỏa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07502" y="1254750"/>
            <a:ext cx="6172490" cy="4555029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chờ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ước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765327" y="3730884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730268" y="3238766"/>
            <a:ext cx="136217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307816" y="5205015"/>
            <a:ext cx="117217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703374" y="5223977"/>
            <a:ext cx="136217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200275" y="5688756"/>
            <a:ext cx="177375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500506" y="2261171"/>
            <a:ext cx="108795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279182" y="1773037"/>
            <a:ext cx="106138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7322827" y="3198425"/>
            <a:ext cx="162937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279878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 animBg="1"/>
      <p:bldP spid="14" grpId="0" animBg="1"/>
      <p:bldP spid="16" grpId="0" animBg="1"/>
      <p:bldP spid="17" grpId="0"/>
      <p:bldP spid="18" grpId="0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20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222" b="28704" l="20104" r="27448"/>
                    </a14:imgEffect>
                  </a14:imgLayer>
                </a14:imgProps>
              </a:ext>
            </a:extLst>
          </a:blip>
          <a:srcRect l="20922" t="17991" r="72659" b="72364"/>
          <a:stretch/>
        </p:blipFill>
        <p:spPr>
          <a:xfrm>
            <a:off x="0" y="199818"/>
            <a:ext cx="1173805" cy="9922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25878" y="475846"/>
            <a:ext cx="7011498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66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HÔM QUA ĐÂU RỒI ?</a:t>
            </a:r>
            <a:endParaRPr lang="en-US" sz="3200" b="1" dirty="0">
              <a:solidFill>
                <a:srgbClr val="FF66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4257137" y="5939350"/>
            <a:ext cx="4064000" cy="630014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thơ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khổ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173804" y="1371684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190998" y="3819742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765327" y="1335947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60945" y="1286486"/>
            <a:ext cx="5558589" cy="504747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tờ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lịch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                                       </a:t>
            </a: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ngoài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vườn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Đợi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tỏa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07502" y="1254750"/>
            <a:ext cx="6172490" cy="4555029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chờ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ước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765327" y="3730884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934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 animBg="1"/>
      <p:bldP spid="4" grpId="0" animBg="1"/>
      <p:bldP spid="14" grpId="0" animBg="1"/>
      <p:bldP spid="16" grpId="0" animBg="1"/>
      <p:bldP spid="17" grpId="0"/>
      <p:bldP spid="18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222" b="28704" l="20104" r="27448"/>
                    </a14:imgEffect>
                  </a14:imgLayer>
                </a14:imgProps>
              </a:ext>
            </a:extLst>
          </a:blip>
          <a:srcRect l="20922" t="17991" r="72659" b="72364"/>
          <a:stretch/>
        </p:blipFill>
        <p:spPr>
          <a:xfrm>
            <a:off x="0" y="199818"/>
            <a:ext cx="1173805" cy="9922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35160" y="516187"/>
            <a:ext cx="7132522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66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HÔM QUA ĐÂU RỒI ?</a:t>
            </a:r>
            <a:endParaRPr lang="en-US" sz="3200" b="1" dirty="0">
              <a:solidFill>
                <a:srgbClr val="FF66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173804" y="1371684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190998" y="3819742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6765327" y="1335947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60945" y="1286486"/>
            <a:ext cx="5558589" cy="504747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tờ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lịch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                                       </a:t>
            </a: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ngoài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vườn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Đợi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tỏa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07502" y="1254750"/>
            <a:ext cx="6172490" cy="4555029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chờ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ước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765327" y="3730884"/>
            <a:ext cx="387141" cy="425883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</a:t>
            </a:r>
            <a:endParaRPr lang="en-US" sz="2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 flipH="1">
            <a:off x="4950689" y="1382547"/>
            <a:ext cx="216568" cy="479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6105414" y="1816828"/>
            <a:ext cx="216568" cy="479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5279295" y="2283134"/>
            <a:ext cx="175069" cy="4813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5508403" y="2784147"/>
            <a:ext cx="108284" cy="4932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5616687" y="2784147"/>
            <a:ext cx="108284" cy="49327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3852495" y="2764500"/>
            <a:ext cx="175069" cy="48136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5672435" y="3774285"/>
            <a:ext cx="216568" cy="479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6356232" y="4267559"/>
            <a:ext cx="216568" cy="479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5318504" y="4763105"/>
            <a:ext cx="216568" cy="479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11017960" y="1308934"/>
            <a:ext cx="216568" cy="479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>
            <a:off x="6158804" y="5254439"/>
            <a:ext cx="216568" cy="479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6267088" y="5254439"/>
            <a:ext cx="216568" cy="479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11288316" y="1829065"/>
            <a:ext cx="216568" cy="479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11297241" y="2349592"/>
            <a:ext cx="216568" cy="479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11869431" y="2802488"/>
            <a:ext cx="216568" cy="479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12013735" y="2802488"/>
            <a:ext cx="216568" cy="479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10985101" y="3765835"/>
            <a:ext cx="216568" cy="479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11377923" y="4250896"/>
            <a:ext cx="216568" cy="479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11433699" y="4749658"/>
            <a:ext cx="216568" cy="479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10985101" y="5257257"/>
            <a:ext cx="216568" cy="479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11080915" y="5257257"/>
            <a:ext cx="216568" cy="4797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3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5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28487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 animBg="1"/>
      <p:bldP spid="14" grpId="0" animBg="1"/>
      <p:bldP spid="16" grpId="0" animBg="1"/>
      <p:bldP spid="17" grpId="0"/>
      <p:bldP spid="18" grpId="0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5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Rounded Rectangle 11"/>
          <p:cNvSpPr/>
          <p:nvPr/>
        </p:nvSpPr>
        <p:spPr>
          <a:xfrm>
            <a:off x="4913063" y="522154"/>
            <a:ext cx="2594592" cy="630014"/>
          </a:xfrm>
          <a:prstGeom prst="roundRect">
            <a:avLst/>
          </a:prstGeom>
          <a:solidFill>
            <a:srgbClr val="00B0F0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文本框 6">
            <a:extLst>
              <a:ext uri="{FF2B5EF4-FFF2-40B4-BE49-F238E27FC236}">
                <a16:creationId xmlns:a16="http://schemas.microsoft.com/office/drawing/2014/main" id="{40492B02-98B6-4E81-9A77-773825039D2E}"/>
              </a:ext>
            </a:extLst>
          </p:cNvPr>
          <p:cNvSpPr txBox="1"/>
          <p:nvPr/>
        </p:nvSpPr>
        <p:spPr>
          <a:xfrm>
            <a:off x="628472" y="1152168"/>
            <a:ext cx="111637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ea typeface="字魂7号-温暖童稚体" panose="00000500000000000000" pitchFamily="2" charset="-122"/>
              </a:rPr>
              <a:t>Vở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ea typeface="字魂7号-温暖童稚体" panose="00000500000000000000" pitchFamily="2" charset="-122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75000"/>
                  </a:schemeClr>
                </a:solidFill>
                <a:ea typeface="字魂7号-温暖童稚体" panose="00000500000000000000" pitchFamily="2" charset="-122"/>
              </a:rPr>
              <a:t>hồng</a:t>
            </a:r>
            <a:r>
              <a:rPr lang="en-US" altLang="zh-CN" sz="3200" b="1" dirty="0" smtClean="0">
                <a:solidFill>
                  <a:schemeClr val="accent2">
                    <a:lumMod val="75000"/>
                  </a:schemeClr>
                </a:solidFill>
                <a:ea typeface="字魂7号-温暖童稚体" panose="00000500000000000000" pitchFamily="2" charset="-122"/>
              </a:rPr>
              <a:t>: </a:t>
            </a:r>
            <a:r>
              <a:rPr lang="en-US" altLang="zh-CN" sz="3200" dirty="0" err="1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vở</a:t>
            </a:r>
            <a:r>
              <a:rPr lang="en-US" altLang="zh-CN" sz="3200" dirty="0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 </a:t>
            </a:r>
            <a:r>
              <a:rPr lang="en-US" altLang="zh-CN" sz="3200" dirty="0" err="1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sạch</a:t>
            </a:r>
            <a:r>
              <a:rPr lang="en-US" altLang="zh-CN" sz="3200" dirty="0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 </a:t>
            </a:r>
            <a:r>
              <a:rPr lang="en-US" altLang="zh-CN" sz="3200" dirty="0" err="1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đẹp</a:t>
            </a:r>
            <a:r>
              <a:rPr lang="en-US" altLang="zh-CN" sz="3200" dirty="0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, </a:t>
            </a:r>
            <a:r>
              <a:rPr lang="en-US" altLang="zh-CN" sz="3200" dirty="0" err="1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ghi</a:t>
            </a:r>
            <a:r>
              <a:rPr lang="en-US" altLang="zh-CN" sz="3200" dirty="0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 </a:t>
            </a:r>
            <a:r>
              <a:rPr lang="en-US" altLang="zh-CN" sz="3200" dirty="0" err="1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nhiều</a:t>
            </a:r>
            <a:r>
              <a:rPr lang="en-US" altLang="zh-CN" sz="3200" dirty="0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 </a:t>
            </a:r>
            <a:r>
              <a:rPr lang="en-US" altLang="zh-CN" sz="3200" dirty="0" err="1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lời</a:t>
            </a:r>
            <a:r>
              <a:rPr lang="en-US" altLang="zh-CN" sz="3200" dirty="0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 </a:t>
            </a:r>
            <a:r>
              <a:rPr lang="en-US" altLang="zh-CN" sz="3200" dirty="0" err="1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nhận</a:t>
            </a:r>
            <a:r>
              <a:rPr lang="en-US" altLang="zh-CN" sz="3200" dirty="0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 </a:t>
            </a:r>
            <a:r>
              <a:rPr lang="en-US" altLang="zh-CN" sz="3200" dirty="0" err="1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xét</a:t>
            </a:r>
            <a:r>
              <a:rPr lang="en-US" altLang="zh-CN" sz="3200" dirty="0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 hay, </a:t>
            </a:r>
            <a:r>
              <a:rPr lang="en-US" altLang="zh-CN" sz="3200" dirty="0" err="1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thành</a:t>
            </a:r>
            <a:r>
              <a:rPr lang="en-US" altLang="zh-CN" sz="3200" dirty="0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 </a:t>
            </a:r>
            <a:r>
              <a:rPr lang="en-US" altLang="zh-CN" sz="3200" dirty="0" err="1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tích</a:t>
            </a:r>
            <a:r>
              <a:rPr lang="en-US" altLang="zh-CN" sz="3200" dirty="0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 </a:t>
            </a:r>
            <a:r>
              <a:rPr lang="en-US" altLang="zh-CN" sz="3200" dirty="0" err="1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tốt</a:t>
            </a:r>
            <a:r>
              <a:rPr lang="en-US" altLang="zh-CN" sz="3200" dirty="0" smtClean="0">
                <a:solidFill>
                  <a:srgbClr val="0070C0"/>
                </a:solidFill>
                <a:ea typeface="字魂7号-温暖童稚体" panose="00000500000000000000" pitchFamily="2" charset="-122"/>
              </a:rPr>
              <a:t>. </a:t>
            </a:r>
            <a:endParaRPr lang="zh-CN" altLang="en-US" sz="3200" dirty="0">
              <a:solidFill>
                <a:srgbClr val="0070C0"/>
              </a:solidFill>
              <a:ea typeface="字魂7号-温暖童稚体" panose="00000500000000000000" pitchFamily="2" charset="-122"/>
            </a:endParaRPr>
          </a:p>
        </p:txBody>
      </p:sp>
      <p:pic>
        <p:nvPicPr>
          <p:cNvPr id="9" name="PA_图片 3">
            <a:extLst>
              <a:ext uri="{FF2B5EF4-FFF2-40B4-BE49-F238E27FC236}">
                <a16:creationId xmlns:a16="http://schemas.microsoft.com/office/drawing/2014/main" id="{5B74BE9E-C78D-4DEC-B03F-FC27DD50910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9476" y="3422755"/>
            <a:ext cx="3713956" cy="3713956"/>
          </a:xfrm>
          <a:prstGeom prst="rect">
            <a:avLst/>
          </a:prstGeom>
        </p:spPr>
      </p:pic>
      <p:pic>
        <p:nvPicPr>
          <p:cNvPr id="11" name="图片 3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552"/>
          <a:stretch/>
        </p:blipFill>
        <p:spPr>
          <a:xfrm>
            <a:off x="9743268" y="1774599"/>
            <a:ext cx="2448732" cy="492517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70094" y="1751476"/>
            <a:ext cx="6736977" cy="5052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2730277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2" name="Group 13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15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222" b="28704" l="20104" r="27448"/>
                    </a14:imgEffect>
                  </a14:imgLayer>
                </a14:imgProps>
              </a:ext>
            </a:extLst>
          </a:blip>
          <a:srcRect l="20922" t="17991" r="72659" b="72364"/>
          <a:stretch/>
        </p:blipFill>
        <p:spPr>
          <a:xfrm>
            <a:off x="0" y="199818"/>
            <a:ext cx="1173805" cy="9922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61313" y="775966"/>
            <a:ext cx="7645003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FF66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HÔM QUA ĐÂU RỒI?</a:t>
            </a:r>
            <a:endParaRPr lang="en-US" sz="3200" b="1" dirty="0">
              <a:solidFill>
                <a:srgbClr val="FF66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7675" y="1664981"/>
            <a:ext cx="5558589" cy="504747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tờ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lịch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:                                       </a:t>
            </a: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ngoài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vườn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Đợi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tỏa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84232" y="1633245"/>
            <a:ext cx="6172490" cy="4555029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chờ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gặt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ước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  <a:p>
            <a:pPr algn="just"/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hành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6318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18070" y="488587"/>
            <a:ext cx="7645003" cy="55393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66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 HÔM QUA ĐÂU RỒI?</a:t>
            </a:r>
            <a:endParaRPr lang="en-US" sz="2800" b="1" dirty="0">
              <a:solidFill>
                <a:srgbClr val="FF66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2447" y="881201"/>
            <a:ext cx="5558589" cy="4493473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tờ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lịch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                                       </a:t>
            </a:r>
          </a:p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ngoài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Xoa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Trên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vườn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Nụ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mãi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Đợi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tỏa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44594" y="849465"/>
            <a:ext cx="6172490" cy="4001031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lúa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trồng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chờ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gặt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hái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Chín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ước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mong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algn="just"/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ở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  <a:p>
            <a:pPr algn="just"/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hành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endParaRPr lang="en-US" sz="28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just"/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28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>
            <a:fillRect/>
          </a:stretch>
        </p:blipFill>
        <p:spPr>
          <a:xfrm rot="19502702">
            <a:off x="112859" y="-109337"/>
            <a:ext cx="1193884" cy="1773095"/>
          </a:xfrm>
          <a:prstGeom prst="rect">
            <a:avLst/>
          </a:prstGeom>
        </p:spPr>
      </p:pic>
      <p:pic>
        <p:nvPicPr>
          <p:cNvPr id="8" name="Picture 8" descr="Dơi, chim và họ nhà thú | Mầm Non Đô Thị Sài Đồ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4960" y="0"/>
            <a:ext cx="2487040" cy="124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14340" descr="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5386" y="4722750"/>
            <a:ext cx="2716388" cy="21275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48056" b="52963" l="54167" r="57083">
                        <a14:foregroundMark x1="55833" y1="49815" x2="55833" y2="49815"/>
                        <a14:foregroundMark x1="56094" y1="49815" x2="56094" y2="49815"/>
                        <a14:foregroundMark x1="56354" y1="51019" x2="56354" y2="51019"/>
                        <a14:foregroundMark x1="55937" y1="51944" x2="55937" y2="51944"/>
                        <a14:foregroundMark x1="55521" y1="52222" x2="55521" y2="52222"/>
                        <a14:foregroundMark x1="54896" y1="52315" x2="54896" y2="52315"/>
                        <a14:foregroundMark x1="54479" y1="51759" x2="54479" y2="51759"/>
                        <a14:foregroundMark x1="54583" y1="50000" x2="54583" y2="50000"/>
                        <a14:foregroundMark x1="54948" y1="49630" x2="54948" y2="49630"/>
                        <a14:foregroundMark x1="55521" y1="49352" x2="55521" y2="49352"/>
                        <a14:foregroundMark x1="55885" y1="49352" x2="55885" y2="49352"/>
                        <a14:foregroundMark x1="56198" y1="49907" x2="56198" y2="49907"/>
                        <a14:foregroundMark x1="55937" y1="49352" x2="55937" y2="49352"/>
                        <a14:foregroundMark x1="55052" y1="51204" x2="55052" y2="51204"/>
                        <a14:foregroundMark x1="55260" y1="49259" x2="55260" y2="49259"/>
                        <a14:foregroundMark x1="55833" y1="49444" x2="55833" y2="49444"/>
                        <a14:foregroundMark x1="55729" y1="49167" x2="55729" y2="49167"/>
                        <a14:foregroundMark x1="55000" y1="50000" x2="55000" y2="50000"/>
                        <a14:foregroundMark x1="54427" y1="51389" x2="54427" y2="51389"/>
                        <a14:foregroundMark x1="54427" y1="51111" x2="54427" y2="51111"/>
                      </a14:backgroundRemoval>
                    </a14:imgEffect>
                  </a14:imgLayer>
                </a14:imgProps>
              </a:ext>
            </a:extLst>
          </a:blip>
          <a:srcRect l="53860" t="47544" r="42982" b="47310"/>
          <a:stretch/>
        </p:blipFill>
        <p:spPr>
          <a:xfrm>
            <a:off x="816382" y="-255687"/>
            <a:ext cx="955640" cy="87600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13488" y="0"/>
            <a:ext cx="52781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200" b="1" dirty="0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3200" b="1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30748" y="4902981"/>
            <a:ext cx="7676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điều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6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?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6593" y="5527041"/>
            <a:ext cx="7780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nhỏ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36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2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EA121275-3F80-4485-AD4A-FA630023244C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t\u001B\uFFFD{4F7FB430-D4F2-4E3C-AA25-2EB02AF6CDFE}&quot;,&quot;E:\\Kho dữ liệu\\KHỐI 2\\BGĐT\\TV\\KÌ 1\\T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2- NGÀY HÔM QUA ĐÂU RỒI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3651E98-6ACD-4EAE-AC20-CCAF49E26494}:30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CB3B4CB-C5F8-4F32-8C48-7D3B948FFFF8}:30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B6ABB9-FCE9-45BE-AEE2-28F2DC3E87AD}:30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23CC1D8-D7BB-4866-90E6-E397101EFE96}:30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63C133-D717-4969-B3D9-61CF9F853AF6}:29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E6D39E2-88F3-4F01-A246-D321123BA0ED}:29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C9BE4B-4D2F-4BDA-B8FA-352C5B7556B6}:29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C1E882-0315-49B7-B134-906BA39890D5}:28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7F7456-F584-4D11-B6B6-0CF03A8338CB}:30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13C2E53-A467-4C4B-B5F3-E345C4401A4D}:25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BC0AAC-DCA8-49F3-9AFD-050841834E17}:30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CFA6692-7704-458B-96A2-F564147E8AC5}:25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8281EA-33BF-4501-920D-C5DCD752E629}:28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CC8E771-C072-469F-A97B-A090826E4618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8111AF9-D463-4F48-B4E0-D025C14E38F8}:28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10B4972-42AF-4C1D-BA49-AA0BAEAC964B}:28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1490</TotalTime>
  <Words>1168</Words>
  <Application>Microsoft Office PowerPoint</Application>
  <PresentationFormat>Widescreen</PresentationFormat>
  <Paragraphs>209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Arial-Rounded</vt:lpstr>
      <vt:lpstr>Calibri</vt:lpstr>
      <vt:lpstr>Calibri Light</vt:lpstr>
      <vt:lpstr>等线</vt:lpstr>
      <vt:lpstr>HP001 4 hàng</vt:lpstr>
      <vt:lpstr>HP001 5 hàng</vt:lpstr>
      <vt:lpstr>iCiel Cadena</vt:lpstr>
      <vt:lpstr>iCiel Crocante</vt:lpstr>
      <vt:lpstr>字魂7号-温暖童稚体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2- NGÀY HÔM QUA ĐÂU RỒI</dc:title>
  <dc:creator>HP</dc:creator>
  <cp:lastModifiedBy>pc</cp:lastModifiedBy>
  <cp:revision>61</cp:revision>
  <dcterms:created xsi:type="dcterms:W3CDTF">2021-05-31T08:31:14Z</dcterms:created>
  <dcterms:modified xsi:type="dcterms:W3CDTF">2024-06-15T07:59:59Z</dcterms:modified>
</cp:coreProperties>
</file>