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vml" ContentType="application/vnd.openxmlformats-officedocument.vmlDrawing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  <p:sldMasterId id="2147483718" r:id="rId2"/>
    <p:sldMasterId id="2147483758" r:id="rId3"/>
  </p:sldMasterIdLst>
  <p:sldIdLst>
    <p:sldId id="309" r:id="rId4"/>
    <p:sldId id="292" r:id="rId5"/>
    <p:sldId id="293" r:id="rId6"/>
    <p:sldId id="270" r:id="rId7"/>
    <p:sldId id="263" r:id="rId8"/>
    <p:sldId id="284" r:id="rId9"/>
    <p:sldId id="290" r:id="rId10"/>
    <p:sldId id="277" r:id="rId11"/>
    <p:sldId id="281" r:id="rId12"/>
    <p:sldId id="282" r:id="rId13"/>
    <p:sldId id="266" r:id="rId14"/>
    <p:sldId id="287" r:id="rId15"/>
    <p:sldId id="267" r:id="rId16"/>
    <p:sldId id="294" r:id="rId17"/>
    <p:sldId id="297" r:id="rId18"/>
    <p:sldId id="300" r:id="rId19"/>
    <p:sldId id="302" r:id="rId20"/>
    <p:sldId id="303" r:id="rId21"/>
    <p:sldId id="268" r:id="rId22"/>
    <p:sldId id="310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3333CC"/>
    <a:srgbClr val="CC0000"/>
    <a:srgbClr val="FFCCFF"/>
    <a:srgbClr val="F8F8F8"/>
    <a:srgbClr val="41719C"/>
    <a:srgbClr val="CC00CC"/>
    <a:srgbClr val="FF0066"/>
    <a:srgbClr val="FF99FF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81" autoAdjust="0"/>
    <p:restoredTop sz="94660"/>
  </p:normalViewPr>
  <p:slideViewPr>
    <p:cSldViewPr snapToGrid="0">
      <p:cViewPr varScale="1">
        <p:scale>
          <a:sx n="66" d="100"/>
          <a:sy n="66" d="100"/>
        </p:scale>
        <p:origin x="554" y="4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8975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8695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571804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3638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547414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9645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4082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8208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1C81C43-8C97-4787-9E67-6FEE1D84B4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A8585F07-951E-439A-A7DB-15EAAACEFB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EF62ED7-EB9D-47A9-BF9F-E8FBF1E305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934A0AA-8FD5-4C86-8F31-3D31ABD0C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A3F7E8D-06E8-4965-9227-B2B540DF3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66180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F3CF411-3DEF-46D1-B675-C48FED390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3C91509-E546-43FB-98D6-6B6565906F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FB402C0-5D64-4FA8-B7A1-2DC509FE27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A69DC95-C7B6-475F-8785-3B9FAAAC70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8BDFA22-6D49-4339-B627-2EBBCC0B6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95766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5347905-26D5-4AAD-B9AA-0768E6AC45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2004625-889A-4B5E-91DF-886F4BF9A1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02DD92D-CB11-4825-A48A-651A8410E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2B2DDC4-A3D2-4682-8945-C0DA250DA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978F52F-B27B-49CB-A3E9-CD723026A9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35666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9537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9FD51D3-81D0-47D0-AFBB-001ADDD333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FCBC757-CD1E-4576-A47C-CB261696FB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988A03A0-58CF-4752-9C67-37DF396D57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3238A83D-B1BD-46AF-9B04-690C8CE8E2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68369FEE-1515-4398-953A-3B8604E0B6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7B5AF395-FE11-4E4D-8D74-BFCA29B70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44074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0658389-E235-40B6-936E-696FC89440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514DAA47-EFF5-4C2F-9FDC-F931255CB5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F2C21C54-9AE0-411F-9D51-FEFD85BFDA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50FFB7A6-68BD-4C89-BA50-7D80DB0757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0EDE108A-A856-441A-966E-3E2BB71882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AE5D45AB-AD0C-43BD-9C71-577057BE2C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D1C994C8-55A9-4DE7-A292-E46EFB616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7A0AFCDF-7718-40FD-9C0C-F867AE621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99180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CEA30F2-0C34-4AAF-BD4B-54C04629B3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7E8AC8DE-6E65-40FA-970C-7DD78403A3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F96379B1-A738-45D1-9C4D-7A96F3D6F1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7E3EE0E8-8B6F-4941-AE51-E8A78DF2C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682236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4C7FD9B6-FCA8-493A-8121-06350FF8D4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06BAF242-37ED-4A7C-8CB1-E0E053739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7E786D51-30FA-4C5E-AA2C-4F456027D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5187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57A13A2-0F07-409B-831B-72D749F7D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75E48B1-9887-47FC-8B33-EFB7917546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3A22928A-5C9B-4E0E-ACA5-DAC8E8FE67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100497BF-46D2-4ED7-92A6-A0DF26DB8C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9FC497B6-F20A-41CF-BF5E-E84D9A71A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C30B5738-71BB-4769-8CEA-5E666A5EB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412105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A5FE272-8DF8-4794-AC33-8E0DC5354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CB5D5AD1-1ACC-41B3-9D01-029208B9BC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91274EE8-8D24-4E30-85CE-3EAE8BCBF0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286C8062-9A78-4204-B41B-1281F05296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AB8CE470-79B5-4EC6-A8D6-3CDD3BC8D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3023C154-4DC8-4458-89AB-A8E9B3F9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34901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8962CCB-63AE-4BC5-882D-1818C3CE31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11D9169F-AF3E-40B1-BC18-85A4C7B106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C11AE00-ACD7-4A15-B185-BC11A1F048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A037F78-7CCD-411A-9584-8030271C41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9E8F386-8401-4BD2-A118-F02C56B88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82180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314702B4-D98D-4F11-BE96-F1FF275EA9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4D53901C-0C8D-4F10-9997-6AE651BBC8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B6520DE-DAA5-40CC-A3CE-E592942F4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667F7B6-A811-4FA8-B655-68D93BFD54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ABD84E9-52C2-4612-8A21-06EFD27EA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864823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029006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51582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69169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046948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914433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402135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64819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07221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945434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535330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810027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27070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3844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7245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9824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4651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5948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839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B6116D-D749-4333-8A20-75867DF24F75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174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  <p:sldLayoutId id="2147483715" r:id="rId14"/>
    <p:sldLayoutId id="2147483716" r:id="rId15"/>
    <p:sldLayoutId id="214748371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E5A2E02D-E0E2-4A80-8F57-8FE31FB5DB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FEE03057-A137-4B19-865C-2FC72969C7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0EFA37F-7CDF-4AA6-93AE-94B3FA4F4A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FA6248-9075-44F6-BABA-ACCDFFA547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91D6ECB-C279-47B4-8FA3-DE1ADCE708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0248301-85C3-4A8E-BC22-25CE7E8FE5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D0A7C2-3364-4B6C-B187-A7ABF31AEE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8257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CFEFD8-2151-478C-9C1C-0545885223F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6B1172-D443-4544-A958-E06E27C02F4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3741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  <p:sldLayoutId id="2147483764" r:id="rId6"/>
    <p:sldLayoutId id="2147483765" r:id="rId7"/>
    <p:sldLayoutId id="2147483766" r:id="rId8"/>
    <p:sldLayoutId id="2147483767" r:id="rId9"/>
    <p:sldLayoutId id="2147483768" r:id="rId10"/>
    <p:sldLayoutId id="214748376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38.png"/><Relationship Id="rId4" Type="http://schemas.openxmlformats.org/officeDocument/2006/relationships/image" Target="../media/image37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8.png"/><Relationship Id="rId4" Type="http://schemas.openxmlformats.org/officeDocument/2006/relationships/image" Target="../media/image37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8.png"/><Relationship Id="rId4" Type="http://schemas.openxmlformats.org/officeDocument/2006/relationships/image" Target="../media/image37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gif"/><Relationship Id="rId2" Type="http://schemas.openxmlformats.org/officeDocument/2006/relationships/image" Target="../media/image36.gif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8.png"/><Relationship Id="rId4" Type="http://schemas.openxmlformats.org/officeDocument/2006/relationships/image" Target="../media/image39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7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8.png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4.png"/><Relationship Id="rId7" Type="http://schemas.openxmlformats.org/officeDocument/2006/relationships/image" Target="../media/image2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9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6945" y="0"/>
            <a:ext cx="6801489" cy="685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5258" y="0"/>
            <a:ext cx="3724472" cy="392695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958592" cy="519159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91596"/>
            <a:ext cx="1664342" cy="127821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932408" y="2724052"/>
            <a:ext cx="1202678" cy="1202903"/>
          </a:xfrm>
          <a:prstGeom prst="rect">
            <a:avLst/>
          </a:prstGeom>
        </p:spPr>
      </p:pic>
      <p:sp>
        <p:nvSpPr>
          <p:cNvPr id="10" name="WordArt 2"/>
          <p:cNvSpPr>
            <a:spLocks noChangeArrowheads="1" noChangeShapeType="1" noTextEdit="1"/>
          </p:cNvSpPr>
          <p:nvPr/>
        </p:nvSpPr>
        <p:spPr bwMode="auto">
          <a:xfrm>
            <a:off x="1168854" y="3924160"/>
            <a:ext cx="9943378" cy="237744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685"/>
              </a:avLst>
            </a:prstTxWarp>
            <a:scene3d>
              <a:camera prst="legacyObliqueTopRight"/>
              <a:lightRig rig="legacyFlat3" dir="b"/>
            </a:scene3d>
            <a:sp3d extrusionH="430200" prstMaterial="legacyMatte">
              <a:extrusionClr>
                <a:srgbClr val="9400ED"/>
              </a:extrusionClr>
              <a:contourClr>
                <a:srgbClr val="A603AB"/>
              </a:contour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400" b="1" kern="10" smtClean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XIN CHÀO CÁC EM HỌC SINH</a:t>
            </a:r>
          </a:p>
        </p:txBody>
      </p:sp>
    </p:spTree>
    <p:extLst>
      <p:ext uri="{BB962C8B-B14F-4D97-AF65-F5344CB8AC3E}">
        <p14:creationId xmlns:p14="http://schemas.microsoft.com/office/powerpoint/2010/main" val="3214933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4.07407E-6 L 0.73997 -0.6016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992" y="-3009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ounded Rectangle 18"/>
          <p:cNvSpPr/>
          <p:nvPr/>
        </p:nvSpPr>
        <p:spPr>
          <a:xfrm>
            <a:off x="388054" y="972622"/>
            <a:ext cx="11729932" cy="578170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0" name="Group 19"/>
          <p:cNvGrpSpPr/>
          <p:nvPr/>
        </p:nvGrpSpPr>
        <p:grpSpPr>
          <a:xfrm>
            <a:off x="4538519" y="56571"/>
            <a:ext cx="3429001" cy="595086"/>
            <a:chOff x="3865174" y="232761"/>
            <a:chExt cx="4353220" cy="595086"/>
          </a:xfrm>
        </p:grpSpPr>
        <p:sp>
          <p:nvSpPr>
            <p:cNvPr id="21" name="Rounded Rectangle 20"/>
            <p:cNvSpPr/>
            <p:nvPr/>
          </p:nvSpPr>
          <p:spPr>
            <a:xfrm>
              <a:off x="3865174" y="232761"/>
              <a:ext cx="4353220" cy="595086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663621" y="254079"/>
              <a:ext cx="571500" cy="552450"/>
            </a:xfrm>
            <a:prstGeom prst="rect">
              <a:avLst/>
            </a:prstGeom>
          </p:spPr>
        </p:pic>
      </p:grpSp>
      <p:sp>
        <p:nvSpPr>
          <p:cNvPr id="27" name="TextBox 26"/>
          <p:cNvSpPr txBox="1"/>
          <p:nvPr/>
        </p:nvSpPr>
        <p:spPr>
          <a:xfrm>
            <a:off x="1489392" y="509947"/>
            <a:ext cx="31181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3333CC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2. </a:t>
            </a:r>
            <a:r>
              <a:rPr lang="en-US" sz="2800" b="1" dirty="0" err="1" smtClean="0">
                <a:solidFill>
                  <a:srgbClr val="3333CC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Xử</a:t>
            </a:r>
            <a:r>
              <a:rPr lang="en-US" sz="2800" b="1" dirty="0" smtClean="0">
                <a:solidFill>
                  <a:srgbClr val="3333CC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3333CC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lý</a:t>
            </a:r>
            <a:r>
              <a:rPr lang="en-US" sz="2800" b="1" dirty="0" smtClean="0">
                <a:solidFill>
                  <a:srgbClr val="3333CC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3333CC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thông</a:t>
            </a:r>
            <a:r>
              <a:rPr lang="en-US" sz="2800" b="1" dirty="0" smtClean="0">
                <a:solidFill>
                  <a:srgbClr val="3333CC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tin</a:t>
            </a:r>
            <a:endParaRPr lang="en-US" sz="2800" b="1" dirty="0">
              <a:solidFill>
                <a:srgbClr val="3333CC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3826" y="3913634"/>
            <a:ext cx="3157532" cy="2380030"/>
          </a:xfrm>
          <a:prstGeom prst="rect">
            <a:avLst/>
          </a:prstGeom>
        </p:spPr>
      </p:pic>
      <p:cxnSp>
        <p:nvCxnSpPr>
          <p:cNvPr id="34" name="Straight Connector 33"/>
          <p:cNvCxnSpPr/>
          <p:nvPr/>
        </p:nvCxnSpPr>
        <p:spPr>
          <a:xfrm flipH="1">
            <a:off x="9921265" y="2107070"/>
            <a:ext cx="47064" cy="433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7194329" y="1935575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Curved Left Arrow 38"/>
          <p:cNvSpPr/>
          <p:nvPr/>
        </p:nvSpPr>
        <p:spPr>
          <a:xfrm rot="21160597">
            <a:off x="11510319" y="3291434"/>
            <a:ext cx="533696" cy="1194749"/>
          </a:xfrm>
          <a:prstGeom prst="curvedLeft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1" name="Group 40"/>
          <p:cNvGrpSpPr/>
          <p:nvPr/>
        </p:nvGrpSpPr>
        <p:grpSpPr>
          <a:xfrm>
            <a:off x="8503825" y="1188551"/>
            <a:ext cx="3282499" cy="2534542"/>
            <a:chOff x="7589562" y="1434720"/>
            <a:chExt cx="3325249" cy="2324101"/>
          </a:xfrm>
        </p:grpSpPr>
        <p:grpSp>
          <p:nvGrpSpPr>
            <p:cNvPr id="9" name="Group 8"/>
            <p:cNvGrpSpPr/>
            <p:nvPr/>
          </p:nvGrpSpPr>
          <p:grpSpPr>
            <a:xfrm>
              <a:off x="7589562" y="1434720"/>
              <a:ext cx="3325249" cy="2324101"/>
              <a:chOff x="5711174" y="1434720"/>
              <a:chExt cx="4941417" cy="3876867"/>
            </a:xfrm>
          </p:grpSpPr>
          <p:pic>
            <p:nvPicPr>
              <p:cNvPr id="2" name="Picture 1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711174" y="1434720"/>
                <a:ext cx="4941417" cy="3876867"/>
              </a:xfrm>
              <a:prstGeom prst="rect">
                <a:avLst/>
              </a:prstGeom>
            </p:spPr>
          </p:pic>
          <p:sp>
            <p:nvSpPr>
              <p:cNvPr id="6" name="Flowchart: Terminator 5"/>
              <p:cNvSpPr/>
              <p:nvPr/>
            </p:nvSpPr>
            <p:spPr>
              <a:xfrm>
                <a:off x="9170895" y="2784331"/>
                <a:ext cx="174811" cy="45719"/>
              </a:xfrm>
              <a:prstGeom prst="flowChartTerminator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Flowchart: Preparation 6"/>
              <p:cNvSpPr/>
              <p:nvPr/>
            </p:nvSpPr>
            <p:spPr>
              <a:xfrm>
                <a:off x="9063318" y="2433918"/>
                <a:ext cx="45719" cy="94129"/>
              </a:xfrm>
              <a:prstGeom prst="flowChartPreparation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Flowchart: Preparation 31"/>
              <p:cNvSpPr/>
              <p:nvPr/>
            </p:nvSpPr>
            <p:spPr>
              <a:xfrm>
                <a:off x="9336741" y="2424954"/>
                <a:ext cx="45719" cy="94129"/>
              </a:xfrm>
              <a:prstGeom prst="flowChartPreparation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0" name="Oval Callout 39"/>
            <p:cNvSpPr/>
            <p:nvPr/>
          </p:nvSpPr>
          <p:spPr>
            <a:xfrm>
              <a:off x="7893423" y="1540438"/>
              <a:ext cx="1710892" cy="609949"/>
            </a:xfrm>
            <a:prstGeom prst="wedgeEllipseCallout">
              <a:avLst>
                <a:gd name="adj1" fmla="val 52266"/>
                <a:gd name="adj2" fmla="val 62344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500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15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500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nào</a:t>
              </a:r>
              <a:r>
                <a:rPr lang="en-US" sz="15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500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biết</a:t>
              </a:r>
              <a:r>
                <a:rPr lang="en-US" sz="15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algn="ctr"/>
              <a:r>
                <a:rPr lang="en-US" sz="15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 + 8 : 2 =?</a:t>
              </a:r>
              <a:endParaRPr lang="en-US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9714872" y="6292665"/>
            <a:ext cx="17214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-&gt;HĐ3: LT</a:t>
            </a:r>
            <a:endParaRPr lang="en-US" sz="2400" b="1" dirty="0">
              <a:solidFill>
                <a:srgbClr val="3333CC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0" name="矩形 76"/>
          <p:cNvSpPr/>
          <p:nvPr/>
        </p:nvSpPr>
        <p:spPr>
          <a:xfrm>
            <a:off x="582776" y="1100973"/>
            <a:ext cx="7716398" cy="5625321"/>
          </a:xfrm>
          <a:prstGeom prst="roundRect">
            <a:avLst/>
          </a:prstGeom>
          <a:solidFill>
            <a:sysClr val="window" lastClr="FFFFFF"/>
          </a:solidFill>
          <a:ln w="38100" cap="flat" cmpd="sng" algn="ctr">
            <a:solidFill>
              <a:srgbClr val="00B050"/>
            </a:solidFill>
            <a:prstDash val="solid"/>
          </a:ln>
          <a:effectLst/>
        </p:spPr>
        <p:txBody>
          <a:bodyPr lIns="136083" tIns="68040" rIns="136083" bIns="68040" anchor="ctr"/>
          <a:lstStyle/>
          <a:p>
            <a:pPr algn="just">
              <a:lnSpc>
                <a:spcPct val="120000"/>
              </a:lnSpc>
            </a:pPr>
            <a:endParaRPr lang="en-US" sz="2800" dirty="0" smtClean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</a:pP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Tình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huống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c: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toán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3B,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giáo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“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 + 8 : 2 = ?”.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giơ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7800" indent="-177800" algn="just">
              <a:lnSpc>
                <a:spcPct val="110000"/>
              </a:lnSpc>
              <a:spcAft>
                <a:spcPts val="1200"/>
              </a:spcAft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xử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lý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en-US" sz="2600" dirty="0" smtClean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0000"/>
              </a:lnSpc>
              <a:spcAft>
                <a:spcPts val="1200"/>
              </a:spcAft>
              <a:buClr>
                <a:srgbClr val="FF0000"/>
              </a:buClr>
            </a:pPr>
            <a:r>
              <a:rPr lang="en-US" sz="26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endParaRPr lang="en-US" sz="2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7800" indent="-177800" algn="just">
              <a:lnSpc>
                <a:spcPct val="110000"/>
              </a:lnSpc>
              <a:spcAft>
                <a:spcPts val="1200"/>
              </a:spcAft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xử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lý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>
              <a:lnSpc>
                <a:spcPct val="110000"/>
              </a:lnSpc>
              <a:spcAft>
                <a:spcPts val="1200"/>
              </a:spcAft>
              <a:buClr>
                <a:srgbClr val="FF0000"/>
              </a:buClr>
            </a:pP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giơ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xử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lý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giơ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</a:t>
            </a:r>
            <a:r>
              <a:rPr lang="en-US" sz="2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giơ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xử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lý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ý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nghĩ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giơ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chưa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chắc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algn="just">
              <a:lnSpc>
                <a:spcPct val="120000"/>
              </a:lnSpc>
            </a:pPr>
            <a:endParaRPr lang="en-US" sz="2800" dirty="0">
              <a:solidFill>
                <a:srgbClr val="33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5567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24" grpId="0"/>
      <p:bldP spid="3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397566" y="1481201"/>
            <a:ext cx="5555974" cy="4502156"/>
          </a:xfrm>
          <a:prstGeom prst="roundRect">
            <a:avLst/>
          </a:prstGeom>
          <a:ln w="38100">
            <a:solidFill>
              <a:srgbClr val="CC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en-US" sz="32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Nhìn</a:t>
            </a:r>
            <a:r>
              <a:rPr lang="en-US" sz="32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thấy</a:t>
            </a:r>
            <a:r>
              <a:rPr lang="en-US" sz="32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bố</a:t>
            </a:r>
            <a:r>
              <a:rPr lang="en-US" sz="32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hút</a:t>
            </a:r>
            <a:r>
              <a:rPr lang="en-US" sz="32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thuốc</a:t>
            </a:r>
            <a:r>
              <a:rPr lang="en-US" sz="32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lá</a:t>
            </a:r>
            <a:r>
              <a:rPr lang="en-US" sz="32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Minh </a:t>
            </a:r>
            <a:r>
              <a:rPr lang="en-US" sz="32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nhẹ</a:t>
            </a:r>
            <a:r>
              <a:rPr lang="en-US" sz="32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nhàng</a:t>
            </a:r>
            <a:r>
              <a:rPr lang="en-US" sz="32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nói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Bố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hút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thuốc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lá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hại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sức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khỏe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bố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mọi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đấy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bố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ạ”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Nghe</a:t>
            </a:r>
            <a:r>
              <a:rPr lang="en-US" sz="32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xong</a:t>
            </a:r>
            <a:r>
              <a:rPr lang="en-US" sz="32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bố</a:t>
            </a:r>
            <a:r>
              <a:rPr lang="en-US" sz="32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32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bỏ</a:t>
            </a:r>
            <a:r>
              <a:rPr lang="en-US" sz="32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điểu</a:t>
            </a:r>
            <a:r>
              <a:rPr lang="en-US" sz="32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thuốc</a:t>
            </a:r>
            <a:r>
              <a:rPr lang="en-US" sz="32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ấy</a:t>
            </a:r>
            <a:r>
              <a:rPr lang="en-US" sz="32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32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6107048" y="1202076"/>
            <a:ext cx="6086100" cy="5496675"/>
            <a:chOff x="8315740" y="700491"/>
            <a:chExt cx="3877408" cy="5715910"/>
          </a:xfrm>
        </p:grpSpPr>
        <p:sp>
          <p:nvSpPr>
            <p:cNvPr id="11" name="Rounded Rectangle 10"/>
            <p:cNvSpPr/>
            <p:nvPr/>
          </p:nvSpPr>
          <p:spPr>
            <a:xfrm>
              <a:off x="8315740" y="700491"/>
              <a:ext cx="3877408" cy="571591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530542" y="1839230"/>
              <a:ext cx="3412929" cy="2446653"/>
            </a:xfrm>
            <a:prstGeom prst="rect">
              <a:avLst/>
            </a:prstGeom>
          </p:spPr>
        </p:pic>
        <p:sp>
          <p:nvSpPr>
            <p:cNvPr id="18" name="Oval Callout 17"/>
            <p:cNvSpPr/>
            <p:nvPr/>
          </p:nvSpPr>
          <p:spPr>
            <a:xfrm>
              <a:off x="9110966" y="700492"/>
              <a:ext cx="2832505" cy="1016556"/>
            </a:xfrm>
            <a:prstGeom prst="wedgeEllipseCallout">
              <a:avLst>
                <a:gd name="adj1" fmla="val -12909"/>
                <a:gd name="adj2" fmla="val 72311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5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Bố</a:t>
              </a:r>
              <a:r>
                <a:rPr lang="en-US" sz="15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5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hút</a:t>
              </a:r>
              <a:r>
                <a:rPr lang="en-US" sz="15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5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thuốc</a:t>
              </a:r>
              <a:r>
                <a:rPr lang="en-US" sz="15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5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lá</a:t>
              </a:r>
              <a:r>
                <a:rPr lang="en-US" sz="15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5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sz="15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5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hại</a:t>
              </a:r>
              <a:r>
                <a:rPr lang="en-US" sz="15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5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cho</a:t>
              </a:r>
              <a:r>
                <a:rPr lang="en-US" sz="15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5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sức</a:t>
              </a:r>
              <a:r>
                <a:rPr lang="en-US" sz="15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5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khỏe</a:t>
              </a:r>
              <a:r>
                <a:rPr lang="en-US" sz="15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5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sz="15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5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bố</a:t>
              </a:r>
              <a:r>
                <a:rPr lang="en-US" sz="15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5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và</a:t>
              </a:r>
              <a:r>
                <a:rPr lang="en-US" sz="15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5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mọi</a:t>
              </a:r>
              <a:r>
                <a:rPr lang="en-US" sz="15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5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người</a:t>
              </a:r>
              <a:r>
                <a:rPr lang="en-US" sz="15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5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đấy</a:t>
              </a:r>
              <a:r>
                <a:rPr lang="en-US" sz="15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5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bố</a:t>
              </a:r>
              <a:r>
                <a:rPr lang="en-US" sz="15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500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ạ</a:t>
              </a:r>
              <a:endParaRPr lang="en-US" sz="1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530541" y="4398835"/>
              <a:ext cx="3547483" cy="1668659"/>
            </a:xfrm>
            <a:prstGeom prst="rect">
              <a:avLst/>
            </a:prstGeom>
          </p:spPr>
        </p:pic>
        <p:sp>
          <p:nvSpPr>
            <p:cNvPr id="22" name="Curved Left Arrow 21"/>
            <p:cNvSpPr/>
            <p:nvPr/>
          </p:nvSpPr>
          <p:spPr>
            <a:xfrm rot="20772524">
              <a:off x="11499710" y="3554846"/>
              <a:ext cx="563788" cy="1146289"/>
            </a:xfrm>
            <a:prstGeom prst="curvedLeftArrow">
              <a:avLst/>
            </a:prstGeom>
            <a:solidFill>
              <a:srgbClr val="FF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3930438" y="143527"/>
            <a:ext cx="4353220" cy="645358"/>
            <a:chOff x="3930438" y="818781"/>
            <a:chExt cx="4353220" cy="645358"/>
          </a:xfrm>
        </p:grpSpPr>
        <p:sp>
          <p:nvSpPr>
            <p:cNvPr id="24" name="Rounded Rectangle 23"/>
            <p:cNvSpPr/>
            <p:nvPr/>
          </p:nvSpPr>
          <p:spPr>
            <a:xfrm>
              <a:off x="3930438" y="818781"/>
              <a:ext cx="4353220" cy="645358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LUYỆN TẬP</a:t>
              </a:r>
            </a:p>
          </p:txBody>
        </p:sp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712495" y="845675"/>
              <a:ext cx="576956" cy="61461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8140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73548" y="16891"/>
            <a:ext cx="5135513" cy="520861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b="1" u="sng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b="1" u="sng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hiếu</a:t>
            </a:r>
            <a:r>
              <a:rPr lang="en-US" b="1" u="sng" dirty="0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u="sng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b="1" u="sng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u="sng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b="1" u="sng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u="sng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b="1" u="sng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u="sng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(3’)</a:t>
            </a:r>
            <a:r>
              <a:rPr lang="en-US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9118512" y="115746"/>
            <a:ext cx="2989185" cy="467954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3894" y="959759"/>
            <a:ext cx="2735100" cy="2074772"/>
          </a:xfrm>
          <a:prstGeom prst="rect">
            <a:avLst/>
          </a:prstGeom>
        </p:spPr>
      </p:pic>
      <p:sp>
        <p:nvSpPr>
          <p:cNvPr id="10" name="Oval Callout 9"/>
          <p:cNvSpPr/>
          <p:nvPr/>
        </p:nvSpPr>
        <p:spPr>
          <a:xfrm>
            <a:off x="9275192" y="115745"/>
            <a:ext cx="2832505" cy="844014"/>
          </a:xfrm>
          <a:prstGeom prst="wedgeEllipseCallout">
            <a:avLst>
              <a:gd name="adj1" fmla="val -12909"/>
              <a:gd name="adj2" fmla="val 72311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Bố</a:t>
            </a:r>
            <a:r>
              <a:rPr lang="en-US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hút</a:t>
            </a:r>
            <a:r>
              <a:rPr lang="en-US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thuốc</a:t>
            </a:r>
            <a:r>
              <a:rPr lang="en-US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lá</a:t>
            </a:r>
            <a:r>
              <a:rPr lang="en-US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hại</a:t>
            </a:r>
            <a:r>
              <a:rPr lang="en-US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sức</a:t>
            </a:r>
            <a:r>
              <a:rPr lang="en-US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khỏe</a:t>
            </a:r>
            <a:r>
              <a:rPr lang="en-US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bố</a:t>
            </a:r>
            <a:r>
              <a:rPr lang="en-US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mọi</a:t>
            </a:r>
            <a:r>
              <a:rPr lang="en-US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đấy</a:t>
            </a:r>
            <a:r>
              <a:rPr lang="en-US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bố</a:t>
            </a:r>
            <a:r>
              <a:rPr lang="en-US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ạ</a:t>
            </a:r>
            <a:endParaRPr lang="en-US" sz="1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3894" y="3126627"/>
            <a:ext cx="2236824" cy="1668659"/>
          </a:xfrm>
          <a:prstGeom prst="rect">
            <a:avLst/>
          </a:prstGeom>
        </p:spPr>
      </p:pic>
      <p:sp>
        <p:nvSpPr>
          <p:cNvPr id="12" name="Curved Left Arrow 11"/>
          <p:cNvSpPr/>
          <p:nvPr/>
        </p:nvSpPr>
        <p:spPr>
          <a:xfrm rot="754110">
            <a:off x="11663990" y="2767898"/>
            <a:ext cx="407665" cy="1227408"/>
          </a:xfrm>
          <a:prstGeom prst="curvedLeft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aphicFrame>
        <p:nvGraphicFramePr>
          <p:cNvPr id="14" name="Content Placeholder 1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04783668"/>
              </p:ext>
            </p:extLst>
          </p:nvPr>
        </p:nvGraphicFramePr>
        <p:xfrm>
          <a:off x="312517" y="595745"/>
          <a:ext cx="8704161" cy="61648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05627">
                  <a:extLst>
                    <a:ext uri="{9D8B030D-6E8A-4147-A177-3AD203B41FA5}">
                      <a16:colId xmlns:a16="http://schemas.microsoft.com/office/drawing/2014/main" xmlns="" val="2102665462"/>
                    </a:ext>
                  </a:extLst>
                </a:gridCol>
                <a:gridCol w="4998534">
                  <a:extLst>
                    <a:ext uri="{9D8B030D-6E8A-4147-A177-3AD203B41FA5}">
                      <a16:colId xmlns:a16="http://schemas.microsoft.com/office/drawing/2014/main" xmlns="" val="807945371"/>
                    </a:ext>
                  </a:extLst>
                </a:gridCol>
              </a:tblGrid>
              <a:tr h="4238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 dirty="0" err="1">
                          <a:solidFill>
                            <a:srgbClr val="3333C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Câu</a:t>
                      </a:r>
                      <a:r>
                        <a:rPr lang="en-US" sz="2400" dirty="0">
                          <a:solidFill>
                            <a:srgbClr val="3333C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3333C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hỏi</a:t>
                      </a:r>
                      <a:endParaRPr lang="en-US" sz="2400" dirty="0">
                        <a:solidFill>
                          <a:srgbClr val="3333C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101" marR="651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 dirty="0" err="1">
                          <a:solidFill>
                            <a:srgbClr val="3333C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Trả</a:t>
                      </a:r>
                      <a:r>
                        <a:rPr lang="en-US" sz="2400" dirty="0">
                          <a:solidFill>
                            <a:srgbClr val="3333C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3333C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lời</a:t>
                      </a:r>
                      <a:endParaRPr lang="en-US" sz="2400" dirty="0">
                        <a:solidFill>
                          <a:srgbClr val="3333C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101" marR="651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32611680"/>
                  </a:ext>
                </a:extLst>
              </a:tr>
              <a:tr h="2635221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 b="0" dirty="0">
                          <a:solidFill>
                            <a:srgbClr val="3333C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</a:t>
                      </a:r>
                      <a:r>
                        <a:rPr lang="en-US" sz="2400" b="0" dirty="0" err="1">
                          <a:solidFill>
                            <a:srgbClr val="3333C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Thông</a:t>
                      </a:r>
                      <a:r>
                        <a:rPr lang="en-US" sz="2400" b="0" dirty="0">
                          <a:solidFill>
                            <a:srgbClr val="3333C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tin Minh </a:t>
                      </a:r>
                      <a:r>
                        <a:rPr lang="en-US" sz="2400" b="0" dirty="0" err="1">
                          <a:solidFill>
                            <a:srgbClr val="3333C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thu</a:t>
                      </a:r>
                      <a:r>
                        <a:rPr lang="en-US" sz="2400" b="0" dirty="0">
                          <a:solidFill>
                            <a:srgbClr val="3333C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rgbClr val="3333C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nhận</a:t>
                      </a:r>
                      <a:r>
                        <a:rPr lang="en-US" sz="2400" b="0" dirty="0">
                          <a:solidFill>
                            <a:srgbClr val="3333C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0" dirty="0" err="1" smtClean="0">
                          <a:solidFill>
                            <a:srgbClr val="3333C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và</a:t>
                      </a:r>
                      <a:r>
                        <a:rPr lang="en-US" sz="2400" b="0" dirty="0" smtClean="0">
                          <a:solidFill>
                            <a:srgbClr val="3333C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2400" b="0" dirty="0" err="1" smtClean="0">
                          <a:solidFill>
                            <a:srgbClr val="3333C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được</a:t>
                      </a:r>
                      <a:r>
                        <a:rPr lang="en-US" sz="2400" b="0" baseline="0" dirty="0" smtClean="0">
                          <a:solidFill>
                            <a:srgbClr val="3333C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0" dirty="0" err="1" smtClean="0">
                          <a:solidFill>
                            <a:srgbClr val="3333C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xử</a:t>
                      </a:r>
                      <a:r>
                        <a:rPr lang="en-US" sz="2400" b="0" dirty="0" smtClean="0">
                          <a:solidFill>
                            <a:srgbClr val="3333C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rgbClr val="3333C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lí</a:t>
                      </a:r>
                      <a:r>
                        <a:rPr lang="en-US" sz="2400" b="0" dirty="0">
                          <a:solidFill>
                            <a:srgbClr val="3333C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rgbClr val="3333C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là</a:t>
                      </a:r>
                      <a:r>
                        <a:rPr lang="en-US" sz="2400" b="0" dirty="0">
                          <a:solidFill>
                            <a:srgbClr val="3333C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rgbClr val="3333C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gì</a:t>
                      </a:r>
                      <a:r>
                        <a:rPr lang="en-US" sz="2400" b="0" dirty="0">
                          <a:solidFill>
                            <a:srgbClr val="3333C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  <a:p>
                      <a:pPr marL="0" marR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 b="0" dirty="0">
                          <a:solidFill>
                            <a:srgbClr val="3333C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Nó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ở 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dạng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nào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 </a:t>
                      </a:r>
                    </a:p>
                    <a:p>
                      <a:pPr marL="0" marR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 b="0" dirty="0">
                          <a:solidFill>
                            <a:srgbClr val="3333C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</a:t>
                      </a:r>
                      <a:r>
                        <a:rPr lang="en-US" sz="2400" b="0" dirty="0" err="1">
                          <a:solidFill>
                            <a:srgbClr val="3333C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Kết</a:t>
                      </a:r>
                      <a:r>
                        <a:rPr lang="en-US" sz="2400" b="0" dirty="0">
                          <a:solidFill>
                            <a:srgbClr val="3333C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rgbClr val="3333C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quả</a:t>
                      </a:r>
                      <a:r>
                        <a:rPr lang="en-US" sz="2400" b="0" dirty="0">
                          <a:solidFill>
                            <a:srgbClr val="3333C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rgbClr val="3333C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xử</a:t>
                      </a:r>
                      <a:r>
                        <a:rPr lang="en-US" sz="2400" b="0" dirty="0">
                          <a:solidFill>
                            <a:srgbClr val="3333C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rgbClr val="3333C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lí</a:t>
                      </a:r>
                      <a:r>
                        <a:rPr lang="en-US" sz="2400" b="0" dirty="0">
                          <a:solidFill>
                            <a:srgbClr val="3333C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rgbClr val="3333C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là</a:t>
                      </a:r>
                      <a:r>
                        <a:rPr lang="en-US" sz="2400" b="0" dirty="0">
                          <a:solidFill>
                            <a:srgbClr val="3333C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rgbClr val="3333C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hành</a:t>
                      </a:r>
                      <a:r>
                        <a:rPr lang="en-US" sz="2400" b="0" dirty="0">
                          <a:solidFill>
                            <a:srgbClr val="3333C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rgbClr val="3333C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động</a:t>
                      </a:r>
                      <a:r>
                        <a:rPr lang="en-US" sz="2400" b="0" dirty="0">
                          <a:solidFill>
                            <a:srgbClr val="3333C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hay ý </a:t>
                      </a:r>
                      <a:r>
                        <a:rPr lang="en-US" sz="2400" b="0" dirty="0" err="1">
                          <a:solidFill>
                            <a:srgbClr val="3333C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nghĩ</a:t>
                      </a:r>
                      <a:r>
                        <a:rPr lang="en-US" sz="2400" b="0" dirty="0">
                          <a:solidFill>
                            <a:srgbClr val="3333C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rgbClr val="3333C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gì</a:t>
                      </a:r>
                      <a:r>
                        <a:rPr lang="en-US" sz="2400" b="0" dirty="0">
                          <a:solidFill>
                            <a:srgbClr val="3333C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en-US" sz="2400" b="0" dirty="0">
                        <a:solidFill>
                          <a:srgbClr val="3333C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101" marR="651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indent="-3429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Tx/>
                        <a:buChar char="-"/>
                      </a:pPr>
                      <a:endParaRPr lang="en-US" sz="2400" b="0" dirty="0" smtClean="0">
                        <a:solidFill>
                          <a:srgbClr val="3333C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2400" b="0" dirty="0">
                        <a:solidFill>
                          <a:srgbClr val="3333C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101" marR="651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05379395"/>
                  </a:ext>
                </a:extLst>
              </a:tr>
              <a:tr h="2947426">
                <a:tc>
                  <a:txBody>
                    <a:bodyPr/>
                    <a:lstStyle/>
                    <a:p>
                      <a:pPr marL="0" marR="0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 b="1" dirty="0" err="1">
                          <a:solidFill>
                            <a:srgbClr val="3333C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Với</a:t>
                      </a:r>
                      <a:r>
                        <a:rPr lang="en-US" sz="2400" b="1" dirty="0">
                          <a:solidFill>
                            <a:srgbClr val="3333C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3333C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bố</a:t>
                      </a:r>
                      <a:r>
                        <a:rPr lang="en-US" sz="2400" b="1" dirty="0">
                          <a:solidFill>
                            <a:srgbClr val="3333C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</a:p>
                    <a:p>
                      <a:pPr marL="0" marR="0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 b="0" dirty="0">
                          <a:solidFill>
                            <a:srgbClr val="3333C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</a:t>
                      </a:r>
                      <a:r>
                        <a:rPr lang="en-US" sz="2400" b="0" dirty="0" err="1">
                          <a:solidFill>
                            <a:srgbClr val="3333C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Thông</a:t>
                      </a:r>
                      <a:r>
                        <a:rPr lang="en-US" sz="2400" b="0" dirty="0">
                          <a:solidFill>
                            <a:srgbClr val="3333C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tin </a:t>
                      </a:r>
                      <a:r>
                        <a:rPr lang="en-US" sz="2400" b="0" dirty="0" err="1">
                          <a:solidFill>
                            <a:srgbClr val="3333C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thu</a:t>
                      </a:r>
                      <a:r>
                        <a:rPr lang="en-US" sz="2400" b="0" dirty="0">
                          <a:solidFill>
                            <a:srgbClr val="3333C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rgbClr val="3333C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nhận</a:t>
                      </a:r>
                      <a:r>
                        <a:rPr lang="en-US" sz="2400" b="0" dirty="0">
                          <a:solidFill>
                            <a:srgbClr val="3333C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rgbClr val="3333C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và</a:t>
                      </a:r>
                      <a:r>
                        <a:rPr lang="en-US" sz="2400" b="0" dirty="0">
                          <a:solidFill>
                            <a:srgbClr val="3333C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rgbClr val="3333C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được</a:t>
                      </a:r>
                      <a:r>
                        <a:rPr lang="en-US" sz="2400" b="0" dirty="0">
                          <a:solidFill>
                            <a:srgbClr val="3333C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rgbClr val="3333C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xử</a:t>
                      </a:r>
                      <a:r>
                        <a:rPr lang="en-US" sz="2400" b="0" dirty="0">
                          <a:solidFill>
                            <a:srgbClr val="3333C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rgbClr val="3333C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lí</a:t>
                      </a:r>
                      <a:r>
                        <a:rPr lang="en-US" sz="2400" b="0" dirty="0">
                          <a:solidFill>
                            <a:srgbClr val="3333C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rgbClr val="3333C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là</a:t>
                      </a:r>
                      <a:r>
                        <a:rPr lang="en-US" sz="2400" b="0" dirty="0">
                          <a:solidFill>
                            <a:srgbClr val="3333C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rgbClr val="3333C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gì</a:t>
                      </a:r>
                      <a:r>
                        <a:rPr lang="en-US" sz="2400" b="0" dirty="0">
                          <a:solidFill>
                            <a:srgbClr val="3333C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  <a:p>
                      <a:pPr marL="0" marR="0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 b="0" dirty="0">
                          <a:solidFill>
                            <a:srgbClr val="3333C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Nó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ở 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dạng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nào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r>
                        <a:rPr lang="en-US" sz="2400" b="0" dirty="0">
                          <a:solidFill>
                            <a:srgbClr val="3333C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marL="0" marR="0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 b="0" dirty="0">
                          <a:solidFill>
                            <a:srgbClr val="3333C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</a:t>
                      </a:r>
                      <a:r>
                        <a:rPr lang="en-US" sz="2400" b="0" dirty="0" err="1">
                          <a:solidFill>
                            <a:srgbClr val="3333C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Kết</a:t>
                      </a:r>
                      <a:r>
                        <a:rPr lang="en-US" sz="2400" b="0" dirty="0">
                          <a:solidFill>
                            <a:srgbClr val="3333C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rgbClr val="3333C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quả</a:t>
                      </a:r>
                      <a:r>
                        <a:rPr lang="en-US" sz="2400" b="0" dirty="0">
                          <a:solidFill>
                            <a:srgbClr val="3333C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rgbClr val="3333C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xử</a:t>
                      </a:r>
                      <a:r>
                        <a:rPr lang="en-US" sz="2400" b="0" dirty="0">
                          <a:solidFill>
                            <a:srgbClr val="3333C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rgbClr val="3333C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lí</a:t>
                      </a:r>
                      <a:r>
                        <a:rPr lang="en-US" sz="2400" b="0" dirty="0">
                          <a:solidFill>
                            <a:srgbClr val="3333C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rgbClr val="3333C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là</a:t>
                      </a:r>
                      <a:r>
                        <a:rPr lang="en-US" sz="2400" b="0" dirty="0">
                          <a:solidFill>
                            <a:srgbClr val="3333C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rgbClr val="3333C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hành</a:t>
                      </a:r>
                      <a:r>
                        <a:rPr lang="en-US" sz="2400" b="0" dirty="0">
                          <a:solidFill>
                            <a:srgbClr val="3333C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rgbClr val="3333C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động</a:t>
                      </a:r>
                      <a:r>
                        <a:rPr lang="en-US" sz="2400" b="0" dirty="0">
                          <a:solidFill>
                            <a:srgbClr val="3333C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hay ý </a:t>
                      </a:r>
                      <a:r>
                        <a:rPr lang="en-US" sz="2400" b="0" dirty="0" err="1">
                          <a:solidFill>
                            <a:srgbClr val="3333C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nghĩ</a:t>
                      </a:r>
                      <a:r>
                        <a:rPr lang="en-US" sz="2400" b="0" dirty="0">
                          <a:solidFill>
                            <a:srgbClr val="3333C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rgbClr val="3333C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gì</a:t>
                      </a:r>
                      <a:r>
                        <a:rPr lang="en-US" sz="2400" b="0" dirty="0">
                          <a:solidFill>
                            <a:srgbClr val="3333C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en-US" sz="2400" b="0" dirty="0">
                        <a:solidFill>
                          <a:srgbClr val="3333C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101" marR="651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 b="0" dirty="0" smtClean="0">
                          <a:solidFill>
                            <a:srgbClr val="3333C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5101" marR="651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19563129"/>
                  </a:ext>
                </a:extLst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9118512" y="4900109"/>
            <a:ext cx="2989185" cy="1865126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-&gt;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vậy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xử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lí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đông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hay ý </a:t>
            </a:r>
            <a:r>
              <a:rPr lang="en-US" sz="2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nghĩ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.-&gt;HĐ4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4070106" y="1286559"/>
            <a:ext cx="3185460" cy="520861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R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Bố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Minh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hút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thuốc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lá</a:t>
            </a:r>
            <a:endParaRPr lang="en-US" sz="240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4070105" y="2516090"/>
            <a:ext cx="4799930" cy="1131571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(Minh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nhẹ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nhàng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nói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bố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hút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thuốc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lá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hại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sức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khỏe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bố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mọi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en-US" sz="2400" dirty="0">
              <a:solidFill>
                <a:srgbClr val="3333CC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4070105" y="1932119"/>
            <a:ext cx="2092158" cy="520861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ảnh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4090828" y="4166215"/>
            <a:ext cx="4626635" cy="1030762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Bố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hút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thuốc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lá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hại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sức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khỏe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bố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mọi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endParaRPr lang="en-US" sz="240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4090828" y="5259018"/>
            <a:ext cx="2092158" cy="520861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Âm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thanh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4090828" y="5824963"/>
            <a:ext cx="4779207" cy="799527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bố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bỏ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điếu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thuốc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lá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2400" dirty="0">
              <a:solidFill>
                <a:srgbClr val="3333CC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1087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2" grpId="0" animBg="1"/>
      <p:bldP spid="13" grpId="0" animBg="1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266217" y="862326"/>
            <a:ext cx="8113002" cy="5906222"/>
          </a:xfrm>
          <a:prstGeom prst="roundRect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570991" y="976487"/>
            <a:ext cx="7503451" cy="56503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7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Minh </a:t>
            </a:r>
            <a:r>
              <a:rPr lang="en-US" sz="27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nghe</a:t>
            </a:r>
            <a:r>
              <a:rPr lang="en-US" sz="27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</a:t>
            </a:r>
            <a:r>
              <a:rPr lang="en-US" sz="27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giáo</a:t>
            </a:r>
            <a:r>
              <a:rPr lang="en-US" sz="27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7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báo</a:t>
            </a:r>
            <a:r>
              <a:rPr lang="en-US" sz="27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“</a:t>
            </a:r>
            <a:r>
              <a:rPr lang="en-US" sz="27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27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</a:t>
            </a:r>
            <a:r>
              <a:rPr lang="en-US" sz="27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sz="27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sz="27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quyên</a:t>
            </a:r>
            <a:r>
              <a:rPr lang="en-US" sz="27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góp</a:t>
            </a:r>
            <a:r>
              <a:rPr lang="en-US" sz="27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giấy</a:t>
            </a:r>
            <a:r>
              <a:rPr lang="en-US" sz="27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vụn</a:t>
            </a:r>
            <a:r>
              <a:rPr lang="en-US" sz="27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”. Minh </a:t>
            </a:r>
            <a:r>
              <a:rPr lang="en-US" sz="27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27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</a:t>
            </a:r>
            <a:r>
              <a:rPr lang="en-US" sz="27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gom</a:t>
            </a:r>
            <a:r>
              <a:rPr lang="en-US" sz="27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giấy</a:t>
            </a:r>
            <a:r>
              <a:rPr lang="en-US" sz="27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7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ủng</a:t>
            </a:r>
            <a:r>
              <a:rPr lang="en-US" sz="27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hộ</a:t>
            </a:r>
            <a:r>
              <a:rPr lang="en-US" sz="27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700" dirty="0" smtClean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US" sz="27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7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7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27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luận</a:t>
            </a:r>
            <a:r>
              <a:rPr lang="en-US" sz="27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27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đôi</a:t>
            </a:r>
            <a:r>
              <a:rPr lang="en-US" sz="27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(1’)</a:t>
            </a:r>
            <a:r>
              <a:rPr lang="en-US" sz="27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>
              <a:lnSpc>
                <a:spcPct val="120000"/>
              </a:lnSpc>
              <a:buClr>
                <a:srgbClr val="FF0000"/>
              </a:buClr>
            </a:pPr>
            <a:r>
              <a:rPr lang="en-US" sz="27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vi-VN" sz="27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hông tin Minh thu nhận và xử lý gì</a:t>
            </a:r>
            <a:r>
              <a:rPr lang="vi-VN" sz="27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en-US" sz="27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indent="457200" algn="just">
              <a:lnSpc>
                <a:spcPct val="120000"/>
              </a:lnSpc>
              <a:spcAft>
                <a:spcPts val="1200"/>
              </a:spcAft>
            </a:pPr>
            <a:r>
              <a:rPr lang="vi-VN" sz="27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700" b="1" dirty="0" err="1"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27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latin typeface="Arial" panose="020B0604020202020204" pitchFamily="34" charset="0"/>
                <a:cs typeface="Arial" panose="020B0604020202020204" pitchFamily="34" charset="0"/>
              </a:rPr>
              <a:t>mai</a:t>
            </a:r>
            <a:r>
              <a:rPr lang="en-US" sz="27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sz="2700" b="1" dirty="0"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sz="2700" b="1" dirty="0" err="1">
                <a:latin typeface="Arial" panose="020B0604020202020204" pitchFamily="34" charset="0"/>
                <a:cs typeface="Arial" panose="020B0604020202020204" pitchFamily="34" charset="0"/>
              </a:rPr>
              <a:t>quyên</a:t>
            </a:r>
            <a:r>
              <a:rPr lang="en-US" sz="27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latin typeface="Arial" panose="020B0604020202020204" pitchFamily="34" charset="0"/>
                <a:cs typeface="Arial" panose="020B0604020202020204" pitchFamily="34" charset="0"/>
              </a:rPr>
              <a:t>góp</a:t>
            </a:r>
            <a:r>
              <a:rPr lang="en-US" sz="27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latin typeface="Arial" panose="020B0604020202020204" pitchFamily="34" charset="0"/>
                <a:cs typeface="Arial" panose="020B0604020202020204" pitchFamily="34" charset="0"/>
              </a:rPr>
              <a:t>giấy</a:t>
            </a:r>
            <a:r>
              <a:rPr lang="en-US" sz="27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latin typeface="Arial" panose="020B0604020202020204" pitchFamily="34" charset="0"/>
                <a:cs typeface="Arial" panose="020B0604020202020204" pitchFamily="34" charset="0"/>
              </a:rPr>
              <a:t>vụn</a:t>
            </a:r>
            <a:r>
              <a:rPr lang="en-US" sz="2700" b="1" dirty="0">
                <a:latin typeface="Arial" panose="020B0604020202020204" pitchFamily="34" charset="0"/>
                <a:cs typeface="Arial" panose="020B0604020202020204" pitchFamily="34" charset="0"/>
              </a:rPr>
              <a:t>”. </a:t>
            </a:r>
            <a:endParaRPr lang="en-US" sz="2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57200" algn="just">
              <a:lnSpc>
                <a:spcPct val="120000"/>
              </a:lnSpc>
              <a:spcAft>
                <a:spcPts val="1200"/>
              </a:spcAft>
            </a:pPr>
            <a:r>
              <a:rPr lang="en-US" sz="27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vi-VN" sz="27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ó thuộc dạng </a:t>
            </a:r>
            <a:r>
              <a:rPr lang="vi-VN" sz="27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nào?</a:t>
            </a:r>
            <a:r>
              <a:rPr lang="en-US" sz="27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indent="457200" algn="just">
              <a:lnSpc>
                <a:spcPct val="120000"/>
              </a:lnSpc>
              <a:spcAft>
                <a:spcPts val="1200"/>
              </a:spcAft>
            </a:pP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Âm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Thanh</a:t>
            </a:r>
          </a:p>
          <a:p>
            <a:pPr indent="457200" algn="just">
              <a:lnSpc>
                <a:spcPct val="120000"/>
              </a:lnSpc>
              <a:spcAft>
                <a:spcPts val="1200"/>
              </a:spcAft>
            </a:pPr>
            <a:r>
              <a:rPr lang="en-US" sz="27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vi-VN" sz="27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ết quả xử lý là hành động hay ý </a:t>
            </a:r>
            <a:r>
              <a:rPr lang="vi-VN" sz="27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nghĩ </a:t>
            </a:r>
            <a:r>
              <a:rPr lang="vi-VN" sz="27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vi-VN" sz="27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en-US" sz="27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indent="457200" algn="just">
              <a:lnSpc>
                <a:spcPct val="120000"/>
              </a:lnSpc>
              <a:spcAft>
                <a:spcPts val="1200"/>
              </a:spcAft>
            </a:pP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(Thu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gom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giấy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ủng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hộ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en-US" sz="2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3806041" y="121670"/>
            <a:ext cx="4353220" cy="645358"/>
            <a:chOff x="4041063" y="747142"/>
            <a:chExt cx="4353220" cy="645358"/>
          </a:xfrm>
        </p:grpSpPr>
        <p:sp>
          <p:nvSpPr>
            <p:cNvPr id="16" name="Rounded Rectangle 15"/>
            <p:cNvSpPr/>
            <p:nvPr/>
          </p:nvSpPr>
          <p:spPr>
            <a:xfrm>
              <a:off x="4041063" y="747142"/>
              <a:ext cx="4353220" cy="645358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 </a:t>
              </a:r>
              <a:r>
                <a:rPr lang="en-US" sz="3200" b="1" dirty="0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VẬN DỤNG- 8</a:t>
              </a:r>
              <a:endPara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94529" y="787237"/>
              <a:ext cx="589389" cy="565168"/>
            </a:xfrm>
            <a:prstGeom prst="rect">
              <a:avLst/>
            </a:prstGeom>
          </p:spPr>
        </p:pic>
      </p:grpSp>
      <p:pic>
        <p:nvPicPr>
          <p:cNvPr id="1026" name="Picture 2" descr="Chỉ tiêu Kế hoạch nhỏ đang biến nhiều học sinh thành đồng nát, ve chai -  Giáo dục Việt Na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1402" y="170150"/>
            <a:ext cx="3638309" cy="6202590"/>
          </a:xfrm>
          <a:prstGeom prst="rect">
            <a:avLst/>
          </a:prstGeom>
          <a:noFill/>
          <a:ln w="381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1907" y="314165"/>
            <a:ext cx="589389" cy="565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020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0F8A28A4-4681-4BA9-86E8-2C3B0F385B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3748" y="826771"/>
            <a:ext cx="2857500" cy="2857500"/>
          </a:xfrm>
          <a:prstGeom prst="rect">
            <a:avLst/>
          </a:prstGeom>
        </p:spPr>
      </p:pic>
      <p:sp>
        <p:nvSpPr>
          <p:cNvPr id="8" name="Hexagon 7">
            <a:extLst>
              <a:ext uri="{FF2B5EF4-FFF2-40B4-BE49-F238E27FC236}">
                <a16:creationId xmlns="" xmlns:a16="http://schemas.microsoft.com/office/drawing/2014/main" id="{D19A5806-7592-478F-A44B-3D1C8234DB7B}"/>
              </a:ext>
            </a:extLst>
          </p:cNvPr>
          <p:cNvSpPr/>
          <p:nvPr/>
        </p:nvSpPr>
        <p:spPr>
          <a:xfrm>
            <a:off x="395363" y="2312669"/>
            <a:ext cx="2740154" cy="2362201"/>
          </a:xfrm>
          <a:prstGeom prst="hexagon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</a:rPr>
              <a:t>Ong</a:t>
            </a:r>
            <a:endParaRPr lang="en-US" sz="6600" dirty="0">
              <a:solidFill>
                <a:prstClr val="white"/>
              </a:solidFill>
            </a:endParaRPr>
          </a:p>
        </p:txBody>
      </p:sp>
      <p:sp>
        <p:nvSpPr>
          <p:cNvPr id="9" name="Hexagon 8">
            <a:extLst>
              <a:ext uri="{FF2B5EF4-FFF2-40B4-BE49-F238E27FC236}">
                <a16:creationId xmlns="" xmlns:a16="http://schemas.microsoft.com/office/drawing/2014/main" id="{ECB32C92-7DDE-4979-AB3A-808B65CBF3F1}"/>
              </a:ext>
            </a:extLst>
          </p:cNvPr>
          <p:cNvSpPr/>
          <p:nvPr/>
        </p:nvSpPr>
        <p:spPr>
          <a:xfrm>
            <a:off x="2539981" y="1131568"/>
            <a:ext cx="2740154" cy="2362201"/>
          </a:xfrm>
          <a:prstGeom prst="hexagon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</a:rPr>
              <a:t>non</a:t>
            </a:r>
            <a:endParaRPr lang="en-US" sz="6600" dirty="0">
              <a:solidFill>
                <a:prstClr val="white"/>
              </a:solidFill>
            </a:endParaRPr>
          </a:p>
        </p:txBody>
      </p:sp>
      <p:sp>
        <p:nvSpPr>
          <p:cNvPr id="10" name="Hexagon 9">
            <a:extLst>
              <a:ext uri="{FF2B5EF4-FFF2-40B4-BE49-F238E27FC236}">
                <a16:creationId xmlns="" xmlns:a16="http://schemas.microsoft.com/office/drawing/2014/main" id="{CABDF488-8BEB-4D77-A429-CFB91F278DD1}"/>
              </a:ext>
            </a:extLst>
          </p:cNvPr>
          <p:cNvSpPr/>
          <p:nvPr/>
        </p:nvSpPr>
        <p:spPr>
          <a:xfrm>
            <a:off x="6863594" y="1131567"/>
            <a:ext cx="2740154" cy="2362201"/>
          </a:xfrm>
          <a:prstGeom prst="hexagon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err="1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</a:rPr>
              <a:t>việc</a:t>
            </a:r>
            <a:endParaRPr lang="en-US" sz="6600" b="1" dirty="0">
              <a:ln w="6600">
                <a:solidFill>
                  <a:srgbClr val="ED7D31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D7D31"/>
                </a:outerShdw>
              </a:effectLst>
            </a:endParaRPr>
          </a:p>
        </p:txBody>
      </p:sp>
      <p:sp>
        <p:nvSpPr>
          <p:cNvPr id="13" name="Hexagon 12">
            <a:extLst>
              <a:ext uri="{FF2B5EF4-FFF2-40B4-BE49-F238E27FC236}">
                <a16:creationId xmlns="" xmlns:a16="http://schemas.microsoft.com/office/drawing/2014/main" id="{199C24C2-6B91-4322-BDB4-819FF0CB9BE4}"/>
              </a:ext>
            </a:extLst>
          </p:cNvPr>
          <p:cNvSpPr/>
          <p:nvPr/>
        </p:nvSpPr>
        <p:spPr>
          <a:xfrm>
            <a:off x="4717455" y="2255521"/>
            <a:ext cx="2740154" cy="2362201"/>
          </a:xfrm>
          <a:prstGeom prst="hexagon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err="1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</a:rPr>
              <a:t>học</a:t>
            </a:r>
            <a:endParaRPr lang="en-US" sz="6600" dirty="0">
              <a:solidFill>
                <a:prstClr val="white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D27D7D99-9E1A-47C2-9A0E-04166401D7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5952" y="3436622"/>
            <a:ext cx="2650039" cy="2661817"/>
          </a:xfrm>
          <a:prstGeom prst="rect">
            <a:avLst/>
          </a:prstGeom>
        </p:spPr>
      </p:pic>
      <p:sp>
        <p:nvSpPr>
          <p:cNvPr id="14" name="Rounded Rectangle 13"/>
          <p:cNvSpPr/>
          <p:nvPr/>
        </p:nvSpPr>
        <p:spPr>
          <a:xfrm>
            <a:off x="0" y="85193"/>
            <a:ext cx="12192000" cy="645358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dựa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biển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2.6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trò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94830" y="4970398"/>
            <a:ext cx="5609689" cy="1759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064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udi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1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1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2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3" grpId="0" animBg="1"/>
      <p:bldP spid="13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A9E30F87-AC3B-464A-ACE1-7680D91165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6031" y="3787751"/>
            <a:ext cx="2934336" cy="29343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9C0CBB39-4514-4CD8-8DF7-D11D24549F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7529" y="0"/>
            <a:ext cx="2857500" cy="2857500"/>
          </a:xfrm>
          <a:prstGeom prst="rect">
            <a:avLst/>
          </a:prstGeom>
        </p:spPr>
      </p:pic>
      <p:sp>
        <p:nvSpPr>
          <p:cNvPr id="8" name="Speech Bubble: Rectangle with Corners Rounded 7">
            <a:extLst>
              <a:ext uri="{FF2B5EF4-FFF2-40B4-BE49-F238E27FC236}">
                <a16:creationId xmlns="" xmlns:mc="http://schemas.openxmlformats.org/markup-compatibility/2006" xmlns:a14="http://schemas.microsoft.com/office/drawing/2010/main" xmlns:a16="http://schemas.microsoft.com/office/drawing/2014/main" id="{0667024D-077C-41FB-84FC-D91D5651A194}"/>
              </a:ext>
            </a:extLst>
          </p:cNvPr>
          <p:cNvSpPr/>
          <p:nvPr/>
        </p:nvSpPr>
        <p:spPr>
          <a:xfrm>
            <a:off x="1494155" y="484145"/>
            <a:ext cx="7840345" cy="1607820"/>
          </a:xfrm>
          <a:prstGeom prst="wedgeRoundRectCallout">
            <a:avLst>
              <a:gd name="adj1" fmla="val 50240"/>
              <a:gd name="adj2" fmla="val 25488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14325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Câu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1: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Biển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chỉ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đường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đó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những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dạng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thông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tin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nào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  <a:endParaRPr lang="en-US" sz="3200" dirty="0">
              <a:solidFill>
                <a:schemeClr val="tx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4B5AB01C-ECF4-4CC5-B79D-24017FBE3B6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7" y="1603081"/>
            <a:ext cx="1600706" cy="160782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="" xmlns:a16="http://schemas.microsoft.com/office/drawing/2014/main" id="{A98ECE88-115D-4A1D-8452-F943FF1AC741}"/>
              </a:ext>
            </a:extLst>
          </p:cNvPr>
          <p:cNvSpPr/>
          <p:nvPr/>
        </p:nvSpPr>
        <p:spPr>
          <a:xfrm>
            <a:off x="1766369" y="3008085"/>
            <a:ext cx="4463997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3200" dirty="0" smtClean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A.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Chữ</a:t>
            </a:r>
            <a:endParaRPr lang="en-US" sz="3200" dirty="0">
              <a:solidFill>
                <a:srgbClr val="3333CC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="" xmlns:a16="http://schemas.microsoft.com/office/drawing/2014/main" id="{88E5E567-B90E-4275-AC51-C8D58F3AA2A7}"/>
              </a:ext>
            </a:extLst>
          </p:cNvPr>
          <p:cNvSpPr/>
          <p:nvPr/>
        </p:nvSpPr>
        <p:spPr>
          <a:xfrm>
            <a:off x="1787720" y="3787751"/>
            <a:ext cx="4463997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B.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Hình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ảnh</a:t>
            </a:r>
            <a:endPara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="" xmlns:a16="http://schemas.microsoft.com/office/drawing/2014/main" id="{64E263D4-FF99-4115-A750-399C550760EE}"/>
              </a:ext>
            </a:extLst>
          </p:cNvPr>
          <p:cNvSpPr/>
          <p:nvPr/>
        </p:nvSpPr>
        <p:spPr>
          <a:xfrm>
            <a:off x="6948410" y="2985786"/>
            <a:ext cx="4661210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14325" marR="0">
              <a:spcBef>
                <a:spcPts val="0"/>
              </a:spcBef>
              <a:spcAft>
                <a:spcPts val="0"/>
              </a:spcAft>
            </a:pPr>
            <a:r>
              <a:rPr lang="en-US" sz="3200" dirty="0" smtClean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C.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Hình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ảnh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chữ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="" xmlns:a16="http://schemas.microsoft.com/office/drawing/2014/main" id="{5D199BEE-8167-419B-B668-203E8A2CC0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7664" y="3900477"/>
            <a:ext cx="2934336" cy="2934336"/>
          </a:xfrm>
          <a:prstGeom prst="rect">
            <a:avLst/>
          </a:prstGeom>
        </p:spPr>
      </p:pic>
      <p:sp>
        <p:nvSpPr>
          <p:cNvPr id="25" name="Rectangle: Rounded Corners 24">
            <a:extLst>
              <a:ext uri="{FF2B5EF4-FFF2-40B4-BE49-F238E27FC236}">
                <a16:creationId xmlns="" xmlns:a16="http://schemas.microsoft.com/office/drawing/2014/main" id="{00BEFBB1-525B-415D-8E45-ADCB8FD217EA}"/>
              </a:ext>
            </a:extLst>
          </p:cNvPr>
          <p:cNvSpPr/>
          <p:nvPr/>
        </p:nvSpPr>
        <p:spPr>
          <a:xfrm>
            <a:off x="6948410" y="3797885"/>
            <a:ext cx="4309207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14325"/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D.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âm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thanh</a:t>
            </a:r>
            <a:endParaRPr lang="en-US" sz="3200" dirty="0">
              <a:solidFill>
                <a:srgbClr val="3333CC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93213" y="4962417"/>
            <a:ext cx="5609689" cy="1759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605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1" grpId="0" animBg="1"/>
      <p:bldP spid="2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A9E30F87-AC3B-464A-ACE1-7680D91165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6031" y="3787751"/>
            <a:ext cx="2934336" cy="29343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9C0CBB39-4514-4CD8-8DF7-D11D24549F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7529" y="0"/>
            <a:ext cx="2857500" cy="2857500"/>
          </a:xfrm>
          <a:prstGeom prst="rect">
            <a:avLst/>
          </a:prstGeom>
        </p:spPr>
      </p:pic>
      <p:sp>
        <p:nvSpPr>
          <p:cNvPr id="8" name="Speech Bubble: Rectangle with Corners Rounded 7">
            <a:extLst>
              <a:ext uri="{FF2B5EF4-FFF2-40B4-BE49-F238E27FC236}">
                <a16:creationId xmlns="" xmlns:a16="http://schemas.microsoft.com/office/drawing/2014/main" id="{0667024D-077C-41FB-84FC-D91D5651A194}"/>
              </a:ext>
            </a:extLst>
          </p:cNvPr>
          <p:cNvSpPr/>
          <p:nvPr/>
        </p:nvSpPr>
        <p:spPr>
          <a:xfrm>
            <a:off x="616449" y="175920"/>
            <a:ext cx="9596063" cy="1607820"/>
          </a:xfrm>
          <a:prstGeom prst="wedgeRoundRectCallout">
            <a:avLst>
              <a:gd name="adj1" fmla="val 50225"/>
              <a:gd name="adj2" fmla="val 23765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14325" marR="0">
              <a:spcBef>
                <a:spcPts val="0"/>
              </a:spcBef>
              <a:spcAft>
                <a:spcPts val="0"/>
              </a:spcAft>
            </a:pPr>
            <a:r>
              <a:rPr lang="en-US" sz="3200" b="1" spc="-20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Câu</a:t>
            </a:r>
            <a:r>
              <a:rPr lang="en-US" sz="3200" b="1" spc="-2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2: </a:t>
            </a:r>
            <a:r>
              <a:rPr lang="en-US" sz="3200" b="1" spc="-20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Thông</a:t>
            </a:r>
            <a:r>
              <a:rPr lang="en-US" sz="3200" b="1" spc="-2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tin </a:t>
            </a:r>
            <a:r>
              <a:rPr lang="en-US" sz="3200" b="1" spc="-20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thu</a:t>
            </a:r>
            <a:r>
              <a:rPr lang="en-US" sz="3200" b="1" spc="-2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spc="-20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nhận</a:t>
            </a:r>
            <a:r>
              <a:rPr lang="en-US" sz="3200" b="1" spc="-2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spc="-20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được</a:t>
            </a:r>
            <a:r>
              <a:rPr lang="en-US" sz="3200" b="1" spc="-2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spc="-20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khi</a:t>
            </a:r>
            <a:r>
              <a:rPr lang="en-US" sz="3200" b="1" spc="-2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spc="-20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biển</a:t>
            </a:r>
            <a:r>
              <a:rPr lang="en-US" sz="3200" b="1" spc="-2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spc="-20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đó</a:t>
            </a:r>
            <a:r>
              <a:rPr lang="en-US" sz="3200" b="1" spc="-2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spc="-20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dựng</a:t>
            </a:r>
            <a:r>
              <a:rPr lang="en-US" sz="3200" b="1" spc="-2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ở </a:t>
            </a:r>
            <a:r>
              <a:rPr lang="en-US" sz="3200" b="1" spc="-20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ngã</a:t>
            </a:r>
            <a:r>
              <a:rPr lang="en-US" sz="3200" b="1" spc="-2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spc="-20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</a:t>
            </a:r>
            <a:r>
              <a:rPr lang="en-US" sz="3200" b="1" spc="-2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spc="-20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đường</a:t>
            </a:r>
            <a:r>
              <a:rPr lang="en-US" sz="3200" b="1" spc="-2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spc="-20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quốc</a:t>
            </a:r>
            <a:r>
              <a:rPr lang="en-US" sz="3200" b="1" spc="-2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spc="-20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lộ</a:t>
            </a:r>
            <a:r>
              <a:rPr lang="en-US" sz="3200" b="1" spc="-2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spc="-20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endParaRPr lang="en-US" sz="3200" dirty="0">
              <a:solidFill>
                <a:schemeClr val="tx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4B5AB01C-ECF4-4CC5-B79D-24017FBE3B6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7" y="1603081"/>
            <a:ext cx="1600706" cy="160782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="" xmlns:a16="http://schemas.microsoft.com/office/drawing/2014/main" id="{A98ECE88-115D-4A1D-8452-F943FF1AC741}"/>
              </a:ext>
            </a:extLst>
          </p:cNvPr>
          <p:cNvSpPr/>
          <p:nvPr/>
        </p:nvSpPr>
        <p:spPr>
          <a:xfrm>
            <a:off x="1632002" y="1873123"/>
            <a:ext cx="7563772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14325" marR="0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A. </a:t>
            </a:r>
            <a:r>
              <a:rPr lang="en-US" sz="2800" b="1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Biển</a:t>
            </a:r>
            <a:r>
              <a:rPr lang="en-US" sz="2800" b="1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chỉ</a:t>
            </a:r>
            <a:r>
              <a:rPr lang="en-US" sz="2800" b="1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đường</a:t>
            </a:r>
            <a:r>
              <a:rPr lang="en-US" sz="2800" b="1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này</a:t>
            </a:r>
            <a:r>
              <a:rPr lang="en-US" sz="2800" b="1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đã</a:t>
            </a:r>
            <a:r>
              <a:rPr lang="en-US" sz="2800" b="1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bị</a:t>
            </a:r>
            <a:r>
              <a:rPr lang="en-US" sz="2800" b="1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bỏ</a:t>
            </a:r>
            <a:r>
              <a:rPr lang="en-US" sz="2800" b="1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đi</a:t>
            </a:r>
            <a:r>
              <a:rPr lang="en-US" sz="2800" b="1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="" xmlns:a16="http://schemas.microsoft.com/office/drawing/2014/main" id="{88E5E567-B90E-4275-AC51-C8D58F3AA2A7}"/>
              </a:ext>
            </a:extLst>
          </p:cNvPr>
          <p:cNvSpPr/>
          <p:nvPr/>
        </p:nvSpPr>
        <p:spPr>
          <a:xfrm>
            <a:off x="1960775" y="2714952"/>
            <a:ext cx="6848446" cy="678727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B. </a:t>
            </a:r>
            <a:r>
              <a:rPr lang="en-US" sz="2800" b="1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Chỉ</a:t>
            </a:r>
            <a:r>
              <a:rPr lang="en-US" sz="2800" b="1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dẫn</a:t>
            </a:r>
            <a:r>
              <a:rPr lang="en-US" sz="2800" b="1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đường</a:t>
            </a:r>
            <a:r>
              <a:rPr lang="en-US" sz="2800" b="1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thông</a:t>
            </a:r>
            <a:r>
              <a:rPr lang="en-US" sz="2800" b="1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thường</a:t>
            </a:r>
            <a:r>
              <a:rPr lang="en-US" sz="2800" b="1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="" xmlns:a16="http://schemas.microsoft.com/office/drawing/2014/main" id="{64E263D4-FF99-4115-A750-399C550760EE}"/>
              </a:ext>
            </a:extLst>
          </p:cNvPr>
          <p:cNvSpPr/>
          <p:nvPr/>
        </p:nvSpPr>
        <p:spPr>
          <a:xfrm>
            <a:off x="1623067" y="3376338"/>
            <a:ext cx="10449068" cy="696356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14325"/>
            <a:r>
              <a:rPr lang="en-US" sz="2800" b="1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C. </a:t>
            </a:r>
            <a:r>
              <a:rPr lang="en-US" sz="2800" b="1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Hướng</a:t>
            </a:r>
            <a:r>
              <a:rPr lang="en-US" sz="2800" b="1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đi</a:t>
            </a:r>
            <a:r>
              <a:rPr lang="en-US" sz="2800" b="1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2800" b="1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khoảng</a:t>
            </a:r>
            <a:r>
              <a:rPr lang="en-US" sz="2800" b="1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cách</a:t>
            </a:r>
            <a:r>
              <a:rPr lang="en-US" sz="2800" b="1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đến</a:t>
            </a:r>
            <a:r>
              <a:rPr lang="en-US" sz="2800" b="1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Nam </a:t>
            </a:r>
            <a:r>
              <a:rPr lang="en-US" sz="2800" b="1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Định</a:t>
            </a:r>
            <a:r>
              <a:rPr lang="en-US" sz="2800" b="1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2800" b="1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Ninh</a:t>
            </a:r>
            <a:r>
              <a:rPr lang="en-US" sz="2800" b="1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Bình</a:t>
            </a:r>
            <a:endParaRPr lang="en-US" sz="2800" b="1" dirty="0">
              <a:solidFill>
                <a:srgbClr val="3333CC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="" xmlns:a16="http://schemas.microsoft.com/office/drawing/2014/main" id="{5D199BEE-8167-419B-B668-203E8A2CC0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7664" y="3900477"/>
            <a:ext cx="2934336" cy="2934336"/>
          </a:xfrm>
          <a:prstGeom prst="rect">
            <a:avLst/>
          </a:prstGeom>
        </p:spPr>
      </p:pic>
      <p:sp>
        <p:nvSpPr>
          <p:cNvPr id="25" name="Rectangle: Rounded Corners 24">
            <a:extLst>
              <a:ext uri="{FF2B5EF4-FFF2-40B4-BE49-F238E27FC236}">
                <a16:creationId xmlns="" xmlns:a16="http://schemas.microsoft.com/office/drawing/2014/main" id="{00BEFBB1-525B-415D-8E45-ADCB8FD217EA}"/>
              </a:ext>
            </a:extLst>
          </p:cNvPr>
          <p:cNvSpPr/>
          <p:nvPr/>
        </p:nvSpPr>
        <p:spPr>
          <a:xfrm>
            <a:off x="1632003" y="4222678"/>
            <a:ext cx="8148995" cy="482815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14325" marR="0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D. </a:t>
            </a:r>
            <a:r>
              <a:rPr lang="en-US" sz="2800" b="1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Hướng</a:t>
            </a:r>
            <a:r>
              <a:rPr lang="en-US" sz="2800" b="1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đi</a:t>
            </a:r>
            <a:r>
              <a:rPr lang="en-US" sz="2800" b="1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2800" b="1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khoảng</a:t>
            </a:r>
            <a:r>
              <a:rPr lang="en-US" sz="2800" b="1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cách</a:t>
            </a:r>
            <a:r>
              <a:rPr lang="en-US" sz="2800" b="1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đến</a:t>
            </a:r>
            <a:r>
              <a:rPr lang="en-US" sz="2800" b="1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Hà</a:t>
            </a:r>
            <a:r>
              <a:rPr lang="en-US" sz="2800" b="1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Nội</a:t>
            </a:r>
            <a:r>
              <a:rPr lang="en-US" sz="2800" b="1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93213" y="4962417"/>
            <a:ext cx="5609689" cy="1759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074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5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5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1" grpId="0" animBg="1"/>
      <p:bldP spid="2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9C0CBB39-4514-4CD8-8DF7-D11D24549F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7529" y="0"/>
            <a:ext cx="2857500" cy="2857500"/>
          </a:xfrm>
          <a:prstGeom prst="rect">
            <a:avLst/>
          </a:prstGeom>
        </p:spPr>
      </p:pic>
      <p:sp>
        <p:nvSpPr>
          <p:cNvPr id="8" name="Speech Bubble: Rectangle with Corners Rounded 7">
            <a:extLst>
              <a:ext uri="{FF2B5EF4-FFF2-40B4-BE49-F238E27FC236}">
                <a16:creationId xmlns="" xmlns:a16="http://schemas.microsoft.com/office/drawing/2014/main" id="{0667024D-077C-41FB-84FC-D91D5651A194}"/>
              </a:ext>
            </a:extLst>
          </p:cNvPr>
          <p:cNvSpPr/>
          <p:nvPr/>
        </p:nvSpPr>
        <p:spPr>
          <a:xfrm>
            <a:off x="1358218" y="151204"/>
            <a:ext cx="8690556" cy="1451877"/>
          </a:xfrm>
          <a:prstGeom prst="wedgeRoundRectCallout">
            <a:avLst>
              <a:gd name="adj1" fmla="val 49713"/>
              <a:gd name="adj2" fmla="val 23765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14325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Câu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3: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Thông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tin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thu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nhận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được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khi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biển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đó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dựng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ở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bãi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phế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liệu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endParaRPr lang="en-US" sz="3200" dirty="0">
              <a:solidFill>
                <a:schemeClr val="tx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4B5AB01C-ECF4-4CC5-B79D-24017FBE3B6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7" y="1603081"/>
            <a:ext cx="1600706" cy="160782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="" xmlns:a16="http://schemas.microsoft.com/office/drawing/2014/main" id="{A98ECE88-115D-4A1D-8452-F943FF1AC741}"/>
              </a:ext>
            </a:extLst>
          </p:cNvPr>
          <p:cNvSpPr/>
          <p:nvPr/>
        </p:nvSpPr>
        <p:spPr>
          <a:xfrm>
            <a:off x="1784084" y="2340523"/>
            <a:ext cx="8302472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14325"/>
            <a:r>
              <a:rPr lang="en-US" sz="2600" b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600" b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Biển chỉ đường này đã bị bỏ đi</a:t>
            </a:r>
            <a:r>
              <a:rPr lang="en-US" sz="2600" b="1" smtClean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2600" b="1">
              <a:solidFill>
                <a:srgbClr val="3333CC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="" xmlns:a16="http://schemas.microsoft.com/office/drawing/2014/main" id="{5D199BEE-8167-419B-B668-203E8A2CC0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7664" y="3900477"/>
            <a:ext cx="2934336" cy="2934336"/>
          </a:xfrm>
          <a:prstGeom prst="rect">
            <a:avLst/>
          </a:prstGeom>
        </p:spPr>
      </p:pic>
      <p:sp>
        <p:nvSpPr>
          <p:cNvPr id="11" name="Rectangle: Rounded Corners 18">
            <a:extLst>
              <a:ext uri="{FF2B5EF4-FFF2-40B4-BE49-F238E27FC236}">
                <a16:creationId xmlns="" xmlns:a16="http://schemas.microsoft.com/office/drawing/2014/main" id="{C87BF5A1-BDCB-930C-4ECB-3490CD75DFDC}"/>
              </a:ext>
            </a:extLst>
          </p:cNvPr>
          <p:cNvSpPr/>
          <p:nvPr/>
        </p:nvSpPr>
        <p:spPr>
          <a:xfrm>
            <a:off x="1456453" y="4017659"/>
            <a:ext cx="7251884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14325" marR="0">
              <a:spcBef>
                <a:spcPts val="0"/>
              </a:spcBef>
              <a:spcAft>
                <a:spcPts val="800"/>
              </a:spcAft>
            </a:pP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D. </a:t>
            </a:r>
            <a:r>
              <a:rPr lang="en-US" sz="2600" b="1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Hướng</a:t>
            </a:r>
            <a:r>
              <a:rPr lang="en-US" sz="2600" b="1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đi</a:t>
            </a:r>
            <a:r>
              <a:rPr lang="en-US" sz="2600" b="1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2600" b="1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khoảng</a:t>
            </a:r>
            <a:r>
              <a:rPr lang="en-US" sz="2600" b="1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cách</a:t>
            </a:r>
            <a:r>
              <a:rPr lang="en-US" sz="2600" b="1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đến</a:t>
            </a:r>
            <a:r>
              <a:rPr lang="en-US" sz="2600" b="1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Hà</a:t>
            </a:r>
            <a:r>
              <a:rPr lang="en-US" sz="2600" b="1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Nội</a:t>
            </a:r>
            <a:r>
              <a:rPr lang="en-US" sz="2600" b="1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2" name="Rectangle: Rounded Corners 18">
            <a:extLst>
              <a:ext uri="{FF2B5EF4-FFF2-40B4-BE49-F238E27FC236}">
                <a16:creationId xmlns="" xmlns:a16="http://schemas.microsoft.com/office/drawing/2014/main" id="{C8E9EFB3-DBF7-5575-5885-39DFF65B6B2E}"/>
              </a:ext>
            </a:extLst>
          </p:cNvPr>
          <p:cNvSpPr/>
          <p:nvPr/>
        </p:nvSpPr>
        <p:spPr>
          <a:xfrm>
            <a:off x="1784084" y="1622397"/>
            <a:ext cx="7937230" cy="721825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314325"/>
            <a:r>
              <a:rPr lang="en-US" sz="2600" b="1" smtClean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</a:t>
            </a:r>
            <a:r>
              <a:rPr lang="en-US" sz="2600" b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Hướng đi và khoảng cách đến Huyện Ba Vì.</a:t>
            </a:r>
          </a:p>
          <a:p>
            <a:pPr marL="314325" marR="0">
              <a:spcBef>
                <a:spcPts val="0"/>
              </a:spcBef>
              <a:spcAft>
                <a:spcPts val="0"/>
              </a:spcAft>
            </a:pPr>
            <a:r>
              <a:rPr lang="en-US" sz="2600" b="1" smtClean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2600" b="1" dirty="0">
              <a:solidFill>
                <a:srgbClr val="3333CC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: Rounded Corners 18">
            <a:extLst>
              <a:ext uri="{FF2B5EF4-FFF2-40B4-BE49-F238E27FC236}">
                <a16:creationId xmlns="" xmlns:a16="http://schemas.microsoft.com/office/drawing/2014/main" id="{4589B62E-1887-7033-BF00-2BABA54486DA}"/>
              </a:ext>
            </a:extLst>
          </p:cNvPr>
          <p:cNvSpPr/>
          <p:nvPr/>
        </p:nvSpPr>
        <p:spPr>
          <a:xfrm>
            <a:off x="1840745" y="3357959"/>
            <a:ext cx="6483300" cy="659700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600" b="1" dirty="0" smtClean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Biển</a:t>
            </a:r>
            <a:r>
              <a:rPr lang="en-US" sz="2600" b="1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đó</a:t>
            </a:r>
            <a:r>
              <a:rPr lang="en-US" sz="2600" b="1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dùng</a:t>
            </a:r>
            <a:r>
              <a:rPr lang="en-US" sz="2600" b="1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để</a:t>
            </a:r>
            <a:r>
              <a:rPr lang="en-US" sz="2600" b="1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chỉ</a:t>
            </a:r>
            <a:r>
              <a:rPr lang="en-US" sz="2600" b="1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đường</a:t>
            </a:r>
            <a:r>
              <a:rPr lang="en-US" sz="2600" b="1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A9E30F87-AC3B-464A-ACE1-7680D91165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6031" y="3787751"/>
            <a:ext cx="2934336" cy="293433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93213" y="4962417"/>
            <a:ext cx="5609689" cy="1759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607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0F8A28A4-4681-4BA9-86E8-2C3B0F385B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2729" y="883919"/>
            <a:ext cx="2857500" cy="2857500"/>
          </a:xfrm>
          <a:prstGeom prst="rect">
            <a:avLst/>
          </a:prstGeom>
        </p:spPr>
      </p:pic>
      <p:sp>
        <p:nvSpPr>
          <p:cNvPr id="8" name="Hexagon 7">
            <a:extLst>
              <a:ext uri="{FF2B5EF4-FFF2-40B4-BE49-F238E27FC236}">
                <a16:creationId xmlns="" xmlns:a16="http://schemas.microsoft.com/office/drawing/2014/main" id="{D19A5806-7592-478F-A44B-3D1C8234DB7B}"/>
              </a:ext>
            </a:extLst>
          </p:cNvPr>
          <p:cNvSpPr/>
          <p:nvPr/>
        </p:nvSpPr>
        <p:spPr>
          <a:xfrm>
            <a:off x="1" y="1379218"/>
            <a:ext cx="3245004" cy="2362201"/>
          </a:xfrm>
          <a:prstGeom prst="hexagon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prstClr val="white"/>
                </a:solidFill>
              </a:rPr>
              <a:t>CHÚC</a:t>
            </a:r>
            <a:endParaRPr lang="en-US" sz="6600" dirty="0">
              <a:solidFill>
                <a:prstClr val="white"/>
              </a:solidFill>
            </a:endParaRPr>
          </a:p>
        </p:txBody>
      </p:sp>
      <p:sp>
        <p:nvSpPr>
          <p:cNvPr id="9" name="Hexagon 8">
            <a:extLst>
              <a:ext uri="{FF2B5EF4-FFF2-40B4-BE49-F238E27FC236}">
                <a16:creationId xmlns="" xmlns:a16="http://schemas.microsoft.com/office/drawing/2014/main" id="{ECB32C92-7DDE-4979-AB3A-808B65CBF3F1}"/>
              </a:ext>
            </a:extLst>
          </p:cNvPr>
          <p:cNvSpPr/>
          <p:nvPr/>
        </p:nvSpPr>
        <p:spPr>
          <a:xfrm>
            <a:off x="2471927" y="198118"/>
            <a:ext cx="2740154" cy="2362201"/>
          </a:xfrm>
          <a:prstGeom prst="hexagon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6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</a:rPr>
              <a:t>CON</a:t>
            </a:r>
            <a:endParaRPr lang="en-US" sz="6600" dirty="0">
              <a:solidFill>
                <a:prstClr val="white"/>
              </a:solidFill>
            </a:endParaRPr>
          </a:p>
        </p:txBody>
      </p:sp>
      <p:sp>
        <p:nvSpPr>
          <p:cNvPr id="10" name="Hexagon 9">
            <a:extLst>
              <a:ext uri="{FF2B5EF4-FFF2-40B4-BE49-F238E27FC236}">
                <a16:creationId xmlns="" xmlns:a16="http://schemas.microsoft.com/office/drawing/2014/main" id="{CABDF488-8BEB-4D77-A429-CFB91F278DD1}"/>
              </a:ext>
            </a:extLst>
          </p:cNvPr>
          <p:cNvSpPr/>
          <p:nvPr/>
        </p:nvSpPr>
        <p:spPr>
          <a:xfrm>
            <a:off x="6784081" y="2560318"/>
            <a:ext cx="2740154" cy="2362201"/>
          </a:xfrm>
          <a:prstGeom prst="hexagon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</a:rPr>
              <a:t>HỌC GIỎI</a:t>
            </a:r>
          </a:p>
        </p:txBody>
      </p:sp>
      <p:sp>
        <p:nvSpPr>
          <p:cNvPr id="13" name="Hexagon 12">
            <a:extLst>
              <a:ext uri="{FF2B5EF4-FFF2-40B4-BE49-F238E27FC236}">
                <a16:creationId xmlns="" xmlns:a16="http://schemas.microsoft.com/office/drawing/2014/main" id="{199C24C2-6B91-4322-BDB4-819FF0CB9BE4}"/>
              </a:ext>
            </a:extLst>
          </p:cNvPr>
          <p:cNvSpPr/>
          <p:nvPr/>
        </p:nvSpPr>
        <p:spPr>
          <a:xfrm>
            <a:off x="4628004" y="1379218"/>
            <a:ext cx="2740154" cy="2362201"/>
          </a:xfrm>
          <a:prstGeom prst="hexagon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36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</a:rPr>
              <a:t>CHĂM NGOAN</a:t>
            </a:r>
            <a:endParaRPr lang="en-US" sz="3600" dirty="0">
              <a:solidFill>
                <a:prstClr val="white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D27D7D99-9E1A-47C2-9A0E-04166401D7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5952" y="3436622"/>
            <a:ext cx="2650039" cy="2661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157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udi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1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1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2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3" grpId="0" animBg="1"/>
      <p:bldP spid="13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933487" y="155474"/>
            <a:ext cx="4353220" cy="645358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GHI NHỚ</a:t>
            </a:r>
            <a:endParaRPr lang="en-US" sz="3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43959" y="954741"/>
            <a:ext cx="11282289" cy="552674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Horizontal Scroll 7"/>
          <p:cNvSpPr/>
          <p:nvPr/>
        </p:nvSpPr>
        <p:spPr>
          <a:xfrm>
            <a:off x="2484783" y="1675651"/>
            <a:ext cx="8567530" cy="4164710"/>
          </a:xfrm>
          <a:prstGeom prst="horizontalScroll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</a:pP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dạng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thường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gặp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ình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ảnh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âm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thanh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chữ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xử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lý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hay ý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nghĩ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979" y="1854386"/>
            <a:ext cx="1943223" cy="2282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470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886691" y="1501253"/>
            <a:ext cx="10238509" cy="452185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3865174" y="334359"/>
            <a:ext cx="4353220" cy="595086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Kiểm</a:t>
            </a:r>
            <a:r>
              <a:rPr lang="en-US" sz="3200" b="1" dirty="0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</a:t>
            </a:r>
            <a:r>
              <a:rPr lang="en-US" sz="3200" b="1" dirty="0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bài</a:t>
            </a:r>
            <a:r>
              <a:rPr lang="en-US" sz="3200" b="1" dirty="0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cũ</a:t>
            </a:r>
            <a:endParaRPr lang="en-US" sz="3200" b="1" dirty="0">
              <a:solidFill>
                <a:srgbClr val="41719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Cloud Callout 1">
            <a:extLst>
              <a:ext uri="{FF2B5EF4-FFF2-40B4-BE49-F238E27FC236}">
                <a16:creationId xmlns="" xmlns:a16="http://schemas.microsoft.com/office/drawing/2014/main" id="{CEF4D80B-0136-DA40-A050-C7F1E816987F}"/>
              </a:ext>
            </a:extLst>
          </p:cNvPr>
          <p:cNvSpPr/>
          <p:nvPr/>
        </p:nvSpPr>
        <p:spPr>
          <a:xfrm>
            <a:off x="1496291" y="1759528"/>
            <a:ext cx="8769927" cy="3344908"/>
          </a:xfrm>
          <a:prstGeom prst="cloudCallout">
            <a:avLst>
              <a:gd name="adj1" fmla="val -36925"/>
              <a:gd name="adj2" fmla="val -1924"/>
            </a:avLst>
          </a:prstGeom>
          <a:solidFill>
            <a:srgbClr val="CC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57200" algn="just">
              <a:spcAft>
                <a:spcPts val="800"/>
              </a:spcAft>
            </a:pPr>
            <a:r>
              <a:rPr lang="en-US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</a:t>
            </a:r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trước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indent="457200" algn="just">
              <a:spcAft>
                <a:spcPts val="800"/>
              </a:spcAft>
            </a:pP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Nêu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vai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trò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thông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tin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đối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quyết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định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051845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par>
              <p:cTn id="10"/>
            </p:par>
          </p:childTnLst>
        </p:cTn>
      </p:par>
    </p:tnLst>
    <p:bldLst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6945" y="0"/>
            <a:ext cx="6801489" cy="685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5258" y="0"/>
            <a:ext cx="3724472" cy="392695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958592" cy="519159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91596"/>
            <a:ext cx="1664342" cy="127821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932408" y="2724052"/>
            <a:ext cx="1202678" cy="1202903"/>
          </a:xfrm>
          <a:prstGeom prst="rect">
            <a:avLst/>
          </a:prstGeom>
        </p:spPr>
      </p:pic>
      <p:sp>
        <p:nvSpPr>
          <p:cNvPr id="10" name="WordArt 2"/>
          <p:cNvSpPr>
            <a:spLocks noChangeArrowheads="1" noChangeShapeType="1" noTextEdit="1"/>
          </p:cNvSpPr>
          <p:nvPr/>
        </p:nvSpPr>
        <p:spPr bwMode="auto">
          <a:xfrm>
            <a:off x="1168854" y="3924160"/>
            <a:ext cx="9943378" cy="237744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685"/>
              </a:avLst>
            </a:prstTxWarp>
            <a:scene3d>
              <a:camera prst="legacyObliqueTopRight"/>
              <a:lightRig rig="legacyFlat3" dir="b"/>
            </a:scene3d>
            <a:sp3d extrusionH="430200" prstMaterial="legacyMatte">
              <a:extrusionClr>
                <a:srgbClr val="9400ED"/>
              </a:extrusionClr>
              <a:contourClr>
                <a:srgbClr val="A603AB"/>
              </a:contour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400" b="1" kern="10" smtClean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TẠM BIỆT CÁC EM HỌC SINH</a:t>
            </a:r>
          </a:p>
        </p:txBody>
      </p:sp>
    </p:spTree>
    <p:extLst>
      <p:ext uri="{BB962C8B-B14F-4D97-AF65-F5344CB8AC3E}">
        <p14:creationId xmlns:p14="http://schemas.microsoft.com/office/powerpoint/2010/main" val="778863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4.07407E-6 L 0.73997 -0.6016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992" y="-3009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3921788" y="24719"/>
            <a:ext cx="4353220" cy="595086"/>
            <a:chOff x="3823610" y="167142"/>
            <a:chExt cx="4353220" cy="595086"/>
          </a:xfrm>
          <a:solidFill>
            <a:srgbClr val="FFFF00"/>
          </a:solidFill>
        </p:grpSpPr>
        <p:sp>
          <p:nvSpPr>
            <p:cNvPr id="6" name="Rounded Rectangle 5"/>
            <p:cNvSpPr/>
            <p:nvPr/>
          </p:nvSpPr>
          <p:spPr>
            <a:xfrm>
              <a:off x="3823610" y="167142"/>
              <a:ext cx="4353220" cy="595086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KHỞI ĐỘNG</a:t>
              </a:r>
              <a:endParaRPr lang="en-US" sz="3200" b="1" dirty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143417" y="184771"/>
              <a:ext cx="561975" cy="561975"/>
            </a:xfrm>
            <a:prstGeom prst="rect">
              <a:avLst/>
            </a:prstGeom>
            <a:grpFill/>
          </p:spPr>
        </p:pic>
      </p:grpSp>
      <p:pic>
        <p:nvPicPr>
          <p:cNvPr id="8" name="den giao thong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84651" y="821802"/>
            <a:ext cx="3998630" cy="5388088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7312102" y="710079"/>
            <a:ext cx="762000" cy="5388087"/>
            <a:chOff x="6330462" y="2770954"/>
            <a:chExt cx="762000" cy="2803368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330462" y="2770954"/>
              <a:ext cx="762000" cy="1409700"/>
            </a:xfrm>
            <a:prstGeom prst="rect">
              <a:avLst/>
            </a:prstGeom>
          </p:spPr>
        </p:pic>
        <p:cxnSp>
          <p:nvCxnSpPr>
            <p:cNvPr id="12" name="Straight Connector 11"/>
            <p:cNvCxnSpPr/>
            <p:nvPr/>
          </p:nvCxnSpPr>
          <p:spPr>
            <a:xfrm flipV="1">
              <a:off x="6711462" y="4180654"/>
              <a:ext cx="0" cy="139366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矩形 76"/>
          <p:cNvSpPr/>
          <p:nvPr/>
        </p:nvSpPr>
        <p:spPr>
          <a:xfrm>
            <a:off x="268357" y="710080"/>
            <a:ext cx="7066721" cy="6018712"/>
          </a:xfrm>
          <a:prstGeom prst="roundRect">
            <a:avLst/>
          </a:prstGeom>
          <a:solidFill>
            <a:sysClr val="window" lastClr="FFFFFF"/>
          </a:solidFill>
          <a:ln w="38100" cap="flat" cmpd="sng" algn="ctr">
            <a:solidFill>
              <a:srgbClr val="00B050"/>
            </a:solidFill>
            <a:prstDash val="solid"/>
          </a:ln>
          <a:effectLst/>
        </p:spPr>
        <p:txBody>
          <a:bodyPr lIns="136083" tIns="68040" rIns="136083" bIns="68040" anchor="ctr"/>
          <a:lstStyle/>
          <a:p>
            <a:pPr>
              <a:spcAft>
                <a:spcPts val="800"/>
              </a:spcAft>
            </a:pPr>
            <a:r>
              <a:rPr lang="en-US" sz="28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Tình</a:t>
            </a:r>
            <a:r>
              <a:rPr lang="en-US" sz="28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huống</a:t>
            </a:r>
            <a:r>
              <a:rPr lang="en-US" sz="28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lang="en-US" sz="28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đầu</a:t>
            </a:r>
            <a:r>
              <a:rPr lang="en-US" sz="28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sgk_4</a:t>
            </a:r>
          </a:p>
          <a:p>
            <a:pPr>
              <a:spcAft>
                <a:spcPts val="800"/>
              </a:spcAft>
            </a:pPr>
            <a:r>
              <a:rPr lang="en-US" sz="2800" smtClean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Cho hs xem video. Trên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đường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đi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học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gặp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đèn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tín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hiệu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giao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thông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màu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đỏ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con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sẽ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làm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gì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  <a:b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gặp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tín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hiệu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giao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thông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màu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xanh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con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sẽ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làm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gì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</a:p>
          <a:p>
            <a:pPr>
              <a:spcAft>
                <a:spcPts val="800"/>
              </a:spcAft>
            </a:pPr>
            <a:r>
              <a:rPr lang="en-US" sz="28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</a:t>
            </a:r>
            <a:r>
              <a:rPr lang="en-US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nhìn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thấy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đèn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tín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hiệu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giao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thông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màu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đỏ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thì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mọi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dừng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đèn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chuyển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màu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xanh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thì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tiếp</a:t>
            </a:r>
            <a:r>
              <a:rPr lang="en-US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 indent="-457200"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Đèn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tín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hiệu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giao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thông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dạng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thông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tin,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vậy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thông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tin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gồm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mấy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dạng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xử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lý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thông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tin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ntn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-&gt;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hôm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nay.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7424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43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b="14345"/>
          <a:stretch/>
        </p:blipFill>
        <p:spPr>
          <a:xfrm>
            <a:off x="1527858" y="0"/>
            <a:ext cx="8356922" cy="532761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16820" y="5196761"/>
            <a:ext cx="8513179" cy="17015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04" b="89216" l="3759" r="89474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088809" y="5437126"/>
            <a:ext cx="1574707" cy="108637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349661" y="661180"/>
            <a:ext cx="6910085" cy="3573195"/>
          </a:xfrm>
          <a:prstGeom prst="rect">
            <a:avLst/>
          </a:prstGeom>
          <a:solidFill>
            <a:srgbClr val="FFCC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3400" b="1" spc="-70" err="1" smtClean="0">
                <a:ln>
                  <a:solidFill>
                    <a:schemeClr val="bg1"/>
                  </a:solidFill>
                </a:ln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Tiết</a:t>
            </a:r>
            <a:r>
              <a:rPr lang="en-US" sz="3400" b="1" spc="-70" smtClean="0">
                <a:ln>
                  <a:solidFill>
                    <a:schemeClr val="bg1"/>
                  </a:solidFill>
                </a:ln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2- </a:t>
            </a:r>
            <a:r>
              <a:rPr lang="en-US" sz="3400" b="1" spc="-70" err="1" smtClean="0">
                <a:ln>
                  <a:solidFill>
                    <a:schemeClr val="bg1"/>
                  </a:solidFill>
                </a:ln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Bài</a:t>
            </a:r>
            <a:r>
              <a:rPr lang="en-US" sz="3400" b="1" spc="-70" smtClean="0">
                <a:ln>
                  <a:solidFill>
                    <a:schemeClr val="bg1"/>
                  </a:solidFill>
                </a:ln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2: </a:t>
            </a:r>
            <a:r>
              <a:rPr lang="en-US" sz="3400" b="1" spc="-70" dirty="0" smtClean="0">
                <a:ln>
                  <a:solidFill>
                    <a:schemeClr val="bg1"/>
                  </a:solidFill>
                </a:ln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DẠNG THÔNG TIN VÀ XỬ LÝ THÔNG TIN</a:t>
            </a:r>
            <a:endParaRPr lang="en-US" sz="3400" b="1" spc="-70" dirty="0">
              <a:ln>
                <a:solidFill>
                  <a:schemeClr val="bg1"/>
                </a:solidFill>
              </a:ln>
              <a:solidFill>
                <a:srgbClr val="3333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053884" y="1103438"/>
            <a:ext cx="4842992" cy="81560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700" b="1" cap="none" spc="-300" dirty="0" smtClean="0">
                <a:ln w="2857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MÁY TÍNH VÀ EM</a:t>
            </a:r>
            <a:endParaRPr lang="en-US" sz="4700" b="1" cap="none" spc="-300" dirty="0">
              <a:ln w="2857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3039036" y="900952"/>
            <a:ext cx="1096582" cy="1127633"/>
          </a:xfrm>
          <a:prstGeom prst="ellipse">
            <a:avLst/>
          </a:prstGeom>
          <a:blipFill>
            <a:blip r:embed="rId7"/>
            <a:stretch>
              <a:fillRect/>
            </a:stretch>
          </a:blip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Cloud Callout 7"/>
          <p:cNvSpPr/>
          <p:nvPr/>
        </p:nvSpPr>
        <p:spPr>
          <a:xfrm rot="20444608">
            <a:off x="9365588" y="1577703"/>
            <a:ext cx="2615456" cy="1085556"/>
          </a:xfrm>
          <a:prstGeom prst="cloudCallout">
            <a:avLst>
              <a:gd name="adj1" fmla="val -58278"/>
              <a:gd name="adj2" fmla="val 47310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SGK-6,7,8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1187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053" y="2672862"/>
            <a:ext cx="11787808" cy="2677702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grpSp>
        <p:nvGrpSpPr>
          <p:cNvPr id="10" name="Group 9"/>
          <p:cNvGrpSpPr/>
          <p:nvPr/>
        </p:nvGrpSpPr>
        <p:grpSpPr>
          <a:xfrm>
            <a:off x="3948365" y="35813"/>
            <a:ext cx="4353220" cy="602423"/>
            <a:chOff x="3948365" y="35813"/>
            <a:chExt cx="4353220" cy="602423"/>
          </a:xfrm>
        </p:grpSpPr>
        <p:sp>
          <p:nvSpPr>
            <p:cNvPr id="11" name="Rounded Rectangle 10"/>
            <p:cNvSpPr/>
            <p:nvPr/>
          </p:nvSpPr>
          <p:spPr>
            <a:xfrm>
              <a:off x="3948365" y="35813"/>
              <a:ext cx="4353220" cy="595086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635912" y="85786"/>
              <a:ext cx="571500" cy="552450"/>
            </a:xfrm>
            <a:prstGeom prst="rect">
              <a:avLst/>
            </a:prstGeom>
          </p:spPr>
        </p:pic>
      </p:grpSp>
      <p:sp>
        <p:nvSpPr>
          <p:cNvPr id="23" name="TextBox 22"/>
          <p:cNvSpPr txBox="1"/>
          <p:nvPr/>
        </p:nvSpPr>
        <p:spPr>
          <a:xfrm>
            <a:off x="594947" y="690209"/>
            <a:ext cx="6091732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3333CC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1. </a:t>
            </a:r>
            <a:r>
              <a:rPr lang="en-US" sz="2800" b="1" dirty="0" err="1" smtClean="0">
                <a:solidFill>
                  <a:srgbClr val="3333CC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Các</a:t>
            </a:r>
            <a:r>
              <a:rPr lang="en-US" sz="2800" b="1" dirty="0" smtClean="0">
                <a:solidFill>
                  <a:srgbClr val="3333CC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3333CC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dạng</a:t>
            </a:r>
            <a:r>
              <a:rPr lang="en-US" sz="2800" b="1" dirty="0" smtClean="0">
                <a:solidFill>
                  <a:srgbClr val="3333CC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3333CC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thông</a:t>
            </a:r>
            <a:r>
              <a:rPr lang="en-US" sz="2800" b="1" dirty="0" smtClean="0">
                <a:solidFill>
                  <a:srgbClr val="3333CC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tin </a:t>
            </a:r>
            <a:r>
              <a:rPr lang="en-US" sz="2800" b="1" dirty="0" err="1" smtClean="0">
                <a:solidFill>
                  <a:srgbClr val="3333CC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thường</a:t>
            </a:r>
            <a:r>
              <a:rPr lang="en-US" sz="2800" b="1" dirty="0" smtClean="0">
                <a:solidFill>
                  <a:srgbClr val="3333CC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3333CC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gặp</a:t>
            </a:r>
            <a:r>
              <a:rPr lang="en-US" sz="2800" b="1" dirty="0" smtClean="0">
                <a:solidFill>
                  <a:srgbClr val="3333CC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:</a:t>
            </a:r>
            <a:endParaRPr lang="en-US" sz="2800" b="1" dirty="0">
              <a:solidFill>
                <a:srgbClr val="3333CC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318053" y="1292086"/>
            <a:ext cx="11787808" cy="1380775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dirty="0" err="1" smtClean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Em</a:t>
            </a:r>
            <a:r>
              <a:rPr lang="en-US" sz="3000" dirty="0" smtClean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dirty="0" err="1" smtClean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hãy</a:t>
            </a:r>
            <a:r>
              <a:rPr lang="en-US" sz="3000" dirty="0" smtClean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nghiên</a:t>
            </a:r>
            <a:r>
              <a:rPr lang="en-US" sz="3000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cứu</a:t>
            </a:r>
            <a:r>
              <a:rPr lang="en-US" sz="3000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nội</a:t>
            </a:r>
            <a:r>
              <a:rPr lang="en-US" sz="3000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dung SGK_6 </a:t>
            </a:r>
            <a:r>
              <a:rPr lang="en-US" sz="3000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sau</a:t>
            </a:r>
            <a:r>
              <a:rPr lang="en-US" sz="3000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đó</a:t>
            </a:r>
            <a:r>
              <a:rPr lang="en-US" sz="3000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thảo</a:t>
            </a:r>
            <a:r>
              <a:rPr lang="en-US" sz="3000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luận</a:t>
            </a:r>
            <a:r>
              <a:rPr lang="en-US" sz="3000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nhóm</a:t>
            </a:r>
            <a:r>
              <a:rPr lang="en-US" sz="3000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đôi</a:t>
            </a:r>
            <a:r>
              <a:rPr lang="en-US" sz="3000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3000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cho</a:t>
            </a:r>
            <a:r>
              <a:rPr lang="en-US" sz="3000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cô</a:t>
            </a:r>
            <a:r>
              <a:rPr lang="en-US" sz="3000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biết</a:t>
            </a:r>
            <a:r>
              <a:rPr lang="en-US" sz="3000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các</a:t>
            </a:r>
            <a:r>
              <a:rPr lang="en-US" sz="3000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thông</a:t>
            </a:r>
            <a:r>
              <a:rPr lang="en-US" sz="3000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tin </a:t>
            </a:r>
            <a:r>
              <a:rPr lang="en-US" sz="3000" dirty="0" err="1" smtClean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thường</a:t>
            </a:r>
            <a:r>
              <a:rPr lang="en-US" sz="3000" dirty="0" smtClean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gặp</a:t>
            </a:r>
            <a:r>
              <a:rPr lang="en-US" sz="3000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có</a:t>
            </a:r>
            <a:r>
              <a:rPr lang="en-US" sz="3000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mấy</a:t>
            </a:r>
            <a:r>
              <a:rPr lang="en-US" sz="3000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dạng</a:t>
            </a:r>
            <a:r>
              <a:rPr lang="en-US" sz="3000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? </a:t>
            </a:r>
            <a:r>
              <a:rPr lang="en-US" sz="3000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Là</a:t>
            </a:r>
            <a:r>
              <a:rPr lang="en-US" sz="3000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những</a:t>
            </a:r>
            <a:r>
              <a:rPr lang="en-US" sz="3000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dạng</a:t>
            </a:r>
            <a:r>
              <a:rPr lang="en-US" sz="3000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nào</a:t>
            </a:r>
            <a:r>
              <a:rPr lang="en-US" sz="3000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?</a:t>
            </a:r>
            <a:endParaRPr lang="en-US" sz="3000" dirty="0">
              <a:solidFill>
                <a:srgbClr val="3333CC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318053" y="5350564"/>
            <a:ext cx="11787808" cy="1380775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3000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hiểu</a:t>
            </a:r>
            <a:r>
              <a:rPr lang="en-US" sz="3000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rõ</a:t>
            </a:r>
            <a:r>
              <a:rPr lang="en-US" sz="3000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hơn</a:t>
            </a:r>
            <a:r>
              <a:rPr lang="en-US" sz="3000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3000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</a:t>
            </a:r>
            <a:r>
              <a:rPr lang="en-US" sz="3000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dạng</a:t>
            </a:r>
            <a:r>
              <a:rPr lang="en-US" sz="3000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thông</a:t>
            </a:r>
            <a:r>
              <a:rPr lang="en-US" sz="3000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tin </a:t>
            </a:r>
            <a:r>
              <a:rPr lang="en-US" sz="3000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3000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lang="en-US" sz="3000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hoạt</a:t>
            </a:r>
            <a:r>
              <a:rPr lang="en-US" sz="3000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3000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3000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4, </a:t>
            </a:r>
            <a:r>
              <a:rPr lang="en-US" sz="3000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hoàn</a:t>
            </a:r>
            <a:r>
              <a:rPr lang="en-US" sz="3000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3000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phiếu</a:t>
            </a:r>
            <a:r>
              <a:rPr lang="en-US" sz="3000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sz="3000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tập</a:t>
            </a:r>
            <a:r>
              <a:rPr lang="en-US" sz="3000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3000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 (2’)</a:t>
            </a:r>
            <a:endParaRPr lang="en-US" sz="3000" dirty="0">
              <a:solidFill>
                <a:srgbClr val="33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7810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116623" y="140295"/>
            <a:ext cx="10348545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CC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PHIẾU HỌC TẬP SỐ 1</a:t>
            </a:r>
            <a:endParaRPr kumimoji="0" lang="en-US" altLang="en-US" sz="2400" b="1" i="0" u="none" strike="noStrike" cap="none" normalizeH="0" baseline="0" dirty="0" smtClean="0">
              <a:ln>
                <a:noFill/>
              </a:ln>
              <a:solidFill>
                <a:srgbClr val="CC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CC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Thông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CC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tin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CC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CC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CC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mỗi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CC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CC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CC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CC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CC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CC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CC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CC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CC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CC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dạng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CC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CC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CC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CC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Thông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CC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tin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CC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đó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CC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CC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CC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CC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CC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US" altLang="en-US" sz="2400" b="0" i="0" u="none" strike="noStrike" cap="none" normalizeH="0" baseline="0" dirty="0" smtClean="0">
              <a:ln>
                <a:noFill/>
              </a:ln>
              <a:solidFill>
                <a:srgbClr val="CC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116623" y="5628034"/>
            <a:ext cx="10252442" cy="115045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lnSpc>
                <a:spcPct val="114000"/>
              </a:lnSpc>
              <a:buFont typeface="Wingdings" panose="05000000000000000000" pitchFamily="2" charset="2"/>
              <a:buChar char="Ø"/>
            </a:pP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này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thường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ở</a:t>
            </a:r>
            <a:r>
              <a:rPr lang="vi-VN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</a:t>
            </a:r>
            <a:r>
              <a:rPr lang="vi-VN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dạng: 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ảnh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vi-VN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âm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thanh</a:t>
            </a:r>
            <a:r>
              <a:rPr lang="vi-VN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chữ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14000"/>
              </a:lnSpc>
            </a:pP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Vậy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tiếp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ta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xử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lí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-&gt;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nd2</a:t>
            </a:r>
            <a:endParaRPr 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6485666"/>
              </p:ext>
            </p:extLst>
          </p:nvPr>
        </p:nvGraphicFramePr>
        <p:xfrm>
          <a:off x="641073" y="1003853"/>
          <a:ext cx="11171582" cy="4432536"/>
        </p:xfrm>
        <a:graphic>
          <a:graphicData uri="http://schemas.openxmlformats.org/drawingml/2006/table">
            <a:tbl>
              <a:tblPr firstRow="1" firstCol="1" bandRow="1"/>
              <a:tblGrid>
                <a:gridCol w="3356529"/>
                <a:gridCol w="3135354"/>
                <a:gridCol w="4679699"/>
              </a:tblGrid>
              <a:tr h="396856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200" dirty="0" err="1">
                          <a:solidFill>
                            <a:srgbClr val="3333CC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Hình</a:t>
                      </a:r>
                      <a:r>
                        <a:rPr lang="en-US" sz="2000" b="1" kern="1200" dirty="0">
                          <a:solidFill>
                            <a:srgbClr val="3333CC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000" b="1" kern="1200" dirty="0" err="1">
                          <a:solidFill>
                            <a:srgbClr val="3333CC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ảnh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332" marR="563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200">
                          <a:solidFill>
                            <a:srgbClr val="3333CC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Dạng thông tin</a:t>
                      </a:r>
                      <a:endParaRPr lang="en-U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332" marR="563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200">
                          <a:solidFill>
                            <a:srgbClr val="3333CC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Thông tin</a:t>
                      </a:r>
                      <a:endParaRPr lang="en-U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332" marR="563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03852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en-US" sz="800" b="1" kern="1200" dirty="0" smtClean="0">
                        <a:solidFill>
                          <a:srgbClr val="3333CC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en-US" sz="800" b="1" kern="1200" dirty="0" smtClean="0">
                        <a:solidFill>
                          <a:srgbClr val="3333CC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en-US" sz="800" b="1" kern="1200" dirty="0" smtClean="0">
                        <a:solidFill>
                          <a:srgbClr val="3333CC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en-US" sz="800" b="1" kern="1200" dirty="0" smtClean="0">
                        <a:solidFill>
                          <a:srgbClr val="3333CC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en-US" sz="800" b="1" kern="1200" dirty="0" smtClean="0">
                        <a:solidFill>
                          <a:srgbClr val="3333CC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200" dirty="0" err="1" smtClean="0">
                          <a:solidFill>
                            <a:srgbClr val="3333CC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Hình</a:t>
                      </a:r>
                      <a:r>
                        <a:rPr lang="en-US" sz="1400" b="1" kern="1200" dirty="0" smtClean="0">
                          <a:solidFill>
                            <a:srgbClr val="3333CC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400" b="1" kern="1200" dirty="0">
                          <a:solidFill>
                            <a:srgbClr val="3333CC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2.1 </a:t>
                      </a:r>
                      <a:r>
                        <a:rPr lang="en-US" sz="1400" b="1" kern="1200" dirty="0" err="1">
                          <a:solidFill>
                            <a:srgbClr val="3333CC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Biển</a:t>
                      </a:r>
                      <a:r>
                        <a:rPr lang="en-US" sz="1400" b="1" kern="1200" dirty="0">
                          <a:solidFill>
                            <a:srgbClr val="3333CC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400" b="1" kern="1200" dirty="0" err="1">
                          <a:solidFill>
                            <a:srgbClr val="3333CC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báo</a:t>
                      </a:r>
                      <a:r>
                        <a:rPr lang="en-US" sz="1400" b="1" kern="1200" dirty="0">
                          <a:solidFill>
                            <a:srgbClr val="3333CC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400" b="1" kern="1200" dirty="0" err="1">
                          <a:solidFill>
                            <a:srgbClr val="3333CC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giao</a:t>
                      </a:r>
                      <a:r>
                        <a:rPr lang="en-US" sz="1400" b="1" kern="1200" dirty="0">
                          <a:solidFill>
                            <a:srgbClr val="3333CC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400" b="1" kern="1200" dirty="0" err="1">
                          <a:solidFill>
                            <a:srgbClr val="3333CC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thông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332" marR="563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 dirty="0" smtClean="0">
                          <a:solidFill>
                            <a:srgbClr val="3333CC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332" marR="563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en-US" sz="2000" kern="1200" dirty="0" smtClean="0">
                        <a:solidFill>
                          <a:srgbClr val="3333CC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56332" marR="563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1811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1300" b="1" kern="1200" dirty="0">
                          <a:solidFill>
                            <a:srgbClr val="3333CC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1300" b="1" kern="1200" dirty="0">
                          <a:solidFill>
                            <a:srgbClr val="3333CC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1300" b="1" kern="1200" dirty="0">
                          <a:solidFill>
                            <a:srgbClr val="3333CC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en-US" sz="800" b="1" kern="1200" dirty="0" smtClean="0">
                        <a:solidFill>
                          <a:srgbClr val="3333CC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en-US" sz="800" b="1" kern="1200" dirty="0" smtClean="0">
                        <a:solidFill>
                          <a:srgbClr val="3333CC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en-US" sz="800" b="1" kern="1200" dirty="0" smtClean="0">
                        <a:solidFill>
                          <a:srgbClr val="3333CC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en-US" sz="800" b="1" kern="1200" dirty="0" smtClean="0">
                        <a:solidFill>
                          <a:srgbClr val="3333CC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200" dirty="0" err="1" smtClean="0">
                          <a:solidFill>
                            <a:srgbClr val="3333CC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Hình</a:t>
                      </a:r>
                      <a:r>
                        <a:rPr lang="en-US" sz="1400" b="1" kern="1200" dirty="0" smtClean="0">
                          <a:solidFill>
                            <a:srgbClr val="3333CC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400" b="1" kern="1200" dirty="0">
                          <a:solidFill>
                            <a:srgbClr val="3333CC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2.2 </a:t>
                      </a:r>
                      <a:r>
                        <a:rPr lang="en-US" sz="1400" b="1" kern="1200" dirty="0" err="1">
                          <a:solidFill>
                            <a:srgbClr val="3333CC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Biển</a:t>
                      </a:r>
                      <a:r>
                        <a:rPr lang="en-US" sz="1400" b="1" kern="1200" dirty="0">
                          <a:solidFill>
                            <a:srgbClr val="3333CC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400" b="1" kern="1200" dirty="0" err="1">
                          <a:solidFill>
                            <a:srgbClr val="3333CC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báo</a:t>
                      </a:r>
                      <a:r>
                        <a:rPr lang="en-US" sz="1400" b="1" kern="1200" dirty="0">
                          <a:solidFill>
                            <a:srgbClr val="3333CC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400" b="1" kern="1200" dirty="0" err="1">
                          <a:solidFill>
                            <a:srgbClr val="3333CC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nguy</a:t>
                      </a:r>
                      <a:r>
                        <a:rPr lang="en-US" sz="1400" b="1" kern="1200" dirty="0">
                          <a:solidFill>
                            <a:srgbClr val="3333CC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400" b="1" kern="1200" dirty="0" err="1">
                          <a:solidFill>
                            <a:srgbClr val="3333CC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hiểm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332" marR="563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solidFill>
                            <a:srgbClr val="3333CC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en-US" sz="2000" kern="1200" dirty="0" smtClean="0">
                        <a:solidFill>
                          <a:srgbClr val="3333CC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56332" marR="563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kern="1200" dirty="0" smtClean="0">
                        <a:solidFill>
                          <a:srgbClr val="3333CC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56332" marR="563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78687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1300" b="1" kern="1200" dirty="0">
                          <a:solidFill>
                            <a:srgbClr val="3333CC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1300" b="1" kern="1200" dirty="0">
                          <a:solidFill>
                            <a:srgbClr val="3333CC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1300" b="1" kern="1200" dirty="0">
                          <a:solidFill>
                            <a:srgbClr val="3333CC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1300" b="1" kern="1200" dirty="0">
                          <a:solidFill>
                            <a:srgbClr val="3333CC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1300" b="1" kern="1200" dirty="0">
                          <a:solidFill>
                            <a:srgbClr val="3333CC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1300" b="1" kern="1200" dirty="0">
                          <a:solidFill>
                            <a:srgbClr val="3333CC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en-US" sz="1400" dirty="0" smtClean="0">
                          <a:effectLst/>
                          <a:latin typeface="Calibri"/>
                          <a:cs typeface="Times New Roman"/>
                        </a:rPr>
                        <a:t/>
                      </a:r>
                      <a:br>
                        <a:rPr lang="en-US" sz="1400" dirty="0" smtClean="0">
                          <a:effectLst/>
                          <a:latin typeface="Calibri"/>
                          <a:cs typeface="Times New Roman"/>
                        </a:rPr>
                      </a:br>
                      <a:r>
                        <a:rPr lang="en-US" sz="1400" b="1" kern="1200" dirty="0" err="1" smtClean="0">
                          <a:solidFill>
                            <a:srgbClr val="3333CC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Hình</a:t>
                      </a:r>
                      <a:r>
                        <a:rPr lang="en-US" sz="1400" b="1" kern="1200" dirty="0" smtClean="0">
                          <a:solidFill>
                            <a:srgbClr val="3333CC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 2.3 </a:t>
                      </a:r>
                      <a:r>
                        <a:rPr lang="en-US" sz="1400" b="1" kern="1200" dirty="0" err="1" smtClean="0">
                          <a:solidFill>
                            <a:srgbClr val="3333CC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Thông</a:t>
                      </a:r>
                      <a:r>
                        <a:rPr lang="en-US" sz="1400" b="1" kern="1200" dirty="0" smtClean="0">
                          <a:solidFill>
                            <a:srgbClr val="3333CC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400" b="1" kern="1200" dirty="0" err="1" smtClean="0">
                          <a:solidFill>
                            <a:srgbClr val="3333CC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báo</a:t>
                      </a:r>
                      <a:r>
                        <a:rPr lang="en-US" sz="1400" b="1" kern="1200" dirty="0" smtClean="0">
                          <a:solidFill>
                            <a:srgbClr val="3333CC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400" b="1" kern="1200" dirty="0" err="1" smtClean="0">
                          <a:solidFill>
                            <a:srgbClr val="3333CC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bão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332" marR="563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solidFill>
                            <a:srgbClr val="3333CC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332" marR="563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en-US" sz="2000" kern="1200" dirty="0" smtClean="0">
                        <a:solidFill>
                          <a:srgbClr val="3333CC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56332" marR="563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440" name="Picture 8" descr="Biển báo cấm xe đạ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060" y="1483032"/>
            <a:ext cx="2658027" cy="614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93781841"/>
              </p:ext>
            </p:extLst>
          </p:nvPr>
        </p:nvGraphicFramePr>
        <p:xfrm>
          <a:off x="867017" y="2464905"/>
          <a:ext cx="2820400" cy="11438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9" name="Bitmap Image" r:id="rId4" imgW="1186574" imgH="898231" progId="Paint.Picture">
                  <p:embed/>
                </p:oleObj>
              </mc:Choice>
              <mc:Fallback>
                <p:oleObj name="Bitmap Image" r:id="rId4" imgW="1186574" imgH="898231" progId="Paint.Picture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7017" y="2464905"/>
                        <a:ext cx="2820400" cy="114389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15251017"/>
              </p:ext>
            </p:extLst>
          </p:nvPr>
        </p:nvGraphicFramePr>
        <p:xfrm>
          <a:off x="1052926" y="4055164"/>
          <a:ext cx="2643809" cy="10692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0" name="Bitmap Image" r:id="rId6" imgW="1719988" imgH="1779861" progId="Paint.Picture">
                  <p:embed/>
                </p:oleObj>
              </mc:Choice>
              <mc:Fallback>
                <p:oleObj name="Bitmap Image" r:id="rId6" imgW="1719988" imgH="1779861" progId="Paint.Picture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52926" y="4055164"/>
                        <a:ext cx="2643809" cy="106921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4155333" y="1584565"/>
            <a:ext cx="2545890" cy="5269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06000"/>
              </a:lnSpc>
              <a:spcAft>
                <a:spcPts val="0"/>
              </a:spcAft>
            </a:pPr>
            <a:r>
              <a:rPr lang="en-US" sz="2800" dirty="0" err="1">
                <a:solidFill>
                  <a:srgbClr val="3333CC"/>
                </a:solidFill>
                <a:latin typeface="Arial"/>
                <a:ea typeface="Times New Roman"/>
                <a:cs typeface="Times New Roman"/>
              </a:rPr>
              <a:t>Dạng</a:t>
            </a:r>
            <a:r>
              <a:rPr lang="en-US" sz="2800" dirty="0">
                <a:solidFill>
                  <a:srgbClr val="3333CC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/>
                <a:ea typeface="Times New Roman"/>
                <a:cs typeface="Times New Roman"/>
              </a:rPr>
              <a:t>hình</a:t>
            </a:r>
            <a:r>
              <a:rPr lang="en-US" sz="2800" dirty="0">
                <a:solidFill>
                  <a:srgbClr val="3333CC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/>
                <a:ea typeface="Times New Roman"/>
                <a:cs typeface="Times New Roman"/>
              </a:rPr>
              <a:t>ảnh</a:t>
            </a:r>
            <a:endParaRPr lang="en-US" sz="1050" dirty="0">
              <a:latin typeface="Calibri"/>
              <a:ea typeface="Calibri"/>
              <a:cs typeface="Times New Roman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659820" y="2872693"/>
            <a:ext cx="1765227" cy="5269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06000"/>
              </a:lnSpc>
              <a:spcAft>
                <a:spcPts val="0"/>
              </a:spcAft>
            </a:pPr>
            <a:r>
              <a:rPr lang="en-US" sz="2800" dirty="0" err="1">
                <a:solidFill>
                  <a:srgbClr val="3333CC"/>
                </a:solidFill>
                <a:latin typeface="Arial"/>
                <a:ea typeface="Times New Roman"/>
                <a:cs typeface="Times New Roman"/>
              </a:rPr>
              <a:t>Dạng</a:t>
            </a:r>
            <a:r>
              <a:rPr lang="en-US" sz="2800" dirty="0">
                <a:solidFill>
                  <a:srgbClr val="3333CC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/>
                <a:ea typeface="Times New Roman"/>
                <a:cs typeface="Times New Roman"/>
              </a:rPr>
              <a:t>chữ</a:t>
            </a:r>
            <a:endParaRPr lang="en-US" sz="1050" dirty="0">
              <a:latin typeface="Calibri"/>
              <a:ea typeface="Calibri"/>
              <a:cs typeface="Times New Roman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291482" y="4416571"/>
            <a:ext cx="2645276" cy="5269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06000"/>
              </a:lnSpc>
              <a:spcAft>
                <a:spcPts val="0"/>
              </a:spcAft>
            </a:pPr>
            <a:r>
              <a:rPr lang="en-US" sz="2800" dirty="0" err="1">
                <a:solidFill>
                  <a:srgbClr val="3333CC"/>
                </a:solidFill>
                <a:latin typeface="Arial"/>
                <a:ea typeface="Times New Roman"/>
                <a:cs typeface="Times New Roman"/>
              </a:rPr>
              <a:t>Dạng</a:t>
            </a:r>
            <a:r>
              <a:rPr lang="en-US" sz="2800" dirty="0">
                <a:solidFill>
                  <a:srgbClr val="3333CC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/>
                <a:ea typeface="Times New Roman"/>
                <a:cs typeface="Times New Roman"/>
              </a:rPr>
              <a:t>âm</a:t>
            </a:r>
            <a:r>
              <a:rPr lang="en-US" sz="2800" dirty="0">
                <a:solidFill>
                  <a:srgbClr val="3333CC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/>
                <a:ea typeface="Times New Roman"/>
                <a:cs typeface="Times New Roman"/>
              </a:rPr>
              <a:t>thanh</a:t>
            </a:r>
            <a:endParaRPr lang="en-US" sz="1050" dirty="0">
              <a:latin typeface="Calibri"/>
              <a:ea typeface="Calibri"/>
              <a:cs typeface="Times New Roman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382097" y="1584564"/>
            <a:ext cx="3759362" cy="5269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06000"/>
              </a:lnSpc>
              <a:spcAft>
                <a:spcPts val="0"/>
              </a:spcAft>
            </a:pPr>
            <a:r>
              <a:rPr lang="en-US" sz="2800" dirty="0" err="1">
                <a:solidFill>
                  <a:srgbClr val="3333CC"/>
                </a:solidFill>
                <a:latin typeface="Arial"/>
                <a:ea typeface="Times New Roman"/>
                <a:cs typeface="Times New Roman"/>
              </a:rPr>
              <a:t>Đường</a:t>
            </a:r>
            <a:r>
              <a:rPr lang="en-US" sz="2800" dirty="0">
                <a:solidFill>
                  <a:srgbClr val="3333CC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/>
                <a:ea typeface="Times New Roman"/>
                <a:cs typeface="Times New Roman"/>
              </a:rPr>
              <a:t>cấm</a:t>
            </a:r>
            <a:r>
              <a:rPr lang="en-US" sz="2800" dirty="0">
                <a:solidFill>
                  <a:srgbClr val="3333CC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/>
                <a:ea typeface="Times New Roman"/>
                <a:cs typeface="Times New Roman"/>
              </a:rPr>
              <a:t>đi</a:t>
            </a:r>
            <a:r>
              <a:rPr lang="en-US" sz="2800" dirty="0">
                <a:solidFill>
                  <a:srgbClr val="3333CC"/>
                </a:solidFill>
                <a:latin typeface="Arial"/>
                <a:ea typeface="Times New Roman"/>
                <a:cs typeface="Times New Roman"/>
              </a:rPr>
              <a:t>  </a:t>
            </a:r>
            <a:r>
              <a:rPr lang="en-US" sz="2800" dirty="0" err="1">
                <a:solidFill>
                  <a:srgbClr val="3333CC"/>
                </a:solidFill>
                <a:latin typeface="Arial"/>
                <a:ea typeface="Times New Roman"/>
                <a:cs typeface="Times New Roman"/>
              </a:rPr>
              <a:t>xe</a:t>
            </a:r>
            <a:r>
              <a:rPr lang="en-US" sz="2800" dirty="0">
                <a:solidFill>
                  <a:srgbClr val="3333CC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/>
                <a:ea typeface="Times New Roman"/>
                <a:cs typeface="Times New Roman"/>
              </a:rPr>
              <a:t>đạp</a:t>
            </a:r>
            <a:endParaRPr lang="en-US" sz="1050" dirty="0">
              <a:latin typeface="Calibri"/>
              <a:ea typeface="Calibri"/>
              <a:cs typeface="Times New Roman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661820" y="2610409"/>
            <a:ext cx="3199915" cy="10515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15000"/>
              </a:lnSpc>
            </a:pPr>
            <a:r>
              <a:rPr lang="en-US" sz="2800" dirty="0" err="1">
                <a:solidFill>
                  <a:srgbClr val="3333CC"/>
                </a:solidFill>
                <a:latin typeface="Arial"/>
                <a:ea typeface="Times New Roman"/>
                <a:cs typeface="Times New Roman"/>
              </a:rPr>
              <a:t>Khu</a:t>
            </a:r>
            <a:r>
              <a:rPr lang="en-US" sz="2800" dirty="0">
                <a:solidFill>
                  <a:srgbClr val="3333CC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/>
                <a:ea typeface="Times New Roman"/>
                <a:cs typeface="Times New Roman"/>
              </a:rPr>
              <a:t>vực</a:t>
            </a:r>
            <a:r>
              <a:rPr lang="en-US" sz="2800" dirty="0">
                <a:solidFill>
                  <a:srgbClr val="3333CC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/>
                <a:ea typeface="Times New Roman"/>
                <a:cs typeface="Times New Roman"/>
              </a:rPr>
              <a:t>nước</a:t>
            </a:r>
            <a:r>
              <a:rPr lang="en-US" sz="2000" dirty="0">
                <a:latin typeface="Arial"/>
                <a:ea typeface="Times New Roman"/>
                <a:cs typeface="Times New Roman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/>
                <a:ea typeface="Times New Roman"/>
                <a:cs typeface="Times New Roman"/>
              </a:rPr>
              <a:t>sâu</a:t>
            </a:r>
            <a:r>
              <a:rPr lang="en-US" sz="2000" dirty="0">
                <a:latin typeface="Arial"/>
                <a:ea typeface="Times New Roman"/>
                <a:cs typeface="Times New Roman"/>
              </a:rPr>
              <a:t> </a:t>
            </a:r>
            <a:endParaRPr lang="en-US" sz="2000" dirty="0" smtClean="0">
              <a:latin typeface="Arial"/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</a:pPr>
            <a:r>
              <a:rPr lang="en-US" sz="2800" dirty="0" err="1" smtClean="0">
                <a:solidFill>
                  <a:srgbClr val="3333CC"/>
                </a:solidFill>
                <a:latin typeface="Arial"/>
                <a:ea typeface="Times New Roman"/>
                <a:cs typeface="Times New Roman"/>
              </a:rPr>
              <a:t>không</a:t>
            </a:r>
            <a:r>
              <a:rPr lang="en-US" sz="2800" dirty="0" smtClean="0">
                <a:solidFill>
                  <a:srgbClr val="3333CC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/>
                <a:ea typeface="Times New Roman"/>
                <a:cs typeface="Times New Roman"/>
              </a:rPr>
              <a:t>nên</a:t>
            </a:r>
            <a:r>
              <a:rPr lang="en-US" sz="2800" dirty="0">
                <a:solidFill>
                  <a:srgbClr val="3333CC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/>
                <a:ea typeface="Times New Roman"/>
                <a:cs typeface="Times New Roman"/>
              </a:rPr>
              <a:t>tắm</a:t>
            </a:r>
            <a:r>
              <a:rPr lang="en-US" sz="2800" dirty="0">
                <a:solidFill>
                  <a:srgbClr val="3333CC"/>
                </a:solidFill>
                <a:latin typeface="Arial"/>
                <a:ea typeface="Times New Roman"/>
                <a:cs typeface="Times New Roman"/>
              </a:rPr>
              <a:t>  </a:t>
            </a:r>
            <a:endParaRPr lang="en-US" sz="1050" dirty="0">
              <a:latin typeface="Calibri"/>
              <a:ea typeface="Calibri"/>
              <a:cs typeface="Times New Roman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545582" y="3959843"/>
            <a:ext cx="3823483" cy="144039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06000"/>
              </a:lnSpc>
            </a:pPr>
            <a:r>
              <a:rPr lang="en-US" sz="2800" dirty="0" err="1">
                <a:solidFill>
                  <a:srgbClr val="3333CC"/>
                </a:solidFill>
                <a:latin typeface="Arial"/>
                <a:ea typeface="Times New Roman"/>
                <a:cs typeface="Times New Roman"/>
              </a:rPr>
              <a:t>Ngày</a:t>
            </a:r>
            <a:r>
              <a:rPr lang="en-US" sz="2800" dirty="0">
                <a:solidFill>
                  <a:srgbClr val="3333CC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/>
                <a:ea typeface="Times New Roman"/>
                <a:cs typeface="Times New Roman"/>
              </a:rPr>
              <a:t>mai</a:t>
            </a:r>
            <a:r>
              <a:rPr lang="en-US" sz="2800" dirty="0">
                <a:solidFill>
                  <a:srgbClr val="3333CC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/>
                <a:ea typeface="Times New Roman"/>
                <a:cs typeface="Times New Roman"/>
              </a:rPr>
              <a:t>bão</a:t>
            </a:r>
            <a:r>
              <a:rPr lang="en-US" sz="2800" dirty="0">
                <a:solidFill>
                  <a:srgbClr val="3333CC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/>
                <a:ea typeface="Times New Roman"/>
                <a:cs typeface="Times New Roman"/>
              </a:rPr>
              <a:t>đến</a:t>
            </a:r>
            <a:r>
              <a:rPr lang="en-US" sz="2800" dirty="0">
                <a:solidFill>
                  <a:srgbClr val="3333CC"/>
                </a:solidFill>
                <a:latin typeface="Arial"/>
                <a:ea typeface="Times New Roman"/>
                <a:cs typeface="Times New Roman"/>
              </a:rPr>
              <a:t>, </a:t>
            </a:r>
            <a:endParaRPr lang="en-US" sz="2800" dirty="0" smtClean="0">
              <a:solidFill>
                <a:srgbClr val="3333CC"/>
              </a:solidFill>
              <a:latin typeface="Arial"/>
              <a:ea typeface="Times New Roman"/>
              <a:cs typeface="Times New Roman"/>
            </a:endParaRPr>
          </a:p>
          <a:p>
            <a:pPr>
              <a:lnSpc>
                <a:spcPct val="106000"/>
              </a:lnSpc>
            </a:pPr>
            <a:r>
              <a:rPr lang="en-US" sz="2800" dirty="0" err="1" smtClean="0">
                <a:solidFill>
                  <a:srgbClr val="3333CC"/>
                </a:solidFill>
                <a:latin typeface="Arial"/>
                <a:ea typeface="Times New Roman"/>
                <a:cs typeface="Times New Roman"/>
              </a:rPr>
              <a:t>gió</a:t>
            </a:r>
            <a:r>
              <a:rPr lang="en-US" sz="2800" dirty="0" smtClean="0">
                <a:solidFill>
                  <a:srgbClr val="3333CC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/>
                <a:ea typeface="Times New Roman"/>
                <a:cs typeface="Times New Roman"/>
              </a:rPr>
              <a:t>mạnh</a:t>
            </a:r>
            <a:r>
              <a:rPr lang="en-US" sz="2800" dirty="0">
                <a:solidFill>
                  <a:srgbClr val="3333CC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/>
                <a:ea typeface="Times New Roman"/>
                <a:cs typeface="Times New Roman"/>
              </a:rPr>
              <a:t>cấp</a:t>
            </a:r>
            <a:r>
              <a:rPr lang="en-US" sz="2800" dirty="0">
                <a:solidFill>
                  <a:srgbClr val="3333CC"/>
                </a:solidFill>
                <a:latin typeface="Arial"/>
                <a:ea typeface="Times New Roman"/>
                <a:cs typeface="Times New Roman"/>
              </a:rPr>
              <a:t> 7, </a:t>
            </a:r>
            <a:r>
              <a:rPr lang="en-US" sz="2800" dirty="0" err="1">
                <a:solidFill>
                  <a:srgbClr val="3333CC"/>
                </a:solidFill>
                <a:latin typeface="Arial"/>
                <a:ea typeface="Times New Roman"/>
                <a:cs typeface="Times New Roman"/>
              </a:rPr>
              <a:t>cấp</a:t>
            </a:r>
            <a:r>
              <a:rPr lang="en-US" sz="2800" dirty="0">
                <a:solidFill>
                  <a:srgbClr val="3333CC"/>
                </a:solidFill>
                <a:latin typeface="Arial"/>
                <a:ea typeface="Times New Roman"/>
                <a:cs typeface="Times New Roman"/>
              </a:rPr>
              <a:t> 8</a:t>
            </a:r>
            <a:r>
              <a:rPr lang="en-US" sz="2800" dirty="0" smtClean="0">
                <a:solidFill>
                  <a:srgbClr val="3333CC"/>
                </a:solidFill>
                <a:latin typeface="Arial"/>
                <a:ea typeface="Times New Roman"/>
                <a:cs typeface="Times New Roman"/>
              </a:rPr>
              <a:t>,</a:t>
            </a:r>
          </a:p>
          <a:p>
            <a:pPr>
              <a:lnSpc>
                <a:spcPct val="106000"/>
              </a:lnSpc>
            </a:pPr>
            <a:r>
              <a:rPr lang="en-US" sz="2800" dirty="0" smtClean="0">
                <a:solidFill>
                  <a:srgbClr val="3333CC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/>
                <a:ea typeface="Times New Roman"/>
                <a:cs typeface="Times New Roman"/>
              </a:rPr>
              <a:t>giật</a:t>
            </a:r>
            <a:r>
              <a:rPr lang="en-US" sz="2800" dirty="0">
                <a:solidFill>
                  <a:srgbClr val="3333CC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/>
                <a:ea typeface="Times New Roman"/>
                <a:cs typeface="Times New Roman"/>
              </a:rPr>
              <a:t>cấp</a:t>
            </a:r>
            <a:r>
              <a:rPr lang="en-US" sz="2800" dirty="0">
                <a:solidFill>
                  <a:srgbClr val="3333CC"/>
                </a:solidFill>
                <a:latin typeface="Arial"/>
                <a:ea typeface="Times New Roman"/>
                <a:cs typeface="Times New Roman"/>
              </a:rPr>
              <a:t> 10</a:t>
            </a:r>
            <a:endParaRPr lang="en-US" sz="1050" dirty="0"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02607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ounded Rectangle 18"/>
          <p:cNvSpPr/>
          <p:nvPr/>
        </p:nvSpPr>
        <p:spPr>
          <a:xfrm>
            <a:off x="228600" y="1169044"/>
            <a:ext cx="11887200" cy="5579626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22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gạch</a:t>
            </a:r>
            <a:r>
              <a:rPr lang="en-US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22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gạch</a:t>
            </a:r>
            <a:r>
              <a:rPr lang="en-US" sz="2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dưới</a:t>
            </a:r>
            <a:r>
              <a:rPr lang="en-US" sz="2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cụm</a:t>
            </a:r>
            <a:r>
              <a:rPr lang="en-US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en-US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u="sng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2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200" b="1" u="sng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</a:t>
            </a:r>
            <a:r>
              <a:rPr lang="en-US" sz="22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u="sng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22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u="sng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2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gạch</a:t>
            </a:r>
            <a:r>
              <a:rPr lang="en-US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2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gạch</a:t>
            </a:r>
            <a:r>
              <a:rPr lang="en-US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dưới</a:t>
            </a:r>
            <a:r>
              <a:rPr lang="en-US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cụm</a:t>
            </a:r>
            <a:r>
              <a:rPr lang="en-US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en-US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u="dbl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2200" b="1" u="dbl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u="dbl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2200" b="1" u="dbl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u="dbl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xử</a:t>
            </a:r>
            <a:r>
              <a:rPr lang="en-US" sz="2200" b="1" u="dbl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u="dbl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lí</a:t>
            </a:r>
            <a:r>
              <a:rPr lang="en-US" sz="2200" b="1" u="dbl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u="dbl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200" b="1" u="dbl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</a:t>
            </a:r>
            <a:r>
              <a:rPr lang="en-US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tình</a:t>
            </a:r>
            <a:r>
              <a:rPr lang="en-US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huống</a:t>
            </a:r>
            <a:r>
              <a:rPr lang="en-US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mẫu</a:t>
            </a:r>
            <a:r>
              <a:rPr lang="en-US" sz="2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( </a:t>
            </a:r>
            <a:r>
              <a:rPr lang="en-US" sz="22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2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luận</a:t>
            </a:r>
            <a:r>
              <a:rPr lang="en-US" sz="2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2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4, t/g 2’)</a:t>
            </a:r>
            <a:endParaRPr lang="en-US" sz="2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2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Mẫu</a:t>
            </a:r>
            <a:r>
              <a:rPr lang="en-US" sz="2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u="sng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ngửi</a:t>
            </a:r>
            <a:r>
              <a:rPr lang="en-US" sz="2200" u="sng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u="sng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thấy</a:t>
            </a:r>
            <a:r>
              <a:rPr lang="en-US" sz="2200" u="sng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u="sng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mùi</a:t>
            </a:r>
            <a:r>
              <a:rPr lang="en-US" sz="2200" u="sng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u="sng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thơm</a:t>
            </a:r>
            <a:r>
              <a:rPr lang="en-US" sz="2200" u="sng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u="sng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200" u="sng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u="sng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món</a:t>
            </a:r>
            <a:r>
              <a:rPr lang="en-US" sz="2200" u="sng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u="sng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ăn</a:t>
            </a:r>
            <a:r>
              <a:rPr lang="en-US" sz="2200" u="sng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u="sng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mẹ</a:t>
            </a:r>
            <a:r>
              <a:rPr lang="en-US" sz="2200" u="sng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u="sng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nấu</a:t>
            </a:r>
            <a:r>
              <a:rPr lang="en-US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Minh </a:t>
            </a:r>
            <a:r>
              <a:rPr lang="en-US" sz="2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liền</a:t>
            </a:r>
            <a:r>
              <a:rPr lang="en-US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u="dbl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chạy</a:t>
            </a:r>
            <a:r>
              <a:rPr lang="en-US" sz="2200" u="dbl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u="dbl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ngay</a:t>
            </a:r>
            <a:r>
              <a:rPr lang="en-US" sz="2200" u="dbl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u="dbl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200" u="dbl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u="dbl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bếp</a:t>
            </a:r>
            <a:r>
              <a:rPr lang="en-US" sz="2200" u="sng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Đang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ngồi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nghe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tiếng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trống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nghĩ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tới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200000"/>
              </a:lnSpc>
            </a:pP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nghe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bố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nói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bóng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Nam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đang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xem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nhạc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liền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bấm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nút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chuyển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kênh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điều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khiển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xem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bóng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200000"/>
              </a:lnSpc>
            </a:pP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toán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3B,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giáo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“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 + 8 : 2 =?.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giơ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cxnSp>
        <p:nvCxnSpPr>
          <p:cNvPr id="3" name="Straight Connector 2"/>
          <p:cNvCxnSpPr/>
          <p:nvPr/>
        </p:nvCxnSpPr>
        <p:spPr>
          <a:xfrm>
            <a:off x="6778487" y="4553929"/>
            <a:ext cx="308113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4390369" y="4457465"/>
            <a:ext cx="201043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3176769" y="5115664"/>
            <a:ext cx="1773626" cy="762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9163274" y="5219539"/>
            <a:ext cx="23622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9164834" y="5127917"/>
            <a:ext cx="2369820" cy="762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1328119" y="5886647"/>
            <a:ext cx="1667123" cy="1524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1328119" y="5798090"/>
            <a:ext cx="1667123" cy="1101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6778487" y="4457465"/>
            <a:ext cx="308113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V="1">
            <a:off x="4175268" y="6479651"/>
            <a:ext cx="4298663" cy="1524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9561443" y="6577140"/>
            <a:ext cx="167971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9481930" y="6472031"/>
            <a:ext cx="175922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1618837" y="670165"/>
            <a:ext cx="31181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3333CC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2. </a:t>
            </a:r>
            <a:r>
              <a:rPr lang="en-US" sz="2800" b="1" dirty="0" err="1" smtClean="0">
                <a:solidFill>
                  <a:srgbClr val="3333CC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Xử</a:t>
            </a:r>
            <a:r>
              <a:rPr lang="en-US" sz="2800" b="1" dirty="0" smtClean="0">
                <a:solidFill>
                  <a:srgbClr val="3333CC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3333CC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lý</a:t>
            </a:r>
            <a:r>
              <a:rPr lang="en-US" sz="2800" b="1" dirty="0" smtClean="0">
                <a:solidFill>
                  <a:srgbClr val="3333CC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3333CC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thông</a:t>
            </a:r>
            <a:r>
              <a:rPr lang="en-US" sz="2800" b="1" dirty="0" smtClean="0">
                <a:solidFill>
                  <a:srgbClr val="3333CC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tin</a:t>
            </a:r>
            <a:endParaRPr lang="en-US" sz="2800" b="1" dirty="0">
              <a:solidFill>
                <a:srgbClr val="3333CC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9715" y="92597"/>
            <a:ext cx="3686085" cy="978958"/>
          </a:xfrm>
          <a:prstGeom prst="rect">
            <a:avLst/>
          </a:prstGeom>
        </p:spPr>
      </p:pic>
      <p:sp>
        <p:nvSpPr>
          <p:cNvPr id="20" name="Rounded Rectangle 19"/>
          <p:cNvSpPr/>
          <p:nvPr/>
        </p:nvSpPr>
        <p:spPr>
          <a:xfrm>
            <a:off x="3369365" y="1"/>
            <a:ext cx="4849029" cy="556209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200" b="1" dirty="0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PHIẾU HỌC TẬP SỐ 2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1132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ounded Rectangle 18"/>
          <p:cNvSpPr/>
          <p:nvPr/>
        </p:nvSpPr>
        <p:spPr>
          <a:xfrm>
            <a:off x="319313" y="1196519"/>
            <a:ext cx="11766669" cy="554221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0" name="Group 19"/>
          <p:cNvGrpSpPr/>
          <p:nvPr/>
        </p:nvGrpSpPr>
        <p:grpSpPr>
          <a:xfrm>
            <a:off x="3865174" y="59975"/>
            <a:ext cx="4353220" cy="746554"/>
            <a:chOff x="3865174" y="59975"/>
            <a:chExt cx="4353220" cy="746554"/>
          </a:xfrm>
        </p:grpSpPr>
        <p:sp>
          <p:nvSpPr>
            <p:cNvPr id="21" name="Rounded Rectangle 20"/>
            <p:cNvSpPr/>
            <p:nvPr/>
          </p:nvSpPr>
          <p:spPr>
            <a:xfrm>
              <a:off x="3865174" y="59975"/>
              <a:ext cx="4353220" cy="595086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63621" y="254079"/>
              <a:ext cx="571500" cy="552450"/>
            </a:xfrm>
            <a:prstGeom prst="rect">
              <a:avLst/>
            </a:prstGeom>
          </p:spPr>
        </p:pic>
      </p:grpSp>
      <p:grpSp>
        <p:nvGrpSpPr>
          <p:cNvPr id="25" name="Group 24"/>
          <p:cNvGrpSpPr/>
          <p:nvPr/>
        </p:nvGrpSpPr>
        <p:grpSpPr>
          <a:xfrm>
            <a:off x="935054" y="655061"/>
            <a:ext cx="3226140" cy="584775"/>
            <a:chOff x="712076" y="1405392"/>
            <a:chExt cx="3226140" cy="584775"/>
          </a:xfrm>
        </p:grpSpPr>
        <p:grpSp>
          <p:nvGrpSpPr>
            <p:cNvPr id="26" name="Group 25"/>
            <p:cNvGrpSpPr/>
            <p:nvPr/>
          </p:nvGrpSpPr>
          <p:grpSpPr>
            <a:xfrm>
              <a:off x="712076" y="1405392"/>
              <a:ext cx="445956" cy="584775"/>
              <a:chOff x="1104838" y="1405332"/>
              <a:chExt cx="445956" cy="584775"/>
            </a:xfrm>
          </p:grpSpPr>
          <p:sp>
            <p:nvSpPr>
              <p:cNvPr id="28" name="Rectangle 27"/>
              <p:cNvSpPr/>
              <p:nvPr/>
            </p:nvSpPr>
            <p:spPr>
              <a:xfrm>
                <a:off x="1104838" y="1470217"/>
                <a:ext cx="445956" cy="476573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1104838" y="1405332"/>
                <a:ext cx="44595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</a:p>
            </p:txBody>
          </p:sp>
        </p:grpSp>
        <p:sp>
          <p:nvSpPr>
            <p:cNvPr id="27" name="TextBox 26"/>
            <p:cNvSpPr txBox="1"/>
            <p:nvPr/>
          </p:nvSpPr>
          <p:spPr>
            <a:xfrm>
              <a:off x="1219202" y="1459948"/>
              <a:ext cx="2719014" cy="52322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Xử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lý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thông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tin</a:t>
              </a:r>
              <a:endParaRPr lang="en-US" sz="2800" b="1" dirty="0">
                <a:solidFill>
                  <a:srgbClr val="3333CC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26965" y="3808350"/>
            <a:ext cx="4747219" cy="2746561"/>
          </a:xfrm>
          <a:prstGeom prst="rect">
            <a:avLst/>
          </a:prstGeom>
        </p:spPr>
      </p:pic>
      <p:sp>
        <p:nvSpPr>
          <p:cNvPr id="16" name="Curved Left Arrow 15"/>
          <p:cNvSpPr/>
          <p:nvPr/>
        </p:nvSpPr>
        <p:spPr>
          <a:xfrm>
            <a:off x="11237519" y="3086898"/>
            <a:ext cx="833717" cy="1290918"/>
          </a:xfrm>
          <a:prstGeom prst="curvedLeft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26965" y="1335953"/>
            <a:ext cx="4747219" cy="2241914"/>
          </a:xfrm>
          <a:prstGeom prst="rect">
            <a:avLst/>
          </a:prstGeom>
        </p:spPr>
      </p:pic>
      <p:sp>
        <p:nvSpPr>
          <p:cNvPr id="18" name="矩形 76"/>
          <p:cNvSpPr/>
          <p:nvPr/>
        </p:nvSpPr>
        <p:spPr>
          <a:xfrm>
            <a:off x="665922" y="1431236"/>
            <a:ext cx="6013174" cy="4939748"/>
          </a:xfrm>
          <a:prstGeom prst="roundRect">
            <a:avLst/>
          </a:prstGeom>
          <a:solidFill>
            <a:sysClr val="window" lastClr="FFFFFF"/>
          </a:solidFill>
          <a:ln w="38100" cap="flat" cmpd="sng" algn="ctr">
            <a:solidFill>
              <a:srgbClr val="00B050"/>
            </a:solidFill>
            <a:prstDash val="solid"/>
          </a:ln>
          <a:effectLst/>
        </p:spPr>
        <p:txBody>
          <a:bodyPr lIns="136083" tIns="68040" rIns="136083" bIns="68040" anchor="ctr"/>
          <a:lstStyle/>
          <a:p>
            <a:pPr algn="just">
              <a:lnSpc>
                <a:spcPct val="120000"/>
              </a:lnSpc>
            </a:pPr>
            <a:endParaRPr lang="en-US" sz="2800" dirty="0" smtClean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</a:pPr>
            <a:r>
              <a:rPr lang="en-US" sz="28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Tình</a:t>
            </a:r>
            <a:r>
              <a:rPr lang="en-US" sz="28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huống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a.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Đang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ngồi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nghe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tiếng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trống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nghĩ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tới</a:t>
            </a:r>
            <a:r>
              <a:rPr lang="en-US" sz="28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20000"/>
              </a:lnSpc>
            </a:pPr>
            <a:endParaRPr lang="en-US" sz="2800" dirty="0" smtClean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lnSpc>
                <a:spcPct val="120000"/>
              </a:lnSpc>
              <a:spcAft>
                <a:spcPts val="1200"/>
              </a:spcAft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>
              <a:lnSpc>
                <a:spcPct val="120000"/>
              </a:lnSpc>
              <a:spcAft>
                <a:spcPts val="1200"/>
              </a:spcAft>
              <a:buClr>
                <a:srgbClr val="FF0000"/>
              </a:buClr>
            </a:pPr>
            <a:r>
              <a:rPr lang="en-US" sz="28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</a:t>
            </a:r>
            <a:r>
              <a:rPr lang="en-US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 </a:t>
            </a:r>
            <a:r>
              <a:rPr lang="en-US" sz="28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tiếng</a:t>
            </a:r>
            <a:r>
              <a:rPr lang="en-US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trống</a:t>
            </a:r>
            <a:endParaRPr lang="en-US" sz="28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lnSpc>
                <a:spcPct val="120000"/>
              </a:lnSpc>
              <a:spcAft>
                <a:spcPts val="1200"/>
              </a:spcAft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8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28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28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xử</a:t>
            </a:r>
            <a:r>
              <a:rPr lang="en-US" sz="28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lí</a:t>
            </a:r>
            <a:r>
              <a:rPr lang="en-US" sz="28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algn="just">
              <a:lnSpc>
                <a:spcPct val="120000"/>
              </a:lnSpc>
              <a:spcAft>
                <a:spcPts val="1200"/>
              </a:spcAft>
              <a:buClr>
                <a:srgbClr val="FF0000"/>
              </a:buClr>
            </a:pPr>
            <a:r>
              <a:rPr lang="en-US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Ý </a:t>
            </a:r>
            <a:r>
              <a:rPr lang="en-US" sz="28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nghĩ</a:t>
            </a:r>
            <a:r>
              <a:rPr lang="en-US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tới</a:t>
            </a:r>
            <a:r>
              <a:rPr lang="en-US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>
              <a:lnSpc>
                <a:spcPct val="120000"/>
              </a:lnSpc>
            </a:pPr>
            <a:endParaRPr lang="en-US" sz="2800" dirty="0">
              <a:solidFill>
                <a:srgbClr val="33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279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ounded Rectangle 18"/>
          <p:cNvSpPr/>
          <p:nvPr/>
        </p:nvSpPr>
        <p:spPr>
          <a:xfrm>
            <a:off x="335667" y="833378"/>
            <a:ext cx="11767600" cy="592623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0" name="Group 19"/>
          <p:cNvGrpSpPr/>
          <p:nvPr/>
        </p:nvGrpSpPr>
        <p:grpSpPr>
          <a:xfrm>
            <a:off x="4343400" y="40067"/>
            <a:ext cx="3468757" cy="613889"/>
            <a:chOff x="3888323" y="40067"/>
            <a:chExt cx="4086117" cy="613889"/>
          </a:xfrm>
        </p:grpSpPr>
        <p:sp>
          <p:nvSpPr>
            <p:cNvPr id="21" name="Rounded Rectangle 20"/>
            <p:cNvSpPr/>
            <p:nvPr/>
          </p:nvSpPr>
          <p:spPr>
            <a:xfrm>
              <a:off x="3888323" y="58870"/>
              <a:ext cx="4086117" cy="595086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</a:t>
              </a:r>
              <a:r>
                <a:rPr lang="en-US" sz="3200" b="1" dirty="0" smtClean="0">
                  <a:solidFill>
                    <a:srgbClr val="CC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220594" y="40067"/>
              <a:ext cx="571501" cy="552450"/>
            </a:xfrm>
            <a:prstGeom prst="rect">
              <a:avLst/>
            </a:prstGeom>
          </p:spPr>
        </p:pic>
      </p:grpSp>
      <p:grpSp>
        <p:nvGrpSpPr>
          <p:cNvPr id="25" name="Group 24"/>
          <p:cNvGrpSpPr/>
          <p:nvPr/>
        </p:nvGrpSpPr>
        <p:grpSpPr>
          <a:xfrm>
            <a:off x="1013025" y="325421"/>
            <a:ext cx="3164970" cy="525455"/>
            <a:chOff x="966800" y="938494"/>
            <a:chExt cx="3164970" cy="618354"/>
          </a:xfrm>
        </p:grpSpPr>
        <p:grpSp>
          <p:nvGrpSpPr>
            <p:cNvPr id="26" name="Group 25"/>
            <p:cNvGrpSpPr/>
            <p:nvPr/>
          </p:nvGrpSpPr>
          <p:grpSpPr>
            <a:xfrm>
              <a:off x="966800" y="938494"/>
              <a:ext cx="448500" cy="593942"/>
              <a:chOff x="1359562" y="938434"/>
              <a:chExt cx="448500" cy="593942"/>
            </a:xfrm>
          </p:grpSpPr>
          <p:sp>
            <p:nvSpPr>
              <p:cNvPr id="28" name="Rectangle 27"/>
              <p:cNvSpPr/>
              <p:nvPr/>
            </p:nvSpPr>
            <p:spPr>
              <a:xfrm>
                <a:off x="1362106" y="1055803"/>
                <a:ext cx="445956" cy="476573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1359562" y="938434"/>
                <a:ext cx="44595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</a:p>
            </p:txBody>
          </p:sp>
        </p:grpSp>
        <p:sp>
          <p:nvSpPr>
            <p:cNvPr id="27" name="TextBox 26"/>
            <p:cNvSpPr txBox="1"/>
            <p:nvPr/>
          </p:nvSpPr>
          <p:spPr>
            <a:xfrm>
              <a:off x="1412756" y="1033628"/>
              <a:ext cx="271901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Xử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lý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thông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tin</a:t>
              </a:r>
              <a:endParaRPr lang="en-US" sz="2800" b="1" dirty="0">
                <a:solidFill>
                  <a:srgbClr val="3333CC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6" name="Curved Left Arrow 15"/>
          <p:cNvSpPr/>
          <p:nvPr/>
        </p:nvSpPr>
        <p:spPr>
          <a:xfrm rot="20430001">
            <a:off x="11255560" y="3175264"/>
            <a:ext cx="691561" cy="1304520"/>
          </a:xfrm>
          <a:prstGeom prst="curvedLeft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8038903" y="1049656"/>
            <a:ext cx="3791766" cy="2847449"/>
            <a:chOff x="6836229" y="1276137"/>
            <a:chExt cx="4701190" cy="2590392"/>
          </a:xfrm>
        </p:grpSpPr>
        <p:grpSp>
          <p:nvGrpSpPr>
            <p:cNvPr id="9" name="Group 8"/>
            <p:cNvGrpSpPr/>
            <p:nvPr/>
          </p:nvGrpSpPr>
          <p:grpSpPr>
            <a:xfrm>
              <a:off x="6836229" y="1276137"/>
              <a:ext cx="4701190" cy="2590392"/>
              <a:chOff x="6778173" y="1276137"/>
              <a:chExt cx="4701190" cy="2590392"/>
            </a:xfrm>
          </p:grpSpPr>
          <p:pic>
            <p:nvPicPr>
              <p:cNvPr id="5" name="Picture 4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778173" y="1276138"/>
                <a:ext cx="4416858" cy="2590391"/>
              </a:xfrm>
              <a:prstGeom prst="rect">
                <a:avLst/>
              </a:prstGeom>
            </p:spPr>
          </p:pic>
          <p:sp>
            <p:nvSpPr>
              <p:cNvPr id="8" name="Oval 7"/>
              <p:cNvSpPr/>
              <p:nvPr/>
            </p:nvSpPr>
            <p:spPr>
              <a:xfrm>
                <a:off x="9957745" y="1276137"/>
                <a:ext cx="1521618" cy="1520927"/>
              </a:xfrm>
              <a:prstGeom prst="ellipse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4545" b="89394" l="9091" r="98701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8296971" y="3151893"/>
              <a:ext cx="733425" cy="628650"/>
            </a:xfrm>
            <a:prstGeom prst="rect">
              <a:avLst/>
            </a:prstGeom>
          </p:spPr>
        </p:pic>
      </p:grpSp>
      <p:grpSp>
        <p:nvGrpSpPr>
          <p:cNvPr id="6" name="Group 5"/>
          <p:cNvGrpSpPr/>
          <p:nvPr/>
        </p:nvGrpSpPr>
        <p:grpSpPr>
          <a:xfrm>
            <a:off x="7498351" y="4010894"/>
            <a:ext cx="4604916" cy="2592000"/>
            <a:chOff x="7119757" y="3996571"/>
            <a:chExt cx="3767490" cy="2275674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562007" y="4157935"/>
              <a:ext cx="2736937" cy="1547762"/>
            </a:xfrm>
            <a:prstGeom prst="rect">
              <a:avLst/>
            </a:prstGeom>
            <a:ln w="76200">
              <a:solidFill>
                <a:schemeClr val="tx1"/>
              </a:solidFill>
            </a:ln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45752" b="100000" l="9476" r="97177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7119757" y="3996571"/>
              <a:ext cx="3767490" cy="2275674"/>
            </a:xfrm>
            <a:prstGeom prst="rect">
              <a:avLst/>
            </a:prstGeom>
          </p:spPr>
        </p:pic>
      </p:grpSp>
      <p:sp>
        <p:nvSpPr>
          <p:cNvPr id="30" name="矩形 76"/>
          <p:cNvSpPr/>
          <p:nvPr/>
        </p:nvSpPr>
        <p:spPr>
          <a:xfrm>
            <a:off x="618280" y="977573"/>
            <a:ext cx="7119430" cy="5625321"/>
          </a:xfrm>
          <a:prstGeom prst="roundRect">
            <a:avLst/>
          </a:prstGeom>
          <a:solidFill>
            <a:sysClr val="window" lastClr="FFFFFF"/>
          </a:solidFill>
          <a:ln w="38100" cap="flat" cmpd="sng" algn="ctr">
            <a:solidFill>
              <a:srgbClr val="00B050"/>
            </a:solidFill>
            <a:prstDash val="solid"/>
          </a:ln>
          <a:effectLst/>
        </p:spPr>
        <p:txBody>
          <a:bodyPr lIns="136083" tIns="68040" rIns="136083" bIns="68040" anchor="ctr"/>
          <a:lstStyle/>
          <a:p>
            <a:pPr algn="just">
              <a:lnSpc>
                <a:spcPct val="120000"/>
              </a:lnSpc>
            </a:pPr>
            <a:endParaRPr lang="en-US" sz="2800" dirty="0" smtClean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</a:pP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Tình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huống</a:t>
            </a:r>
            <a:r>
              <a:rPr lang="en-US" sz="25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nghe</a:t>
            </a:r>
            <a:r>
              <a:rPr lang="en-US" sz="25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bố</a:t>
            </a:r>
            <a:r>
              <a:rPr lang="en-US" sz="25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nói</a:t>
            </a:r>
            <a:r>
              <a:rPr lang="en-US" sz="25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25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5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5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bóng</a:t>
            </a:r>
            <a:r>
              <a:rPr lang="en-US" sz="25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</a:t>
            </a:r>
            <a:r>
              <a:rPr lang="en-US" sz="25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Nam </a:t>
            </a:r>
            <a:r>
              <a:rPr lang="en-US" sz="25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đang</a:t>
            </a:r>
            <a:r>
              <a:rPr lang="en-US" sz="25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xem</a:t>
            </a:r>
            <a:r>
              <a:rPr lang="en-US" sz="25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 </a:t>
            </a:r>
            <a:r>
              <a:rPr lang="en-US" sz="25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nhạc</a:t>
            </a:r>
            <a:r>
              <a:rPr lang="en-US" sz="25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5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</a:t>
            </a:r>
            <a:r>
              <a:rPr lang="en-US" sz="25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liền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bấm</a:t>
            </a:r>
            <a:r>
              <a:rPr lang="en-US" sz="25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nút</a:t>
            </a:r>
            <a:r>
              <a:rPr lang="en-US" sz="25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chuyển</a:t>
            </a:r>
            <a:r>
              <a:rPr lang="en-US" sz="25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kênh</a:t>
            </a:r>
            <a:r>
              <a:rPr lang="en-US" sz="25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5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điều</a:t>
            </a:r>
            <a:r>
              <a:rPr lang="en-US" sz="25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khiển</a:t>
            </a:r>
            <a:r>
              <a:rPr lang="en-US" sz="25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5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xem</a:t>
            </a:r>
            <a:r>
              <a:rPr lang="en-US" sz="25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bóng</a:t>
            </a:r>
            <a:r>
              <a:rPr lang="en-US" sz="25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lnSpc>
                <a:spcPct val="110000"/>
              </a:lnSpc>
              <a:spcAft>
                <a:spcPts val="1200"/>
              </a:spcAft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5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25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Nam </a:t>
            </a:r>
            <a:r>
              <a:rPr lang="en-US" sz="25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bấm</a:t>
            </a:r>
            <a:r>
              <a:rPr lang="en-US" sz="25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nút</a:t>
            </a:r>
            <a:r>
              <a:rPr lang="en-US" sz="25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chuyển</a:t>
            </a:r>
            <a:r>
              <a:rPr lang="en-US" sz="25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kênh</a:t>
            </a:r>
            <a:r>
              <a:rPr lang="en-US" sz="25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en-US" sz="2500" dirty="0" smtClean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0000"/>
              </a:lnSpc>
              <a:spcAft>
                <a:spcPts val="1200"/>
              </a:spcAft>
              <a:buClr>
                <a:srgbClr val="FF0000"/>
              </a:buClr>
            </a:pPr>
            <a:r>
              <a:rPr lang="en-US" sz="25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</a:t>
            </a:r>
            <a:r>
              <a:rPr lang="en-US" sz="25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 </a:t>
            </a:r>
            <a:r>
              <a:rPr lang="en-US" sz="25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sz="2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chuyển</a:t>
            </a:r>
            <a:r>
              <a:rPr lang="en-US" sz="2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sang </a:t>
            </a:r>
            <a:r>
              <a:rPr lang="en-US" sz="25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kênh</a:t>
            </a:r>
            <a:r>
              <a:rPr lang="en-US" sz="2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bóng</a:t>
            </a:r>
            <a:r>
              <a:rPr lang="en-US" sz="2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</a:t>
            </a:r>
            <a:endParaRPr lang="en-US" sz="25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lnSpc>
                <a:spcPct val="110000"/>
              </a:lnSpc>
              <a:spcAft>
                <a:spcPts val="1200"/>
              </a:spcAft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5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5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Nam </a:t>
            </a:r>
            <a:r>
              <a:rPr lang="en-US" sz="25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5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5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</a:t>
            </a:r>
            <a:r>
              <a:rPr lang="en-US" sz="25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25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5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xử</a:t>
            </a:r>
            <a:r>
              <a:rPr lang="en-US" sz="25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lý</a:t>
            </a:r>
            <a:r>
              <a:rPr lang="en-US" sz="25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algn="just">
              <a:lnSpc>
                <a:spcPct val="110000"/>
              </a:lnSpc>
              <a:spcAft>
                <a:spcPts val="1200"/>
              </a:spcAft>
              <a:buClr>
                <a:srgbClr val="FF0000"/>
              </a:buClr>
            </a:pPr>
            <a:r>
              <a:rPr lang="en-US" sz="25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25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</a:t>
            </a:r>
            <a:r>
              <a:rPr lang="en-US" sz="2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bóng</a:t>
            </a:r>
            <a:r>
              <a:rPr lang="en-US" sz="2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lnSpc>
                <a:spcPct val="110000"/>
              </a:lnSpc>
              <a:spcAft>
                <a:spcPts val="1200"/>
              </a:spcAft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5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25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25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xử</a:t>
            </a:r>
            <a:r>
              <a:rPr lang="en-US" sz="25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lý</a:t>
            </a:r>
            <a:r>
              <a:rPr lang="en-US" sz="25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5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en-US" sz="2500" dirty="0" smtClean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0000"/>
              </a:lnSpc>
              <a:spcAft>
                <a:spcPts val="1200"/>
              </a:spcAft>
              <a:buClr>
                <a:srgbClr val="FF0000"/>
              </a:buClr>
            </a:pPr>
            <a:r>
              <a:rPr lang="en-US" sz="25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US" sz="25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5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5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bấm</a:t>
            </a:r>
            <a:r>
              <a:rPr lang="en-US" sz="25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nút</a:t>
            </a:r>
            <a:r>
              <a:rPr lang="en-US" sz="25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chuyển</a:t>
            </a:r>
            <a:r>
              <a:rPr lang="en-US" sz="25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kinh</a:t>
            </a:r>
            <a:r>
              <a:rPr lang="en-US" sz="25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5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điều</a:t>
            </a:r>
            <a:r>
              <a:rPr lang="en-US" sz="25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khiển</a:t>
            </a:r>
            <a:r>
              <a:rPr lang="en-US" sz="25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just">
              <a:lnSpc>
                <a:spcPct val="120000"/>
              </a:lnSpc>
            </a:pPr>
            <a:endParaRPr lang="en-US" sz="2800" dirty="0">
              <a:solidFill>
                <a:srgbClr val="33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0486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30" grpId="0" animBg="1"/>
    </p:bld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1748</TotalTime>
  <Words>1224</Words>
  <Application>Microsoft Office PowerPoint</Application>
  <PresentationFormat>Widescreen</PresentationFormat>
  <Paragraphs>158</Paragraphs>
  <Slides>20</Slides>
  <Notes>0</Notes>
  <HiddenSlides>0</HiddenSlides>
  <MMClips>1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2" baseType="lpstr">
      <vt:lpstr>Arial</vt:lpstr>
      <vt:lpstr>Calibri</vt:lpstr>
      <vt:lpstr>Calibri Light</vt:lpstr>
      <vt:lpstr>Century Gothic</vt:lpstr>
      <vt:lpstr>Tahoma</vt:lpstr>
      <vt:lpstr>Times New Roman</vt:lpstr>
      <vt:lpstr>Wingdings</vt:lpstr>
      <vt:lpstr>Wingdings 3</vt:lpstr>
      <vt:lpstr>Wisp</vt:lpstr>
      <vt:lpstr>Office Theme</vt:lpstr>
      <vt:lpstr>1_Office Theme</vt:lpstr>
      <vt:lpstr>Bitmap Image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Phiếu học tập số 3 (3’)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Admin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Administrator</cp:lastModifiedBy>
  <cp:revision>301</cp:revision>
  <dcterms:created xsi:type="dcterms:W3CDTF">2022-01-16T07:26:14Z</dcterms:created>
  <dcterms:modified xsi:type="dcterms:W3CDTF">2023-08-28T14:02:14Z</dcterms:modified>
</cp:coreProperties>
</file>