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7" r:id="rId2"/>
    <p:sldMasterId id="2147483689" r:id="rId3"/>
    <p:sldMasterId id="2147483701" r:id="rId4"/>
    <p:sldMasterId id="2147483713" r:id="rId5"/>
  </p:sldMasterIdLst>
  <p:sldIdLst>
    <p:sldId id="356" r:id="rId6"/>
    <p:sldId id="355" r:id="rId7"/>
    <p:sldId id="353" r:id="rId8"/>
    <p:sldId id="354" r:id="rId9"/>
    <p:sldId id="360" r:id="rId10"/>
    <p:sldId id="358" r:id="rId11"/>
    <p:sldId id="344" r:id="rId12"/>
    <p:sldId id="301" r:id="rId13"/>
    <p:sldId id="359" r:id="rId14"/>
    <p:sldId id="361" r:id="rId15"/>
    <p:sldId id="362" r:id="rId16"/>
    <p:sldId id="363" r:id="rId17"/>
    <p:sldId id="347" r:id="rId18"/>
    <p:sldId id="350" r:id="rId19"/>
    <p:sldId id="265" r:id="rId20"/>
    <p:sldId id="319" r:id="rId21"/>
    <p:sldId id="357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FDF"/>
    <a:srgbClr val="3333CC"/>
    <a:srgbClr val="FF0066"/>
    <a:srgbClr val="F8FEBE"/>
    <a:srgbClr val="3333FF"/>
    <a:srgbClr val="EAF896"/>
    <a:srgbClr val="F8F396"/>
    <a:srgbClr val="F4FB93"/>
    <a:srgbClr val="F3F6E8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543" y="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435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70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62399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1795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612457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9577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5216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2810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3002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2758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000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9781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45504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1892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616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5187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177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0519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410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6744B-6CC8-4ED2-8A71-07BEB184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1B5B8-D539-4E5C-A527-7E3AD844CB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3471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BD297EA4-38A8-45EA-AB13-D7EE3DDD7F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0ACB754B-AEC4-486F-82FD-2060E410D0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D3501269-1906-407F-B72A-AF6418F495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E8FA82-87FA-4BBE-9B11-088A10D4644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3091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BD297EA4-38A8-45EA-AB13-D7EE3DDD7F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0ACB754B-AEC4-486F-82FD-2060E410D0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D3501269-1906-407F-B72A-AF6418F495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0A294B-C621-40DE-8F64-C1B4FB47A527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439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71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BD297EA4-38A8-45EA-AB13-D7EE3DDD7F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0ACB754B-AEC4-486F-82FD-2060E410D0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D3501269-1906-407F-B72A-AF6418F495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2E673D-17EB-4AEA-8F8C-DEBD1D150B37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4749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3834" y="1600201"/>
            <a:ext cx="5380567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1"/>
            <a:ext cx="5380567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D297EA4-38A8-45EA-AB13-D7EE3DDD7F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ACB754B-AEC4-486F-82FD-2060E410D0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3501269-1906-407F-B72A-AF6418F495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E81AF1-C61E-4FDD-90D0-47DCEC8EAB6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5761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BD297EA4-38A8-45EA-AB13-D7EE3DDD7F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xmlns="" id="{0ACB754B-AEC4-486F-82FD-2060E410D0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D3501269-1906-407F-B72A-AF6418F495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02267C-62A6-4570-86D8-B589403D91E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6218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BD297EA4-38A8-45EA-AB13-D7EE3DDD7F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0ACB754B-AEC4-486F-82FD-2060E410D0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D3501269-1906-407F-B72A-AF6418F495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61B8DD-66E2-4D94-9F94-5F92308EA40D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49415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xmlns="" id="{BD297EA4-38A8-45EA-AB13-D7EE3DDD7F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xmlns="" id="{0ACB754B-AEC4-486F-82FD-2060E410D0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D3501269-1906-407F-B72A-AF6418F495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3E795B-000D-480D-AE38-752F3C5F29E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03324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D297EA4-38A8-45EA-AB13-D7EE3DDD7F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ACB754B-AEC4-486F-82FD-2060E410D0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3501269-1906-407F-B72A-AF6418F495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33BED9-5700-4808-A629-C4538E0E8FD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6773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x-non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D297EA4-38A8-45EA-AB13-D7EE3DDD7F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ACB754B-AEC4-486F-82FD-2060E410D0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3501269-1906-407F-B72A-AF6418F495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9346A0-5E46-43CA-9B05-EC6410391A0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51064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BD297EA4-38A8-45EA-AB13-D7EE3DDD7F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0ACB754B-AEC4-486F-82FD-2060E410D0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D3501269-1906-407F-B72A-AF6418F495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0A018F-EB16-478A-8ED5-992B9E895D9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871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7084" y="274639"/>
            <a:ext cx="2741083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3833" y="274639"/>
            <a:ext cx="8020051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BD297EA4-38A8-45EA-AB13-D7EE3DDD7F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0ACB754B-AEC4-486F-82FD-2060E410D0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D3501269-1906-407F-B72A-AF6418F495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457109-9686-4FB4-A6D3-4B2DFCC8B67D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78251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976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83892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12360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2851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9638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2394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0286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05673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3741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31415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87528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528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2169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32806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27097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0842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82082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92545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84390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00774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81992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42988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075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47219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296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883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685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996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750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46744B-6CC8-4ED2-8A71-07BEB184F14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1B5B8-D539-4E5C-A527-7E3AD844CB1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6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3834" y="274638"/>
            <a:ext cx="1096433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3834" y="1600201"/>
            <a:ext cx="10964333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xmlns="" id="{BD297EA4-38A8-45EA-AB13-D7EE3DDD7F5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3834" y="6245225"/>
            <a:ext cx="2836333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xmlns="" id="{0ACB754B-AEC4-486F-82FD-2060E410D00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9834" y="6245225"/>
            <a:ext cx="3852333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x-none">
              <a:solidFill>
                <a:srgbClr val="000000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xmlns="" id="{D3501269-1906-407F-B72A-AF6418F4959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41834" y="6245225"/>
            <a:ext cx="2836333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406AEC5-51F4-4F09-8DCB-FC6217331103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868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CBCAEF-3ECB-4DF3-A055-C4BD406EDDA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627AB-6783-4097-8DF7-8AA1AC5188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462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CBCAEF-3ECB-4DF3-A055-C4BD406EDDA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627AB-6783-4097-8DF7-8AA1AC5188C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10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87D0DF5-861D-9193-F2F3-8F33F8595F8B}"/>
              </a:ext>
            </a:extLst>
          </p:cNvPr>
          <p:cNvSpPr txBox="1"/>
          <p:nvPr/>
        </p:nvSpPr>
        <p:spPr>
          <a:xfrm>
            <a:off x="1331090" y="2223073"/>
            <a:ext cx="8936632" cy="205240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 defTabSz="544285">
              <a:lnSpc>
                <a:spcPct val="150000"/>
              </a:lnSpc>
            </a:pPr>
            <a:r>
              <a:rPr lang="en-US" sz="4400" b="1" dirty="0" smtClean="0">
                <a:solidFill>
                  <a:srgbClr val="FFFF00"/>
                </a:solidFill>
                <a:cs typeface="Arial" panose="020B0604020202020204" pitchFamily="34" charset="0"/>
                <a:sym typeface="Arial"/>
              </a:rPr>
              <a:t>XIN CHÀO CÁC </a:t>
            </a:r>
            <a:r>
              <a:rPr lang="en-US" sz="4400" b="1">
                <a:solidFill>
                  <a:srgbClr val="FFFF00"/>
                </a:solidFill>
                <a:cs typeface="Arial" panose="020B0604020202020204" pitchFamily="34" charset="0"/>
                <a:sym typeface="Arial"/>
              </a:rPr>
              <a:t>EM </a:t>
            </a:r>
            <a:endParaRPr lang="en-US" sz="4400" b="1" smtClean="0">
              <a:solidFill>
                <a:srgbClr val="FFFF00"/>
              </a:solidFill>
              <a:cs typeface="Arial" panose="020B0604020202020204" pitchFamily="34" charset="0"/>
              <a:sym typeface="Arial"/>
            </a:endParaRPr>
          </a:p>
          <a:p>
            <a:pPr algn="ctr" defTabSz="544285">
              <a:lnSpc>
                <a:spcPct val="150000"/>
              </a:lnSpc>
            </a:pPr>
            <a:r>
              <a:rPr lang="en-US" sz="4400" b="1" smtClean="0">
                <a:solidFill>
                  <a:srgbClr val="FFFF00"/>
                </a:solidFill>
                <a:cs typeface="Arial" panose="020B0604020202020204" pitchFamily="34" charset="0"/>
                <a:sym typeface="Arial"/>
              </a:rPr>
              <a:t>HỌC </a:t>
            </a:r>
            <a:r>
              <a:rPr lang="en-US" sz="4400" b="1">
                <a:solidFill>
                  <a:srgbClr val="FFFF00"/>
                </a:solidFill>
                <a:cs typeface="Arial" panose="020B0604020202020204" pitchFamily="34" charset="0"/>
                <a:sym typeface="Arial"/>
              </a:rPr>
              <a:t>SINH</a:t>
            </a:r>
            <a:r>
              <a:rPr lang="en-US" sz="4400" b="1" smtClean="0">
                <a:solidFill>
                  <a:srgbClr val="FFFF00"/>
                </a:solidFill>
                <a:cs typeface="Arial" panose="020B0604020202020204" pitchFamily="34" charset="0"/>
                <a:sym typeface="Arial"/>
              </a:rPr>
              <a:t>!</a:t>
            </a:r>
            <a:endParaRPr lang="en-US" sz="4400" b="1" dirty="0" smtClean="0">
              <a:solidFill>
                <a:srgbClr val="FFFF00"/>
              </a:solidFill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57810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3100" y="4954786"/>
            <a:ext cx="4615303" cy="288799"/>
          </a:xfrm>
          <a:prstGeom prst="rect">
            <a:avLst/>
          </a:prstGeom>
          <a:ln w="19050">
            <a:solidFill>
              <a:sysClr val="windowText" lastClr="000000"/>
            </a:solidFill>
          </a:ln>
        </p:spPr>
      </p:pic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7296285" y="4057263"/>
            <a:ext cx="912954" cy="523220"/>
          </a:xfrm>
          <a:prstGeom prst="rect">
            <a:avLst/>
          </a:prstGeom>
          <a:solidFill>
            <a:srgbClr val="EAF896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endParaRPr lang="en-US" altLang="en-US" sz="2800" dirty="0" smtClean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652493" y="42125"/>
            <a:ext cx="4131482" cy="58477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bộ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phận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endParaRPr lang="en-US" altLang="en-US" sz="3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6687633" y="42125"/>
            <a:ext cx="4105951" cy="58477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Cấu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trúc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</a:t>
            </a:r>
            <a:r>
              <a:rPr lang="en-US" alt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mục</a:t>
            </a:r>
            <a:endParaRPr lang="en-US" altLang="en-US" sz="3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3091430" y="751877"/>
            <a:ext cx="4054847" cy="4030211"/>
            <a:chOff x="2547130" y="927635"/>
            <a:chExt cx="5249239" cy="4743920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03223" y="927635"/>
              <a:ext cx="4802931" cy="4743920"/>
            </a:xfrm>
            <a:prstGeom prst="rect">
              <a:avLst/>
            </a:prstGeom>
          </p:spPr>
        </p:pic>
        <p:sp>
          <p:nvSpPr>
            <p:cNvPr id="18" name="Left Brace 17"/>
            <p:cNvSpPr/>
            <p:nvPr/>
          </p:nvSpPr>
          <p:spPr>
            <a:xfrm>
              <a:off x="2811961" y="1769098"/>
              <a:ext cx="648848" cy="1390789"/>
            </a:xfrm>
            <a:prstGeom prst="leftBrace">
              <a:avLst/>
            </a:prstGeom>
            <a:noFill/>
            <a:ln w="57150" cap="rnd" cmpd="sng" algn="ctr">
              <a:solidFill>
                <a:srgbClr val="A53010">
                  <a:shade val="9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</a:endParaRPr>
            </a:p>
          </p:txBody>
        </p:sp>
        <p:sp>
          <p:nvSpPr>
            <p:cNvPr id="19" name="Left Brace 18"/>
            <p:cNvSpPr/>
            <p:nvPr/>
          </p:nvSpPr>
          <p:spPr>
            <a:xfrm flipH="1">
              <a:off x="6976676" y="3473503"/>
              <a:ext cx="501648" cy="752168"/>
            </a:xfrm>
            <a:prstGeom prst="leftBrace">
              <a:avLst/>
            </a:prstGeom>
            <a:noFill/>
            <a:ln w="57150" cap="rnd" cmpd="sng" algn="ctr">
              <a:solidFill>
                <a:srgbClr val="A53010">
                  <a:shade val="9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</a:endParaRPr>
            </a:p>
          </p:txBody>
        </p:sp>
        <p:sp>
          <p:nvSpPr>
            <p:cNvPr id="20" name="Left Brace 19"/>
            <p:cNvSpPr/>
            <p:nvPr/>
          </p:nvSpPr>
          <p:spPr>
            <a:xfrm flipH="1">
              <a:off x="6528317" y="1921685"/>
              <a:ext cx="501648" cy="1205491"/>
            </a:xfrm>
            <a:prstGeom prst="leftBrace">
              <a:avLst/>
            </a:prstGeom>
            <a:noFill/>
            <a:ln w="57150" cap="rnd" cmpd="sng" algn="ctr">
              <a:solidFill>
                <a:srgbClr val="A53010">
                  <a:shade val="9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</a:endParaRPr>
            </a:p>
          </p:txBody>
        </p:sp>
        <p:sp>
          <p:nvSpPr>
            <p:cNvPr id="21" name="Left Brace 20"/>
            <p:cNvSpPr/>
            <p:nvPr/>
          </p:nvSpPr>
          <p:spPr>
            <a:xfrm>
              <a:off x="4093294" y="3509099"/>
              <a:ext cx="421748" cy="775327"/>
            </a:xfrm>
            <a:prstGeom prst="leftBrace">
              <a:avLst/>
            </a:prstGeom>
            <a:noFill/>
            <a:ln w="57150" cap="rnd" cmpd="sng" algn="ctr">
              <a:solidFill>
                <a:srgbClr val="A53010">
                  <a:shade val="9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</a:endParaRPr>
            </a:p>
          </p:txBody>
        </p:sp>
        <p:sp>
          <p:nvSpPr>
            <p:cNvPr id="22" name="Left Brace 21"/>
            <p:cNvSpPr/>
            <p:nvPr/>
          </p:nvSpPr>
          <p:spPr>
            <a:xfrm>
              <a:off x="4093294" y="4737872"/>
              <a:ext cx="421748" cy="776998"/>
            </a:xfrm>
            <a:prstGeom prst="leftBrace">
              <a:avLst/>
            </a:prstGeom>
            <a:noFill/>
            <a:ln w="57150" cap="rnd" cmpd="sng" algn="ctr">
              <a:solidFill>
                <a:srgbClr val="A53010">
                  <a:shade val="9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</a:endParaRPr>
            </a:p>
          </p:txBody>
        </p:sp>
        <p:sp>
          <p:nvSpPr>
            <p:cNvPr id="23" name="Left Brace 22"/>
            <p:cNvSpPr/>
            <p:nvPr/>
          </p:nvSpPr>
          <p:spPr>
            <a:xfrm flipH="1">
              <a:off x="7294721" y="4731347"/>
              <a:ext cx="501648" cy="752168"/>
            </a:xfrm>
            <a:prstGeom prst="leftBrace">
              <a:avLst/>
            </a:prstGeom>
            <a:noFill/>
            <a:ln w="57150" cap="rnd" cmpd="sng" algn="ctr">
              <a:solidFill>
                <a:srgbClr val="A53010">
                  <a:shade val="9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</a:endParaRPr>
            </a:p>
          </p:txBody>
        </p:sp>
        <p:cxnSp>
          <p:nvCxnSpPr>
            <p:cNvPr id="24" name="Straight Arrow Connector 23"/>
            <p:cNvCxnSpPr/>
            <p:nvPr/>
          </p:nvCxnSpPr>
          <p:spPr>
            <a:xfrm>
              <a:off x="4660490" y="1224514"/>
              <a:ext cx="2299661" cy="0"/>
            </a:xfrm>
            <a:prstGeom prst="straightConnector1">
              <a:avLst/>
            </a:prstGeom>
            <a:noFill/>
            <a:ln w="57150" cap="rnd" cmpd="sng" algn="ctr">
              <a:solidFill>
                <a:srgbClr val="A53010">
                  <a:shade val="90000"/>
                </a:srgbClr>
              </a:solidFill>
              <a:prstDash val="solid"/>
              <a:tailEnd type="triangle"/>
            </a:ln>
            <a:effectLst/>
          </p:spPr>
        </p:cxnSp>
        <p:cxnSp>
          <p:nvCxnSpPr>
            <p:cNvPr id="26" name="Straight Arrow Connector 25"/>
            <p:cNvCxnSpPr/>
            <p:nvPr/>
          </p:nvCxnSpPr>
          <p:spPr>
            <a:xfrm flipH="1">
              <a:off x="2547130" y="1106533"/>
              <a:ext cx="259307" cy="16489"/>
            </a:xfrm>
            <a:prstGeom prst="straightConnector1">
              <a:avLst/>
            </a:prstGeom>
            <a:noFill/>
            <a:ln w="57150" cap="rnd" cmpd="sng" algn="ctr">
              <a:solidFill>
                <a:srgbClr val="A53010">
                  <a:shade val="90000"/>
                </a:srgbClr>
              </a:solidFill>
              <a:prstDash val="solid"/>
              <a:tailEnd type="triangle"/>
            </a:ln>
            <a:effectLst/>
          </p:spPr>
        </p:cxnSp>
      </p:grpSp>
      <p:sp>
        <p:nvSpPr>
          <p:cNvPr id="27" name="Rectangle 3"/>
          <p:cNvSpPr>
            <a:spLocks noChangeArrowheads="1"/>
          </p:cNvSpPr>
          <p:nvPr/>
        </p:nvSpPr>
        <p:spPr bwMode="auto">
          <a:xfrm>
            <a:off x="2099669" y="2939508"/>
            <a:ext cx="2039183" cy="523220"/>
          </a:xfrm>
          <a:prstGeom prst="rect">
            <a:avLst/>
          </a:prstGeom>
          <a:solidFill>
            <a:srgbClr val="EAF896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 err="1" smtClean="0">
                <a:solidFill>
                  <a:srgbClr val="3333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Nhánh</a:t>
            </a:r>
            <a:r>
              <a:rPr lang="en-US" altLang="en-US" sz="2800" b="1" dirty="0" smtClean="0">
                <a:solidFill>
                  <a:srgbClr val="3333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3333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nhỏ</a:t>
            </a:r>
            <a:endParaRPr lang="en-US" altLang="en-US" sz="2800" dirty="0" smtClean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3"/>
          <p:cNvSpPr>
            <a:spLocks noChangeArrowheads="1"/>
          </p:cNvSpPr>
          <p:nvPr/>
        </p:nvSpPr>
        <p:spPr bwMode="auto">
          <a:xfrm>
            <a:off x="1834710" y="4057263"/>
            <a:ext cx="2301068" cy="523220"/>
          </a:xfrm>
          <a:prstGeom prst="rect">
            <a:avLst/>
          </a:prstGeom>
          <a:solidFill>
            <a:srgbClr val="EAF896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altLang="en-US" sz="28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en-US" sz="2800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endParaRPr lang="en-US" altLang="en-US" sz="2800" dirty="0" smtClean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ectangle 3"/>
          <p:cNvSpPr>
            <a:spLocks noChangeArrowheads="1"/>
          </p:cNvSpPr>
          <p:nvPr/>
        </p:nvSpPr>
        <p:spPr bwMode="auto">
          <a:xfrm>
            <a:off x="6758772" y="1821948"/>
            <a:ext cx="4906297" cy="523220"/>
          </a:xfrm>
          <a:prstGeom prst="rect">
            <a:avLst/>
          </a:prstGeom>
          <a:solidFill>
            <a:srgbClr val="EAF896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 err="1" smtClean="0">
                <a:solidFill>
                  <a:srgbClr val="3333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</a:t>
            </a:r>
            <a:r>
              <a:rPr lang="en-US" altLang="en-US" sz="2800" b="1" dirty="0" smtClean="0">
                <a:solidFill>
                  <a:srgbClr val="3333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3333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mục</a:t>
            </a:r>
            <a:r>
              <a:rPr lang="en-US" altLang="en-US" sz="2800" b="1" dirty="0" smtClean="0">
                <a:solidFill>
                  <a:srgbClr val="3333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altLang="en-US" sz="2800" b="1" dirty="0" err="1" smtClean="0">
                <a:solidFill>
                  <a:srgbClr val="3333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 smtClean="0">
                <a:solidFill>
                  <a:srgbClr val="3333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3333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</a:t>
            </a:r>
            <a:r>
              <a:rPr lang="en-US" altLang="en-US" sz="2800" b="1" dirty="0" smtClean="0">
                <a:solidFill>
                  <a:srgbClr val="3333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3333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mục</a:t>
            </a:r>
            <a:r>
              <a:rPr lang="en-US" altLang="en-US" sz="2800" b="1" dirty="0" smtClean="0">
                <a:solidFill>
                  <a:srgbClr val="3333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3333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gốc</a:t>
            </a:r>
            <a:r>
              <a:rPr lang="en-US" altLang="en-US" sz="2800" b="1" dirty="0" smtClean="0">
                <a:solidFill>
                  <a:srgbClr val="3333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altLang="en-US" sz="2800" dirty="0" smtClean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3"/>
          <p:cNvSpPr>
            <a:spLocks noChangeArrowheads="1"/>
          </p:cNvSpPr>
          <p:nvPr/>
        </p:nvSpPr>
        <p:spPr bwMode="auto">
          <a:xfrm>
            <a:off x="6628335" y="880443"/>
            <a:ext cx="2248854" cy="523220"/>
          </a:xfrm>
          <a:prstGeom prst="rect">
            <a:avLst/>
          </a:prstGeom>
          <a:solidFill>
            <a:srgbClr val="EAF896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 err="1" smtClean="0">
                <a:solidFill>
                  <a:srgbClr val="3333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</a:t>
            </a:r>
            <a:r>
              <a:rPr lang="en-US" altLang="en-US" sz="2800" b="1" dirty="0" smtClean="0">
                <a:solidFill>
                  <a:srgbClr val="3333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3333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mục</a:t>
            </a:r>
            <a:r>
              <a:rPr lang="en-US" altLang="en-US" sz="2800" b="1" dirty="0" smtClean="0">
                <a:solidFill>
                  <a:srgbClr val="3333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3333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gốc</a:t>
            </a:r>
            <a:r>
              <a:rPr lang="en-US" altLang="en-US" sz="2800" b="1" dirty="0" smtClean="0">
                <a:solidFill>
                  <a:srgbClr val="3333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altLang="en-US" sz="2800" dirty="0" smtClean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3"/>
          <p:cNvSpPr>
            <a:spLocks noChangeArrowheads="1"/>
          </p:cNvSpPr>
          <p:nvPr/>
        </p:nvSpPr>
        <p:spPr bwMode="auto">
          <a:xfrm>
            <a:off x="6999343" y="2882356"/>
            <a:ext cx="5047379" cy="523220"/>
          </a:xfrm>
          <a:prstGeom prst="rect">
            <a:avLst/>
          </a:prstGeom>
          <a:solidFill>
            <a:srgbClr val="EAF896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 err="1" smtClean="0">
                <a:solidFill>
                  <a:srgbClr val="3333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</a:t>
            </a:r>
            <a:r>
              <a:rPr lang="en-US" altLang="en-US" sz="2800" b="1" dirty="0" smtClean="0">
                <a:solidFill>
                  <a:srgbClr val="3333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3333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mục</a:t>
            </a:r>
            <a:r>
              <a:rPr lang="en-US" altLang="en-US" sz="2800" b="1" dirty="0" smtClean="0">
                <a:solidFill>
                  <a:srgbClr val="3333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altLang="en-US" sz="2800" b="1" dirty="0" err="1" smtClean="0">
                <a:solidFill>
                  <a:srgbClr val="3333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 smtClean="0">
                <a:solidFill>
                  <a:srgbClr val="3333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3333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</a:t>
            </a:r>
            <a:r>
              <a:rPr lang="en-US" altLang="en-US" sz="2800" b="1" dirty="0" smtClean="0">
                <a:solidFill>
                  <a:srgbClr val="3333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3333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mục</a:t>
            </a:r>
            <a:r>
              <a:rPr lang="en-US" altLang="en-US" sz="2800" b="1" dirty="0" smtClean="0">
                <a:solidFill>
                  <a:srgbClr val="3333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3333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Toan</a:t>
            </a:r>
            <a:endParaRPr lang="en-US" altLang="en-US" sz="2800" dirty="0" smtClean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 3"/>
          <p:cNvSpPr>
            <a:spLocks noChangeArrowheads="1"/>
          </p:cNvSpPr>
          <p:nvPr/>
        </p:nvSpPr>
        <p:spPr bwMode="auto">
          <a:xfrm>
            <a:off x="1267809" y="1724576"/>
            <a:ext cx="1849066" cy="523220"/>
          </a:xfrm>
          <a:prstGeom prst="rect">
            <a:avLst/>
          </a:prstGeom>
          <a:solidFill>
            <a:srgbClr val="EAF896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 err="1" smtClean="0">
                <a:solidFill>
                  <a:srgbClr val="3333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Nhánh</a:t>
            </a:r>
            <a:r>
              <a:rPr lang="en-US" altLang="en-US" sz="2800" b="1" dirty="0" smtClean="0">
                <a:solidFill>
                  <a:srgbClr val="3333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3333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lớn</a:t>
            </a:r>
            <a:endParaRPr lang="en-US" altLang="en-US" sz="2800" dirty="0" smtClean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 3"/>
          <p:cNvSpPr>
            <a:spLocks noChangeArrowheads="1"/>
          </p:cNvSpPr>
          <p:nvPr/>
        </p:nvSpPr>
        <p:spPr bwMode="auto">
          <a:xfrm>
            <a:off x="1392131" y="736398"/>
            <a:ext cx="1552365" cy="523220"/>
          </a:xfrm>
          <a:prstGeom prst="rect">
            <a:avLst/>
          </a:prstGeom>
          <a:solidFill>
            <a:srgbClr val="EAF896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 err="1" smtClean="0">
                <a:solidFill>
                  <a:srgbClr val="3333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Gốc</a:t>
            </a:r>
            <a:r>
              <a:rPr lang="en-US" altLang="en-US" sz="2800" b="1" dirty="0" smtClean="0">
                <a:solidFill>
                  <a:srgbClr val="3333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3333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endParaRPr lang="en-US" altLang="en-US" sz="2800" dirty="0" smtClean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784279" y="5846078"/>
            <a:ext cx="11152451" cy="5204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" indent="-1905" algn="just">
              <a:lnSpc>
                <a:spcPct val="107000"/>
              </a:lnSpc>
              <a:spcAft>
                <a:spcPts val="800"/>
              </a:spcAft>
            </a:pPr>
            <a:r>
              <a:rPr lang="en-US" sz="2600" dirty="0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-&gt;</a:t>
            </a:r>
            <a:r>
              <a:rPr lang="en-US" sz="2600" dirty="0" err="1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Vậy</a:t>
            </a:r>
            <a:r>
              <a:rPr lang="en-US" sz="2600" dirty="0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2600" dirty="0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tìm</a:t>
            </a:r>
            <a:r>
              <a:rPr lang="en-US" sz="2600" dirty="0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tệp</a:t>
            </a:r>
            <a:r>
              <a:rPr lang="en-US" sz="2600" dirty="0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2600" dirty="0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thư</a:t>
            </a:r>
            <a:r>
              <a:rPr lang="en-US" sz="2600" dirty="0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mục</a:t>
            </a:r>
            <a:r>
              <a:rPr lang="en-US" sz="2600" dirty="0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trên</a:t>
            </a:r>
            <a:r>
              <a:rPr lang="en-US" sz="2600" dirty="0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máy</a:t>
            </a:r>
            <a:r>
              <a:rPr lang="en-US" sz="2600" dirty="0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tính</a:t>
            </a:r>
            <a:r>
              <a:rPr lang="en-US" sz="2600" dirty="0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</a:t>
            </a:r>
            <a:r>
              <a:rPr lang="en-US" sz="2600" dirty="0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thực</a:t>
            </a:r>
            <a:r>
              <a:rPr lang="en-US" sz="2600" dirty="0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err="1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hiện</a:t>
            </a:r>
            <a:r>
              <a:rPr lang="en-US" sz="2600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smtClean="0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ntn? </a:t>
            </a:r>
            <a:r>
              <a:rPr lang="en-US" sz="2600" dirty="0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-&gt; </a:t>
            </a:r>
            <a:r>
              <a:rPr lang="en-US" sz="2600" dirty="0" err="1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nd</a:t>
            </a:r>
            <a:r>
              <a:rPr lang="en-US" sz="2600" dirty="0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</a:t>
            </a:r>
          </a:p>
        </p:txBody>
      </p:sp>
      <p:sp>
        <p:nvSpPr>
          <p:cNvPr id="35" name="Rectangle 34"/>
          <p:cNvSpPr/>
          <p:nvPr/>
        </p:nvSpPr>
        <p:spPr>
          <a:xfrm>
            <a:off x="2192342" y="5331242"/>
            <a:ext cx="85723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66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Do </a:t>
            </a:r>
            <a:r>
              <a:rPr lang="en-US" sz="2400" dirty="0" err="1">
                <a:solidFill>
                  <a:srgbClr val="FF0066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đó</a:t>
            </a:r>
            <a:r>
              <a:rPr lang="en-US" sz="2400" dirty="0">
                <a:solidFill>
                  <a:srgbClr val="FF0066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FF0066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người</a:t>
            </a:r>
            <a:r>
              <a:rPr lang="en-US" sz="2400" dirty="0">
                <a:solidFill>
                  <a:srgbClr val="FF0066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ta </a:t>
            </a:r>
            <a:r>
              <a:rPr lang="en-US" sz="2400" dirty="0" err="1">
                <a:solidFill>
                  <a:srgbClr val="FF0066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gọi</a:t>
            </a:r>
            <a:r>
              <a:rPr lang="en-US" sz="2400" dirty="0">
                <a:solidFill>
                  <a:srgbClr val="FF0066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66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tên</a:t>
            </a:r>
            <a:r>
              <a:rPr lang="en-US" sz="2400" dirty="0">
                <a:solidFill>
                  <a:srgbClr val="FF0066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66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sơ</a:t>
            </a:r>
            <a:r>
              <a:rPr lang="en-US" sz="2400" dirty="0">
                <a:solidFill>
                  <a:srgbClr val="FF0066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66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đồ</a:t>
            </a:r>
            <a:r>
              <a:rPr lang="en-US" sz="2400" dirty="0">
                <a:solidFill>
                  <a:srgbClr val="FF0066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66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thư</a:t>
            </a:r>
            <a:r>
              <a:rPr lang="en-US" sz="2400" dirty="0">
                <a:solidFill>
                  <a:srgbClr val="FF0066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66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mục</a:t>
            </a:r>
            <a:r>
              <a:rPr lang="en-US" sz="2400" dirty="0">
                <a:solidFill>
                  <a:srgbClr val="FF0066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66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là</a:t>
            </a:r>
            <a:r>
              <a:rPr lang="en-US" sz="2400" dirty="0">
                <a:solidFill>
                  <a:srgbClr val="FF0066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66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sơ</a:t>
            </a:r>
            <a:r>
              <a:rPr lang="en-US" sz="2400" dirty="0">
                <a:solidFill>
                  <a:srgbClr val="FF0066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66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đồ</a:t>
            </a:r>
            <a:r>
              <a:rPr lang="en-US" sz="2400" dirty="0">
                <a:solidFill>
                  <a:srgbClr val="FF0066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66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cây</a:t>
            </a:r>
            <a:r>
              <a:rPr lang="en-US" sz="2400" dirty="0">
                <a:solidFill>
                  <a:srgbClr val="FF0066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66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thư</a:t>
            </a:r>
            <a:r>
              <a:rPr lang="en-US" sz="2400" dirty="0">
                <a:solidFill>
                  <a:srgbClr val="FF0066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0066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mục</a:t>
            </a:r>
            <a:r>
              <a:rPr lang="en-US" sz="2400" dirty="0">
                <a:solidFill>
                  <a:srgbClr val="FF0066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.</a:t>
            </a:r>
            <a:endParaRPr lang="en-US" sz="2400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6433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/>
      <p:bldP spid="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926438" y="459353"/>
            <a:ext cx="4019228" cy="553998"/>
            <a:chOff x="689904" y="1379897"/>
            <a:chExt cx="4019228" cy="553998"/>
          </a:xfrm>
          <a:noFill/>
        </p:grpSpPr>
        <p:grpSp>
          <p:nvGrpSpPr>
            <p:cNvPr id="9" name="Group 8"/>
            <p:cNvGrpSpPr/>
            <p:nvPr/>
          </p:nvGrpSpPr>
          <p:grpSpPr>
            <a:xfrm>
              <a:off x="689904" y="1379897"/>
              <a:ext cx="550151" cy="553998"/>
              <a:chOff x="1082666" y="1379837"/>
              <a:chExt cx="550151" cy="553998"/>
            </a:xfrm>
            <a:grpFill/>
          </p:grpSpPr>
          <p:sp>
            <p:nvSpPr>
              <p:cNvPr id="11" name="Rectangle 10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1082666" y="1379837"/>
                <a:ext cx="550151" cy="553998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smtClean="0">
                    <a:solidFill>
                      <a:srgbClr val="FF0066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2.</a:t>
                </a:r>
                <a:endParaRPr lang="en-US" sz="3000" b="1" dirty="0">
                  <a:solidFill>
                    <a:srgbClr val="FF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1100452" y="1445277"/>
              <a:ext cx="3608680" cy="477054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 smtClean="0">
                  <a:solidFill>
                    <a:srgbClr val="3333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Tìm</a:t>
              </a:r>
              <a:r>
                <a:rPr lang="en-US" sz="2500" b="1" dirty="0" smtClean="0">
                  <a:solidFill>
                    <a:srgbClr val="3333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tệp</a:t>
              </a:r>
              <a:r>
                <a:rPr lang="en-US" sz="2500" b="1" dirty="0" smtClean="0">
                  <a:solidFill>
                    <a:srgbClr val="3333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500" b="1" dirty="0" smtClean="0">
                  <a:solidFill>
                    <a:srgbClr val="3333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500" b="1" dirty="0" smtClean="0">
                  <a:solidFill>
                    <a:srgbClr val="3333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solidFill>
                    <a:srgbClr val="3333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endParaRPr lang="en-US" sz="2500" b="1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796046" y="34209"/>
            <a:ext cx="3603430" cy="575637"/>
            <a:chOff x="4168573" y="1069736"/>
            <a:chExt cx="4353220" cy="927093"/>
          </a:xfrm>
        </p:grpSpPr>
        <p:sp>
          <p:nvSpPr>
            <p:cNvPr id="18" name="Rounded Rectangle 17"/>
            <p:cNvSpPr/>
            <p:nvPr/>
          </p:nvSpPr>
          <p:spPr>
            <a:xfrm>
              <a:off x="4168573" y="1069736"/>
              <a:ext cx="4353220" cy="927093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30078" y="1069736"/>
              <a:ext cx="722412" cy="904782"/>
            </a:xfrm>
            <a:prstGeom prst="rect">
              <a:avLst/>
            </a:prstGeom>
          </p:spPr>
        </p:pic>
      </p:grpSp>
      <p:grpSp>
        <p:nvGrpSpPr>
          <p:cNvPr id="20" name="Group 19"/>
          <p:cNvGrpSpPr/>
          <p:nvPr/>
        </p:nvGrpSpPr>
        <p:grpSpPr>
          <a:xfrm>
            <a:off x="1004668" y="1942508"/>
            <a:ext cx="5593093" cy="2437693"/>
            <a:chOff x="7429645" y="1292702"/>
            <a:chExt cx="3967913" cy="12322512"/>
          </a:xfrm>
        </p:grpSpPr>
        <p:sp>
          <p:nvSpPr>
            <p:cNvPr id="21" name="Rectangle 20"/>
            <p:cNvSpPr/>
            <p:nvPr/>
          </p:nvSpPr>
          <p:spPr>
            <a:xfrm>
              <a:off x="7614296" y="2556511"/>
              <a:ext cx="3684718" cy="103678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30000"/>
                </a:lnSpc>
                <a:spcAft>
                  <a:spcPts val="1200"/>
                </a:spcAft>
              </a:pP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ổ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đĩa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D: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máy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Truyện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thiếu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này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tệp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Cóc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kiện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trời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Sơn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Tinh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Thủy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Tinh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Hai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con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dê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ounded Rectangle 21"/>
            <p:cNvSpPr/>
            <p:nvPr/>
          </p:nvSpPr>
          <p:spPr>
            <a:xfrm>
              <a:off x="7429645" y="1292702"/>
              <a:ext cx="3967913" cy="12322512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3" name="Rectangle 22"/>
          <p:cNvSpPr/>
          <p:nvPr/>
        </p:nvSpPr>
        <p:spPr>
          <a:xfrm>
            <a:off x="623455" y="1013351"/>
            <a:ext cx="1138417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con 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nghiên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cứu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nội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dung </a:t>
            </a:r>
            <a:r>
              <a:rPr lang="en-US" sz="240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_ </a:t>
            </a:r>
            <a:r>
              <a:rPr lang="en-US" sz="2400" smtClean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SGK_50, </a:t>
            </a:r>
            <a:r>
              <a:rPr lang="en-US" sz="2400" dirty="0" err="1" smtClean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thảo</a:t>
            </a:r>
            <a:r>
              <a:rPr lang="en-US" sz="2400" dirty="0" smtClean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luận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nhóm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đôi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Tệp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Sơn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Tinh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Thủy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Tinh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nằm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?” </a:t>
            </a:r>
            <a:r>
              <a:rPr lang="en-US" sz="2400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(1’)</a:t>
            </a:r>
            <a:endParaRPr lang="en-US" sz="2400" dirty="0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5669" y="1987168"/>
            <a:ext cx="4598511" cy="2256359"/>
          </a:xfrm>
          <a:prstGeom prst="rect">
            <a:avLst/>
          </a:prstGeom>
          <a:solidFill>
            <a:srgbClr val="F3F6E8"/>
          </a:solidFill>
          <a:ln w="19050">
            <a:solidFill>
              <a:schemeClr val="tx1"/>
            </a:solidFill>
          </a:ln>
        </p:spPr>
      </p:pic>
      <p:sp>
        <p:nvSpPr>
          <p:cNvPr id="26" name="Rectangle 25"/>
          <p:cNvSpPr/>
          <p:nvPr/>
        </p:nvSpPr>
        <p:spPr>
          <a:xfrm>
            <a:off x="1264948" y="4478361"/>
            <a:ext cx="8933946" cy="45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Tệp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Sơn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Tinh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Thủy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Tinh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nằm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thư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mục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Truyện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thiếu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nhi</a:t>
            </a:r>
            <a:r>
              <a:rPr lang="en-US" sz="24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en-US" sz="2400" dirty="0">
              <a:solidFill>
                <a:srgbClr val="C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23455" y="4937141"/>
            <a:ext cx="11014364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600" spc="-2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Vậy </a:t>
            </a:r>
            <a:r>
              <a:rPr lang="en-US" sz="2600" spc="-2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2600" spc="-2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spc="-2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tìm</a:t>
            </a:r>
            <a:r>
              <a:rPr lang="en-US" sz="2600" spc="-2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spc="-2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tệp</a:t>
            </a:r>
            <a:r>
              <a:rPr lang="en-US" sz="2600" spc="-2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spc="-2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Sơn</a:t>
            </a:r>
            <a:r>
              <a:rPr lang="en-US" sz="2600" spc="-2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spc="-2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Tinh</a:t>
            </a:r>
            <a:r>
              <a:rPr lang="en-US" sz="2600" spc="-2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spc="-2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600" spc="-2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spc="-2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Thủy</a:t>
            </a:r>
            <a:r>
              <a:rPr lang="en-US" sz="2600" spc="-2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spc="-2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Tinh</a:t>
            </a:r>
            <a:r>
              <a:rPr lang="en-US" sz="2600" spc="-2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n-US" sz="2600" i="1" spc="-2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quả</a:t>
            </a:r>
            <a:r>
              <a:rPr lang="en-US" sz="2600" i="1" spc="-2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i="1" spc="-2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2600" i="1" spc="-2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i="1" spc="-2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cây</a:t>
            </a:r>
            <a:r>
              <a:rPr lang="en-US" sz="2600" spc="-2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en-US" sz="2600" spc="-2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2600" spc="-2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spc="-2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máy</a:t>
            </a:r>
            <a:r>
              <a:rPr lang="en-US" sz="2600" spc="-2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spc="-20" err="1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tính</a:t>
            </a:r>
            <a:r>
              <a:rPr lang="en-US" sz="260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endParaRPr lang="en-US" sz="2600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260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 </a:t>
            </a:r>
            <a:r>
              <a:rPr lang="en-US" sz="2600" dirty="0" err="1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hãy</a:t>
            </a:r>
            <a:r>
              <a:rPr lang="en-US" sz="26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liên</a:t>
            </a:r>
            <a:r>
              <a:rPr lang="en-US" sz="26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hệ</a:t>
            </a:r>
            <a:r>
              <a:rPr lang="en-US" sz="26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như</a:t>
            </a:r>
            <a:r>
              <a:rPr lang="en-US" sz="26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việc</a:t>
            </a:r>
            <a:r>
              <a:rPr lang="en-US" sz="26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hái</a:t>
            </a:r>
            <a:r>
              <a:rPr lang="en-US" sz="26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quả</a:t>
            </a:r>
            <a:r>
              <a:rPr lang="en-US" sz="26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trên</a:t>
            </a:r>
            <a:r>
              <a:rPr lang="en-US" sz="26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cây</a:t>
            </a:r>
            <a:r>
              <a:rPr lang="en-US" sz="26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mà</a:t>
            </a:r>
            <a:r>
              <a:rPr lang="en-US" sz="26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26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không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dụng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cụ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gì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hái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thì</a:t>
            </a:r>
            <a:r>
              <a:rPr lang="en-US" sz="26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26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con </a:t>
            </a:r>
            <a:r>
              <a:rPr lang="en-US" sz="2600" dirty="0" err="1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cần</a:t>
            </a:r>
            <a:r>
              <a:rPr lang="en-US" sz="26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phải</a:t>
            </a:r>
            <a:r>
              <a:rPr lang="en-US" sz="2600" dirty="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làm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gì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lấy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quả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trên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cây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en-US" sz="2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468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6" grpId="0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loud 24"/>
          <p:cNvSpPr/>
          <p:nvPr/>
        </p:nvSpPr>
        <p:spPr>
          <a:xfrm>
            <a:off x="671771" y="1454452"/>
            <a:ext cx="6416378" cy="1912205"/>
          </a:xfrm>
          <a:prstGeom prst="cloud">
            <a:avLst/>
          </a:prstGeom>
          <a:solidFill>
            <a:sysClr val="window" lastClr="FFFFFF"/>
          </a:solidFill>
          <a:ln w="28575" cap="rnd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342900" marR="0" lvl="0" indent="-342900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600" b="0" i="0" u="none" strike="noStrike" kern="0" cap="none" spc="0" normalizeH="0" baseline="0" noProof="0" smtClean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3837929" y="-1"/>
            <a:ext cx="4353220" cy="571499"/>
            <a:chOff x="4168573" y="1076400"/>
            <a:chExt cx="4353220" cy="920429"/>
          </a:xfrm>
        </p:grpSpPr>
        <p:sp>
          <p:nvSpPr>
            <p:cNvPr id="37" name="Rounded Rectangle 36"/>
            <p:cNvSpPr/>
            <p:nvPr/>
          </p:nvSpPr>
          <p:spPr>
            <a:xfrm>
              <a:off x="4168573" y="1076400"/>
              <a:ext cx="4353220" cy="920429"/>
            </a:xfrm>
            <a:prstGeom prst="roundRect">
              <a:avLst/>
            </a:prstGeom>
            <a:solidFill>
              <a:srgbClr val="FFFF00"/>
            </a:solidFill>
            <a:ln w="15875" cap="rnd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41719C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kumimoji="0" lang="en-US" sz="3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CC0066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</a:p>
          </p:txBody>
        </p: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0" y="1076402"/>
              <a:ext cx="722412" cy="898116"/>
            </a:xfrm>
            <a:prstGeom prst="rect">
              <a:avLst/>
            </a:prstGeom>
          </p:spPr>
        </p:pic>
      </p:grpSp>
      <p:sp>
        <p:nvSpPr>
          <p:cNvPr id="39" name="TextBox 38"/>
          <p:cNvSpPr txBox="1"/>
          <p:nvPr/>
        </p:nvSpPr>
        <p:spPr>
          <a:xfrm>
            <a:off x="671771" y="3348284"/>
            <a:ext cx="1099375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thao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tìm</a:t>
            </a:r>
            <a:r>
              <a:rPr lang="en-US" sz="250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tệp</a:t>
            </a:r>
            <a:r>
              <a:rPr lang="en-US" sz="250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Sơn</a:t>
            </a:r>
            <a:r>
              <a:rPr lang="en-US" sz="250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Tinh</a:t>
            </a:r>
            <a:r>
              <a:rPr lang="en-US" sz="250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50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Thủy</a:t>
            </a:r>
            <a:r>
              <a:rPr lang="en-US" sz="250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Tinh</a:t>
            </a:r>
            <a:r>
              <a:rPr lang="en-US" sz="250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trên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máy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tính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cô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nối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chiếu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500" dirty="0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5130" y="1308822"/>
            <a:ext cx="4231016" cy="1789680"/>
          </a:xfrm>
          <a:prstGeom prst="rect">
            <a:avLst/>
          </a:prstGeom>
          <a:solidFill>
            <a:srgbClr val="F3F6E8"/>
          </a:solidFill>
          <a:ln w="19050">
            <a:solidFill>
              <a:sysClr val="windowText" lastClr="000000"/>
            </a:solidFill>
          </a:ln>
        </p:spPr>
      </p:pic>
      <p:sp>
        <p:nvSpPr>
          <p:cNvPr id="41" name="Rectangle 40"/>
          <p:cNvSpPr/>
          <p:nvPr/>
        </p:nvSpPr>
        <p:spPr>
          <a:xfrm>
            <a:off x="671771" y="4142587"/>
            <a:ext cx="10993756" cy="153247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500" b="0" u="none" strike="noStrike" kern="0" cap="none" spc="0" normalizeH="0" baseline="0" noProof="0" smtClean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Nháy chuột vào biểu tượng </a:t>
            </a:r>
            <a:r>
              <a:rPr kumimoji="0" lang="en-US" sz="2500" b="1" u="none" strike="noStrike" kern="0" cap="none" spc="0" normalizeH="0" baseline="0" noProof="0" smtClean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this PC </a:t>
            </a:r>
            <a:r>
              <a:rPr kumimoji="0" lang="en-US" sz="2500" b="0" u="none" strike="noStrike" kern="0" cap="none" spc="0" normalizeH="0" baseline="0" noProof="0" smtClean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trên màn hình </a:t>
            </a:r>
            <a:r>
              <a:rPr kumimoji="0" lang="en-US" sz="2500" b="1" u="none" strike="noStrike" kern="0" cap="none" spc="0" normalizeH="0" baseline="0" noProof="0" smtClean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Desktop</a:t>
            </a:r>
          </a:p>
          <a:p>
            <a:pPr marL="342900" marR="0" lvl="0" indent="-342900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500" b="0" u="none" strike="noStrike" kern="0" cap="none" spc="0" normalizeH="0" baseline="0" noProof="0" smtClean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Nháy chuột vào biểu tượng ổ đĩa </a:t>
            </a:r>
            <a:r>
              <a:rPr kumimoji="0" lang="en-US" sz="2500" b="1" u="none" strike="noStrike" kern="0" cap="none" spc="0" normalizeH="0" baseline="0" noProof="0" smtClean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D:</a:t>
            </a:r>
          </a:p>
          <a:p>
            <a:pPr marL="342900" marR="0" lvl="0" indent="-342900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500" b="0" u="none" strike="noStrike" kern="0" cap="none" spc="0" normalizeH="0" baseline="0" noProof="0" smtClean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Nháy chuột vào thư mục </a:t>
            </a:r>
            <a:r>
              <a:rPr kumimoji="0" lang="en-US" sz="2500" b="1" u="none" strike="noStrike" kern="0" cap="none" spc="0" normalizeH="0" baseline="0" noProof="0" smtClean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Truyện thiếu nhi</a:t>
            </a:r>
            <a:r>
              <a:rPr kumimoji="0" lang="en-US" sz="2500" b="0" u="none" strike="noStrike" kern="0" cap="none" spc="0" normalizeH="0" baseline="0" noProof="0" smtClean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có tệp </a:t>
            </a:r>
            <a:r>
              <a:rPr kumimoji="0" lang="en-US" sz="2500" b="1" u="none" strike="noStrike" kern="0" cap="none" spc="0" normalizeH="0" baseline="0" noProof="0" smtClean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Sơn tinh, Thủy tinh</a:t>
            </a:r>
            <a:r>
              <a:rPr kumimoji="0" lang="en-US" sz="2500" b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47255" y="5607587"/>
            <a:ext cx="11042072" cy="86177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-&gt;Vậy để tìm tệp trong một thư mục cần nháy đúp chuột vào biểu tượng của thư mục đó.</a:t>
            </a:r>
            <a:endParaRPr kumimoji="0" lang="en-US" sz="2500" b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623455" y="623455"/>
            <a:ext cx="108896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smtClean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Từ </a:t>
            </a:r>
            <a:r>
              <a:rPr lang="en-US" sz="2400" dirty="0" err="1" smtClean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liên</a:t>
            </a:r>
            <a:r>
              <a:rPr lang="en-US" sz="2400" dirty="0" smtClean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hệ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việc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hái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quả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trên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cây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con </a:t>
            </a:r>
            <a:r>
              <a:rPr lang="en-US" sz="2400" dirty="0" err="1" smtClean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en-US" sz="2400" dirty="0" smtClean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cô</a:t>
            </a:r>
            <a:r>
              <a:rPr lang="en-US" sz="2400" dirty="0" smtClean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biết</a:t>
            </a:r>
            <a:r>
              <a:rPr lang="en-US" sz="2400" dirty="0" smtClean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 smtClean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bước</a:t>
            </a:r>
            <a:r>
              <a:rPr lang="en-US" sz="2400" dirty="0" smtClean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2400" dirty="0" smtClean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tìm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tệp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2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Sơn</a:t>
            </a:r>
            <a:r>
              <a:rPr lang="en-US" sz="2400" spc="-2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2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Tinh</a:t>
            </a:r>
            <a:r>
              <a:rPr lang="en-US" sz="2400" spc="-2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2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400" spc="-2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2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Thủy</a:t>
            </a:r>
            <a:r>
              <a:rPr lang="en-US" sz="2400" spc="-2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spc="-20" dirty="0" err="1" smtClean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Tinh</a:t>
            </a:r>
            <a:r>
              <a:rPr lang="en-US" sz="2400" spc="-20" dirty="0" smtClean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en-US" sz="2400" dirty="0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1309472" y="1752665"/>
            <a:ext cx="5500255" cy="1297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Sau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đây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con 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sẽ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thực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hành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nhóm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máy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“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tìm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tệp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Sơn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Tinh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Thủy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Tinh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máy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tính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mình</a:t>
            </a:r>
            <a:r>
              <a:rPr lang="en-US" sz="2400" dirty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”. (4’)</a:t>
            </a:r>
          </a:p>
        </p:txBody>
      </p:sp>
    </p:spTree>
    <p:extLst>
      <p:ext uri="{BB962C8B-B14F-4D97-AF65-F5344CB8AC3E}">
        <p14:creationId xmlns:p14="http://schemas.microsoft.com/office/powerpoint/2010/main" val="2853580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39" grpId="0"/>
      <p:bldP spid="41" grpId="0" animBg="1"/>
      <p:bldP spid="42" grpId="0" animBg="1"/>
      <p:bldP spid="43" grpId="0"/>
      <p:bldP spid="4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4350327" y="277091"/>
            <a:ext cx="3713018" cy="652937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  <a:endParaRPr lang="en-US" sz="3200" b="1" dirty="0">
              <a:solidFill>
                <a:schemeClr val="accent6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3707" y="277091"/>
            <a:ext cx="605602" cy="632947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66255" y="1959752"/>
            <a:ext cx="3394071" cy="4635012"/>
            <a:chOff x="7981642" y="798548"/>
            <a:chExt cx="3945316" cy="4690218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81642" y="798548"/>
              <a:ext cx="3945316" cy="4264477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150469" y="4975790"/>
              <a:ext cx="3776489" cy="512976"/>
            </a:xfrm>
            <a:prstGeom prst="rect">
              <a:avLst/>
            </a:prstGeom>
          </p:spPr>
        </p:pic>
      </p:grpSp>
      <p:sp>
        <p:nvSpPr>
          <p:cNvPr id="9" name="Rectangle 8"/>
          <p:cNvSpPr/>
          <p:nvPr/>
        </p:nvSpPr>
        <p:spPr>
          <a:xfrm>
            <a:off x="914401" y="1236209"/>
            <a:ext cx="11180618" cy="5204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600" b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 con sẽ thảo luận nhóm đôi và hoàn thành </a:t>
            </a:r>
            <a:r>
              <a:rPr lang="en-US" sz="2600" b="1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phiếu học tập số </a:t>
            </a:r>
            <a:r>
              <a:rPr lang="en-US" sz="2600" b="1" smtClean="0">
                <a:solidFill>
                  <a:srgbClr val="33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(2’) </a:t>
            </a:r>
            <a:endParaRPr lang="en-US" sz="2600" b="1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913382" y="2369035"/>
            <a:ext cx="7862636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tabLst/>
            </a:pPr>
            <a:r>
              <a:rPr kumimoji="0" lang="en-US" altLang="en-US" sz="2600" b="1" u="none" strike="noStrike" cap="none" normalizeH="0" baseline="0" smtClean="0">
                <a:ln>
                  <a:noFill/>
                </a:ln>
                <a:solidFill>
                  <a:srgbClr val="3333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 cùng bạn quan sát hình 20.2 và cho biết:</a:t>
            </a:r>
            <a:endParaRPr kumimoji="0" lang="en-US" altLang="en-US" sz="2600" b="1" u="none" strike="noStrike" cap="none" normalizeH="0" baseline="0" smtClean="0">
              <a:ln>
                <a:noFill/>
              </a:ln>
              <a:solidFill>
                <a:srgbClr val="3333F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 rot="10800000" flipV="1">
            <a:off x="3705564" y="2969919"/>
            <a:ext cx="8278272" cy="353943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3200" b="0" i="0" u="none" strike="noStrike" cap="none" normalizeH="0" baseline="0" smtClean="0">
                <a:ln>
                  <a:noFill/>
                </a:ln>
                <a:solidFill>
                  <a:srgbClr val="3333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Trong thư mục Lan 3B có những thư mục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3200" b="0" i="0" u="none" strike="noStrike" cap="none" normalizeH="0" baseline="0" smtClean="0">
                <a:ln>
                  <a:noFill/>
                </a:ln>
                <a:solidFill>
                  <a:srgbClr val="3333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nào?</a:t>
            </a:r>
            <a:endParaRPr kumimoji="0" lang="en-US" altLang="en-US" sz="3200" b="0" i="0" u="none" strike="noStrike" cap="none" normalizeH="0" baseline="0" smtClean="0">
              <a:ln>
                <a:noFill/>
              </a:ln>
              <a:solidFill>
                <a:srgbClr val="3333FF"/>
              </a:solidFill>
              <a:effectLst/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i-FI" altLang="en-US" sz="320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altLang="en-US" sz="320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Giai </a:t>
            </a:r>
            <a:r>
              <a:rPr lang="fi-FI" altLang="en-US" sz="320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tri, Tieng Viet, Tin hoc, Toan</a:t>
            </a:r>
            <a:r>
              <a:rPr lang="fi-FI" altLang="en-US" sz="320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n-US" sz="3200" b="0" i="0" u="none" strike="noStrike" cap="none" normalizeH="0" baseline="0" smtClean="0">
                <a:ln>
                  <a:noFill/>
                </a:ln>
                <a:solidFill>
                  <a:srgbClr val="3333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Trong thư mục Toán có những tệp nào?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3200" b="0" i="0" u="none" strike="noStrike" cap="none" normalizeH="0" baseline="0" smtClean="0">
                <a:ln>
                  <a:noFill/>
                </a:ln>
                <a:solidFill>
                  <a:srgbClr val="3333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Thư mục nào?</a:t>
            </a:r>
            <a:endParaRPr kumimoji="0" lang="en-US" altLang="en-US" sz="3200" b="0" i="0" u="none" strike="noStrike" cap="none" normalizeH="0" baseline="0" smtClean="0">
              <a:ln>
                <a:noFill/>
              </a:ln>
              <a:solidFill>
                <a:srgbClr val="3333FF"/>
              </a:solidFill>
              <a:effectLst/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altLang="en-US" sz="320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Bai 1.docx, Bai 2.docx. Nhưng không có thư mục nào.</a:t>
            </a:r>
            <a:endParaRPr lang="en-US" altLang="en-US" sz="320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911869" y="1895891"/>
            <a:ext cx="3375476" cy="46166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PHIẾU HỌC TẬP SỐ 2</a:t>
            </a:r>
            <a:endParaRPr lang="en-US" altLang="en-US" sz="24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76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978606" y="64769"/>
            <a:ext cx="4353220" cy="556790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en-US" sz="32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VẬN DỤNG</a:t>
            </a:r>
            <a:endParaRPr lang="en-US" sz="32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1578" y="77087"/>
            <a:ext cx="573195" cy="55056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783973" y="702356"/>
            <a:ext cx="10323033" cy="1020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600" smtClean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Học sinh đọc </a:t>
            </a:r>
            <a:r>
              <a:rPr lang="en-US" sz="260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yêu cầu phần vận dung SGK_50. </a:t>
            </a:r>
            <a:endParaRPr lang="en-US" sz="2600" smtClean="0">
              <a:solidFill>
                <a:srgbClr val="3333FF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600" smtClean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Học sinh thực hành </a:t>
            </a:r>
            <a:r>
              <a:rPr lang="en-US" sz="260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nhóm máy thực hiện 2 yêu cầu SGK_50. </a:t>
            </a:r>
            <a:r>
              <a:rPr lang="en-US" sz="2600" smtClean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(4’)</a:t>
            </a:r>
          </a:p>
        </p:txBody>
      </p:sp>
      <p:sp>
        <p:nvSpPr>
          <p:cNvPr id="9" name="Cloud 8"/>
          <p:cNvSpPr/>
          <p:nvPr/>
        </p:nvSpPr>
        <p:spPr>
          <a:xfrm>
            <a:off x="912103" y="1735715"/>
            <a:ext cx="7152952" cy="2811935"/>
          </a:xfrm>
          <a:prstGeom prst="cloud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2000">
              <a:solidFill>
                <a:srgbClr val="3333FF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65564" y="2241221"/>
            <a:ext cx="5834101" cy="18763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60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Tên một thư mục nào đó trong ổ đĩa </a:t>
            </a:r>
            <a:r>
              <a:rPr lang="en-US" sz="2600" b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D: </a:t>
            </a:r>
            <a:r>
              <a:rPr lang="en-US" sz="260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ở máy tính em đang thực hành;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60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 thư mục đó có những thư mục nào và những tệp nào?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1" y="4051205"/>
            <a:ext cx="3877405" cy="2017086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1" y="1773500"/>
            <a:ext cx="3877406" cy="2191831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4" name="Rectangle 3"/>
          <p:cNvSpPr/>
          <p:nvPr/>
        </p:nvSpPr>
        <p:spPr>
          <a:xfrm>
            <a:off x="1195754" y="4604800"/>
            <a:ext cx="7033847" cy="1345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2600" smtClean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Qua phần thực hành các con đã hiểu được cấu trúc cây của một  thư mục và đã chỉ ra được đâu là thư mục, đâu là tệp.</a:t>
            </a:r>
            <a:endParaRPr lang="en-US" sz="2600">
              <a:solidFill>
                <a:srgbClr val="3333FF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07818" y="6205412"/>
            <a:ext cx="12095017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600" smtClean="0">
                <a:solidFill>
                  <a:srgbClr val="FF006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 củng cố nội dung bài học hôm nay, các con hoàn thành </a:t>
            </a:r>
            <a:r>
              <a:rPr lang="en-US" sz="260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phiếu học tập số 3. </a:t>
            </a:r>
          </a:p>
        </p:txBody>
      </p:sp>
    </p:spTree>
    <p:extLst>
      <p:ext uri="{BB962C8B-B14F-4D97-AF65-F5344CB8AC3E}">
        <p14:creationId xmlns:p14="http://schemas.microsoft.com/office/powerpoint/2010/main" val="346840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3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057737" y="54115"/>
            <a:ext cx="4353220" cy="575249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en-US" sz="32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VẬN DỤNG</a:t>
            </a:r>
            <a:endParaRPr lang="en-US" sz="32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1528" y="54115"/>
            <a:ext cx="598889" cy="575249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398463" y="1519959"/>
            <a:ext cx="10269415" cy="1133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smtClean="0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 </a:t>
            </a:r>
            <a:r>
              <a:rPr lang="en-US" sz="2400" b="1">
                <a:solidFill>
                  <a:srgbClr val="3333FF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hãy nối nội dung ở cột SƠ ĐỒ XẾP SÁCH tương ứng với nội dung ở cột CÂY THƯ MỤC (theo mẫu).</a:t>
            </a:r>
            <a:endParaRPr lang="en-US" sz="2400">
              <a:solidFill>
                <a:srgbClr val="33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866218" y="966602"/>
            <a:ext cx="4648334" cy="55335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PHIẾU HỌC TẬP SỐ 3</a:t>
            </a:r>
            <a:endParaRPr lang="en-US" sz="280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71484"/>
              </p:ext>
            </p:extLst>
          </p:nvPr>
        </p:nvGraphicFramePr>
        <p:xfrm>
          <a:off x="2042038" y="2854036"/>
          <a:ext cx="3270739" cy="32973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70739">
                  <a:extLst>
                    <a:ext uri="{9D8B030D-6E8A-4147-A177-3AD203B41FA5}">
                      <a16:colId xmlns="" xmlns:a16="http://schemas.microsoft.com/office/drawing/2014/main" val="3499517680"/>
                    </a:ext>
                  </a:extLst>
                </a:gridCol>
              </a:tblGrid>
              <a:tr h="9142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3333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SƠ ĐỒ XẾP SÁCH</a:t>
                      </a:r>
                      <a:endParaRPr lang="en-US" sz="2400" b="1">
                        <a:solidFill>
                          <a:srgbClr val="3333FF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EB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60174869"/>
                  </a:ext>
                </a:extLst>
              </a:tr>
              <a:tr h="601310">
                <a:tc>
                  <a:txBody>
                    <a:bodyPr/>
                    <a:lstStyle/>
                    <a:p>
                      <a:pPr marL="215900" marR="0" indent="-2159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>
                          <a:solidFill>
                            <a:srgbClr val="3333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Khu vực sách</a:t>
                      </a:r>
                      <a:endParaRPr lang="en-US" sz="2400" b="0">
                        <a:solidFill>
                          <a:srgbClr val="3333FF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EB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40058095"/>
                  </a:ext>
                </a:extLst>
              </a:tr>
              <a:tr h="645243">
                <a:tc>
                  <a:txBody>
                    <a:bodyPr/>
                    <a:lstStyle/>
                    <a:p>
                      <a:pPr marL="215900" marR="0" indent="-2159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>
                          <a:solidFill>
                            <a:srgbClr val="3333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Giá để </a:t>
                      </a:r>
                      <a:r>
                        <a:rPr lang="en-US" sz="2400" b="0" smtClean="0">
                          <a:solidFill>
                            <a:srgbClr val="3333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sách</a:t>
                      </a:r>
                      <a:endParaRPr lang="en-US" sz="2400" b="0">
                        <a:solidFill>
                          <a:srgbClr val="3333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EB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9302633"/>
                  </a:ext>
                </a:extLst>
              </a:tr>
              <a:tr h="677050">
                <a:tc>
                  <a:txBody>
                    <a:bodyPr/>
                    <a:lstStyle/>
                    <a:p>
                      <a:pPr marL="215900" marR="0" indent="-2159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>
                          <a:solidFill>
                            <a:srgbClr val="3333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Ngăn trên giá để sách</a:t>
                      </a:r>
                      <a:endParaRPr lang="en-US" sz="2400" b="0">
                        <a:solidFill>
                          <a:srgbClr val="3333FF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EB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13127470"/>
                  </a:ext>
                </a:extLst>
              </a:tr>
              <a:tr h="459530">
                <a:tc>
                  <a:txBody>
                    <a:bodyPr/>
                    <a:lstStyle/>
                    <a:p>
                      <a:pPr marL="215900" marR="0" indent="-21590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>
                          <a:solidFill>
                            <a:srgbClr val="3333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Sách</a:t>
                      </a:r>
                      <a:endParaRPr lang="en-US" sz="2400" b="0">
                        <a:solidFill>
                          <a:srgbClr val="3333FF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EB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96576231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6309970"/>
              </p:ext>
            </p:extLst>
          </p:nvPr>
        </p:nvGraphicFramePr>
        <p:xfrm>
          <a:off x="7301910" y="2847118"/>
          <a:ext cx="3466490" cy="34141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66490">
                  <a:extLst>
                    <a:ext uri="{9D8B030D-6E8A-4147-A177-3AD203B41FA5}">
                      <a16:colId xmlns="" xmlns:a16="http://schemas.microsoft.com/office/drawing/2014/main" val="1254353920"/>
                    </a:ext>
                  </a:extLst>
                </a:gridCol>
              </a:tblGrid>
              <a:tr h="7518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mtClean="0">
                          <a:solidFill>
                            <a:srgbClr val="3333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CÂY THƯ MỤC</a:t>
                      </a:r>
                      <a:endParaRPr lang="en-US" sz="2400">
                        <a:solidFill>
                          <a:srgbClr val="3333FF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EB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96825712"/>
                  </a:ext>
                </a:extLst>
              </a:tr>
              <a:tr h="62244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>
                          <a:solidFill>
                            <a:srgbClr val="3333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Tệp</a:t>
                      </a:r>
                      <a:endParaRPr lang="en-US" sz="2400" b="0">
                        <a:solidFill>
                          <a:srgbClr val="3333FF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EB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13714156"/>
                  </a:ext>
                </a:extLst>
              </a:tr>
              <a:tr h="62244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>
                          <a:solidFill>
                            <a:srgbClr val="3333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Thư mục con</a:t>
                      </a:r>
                      <a:endParaRPr lang="en-US" sz="2400" b="0">
                        <a:solidFill>
                          <a:srgbClr val="3333FF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EB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81970604"/>
                  </a:ext>
                </a:extLst>
              </a:tr>
              <a:tr h="79492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>
                          <a:solidFill>
                            <a:srgbClr val="3333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Thư mục (con của gốc)</a:t>
                      </a:r>
                      <a:endParaRPr lang="en-US" sz="2400" b="0">
                        <a:solidFill>
                          <a:srgbClr val="3333FF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EB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69718316"/>
                  </a:ext>
                </a:extLst>
              </a:tr>
              <a:tr h="62244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>
                          <a:solidFill>
                            <a:srgbClr val="3333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Thư mục gốc</a:t>
                      </a:r>
                      <a:endParaRPr lang="en-US" sz="2400" b="0">
                        <a:solidFill>
                          <a:srgbClr val="3333FF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EB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61806557"/>
                  </a:ext>
                </a:extLst>
              </a:tr>
            </a:tbl>
          </a:graphicData>
        </a:graphic>
      </p:graphicFrame>
      <p:cxnSp>
        <p:nvCxnSpPr>
          <p:cNvPr id="10" name="Straight Arrow Connector 9"/>
          <p:cNvCxnSpPr/>
          <p:nvPr/>
        </p:nvCxnSpPr>
        <p:spPr>
          <a:xfrm>
            <a:off x="5312776" y="3980783"/>
            <a:ext cx="2043988" cy="201823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5312774" y="3980784"/>
            <a:ext cx="1989136" cy="2018234"/>
          </a:xfrm>
          <a:prstGeom prst="straightConnector1">
            <a:avLst/>
          </a:prstGeom>
          <a:ln w="3810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endCxn id="20" idx="1"/>
          </p:cNvCxnSpPr>
          <p:nvPr/>
        </p:nvCxnSpPr>
        <p:spPr>
          <a:xfrm flipV="1">
            <a:off x="5312777" y="4554181"/>
            <a:ext cx="1989133" cy="779355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312775" y="4651131"/>
            <a:ext cx="2043989" cy="655160"/>
          </a:xfrm>
          <a:prstGeom prst="straightConnector1">
            <a:avLst/>
          </a:prstGeom>
          <a:ln w="38100">
            <a:solidFill>
              <a:srgbClr val="FF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14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180830" y="100737"/>
            <a:ext cx="4353220" cy="701545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GHI NHỚ</a:t>
            </a:r>
            <a:endParaRPr lang="en-US" sz="32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2138651" y="955964"/>
            <a:ext cx="8375058" cy="3778081"/>
          </a:xfrm>
          <a:prstGeom prst="horizontalScroll">
            <a:avLst/>
          </a:prstGeom>
          <a:solidFill>
            <a:srgbClr val="C0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Thư mục có thể chứa thư mục con và tệp. Để tìm tệp trong một thư mục cần nháy đúp chuột vào thư mục đó.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339561" y="4641448"/>
            <a:ext cx="2194946" cy="2076502"/>
            <a:chOff x="7981642" y="798548"/>
            <a:chExt cx="3945316" cy="4690218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981642" y="798548"/>
              <a:ext cx="3945316" cy="4264477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150469" y="4975790"/>
              <a:ext cx="3776489" cy="512976"/>
            </a:xfrm>
            <a:prstGeom prst="rect">
              <a:avLst/>
            </a:prstGeom>
          </p:spPr>
        </p:pic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5896" y="4734046"/>
            <a:ext cx="2454989" cy="1879507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3753" y="4734046"/>
            <a:ext cx="4429125" cy="1879507"/>
          </a:xfrm>
          <a:prstGeom prst="rect">
            <a:avLst/>
          </a:prstGeom>
          <a:solidFill>
            <a:srgbClr val="F3F6E8"/>
          </a:solidFill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3058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87D0DF5-861D-9193-F2F3-8F33F8595F8B}"/>
              </a:ext>
            </a:extLst>
          </p:cNvPr>
          <p:cNvSpPr txBox="1"/>
          <p:nvPr/>
        </p:nvSpPr>
        <p:spPr>
          <a:xfrm>
            <a:off x="1731867" y="1212081"/>
            <a:ext cx="8211239" cy="203938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 defTabSz="544285">
              <a:lnSpc>
                <a:spcPct val="150000"/>
              </a:lnSpc>
            </a:pPr>
            <a:r>
              <a:rPr lang="en-US" sz="4100" b="1" smtClean="0">
                <a:solidFill>
                  <a:srgbClr val="FFFF00"/>
                </a:solidFill>
                <a:cs typeface="Arial" panose="020B0604020202020204" pitchFamily="34" charset="0"/>
                <a:sym typeface="Arial"/>
              </a:rPr>
              <a:t>TẠM BIỆT </a:t>
            </a:r>
            <a:endParaRPr lang="en-US" sz="4100" b="1" dirty="0">
              <a:solidFill>
                <a:srgbClr val="FFFF00"/>
              </a:solidFill>
              <a:cs typeface="Arial" panose="020B0604020202020204" pitchFamily="34" charset="0"/>
              <a:sym typeface="Arial"/>
            </a:endParaRPr>
          </a:p>
          <a:p>
            <a:pPr algn="ctr" defTabSz="544285">
              <a:lnSpc>
                <a:spcPct val="150000"/>
              </a:lnSpc>
            </a:pPr>
            <a:r>
              <a:rPr lang="en-US" sz="4100" b="1" dirty="0">
                <a:solidFill>
                  <a:srgbClr val="FFFF00"/>
                </a:solidFill>
                <a:cs typeface="Arial" panose="020B0604020202020204" pitchFamily="34" charset="0"/>
                <a:sym typeface="Arial"/>
              </a:rPr>
              <a:t>CÁC EM HỌC SINH!</a:t>
            </a:r>
          </a:p>
        </p:txBody>
      </p:sp>
    </p:spTree>
    <p:extLst>
      <p:ext uri="{BB962C8B-B14F-4D97-AF65-F5344CB8AC3E}">
        <p14:creationId xmlns:p14="http://schemas.microsoft.com/office/powerpoint/2010/main" val="1042416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ADMIN\Desktop\Tai nguyen thiet ke tro choi\Bảng gỗ\bf84005075c14b36ce9c5ef0290567c1-wood-boards-vecto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54" l="0" r="100000">
                        <a14:foregroundMark x1="69962" y1="65828" x2="71356" y2="87130"/>
                        <a14:backgroundMark x1="8250" y1="7445" x2="24875" y2="12847"/>
                        <a14:backgroundMark x1="36125" y1="3212" x2="14625" y2="21752"/>
                        <a14:backgroundMark x1="45750" y1="14745" x2="59750" y2="21460"/>
                        <a14:backgroundMark x1="52500" y1="9927" x2="45000" y2="21898"/>
                        <a14:backgroundMark x1="59875" y1="21460" x2="32125" y2="25547"/>
                        <a14:backgroundMark x1="62000" y1="3650" x2="87750" y2="9489"/>
                        <a14:backgroundMark x1="65625" y1="3504" x2="87375" y2="235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172" y="2312126"/>
            <a:ext cx="9000308" cy="4365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442754" y="3792616"/>
            <a:ext cx="7315200" cy="1898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867" b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 chơi: </a:t>
            </a:r>
          </a:p>
          <a:p>
            <a:pPr algn="ctr"/>
            <a:r>
              <a:rPr lang="en-US" sz="5867" b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Vượt qua sa mạc</a:t>
            </a:r>
            <a:endParaRPr lang="en-US" sz="5867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funny-story-11230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565736" y="4615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918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Picture1aa (2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3998"/>
            <a:ext cx="10989733" cy="520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white-board-wooden-frame-50a0x500 (2)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3132852"/>
            <a:ext cx="8128000" cy="374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Bảng gỗ\bf84005075c14b36ce9c5ef0290567c1-wood-boards-vecto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54" l="0" r="100000">
                        <a14:foregroundMark x1="69962" y1="65828" x2="71356" y2="87130"/>
                        <a14:backgroundMark x1="8250" y1="7445" x2="24875" y2="12847"/>
                        <a14:backgroundMark x1="36125" y1="3212" x2="14625" y2="21752"/>
                        <a14:backgroundMark x1="45750" y1="14745" x2="59750" y2="21460"/>
                        <a14:backgroundMark x1="52500" y1="9927" x2="45000" y2="21898"/>
                        <a14:backgroundMark x1="59875" y1="21460" x2="32125" y2="25547"/>
                        <a14:backgroundMark x1="62000" y1="3650" x2="87750" y2="9489"/>
                        <a14:backgroundMark x1="65625" y1="3504" x2="87375" y2="235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199" y="-799248"/>
            <a:ext cx="4736011" cy="3015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623244" y="757596"/>
            <a:ext cx="40559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3200" b="1">
                <a:solidFill>
                  <a:srgbClr val="FFFF00"/>
                </a:solidFill>
                <a:cs typeface="Arial" panose="020B0604020202020204" pitchFamily="34" charset="0"/>
              </a:rPr>
              <a:t>A. Ổ đĩa và thư mục</a:t>
            </a:r>
            <a:endParaRPr lang="vi-VN" sz="3200" b="1" dirty="0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20194" y="3483630"/>
            <a:ext cx="709313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>
                <a:solidFill>
                  <a:srgbClr val="3333CC"/>
                </a:solidFill>
              </a:rPr>
              <a:t>Câu 1: Tệp trong máy tính được lưu trữ ở đâu?</a:t>
            </a:r>
          </a:p>
          <a:p>
            <a:r>
              <a:rPr lang="en-US" sz="3200" smtClean="0">
                <a:solidFill>
                  <a:srgbClr val="3333CC"/>
                </a:solidFill>
              </a:rPr>
              <a:t>	</a:t>
            </a:r>
            <a:r>
              <a:rPr lang="vi-VN" sz="3200" smtClean="0">
                <a:solidFill>
                  <a:srgbClr val="3333CC"/>
                </a:solidFill>
              </a:rPr>
              <a:t>A</a:t>
            </a:r>
            <a:r>
              <a:rPr lang="vi-VN" sz="3200">
                <a:solidFill>
                  <a:srgbClr val="3333CC"/>
                </a:solidFill>
              </a:rPr>
              <a:t>. Ổ đĩa và thư mục</a:t>
            </a:r>
          </a:p>
          <a:p>
            <a:r>
              <a:rPr lang="en-US" sz="3200" smtClean="0">
                <a:solidFill>
                  <a:srgbClr val="3333CC"/>
                </a:solidFill>
              </a:rPr>
              <a:t>	</a:t>
            </a:r>
            <a:r>
              <a:rPr lang="vi-VN" sz="3200" smtClean="0">
                <a:solidFill>
                  <a:srgbClr val="3333CC"/>
                </a:solidFill>
              </a:rPr>
              <a:t>B</a:t>
            </a:r>
            <a:r>
              <a:rPr lang="vi-VN" sz="3200">
                <a:solidFill>
                  <a:srgbClr val="3333CC"/>
                </a:solidFill>
              </a:rPr>
              <a:t>. Ổ đĩa </a:t>
            </a:r>
          </a:p>
          <a:p>
            <a:r>
              <a:rPr lang="en-US" sz="3200" smtClean="0">
                <a:solidFill>
                  <a:srgbClr val="3333CC"/>
                </a:solidFill>
              </a:rPr>
              <a:t>	</a:t>
            </a:r>
            <a:r>
              <a:rPr lang="vi-VN" sz="3200" smtClean="0">
                <a:solidFill>
                  <a:srgbClr val="3333CC"/>
                </a:solidFill>
              </a:rPr>
              <a:t>C</a:t>
            </a:r>
            <a:r>
              <a:rPr lang="vi-VN" sz="3200">
                <a:solidFill>
                  <a:srgbClr val="3333CC"/>
                </a:solidFill>
              </a:rPr>
              <a:t>. Thư mục</a:t>
            </a:r>
          </a:p>
          <a:p>
            <a:r>
              <a:rPr lang="en-US" sz="3200" smtClean="0">
                <a:solidFill>
                  <a:srgbClr val="3333CC"/>
                </a:solidFill>
              </a:rPr>
              <a:t>	</a:t>
            </a:r>
            <a:r>
              <a:rPr lang="vi-VN" sz="3200" smtClean="0">
                <a:solidFill>
                  <a:srgbClr val="3333CC"/>
                </a:solidFill>
              </a:rPr>
              <a:t>D</a:t>
            </a:r>
            <a:r>
              <a:rPr lang="vi-VN" sz="3200">
                <a:solidFill>
                  <a:srgbClr val="3333CC"/>
                </a:solidFill>
              </a:rPr>
              <a:t>. Các tệp</a:t>
            </a:r>
            <a:endParaRPr lang="vi-VN" sz="3200" dirty="0">
              <a:solidFill>
                <a:srgbClr val="33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881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Picture1aa (2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3997"/>
            <a:ext cx="10989733" cy="5184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white-board-wooden-frame-50a0x500 (2)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0" y="3132852"/>
            <a:ext cx="8128000" cy="374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Bảng gỗ\bf84005075c14b36ce9c5ef0290567c1-wood-boards-vecto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54" l="0" r="100000">
                        <a14:foregroundMark x1="69962" y1="65828" x2="71356" y2="87130"/>
                        <a14:backgroundMark x1="8250" y1="7445" x2="24875" y2="12847"/>
                        <a14:backgroundMark x1="36125" y1="3212" x2="14625" y2="21752"/>
                        <a14:backgroundMark x1="45750" y1="14745" x2="59750" y2="21460"/>
                        <a14:backgroundMark x1="52500" y1="9927" x2="45000" y2="21898"/>
                        <a14:backgroundMark x1="59875" y1="21460" x2="32125" y2="25547"/>
                        <a14:backgroundMark x1="62000" y1="3650" x2="87750" y2="9489"/>
                        <a14:backgroundMark x1="65625" y1="3504" x2="87375" y2="235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199" y="-799249"/>
            <a:ext cx="6781421" cy="2955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85063" y="3323494"/>
            <a:ext cx="7302137" cy="3139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vi-VN" sz="2600" b="1">
                <a:solidFill>
                  <a:srgbClr val="3333CC"/>
                </a:solidFill>
                <a:cs typeface="Arial" panose="020B0604020202020204" pitchFamily="34" charset="0"/>
              </a:rPr>
              <a:t>Câu 2:  Cây thư mục có tác dụng</a:t>
            </a:r>
            <a:r>
              <a:rPr lang="vi-VN" sz="2600" b="1" smtClean="0">
                <a:solidFill>
                  <a:srgbClr val="3333CC"/>
                </a:solidFill>
                <a:cs typeface="Arial" panose="020B0604020202020204" pitchFamily="34" charset="0"/>
              </a:rPr>
              <a:t>: </a:t>
            </a:r>
            <a:endParaRPr lang="en-US" sz="2600" b="1" smtClean="0">
              <a:solidFill>
                <a:srgbClr val="3333CC"/>
              </a:solidFill>
              <a:cs typeface="Arial" panose="020B0604020202020204" pitchFamily="34" charset="0"/>
            </a:endParaRPr>
          </a:p>
          <a:p>
            <a:pPr lvl="1">
              <a:lnSpc>
                <a:spcPct val="110000"/>
              </a:lnSpc>
            </a:pPr>
            <a:r>
              <a:rPr lang="vi-VN" sz="2600" smtClean="0">
                <a:solidFill>
                  <a:srgbClr val="3333CC"/>
                </a:solidFill>
                <a:cs typeface="Arial" panose="020B0604020202020204" pitchFamily="34" charset="0"/>
              </a:rPr>
              <a:t>A</a:t>
            </a:r>
            <a:r>
              <a:rPr lang="vi-VN" sz="2600">
                <a:solidFill>
                  <a:srgbClr val="3333CC"/>
                </a:solidFill>
                <a:cs typeface="Arial" panose="020B0604020202020204" pitchFamily="34" charset="0"/>
              </a:rPr>
              <a:t>. Biểu diễn cách phân bố các thư mục lưu trong thư </a:t>
            </a:r>
            <a:r>
              <a:rPr lang="vi-VN" sz="2600" smtClean="0">
                <a:solidFill>
                  <a:srgbClr val="3333CC"/>
                </a:solidFill>
                <a:cs typeface="Arial" panose="020B0604020202020204" pitchFamily="34" charset="0"/>
              </a:rPr>
              <a:t>viện</a:t>
            </a:r>
            <a:endParaRPr lang="en-US" sz="2600">
              <a:solidFill>
                <a:srgbClr val="3333CC"/>
              </a:solidFill>
              <a:cs typeface="Arial" panose="020B0604020202020204" pitchFamily="34" charset="0"/>
            </a:endParaRPr>
          </a:p>
          <a:p>
            <a:pPr lvl="1">
              <a:lnSpc>
                <a:spcPct val="110000"/>
              </a:lnSpc>
            </a:pPr>
            <a:r>
              <a:rPr lang="vi-VN" sz="2600" smtClean="0">
                <a:solidFill>
                  <a:srgbClr val="3333CC"/>
                </a:solidFill>
                <a:cs typeface="Arial" panose="020B0604020202020204" pitchFamily="34" charset="0"/>
              </a:rPr>
              <a:t> B</a:t>
            </a:r>
            <a:r>
              <a:rPr lang="vi-VN" sz="2600">
                <a:solidFill>
                  <a:srgbClr val="3333CC"/>
                </a:solidFill>
                <a:cs typeface="Arial" panose="020B0604020202020204" pitchFamily="34" charset="0"/>
              </a:rPr>
              <a:t>. Không liên quan gì đến thư </a:t>
            </a:r>
            <a:r>
              <a:rPr lang="vi-VN" sz="2600" smtClean="0">
                <a:solidFill>
                  <a:srgbClr val="3333CC"/>
                </a:solidFill>
                <a:cs typeface="Arial" panose="020B0604020202020204" pitchFamily="34" charset="0"/>
              </a:rPr>
              <a:t>viện.</a:t>
            </a:r>
            <a:endParaRPr lang="en-US" sz="2600" smtClean="0">
              <a:solidFill>
                <a:srgbClr val="3333CC"/>
              </a:solidFill>
              <a:cs typeface="Arial" panose="020B0604020202020204" pitchFamily="34" charset="0"/>
            </a:endParaRPr>
          </a:p>
          <a:p>
            <a:pPr lvl="1">
              <a:lnSpc>
                <a:spcPct val="110000"/>
              </a:lnSpc>
            </a:pPr>
            <a:r>
              <a:rPr lang="vi-VN" sz="2600" smtClean="0">
                <a:solidFill>
                  <a:srgbClr val="3333CC"/>
                </a:solidFill>
                <a:cs typeface="Arial" panose="020B0604020202020204" pitchFamily="34" charset="0"/>
              </a:rPr>
              <a:t>C</a:t>
            </a:r>
            <a:r>
              <a:rPr lang="vi-VN" sz="2600">
                <a:solidFill>
                  <a:srgbClr val="3333CC"/>
                </a:solidFill>
                <a:cs typeface="Arial" panose="020B0604020202020204" pitchFamily="34" charset="0"/>
              </a:rPr>
              <a:t>. Không liên quan gì đến máy </a:t>
            </a:r>
            <a:r>
              <a:rPr lang="vi-VN" sz="2600" smtClean="0">
                <a:solidFill>
                  <a:srgbClr val="3333CC"/>
                </a:solidFill>
                <a:cs typeface="Arial" panose="020B0604020202020204" pitchFamily="34" charset="0"/>
              </a:rPr>
              <a:t>tính.</a:t>
            </a:r>
            <a:endParaRPr lang="en-US" sz="2600">
              <a:solidFill>
                <a:srgbClr val="3333CC"/>
              </a:solidFill>
              <a:cs typeface="Arial" panose="020B0604020202020204" pitchFamily="34" charset="0"/>
            </a:endParaRPr>
          </a:p>
          <a:p>
            <a:pPr lvl="1">
              <a:lnSpc>
                <a:spcPct val="110000"/>
              </a:lnSpc>
            </a:pPr>
            <a:r>
              <a:rPr lang="vi-VN" sz="2600" smtClean="0">
                <a:solidFill>
                  <a:srgbClr val="3333CC"/>
                </a:solidFill>
                <a:cs typeface="Arial" panose="020B0604020202020204" pitchFamily="34" charset="0"/>
              </a:rPr>
              <a:t>D</a:t>
            </a:r>
            <a:r>
              <a:rPr lang="vi-VN" sz="2600">
                <a:solidFill>
                  <a:srgbClr val="3333CC"/>
                </a:solidFill>
                <a:cs typeface="Arial" panose="020B0604020202020204" pitchFamily="34" charset="0"/>
              </a:rPr>
              <a:t>. Giúp người dùng thấy rõ cách lưu các tệp, thư mục và dễ tìm kiếm hơn</a:t>
            </a:r>
            <a:endParaRPr lang="vi-VN" sz="2600" dirty="0">
              <a:solidFill>
                <a:srgbClr val="3333CC"/>
              </a:solidFill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41242" y="290109"/>
            <a:ext cx="58811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>
                <a:solidFill>
                  <a:srgbClr val="FFFF00"/>
                </a:solidFill>
                <a:cs typeface="Arial" panose="020B0604020202020204" pitchFamily="34" charset="0"/>
              </a:rPr>
              <a:t>D. Giúp người dùng thấy rõ cách lưu các tệp, </a:t>
            </a:r>
            <a:r>
              <a:rPr lang="vi-VN" sz="3200" b="1" smtClean="0">
                <a:solidFill>
                  <a:srgbClr val="FFFF00"/>
                </a:solidFill>
                <a:cs typeface="Arial" panose="020B0604020202020204" pitchFamily="34" charset="0"/>
              </a:rPr>
              <a:t>thư </a:t>
            </a:r>
            <a:r>
              <a:rPr lang="vi-VN" sz="3200" b="1">
                <a:solidFill>
                  <a:srgbClr val="FFFF00"/>
                </a:solidFill>
                <a:cs typeface="Arial" panose="020B0604020202020204" pitchFamily="34" charset="0"/>
              </a:rPr>
              <a:t>mục và dễ tìm kiếm </a:t>
            </a:r>
            <a:r>
              <a:rPr lang="vi-VN" sz="3200" b="1" smtClean="0">
                <a:solidFill>
                  <a:srgbClr val="FFFF00"/>
                </a:solidFill>
                <a:cs typeface="Arial" panose="020B0604020202020204" pitchFamily="34" charset="0"/>
              </a:rPr>
              <a:t>hơn</a:t>
            </a:r>
            <a:r>
              <a:rPr lang="en-US" sz="3200" b="1" smtClean="0">
                <a:solidFill>
                  <a:srgbClr val="FFFF00"/>
                </a:solidFill>
                <a:cs typeface="Arial" panose="020B0604020202020204" pitchFamily="34" charset="0"/>
              </a:rPr>
              <a:t>.</a:t>
            </a:r>
            <a:endParaRPr lang="vi-VN" sz="3200" b="1" dirty="0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323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20" b="100000" l="0" r="9936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76710" y="46642"/>
            <a:ext cx="3891523" cy="8751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113342" y="207232"/>
            <a:ext cx="177324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MỞ ĐẦU</a:t>
            </a:r>
            <a:endParaRPr lang="en-US" sz="3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loud 11"/>
          <p:cNvSpPr/>
          <p:nvPr/>
        </p:nvSpPr>
        <p:spPr>
          <a:xfrm>
            <a:off x="543930" y="1413430"/>
            <a:ext cx="7031089" cy="2442420"/>
          </a:xfrm>
          <a:prstGeom prst="cloud">
            <a:avLst/>
          </a:prstGeom>
          <a:solidFill>
            <a:srgbClr val="FCFFDF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400" dirty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5647" y="1177635"/>
            <a:ext cx="3939044" cy="4100947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182242" y="1997331"/>
            <a:ext cx="59889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HS quan sát hình ảnh 1 cây xanh. </a:t>
            </a:r>
          </a:p>
          <a:p>
            <a:r>
              <a:rPr lang="en-US" sz="280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hãy kể tên các bộ phận của cây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182242" y="5446984"/>
            <a:ext cx="1036484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US" sz="240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-&gt; </a:t>
            </a:r>
            <a:r>
              <a:rPr lang="en-US" sz="240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 bộ phận của cây gồm </a:t>
            </a:r>
            <a:r>
              <a:rPr lang="en-US" sz="240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gốc, rễ, thân, </a:t>
            </a:r>
            <a:r>
              <a:rPr lang="en-US" sz="240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cành, </a:t>
            </a:r>
            <a:r>
              <a:rPr lang="en-US" sz="240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lá.  </a:t>
            </a:r>
            <a:r>
              <a:rPr lang="en-US" sz="240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Vậy cây thư mục trong máy tính có cấu trúc như thế nào? </a:t>
            </a:r>
            <a:r>
              <a:rPr lang="en-US" sz="2400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-&gt;bài học.</a:t>
            </a:r>
            <a:endParaRPr lang="en-US" sz="2400">
              <a:solidFill>
                <a:srgbClr val="FF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591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14"/>
          <p:cNvSpPr/>
          <p:nvPr/>
        </p:nvSpPr>
        <p:spPr>
          <a:xfrm>
            <a:off x="1972492" y="1123406"/>
            <a:ext cx="8488453" cy="3098221"/>
          </a:xfrm>
          <a:prstGeom prst="roundRect">
            <a:avLst>
              <a:gd name="adj" fmla="val 6466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altLang="zh-CN" sz="5000" b="1">
                <a:solidFill>
                  <a:srgbClr val="FF0000"/>
                </a:solidFill>
                <a:cs typeface="Arial" panose="020B0604020202020204" pitchFamily="34" charset="0"/>
              </a:rPr>
              <a:t>TIẾT 21 - BÀI 20</a:t>
            </a:r>
          </a:p>
          <a:p>
            <a:pPr algn="ctr"/>
            <a:r>
              <a:rPr lang="vi-VN" altLang="zh-CN" sz="5000" b="1">
                <a:solidFill>
                  <a:srgbClr val="FF0000"/>
                </a:solidFill>
                <a:cs typeface="Arial" panose="020B0604020202020204" pitchFamily="34" charset="0"/>
              </a:rPr>
              <a:t>CẤU TRÚC CÂY THƯ MỤC</a:t>
            </a:r>
            <a:endParaRPr lang="vi-VN" altLang="zh-CN" sz="5000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7275" t="14285" r="18129" b="11808"/>
          <a:stretch/>
        </p:blipFill>
        <p:spPr>
          <a:xfrm>
            <a:off x="0" y="-137508"/>
            <a:ext cx="2146332" cy="1850664"/>
          </a:xfrm>
          <a:prstGeom prst="rect">
            <a:avLst/>
          </a:prstGeom>
        </p:spPr>
      </p:pic>
      <p:sp>
        <p:nvSpPr>
          <p:cNvPr id="9" name="Cloud Callout 8"/>
          <p:cNvSpPr/>
          <p:nvPr/>
        </p:nvSpPr>
        <p:spPr>
          <a:xfrm rot="20444608">
            <a:off x="9533200" y="815759"/>
            <a:ext cx="2492436" cy="1085556"/>
          </a:xfrm>
          <a:prstGeom prst="cloudCallout">
            <a:avLst>
              <a:gd name="adj1" fmla="val -58278"/>
              <a:gd name="adj2" fmla="val 4731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SGK-49,50</a:t>
            </a:r>
            <a:endParaRPr lang="en-US" sz="2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7018" y="4462647"/>
            <a:ext cx="2143438" cy="2199637"/>
          </a:xfrm>
          <a:prstGeom prst="rect">
            <a:avLst/>
          </a:prstGeom>
          <a:ln w="28575">
            <a:solidFill>
              <a:srgbClr val="FF00FF"/>
            </a:solidFill>
          </a:ln>
        </p:spPr>
      </p:pic>
      <p:pic>
        <p:nvPicPr>
          <p:cNvPr id="11" name="Picture 2" descr="Cho sơ đồ cây thư mục như hình sau: (ảnh 1)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619" y="4454434"/>
            <a:ext cx="1923357" cy="2207849"/>
          </a:xfrm>
          <a:prstGeom prst="rect">
            <a:avLst/>
          </a:prstGeom>
          <a:noFill/>
          <a:ln w="28575">
            <a:solidFill>
              <a:srgbClr val="FF006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Tin học 7 Bài 3: Thực hành thao tác với tệp và thư mục | Chân trời sáng tạo (ảnh 2)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1030" y="4466938"/>
            <a:ext cx="2325772" cy="2050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4922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644406" y="726745"/>
            <a:ext cx="5769707" cy="588600"/>
            <a:chOff x="689904" y="1379897"/>
            <a:chExt cx="5769707" cy="588600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535915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Cấu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trúc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cây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endParaRPr lang="en-US" sz="28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103918" y="55421"/>
            <a:ext cx="4353220" cy="701545"/>
            <a:chOff x="4214754" y="1030160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214754" y="1030160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91839" y="1102780"/>
              <a:ext cx="722412" cy="598704"/>
            </a:xfrm>
            <a:prstGeom prst="rect">
              <a:avLst/>
            </a:prstGeom>
          </p:spPr>
        </p:pic>
      </p:grpSp>
      <p:grpSp>
        <p:nvGrpSpPr>
          <p:cNvPr id="15" name="Group 14"/>
          <p:cNvGrpSpPr/>
          <p:nvPr/>
        </p:nvGrpSpPr>
        <p:grpSpPr>
          <a:xfrm>
            <a:off x="248366" y="2451494"/>
            <a:ext cx="2769577" cy="4171375"/>
            <a:chOff x="8904815" y="817125"/>
            <a:chExt cx="3087892" cy="379338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04815" y="817125"/>
              <a:ext cx="3087892" cy="339439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80210" y="4315840"/>
              <a:ext cx="2946076" cy="294670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</p:pic>
      </p:grp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5259054" y="2466476"/>
            <a:ext cx="3868615" cy="523220"/>
          </a:xfrm>
          <a:prstGeom prst="rect">
            <a:avLst/>
          </a:prstGeom>
          <a:solidFill>
            <a:srgbClr val="F4FB93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PHIẾU HỌC TẬP SỐ 1 </a:t>
            </a:r>
            <a:endParaRPr kumimoji="0" lang="en-US" altLang="en-US" sz="2800" b="0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3187337" y="3312253"/>
            <a:ext cx="9004663" cy="286232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3000" b="0" i="0" u="none" strike="noStrike" cap="none" normalizeH="0" baseline="0" smtClean="0">
                <a:ln>
                  <a:noFill/>
                </a:ln>
                <a:solidFill>
                  <a:srgbClr val="3333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Thư mục </a:t>
            </a:r>
            <a:r>
              <a:rPr kumimoji="0" lang="en-US" altLang="en-US" sz="3000" b="1" i="0" u="none" strike="noStrike" cap="none" normalizeH="0" baseline="0" smtClean="0">
                <a:ln>
                  <a:noFill/>
                </a:ln>
                <a:solidFill>
                  <a:srgbClr val="3333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Hoa</a:t>
            </a:r>
            <a:r>
              <a:rPr kumimoji="0" lang="en-US" altLang="en-US" sz="3000" b="0" i="0" u="none" strike="noStrike" cap="none" normalizeH="0" baseline="0" smtClean="0">
                <a:ln>
                  <a:noFill/>
                </a:ln>
                <a:solidFill>
                  <a:srgbClr val="3333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chứa các thư mục con nào?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i-FI" altLang="en-US" sz="3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Tieng Viet, Tin hoc, Toan</a:t>
            </a:r>
            <a:endParaRPr kumimoji="0" lang="en-US" altLang="en-US" sz="3000" b="1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3000" b="0" i="0" u="none" strike="noStrike" cap="none" normalizeH="0" baseline="0" smtClean="0">
                <a:ln>
                  <a:noFill/>
                </a:ln>
                <a:solidFill>
                  <a:srgbClr val="3333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Thư mục </a:t>
            </a:r>
            <a:r>
              <a:rPr kumimoji="0" lang="en-US" altLang="en-US" sz="3000" b="1" i="0" u="none" strike="noStrike" cap="none" normalizeH="0" baseline="0" smtClean="0">
                <a:ln>
                  <a:noFill/>
                </a:ln>
                <a:solidFill>
                  <a:srgbClr val="3333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Toan</a:t>
            </a:r>
            <a:r>
              <a:rPr kumimoji="0" lang="en-US" altLang="en-US" sz="3000" b="0" i="0" u="none" strike="noStrike" cap="none" normalizeH="0" baseline="0" smtClean="0">
                <a:ln>
                  <a:noFill/>
                </a:ln>
                <a:solidFill>
                  <a:srgbClr val="3333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chứa các thư mục con và tệp nào?</a:t>
            </a:r>
            <a:endParaRPr kumimoji="0" lang="en-US" altLang="en-US" sz="3000" b="0" i="0" u="none" strike="noStrike" cap="none" normalizeH="0" baseline="0" smtClean="0">
              <a:ln>
                <a:noFill/>
              </a:ln>
              <a:solidFill>
                <a:srgbClr val="3333CC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000" b="1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Hinh </a:t>
            </a:r>
            <a:r>
              <a:rPr lang="en-US" altLang="en-US" sz="3000" b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hoc, So hoc và 2 tệp Vi </a:t>
            </a:r>
            <a:r>
              <a:rPr lang="en-US" altLang="en-US" sz="3000" b="1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du </a:t>
            </a:r>
            <a:r>
              <a:rPr lang="en-US" altLang="en-US" sz="3000" b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1.doc, Vi </a:t>
            </a:r>
            <a:r>
              <a:rPr lang="en-US" altLang="en-US" sz="3000" b="1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du </a:t>
            </a:r>
            <a:r>
              <a:rPr lang="en-US" altLang="en-US" sz="3000" b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2.doc</a:t>
            </a:r>
            <a:r>
              <a:rPr lang="en-US" altLang="en-US" sz="300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kumimoji="0" lang="en-US" altLang="en-US" sz="3000" b="0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074332" y="1366066"/>
            <a:ext cx="91671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altLang="en-US" sz="240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 cùng bạn </a:t>
            </a:r>
            <a:r>
              <a:rPr lang="en-US" altLang="en-US" sz="2400" smtClean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thảo luận nhóm đôi, quan </a:t>
            </a:r>
            <a:r>
              <a:rPr lang="en-US" altLang="en-US" sz="240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sát sơ đồ cây thư mục trong hình 20.1 và </a:t>
            </a:r>
            <a:r>
              <a:rPr lang="en-US" altLang="en-US" sz="2400" smtClean="0">
                <a:solidFill>
                  <a:srgbClr val="3333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hoàn thành phiếu học tập số 1: (2’)</a:t>
            </a:r>
            <a:endParaRPr lang="en-US" altLang="en-US" sz="240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578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658311" y="545251"/>
            <a:ext cx="5769707" cy="588600"/>
            <a:chOff x="689904" y="1379897"/>
            <a:chExt cx="5769707" cy="588600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13896" cy="523220"/>
              <a:chOff x="1082666" y="1379837"/>
              <a:chExt cx="413896" cy="523220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1389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535915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Cấu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trúc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cây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endParaRPr lang="en-US" sz="28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131671" y="5251"/>
            <a:ext cx="3920307" cy="544198"/>
            <a:chOff x="4171674" y="890735"/>
            <a:chExt cx="4353220" cy="544198"/>
          </a:xfrm>
        </p:grpSpPr>
        <p:sp>
          <p:nvSpPr>
            <p:cNvPr id="13" name="Rounded Rectangle 12"/>
            <p:cNvSpPr/>
            <p:nvPr/>
          </p:nvSpPr>
          <p:spPr>
            <a:xfrm>
              <a:off x="4171674" y="890735"/>
              <a:ext cx="4353220" cy="458129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91839" y="1102780"/>
              <a:ext cx="445974" cy="332153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3800" y="1399309"/>
            <a:ext cx="2807858" cy="43633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2623" y="6082272"/>
            <a:ext cx="2753014" cy="340916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15" name="Picture 1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353" y="1399309"/>
            <a:ext cx="2713633" cy="4325087"/>
          </a:xfrm>
          <a:prstGeom prst="rect">
            <a:avLst/>
          </a:prstGeom>
        </p:spPr>
      </p:pic>
      <p:sp>
        <p:nvSpPr>
          <p:cNvPr id="18" name="Cloud 17"/>
          <p:cNvSpPr/>
          <p:nvPr/>
        </p:nvSpPr>
        <p:spPr>
          <a:xfrm>
            <a:off x="405372" y="1814945"/>
            <a:ext cx="6151720" cy="3449782"/>
          </a:xfrm>
          <a:prstGeom prst="cloud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400" dirty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30027" y="2570340"/>
            <a:ext cx="539807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spc="-20" dirty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? </a:t>
            </a:r>
            <a:r>
              <a:rPr lang="en-US" sz="3000" spc="-20" dirty="0" err="1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Việc</a:t>
            </a:r>
            <a:r>
              <a:rPr lang="en-US" sz="3000" spc="-20" dirty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3000" spc="-20" dirty="0" err="1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sắp</a:t>
            </a:r>
            <a:r>
              <a:rPr lang="en-US" sz="3000" spc="-20" dirty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3000" spc="-20" dirty="0" err="1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xếp</a:t>
            </a:r>
            <a:r>
              <a:rPr lang="en-US" sz="3000" spc="-20" dirty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3000" spc="-20" dirty="0" err="1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các</a:t>
            </a:r>
            <a:r>
              <a:rPr lang="en-US" sz="3000" spc="-20" dirty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3000" spc="-20" dirty="0" err="1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thư</a:t>
            </a:r>
            <a:r>
              <a:rPr lang="en-US" sz="3000" spc="-20" dirty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3000" spc="-20" dirty="0" err="1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mục</a:t>
            </a:r>
            <a:r>
              <a:rPr lang="en-US" sz="3000" spc="-20" dirty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3000" spc="-20" dirty="0" err="1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trong</a:t>
            </a:r>
            <a:r>
              <a:rPr lang="en-US" sz="3000" spc="-20" dirty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3000" spc="-20" dirty="0" err="1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máy</a:t>
            </a:r>
            <a:r>
              <a:rPr lang="en-US" sz="3000" spc="-20" dirty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3000" spc="-20" dirty="0" err="1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tính</a:t>
            </a:r>
            <a:r>
              <a:rPr lang="en-US" sz="3000" spc="-20" dirty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3000" spc="-20" dirty="0" err="1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có</a:t>
            </a:r>
            <a:r>
              <a:rPr lang="en-US" sz="3000" spc="-20" dirty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3000" spc="-20" dirty="0" err="1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điểm</a:t>
            </a:r>
            <a:r>
              <a:rPr lang="en-US" sz="3000" spc="-20" dirty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3000" spc="-20" dirty="0" err="1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gì</a:t>
            </a:r>
            <a:r>
              <a:rPr lang="en-US" sz="3000" spc="-20" dirty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3000" spc="-20" dirty="0" err="1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giống</a:t>
            </a:r>
            <a:r>
              <a:rPr lang="en-US" sz="3000" spc="-20" dirty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3000" spc="-20" dirty="0" err="1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với</a:t>
            </a:r>
            <a:r>
              <a:rPr lang="en-US" sz="3000" spc="-20" dirty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3000" spc="-20" dirty="0" err="1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các</a:t>
            </a:r>
            <a:r>
              <a:rPr lang="en-US" sz="3000" spc="-20" dirty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3000" spc="-20" dirty="0" err="1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bộ</a:t>
            </a:r>
            <a:r>
              <a:rPr lang="en-US" sz="3000" spc="-20" dirty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3000" spc="-20" dirty="0" err="1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phận</a:t>
            </a:r>
            <a:r>
              <a:rPr lang="en-US" sz="3000" spc="-20" dirty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3000" spc="-20" dirty="0" err="1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của</a:t>
            </a:r>
            <a:r>
              <a:rPr lang="en-US" sz="3000" spc="-20" dirty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3000" spc="-20" dirty="0" err="1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cây</a:t>
            </a:r>
            <a:r>
              <a:rPr lang="en-US" sz="3000" spc="-20" dirty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?  </a:t>
            </a:r>
            <a:r>
              <a:rPr lang="en-US" sz="3000" spc="-2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(2’)</a:t>
            </a:r>
            <a:endParaRPr lang="en-US" sz="3000" dirty="0">
              <a:solidFill>
                <a:srgbClr val="3333FF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14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658311" y="545251"/>
            <a:ext cx="5024312" cy="553998"/>
            <a:chOff x="689904" y="1379897"/>
            <a:chExt cx="5024312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prstClr val="white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461376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Cấu</a:t>
              </a:r>
              <a:r>
                <a:rPr lang="en-US" sz="24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trúc</a:t>
              </a:r>
              <a:r>
                <a:rPr lang="en-US" sz="24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cây</a:t>
              </a:r>
              <a:r>
                <a:rPr lang="en-US" sz="24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24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24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4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endPara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103962" y="-1042"/>
            <a:ext cx="3920307" cy="636673"/>
            <a:chOff x="4171674" y="890735"/>
            <a:chExt cx="4353220" cy="636673"/>
          </a:xfrm>
        </p:grpSpPr>
        <p:sp>
          <p:nvSpPr>
            <p:cNvPr id="13" name="Rounded Rectangle 12"/>
            <p:cNvSpPr/>
            <p:nvPr/>
          </p:nvSpPr>
          <p:spPr>
            <a:xfrm>
              <a:off x="4171674" y="890735"/>
              <a:ext cx="4353220" cy="636673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73464" y="927407"/>
              <a:ext cx="710236" cy="528971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8364" y="3645595"/>
            <a:ext cx="3510748" cy="251497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8676" y="6250989"/>
            <a:ext cx="2753014" cy="340916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239324" y="1438761"/>
            <a:ext cx="8272833" cy="472180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635" indent="-1905" algn="ctr">
              <a:lnSpc>
                <a:spcPct val="107000"/>
              </a:lnSpc>
              <a:spcAft>
                <a:spcPts val="800"/>
              </a:spcAft>
            </a:pPr>
            <a:r>
              <a:rPr lang="vi-VN" sz="2500">
                <a:solidFill>
                  <a:srgbClr val="C0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Gv phân tích cấu trúc cây thư mục cho </a:t>
            </a:r>
            <a:r>
              <a:rPr lang="vi-VN" sz="2500" smtClean="0">
                <a:solidFill>
                  <a:srgbClr val="C0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hs.</a:t>
            </a:r>
            <a:endParaRPr lang="en-US" sz="2500" smtClean="0">
              <a:solidFill>
                <a:srgbClr val="C00000"/>
              </a:solidFill>
              <a:latin typeface="Arial" panose="020B0604020202020204" pitchFamily="34" charset="0"/>
              <a:ea typeface="MS Mincho"/>
              <a:cs typeface="Arial" panose="020B0604020202020204" pitchFamily="34" charset="0"/>
            </a:endParaRPr>
          </a:p>
          <a:p>
            <a:pPr marL="635" indent="-1905" algn="just">
              <a:lnSpc>
                <a:spcPct val="107000"/>
              </a:lnSpc>
              <a:spcAft>
                <a:spcPts val="800"/>
              </a:spcAft>
            </a:pPr>
            <a:r>
              <a:rPr lang="en-US" sz="250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-&gt;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Trong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sơ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đồ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cây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thư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mục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trên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cũng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xuất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phát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từ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một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gốc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(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Thư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mục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gốc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–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Thư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mục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Hoa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),</a:t>
            </a:r>
          </a:p>
          <a:p>
            <a:pPr marL="635" indent="-1905" algn="just">
              <a:lnSpc>
                <a:spcPct val="107000"/>
              </a:lnSpc>
              <a:spcAft>
                <a:spcPts val="800"/>
              </a:spcAft>
            </a:pP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chia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ra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thành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các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nhánh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lớn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(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Thư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mục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con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của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thư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mục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gốc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Tieng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Viet, Tin hoc,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Toan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) </a:t>
            </a:r>
          </a:p>
          <a:p>
            <a:pPr marL="635" indent="-1905" algn="just">
              <a:lnSpc>
                <a:spcPct val="107000"/>
              </a:lnSpc>
              <a:spcAft>
                <a:spcPts val="800"/>
              </a:spcAft>
            </a:pP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và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tiếp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tục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chia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ra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các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nhánh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nhỏ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hơn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(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Thư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mục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con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của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thư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mục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Toan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–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Hinh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hoc, So hoc) </a:t>
            </a:r>
          </a:p>
          <a:p>
            <a:pPr marL="635" indent="-1905" algn="just">
              <a:lnSpc>
                <a:spcPct val="107000"/>
              </a:lnSpc>
              <a:spcAft>
                <a:spcPts val="800"/>
              </a:spcAft>
            </a:pP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và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các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lá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,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quả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(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Là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các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tệp</a:t>
            </a:r>
            <a:r>
              <a:rPr lang="en-US" sz="2500" dirty="0" smtClean="0">
                <a:solidFill>
                  <a:srgbClr val="3333FF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: Vi du 1.doc; Vi du 2. doc).</a:t>
            </a:r>
          </a:p>
          <a:p>
            <a:pPr marL="455930" indent="-4572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2500" smtClean="0">
                <a:solidFill>
                  <a:srgbClr val="FF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Do </a:t>
            </a:r>
            <a:r>
              <a:rPr lang="en-US" sz="2500" dirty="0" err="1" smtClean="0">
                <a:solidFill>
                  <a:srgbClr val="FF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đó</a:t>
            </a:r>
            <a:r>
              <a:rPr lang="en-US" sz="2500" dirty="0" smtClean="0">
                <a:solidFill>
                  <a:srgbClr val="FF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, </a:t>
            </a:r>
            <a:r>
              <a:rPr lang="en-US" sz="2500" dirty="0" err="1" smtClean="0">
                <a:solidFill>
                  <a:srgbClr val="FF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người</a:t>
            </a:r>
            <a:r>
              <a:rPr lang="en-US" sz="2500" dirty="0" smtClean="0">
                <a:solidFill>
                  <a:srgbClr val="FF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ta </a:t>
            </a:r>
            <a:r>
              <a:rPr lang="en-US" sz="2500" dirty="0" err="1" smtClean="0">
                <a:solidFill>
                  <a:srgbClr val="FF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gọi</a:t>
            </a:r>
            <a:r>
              <a:rPr lang="en-US" sz="2500" dirty="0" smtClean="0">
                <a:solidFill>
                  <a:srgbClr val="FF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FF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tên</a:t>
            </a:r>
            <a:r>
              <a:rPr lang="en-US" sz="2500" dirty="0" smtClean="0">
                <a:solidFill>
                  <a:srgbClr val="FF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FF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sơ</a:t>
            </a:r>
            <a:r>
              <a:rPr lang="en-US" sz="2500" dirty="0" smtClean="0">
                <a:solidFill>
                  <a:srgbClr val="FF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FF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đồ</a:t>
            </a:r>
            <a:r>
              <a:rPr lang="en-US" sz="2500" dirty="0" smtClean="0">
                <a:solidFill>
                  <a:srgbClr val="FF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FF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thư</a:t>
            </a:r>
            <a:r>
              <a:rPr lang="en-US" sz="2500" dirty="0" smtClean="0">
                <a:solidFill>
                  <a:srgbClr val="FF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FF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mục</a:t>
            </a:r>
            <a:r>
              <a:rPr lang="en-US" sz="2500" dirty="0" smtClean="0">
                <a:solidFill>
                  <a:srgbClr val="FF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FF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là</a:t>
            </a:r>
            <a:r>
              <a:rPr lang="en-US" sz="2500" dirty="0" smtClean="0">
                <a:solidFill>
                  <a:srgbClr val="FF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sơ</a:t>
            </a:r>
            <a:r>
              <a:rPr lang="en-US" sz="2500" b="1" dirty="0" smtClean="0">
                <a:solidFill>
                  <a:srgbClr val="FF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đồ</a:t>
            </a:r>
            <a:r>
              <a:rPr lang="en-US" sz="2500" b="1" dirty="0" smtClean="0">
                <a:solidFill>
                  <a:srgbClr val="FF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cây</a:t>
            </a:r>
            <a:r>
              <a:rPr lang="en-US" sz="2500" b="1" dirty="0" smtClean="0">
                <a:solidFill>
                  <a:srgbClr val="FF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thư</a:t>
            </a:r>
            <a:r>
              <a:rPr lang="en-US" sz="2500" b="1" dirty="0" smtClean="0">
                <a:solidFill>
                  <a:srgbClr val="FF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 </a:t>
            </a:r>
            <a:r>
              <a:rPr lang="en-US" sz="2500" b="1" err="1" smtClean="0">
                <a:solidFill>
                  <a:srgbClr val="FF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mục</a:t>
            </a:r>
            <a:r>
              <a:rPr lang="en-US" sz="2500" b="1" smtClean="0">
                <a:solidFill>
                  <a:srgbClr val="FF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.</a:t>
            </a:r>
            <a:endParaRPr lang="en-US" sz="2500" b="1" dirty="0" smtClean="0">
              <a:solidFill>
                <a:srgbClr val="FF0000"/>
              </a:solidFill>
              <a:latin typeface="Arial" panose="020B0604020202020204" pitchFamily="34" charset="0"/>
              <a:ea typeface="MS Mincho"/>
              <a:cs typeface="Arial" panose="020B0604020202020204" pitchFamily="34" charset="0"/>
            </a:endParaRPr>
          </a:p>
        </p:txBody>
      </p:sp>
      <p:pic>
        <p:nvPicPr>
          <p:cNvPr id="15" name="Picture 1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8364" y="841463"/>
            <a:ext cx="3378588" cy="251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677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2647</TotalTime>
  <Words>1092</Words>
  <Application>Microsoft Office PowerPoint</Application>
  <PresentationFormat>Widescreen</PresentationFormat>
  <Paragraphs>107</Paragraphs>
  <Slides>17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17</vt:i4>
      </vt:variant>
    </vt:vector>
  </HeadingPairs>
  <TitlesOfParts>
    <vt:vector size="32" baseType="lpstr">
      <vt:lpstr>宋体</vt:lpstr>
      <vt:lpstr>Arial</vt:lpstr>
      <vt:lpstr>Calibri</vt:lpstr>
      <vt:lpstr>Calibri Light</vt:lpstr>
      <vt:lpstr>Century Gothic</vt:lpstr>
      <vt:lpstr>MS Mincho</vt:lpstr>
      <vt:lpstr>Tahoma</vt:lpstr>
      <vt:lpstr>Times New Roman</vt:lpstr>
      <vt:lpstr>Wingdings</vt:lpstr>
      <vt:lpstr>Wingdings 3</vt:lpstr>
      <vt:lpstr>Wisp</vt:lpstr>
      <vt:lpstr>Office Theme</vt:lpstr>
      <vt:lpstr>Default Design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463</cp:revision>
  <dcterms:created xsi:type="dcterms:W3CDTF">2022-01-27T15:18:21Z</dcterms:created>
  <dcterms:modified xsi:type="dcterms:W3CDTF">2023-08-28T15:56:17Z</dcterms:modified>
</cp:coreProperties>
</file>