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351" r:id="rId4"/>
    <p:sldId id="353" r:id="rId5"/>
    <p:sldId id="354" r:id="rId6"/>
    <p:sldId id="355" r:id="rId7"/>
    <p:sldId id="356" r:id="rId8"/>
    <p:sldId id="341" r:id="rId9"/>
    <p:sldId id="257" r:id="rId10"/>
    <p:sldId id="301" r:id="rId11"/>
    <p:sldId id="340" r:id="rId12"/>
    <p:sldId id="349" r:id="rId13"/>
    <p:sldId id="350" r:id="rId14"/>
    <p:sldId id="343" r:id="rId15"/>
    <p:sldId id="344" r:id="rId16"/>
    <p:sldId id="323" r:id="rId17"/>
    <p:sldId id="347" r:id="rId18"/>
    <p:sldId id="346" r:id="rId19"/>
    <p:sldId id="348" r:id="rId20"/>
    <p:sldId id="285" r:id="rId21"/>
    <p:sldId id="265" r:id="rId22"/>
    <p:sldId id="319" r:id="rId23"/>
    <p:sldId id="35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33CC"/>
    <a:srgbClr val="FF00FF"/>
    <a:srgbClr val="3333FF"/>
    <a:srgbClr val="CC0066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49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73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015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00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6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102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079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740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4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979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320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427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636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123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14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323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8179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80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2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731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633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416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5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4BCE056-1FE6-4272-BE12-937DFDF81A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FA11641-0518-473D-B0E1-40EAE822B4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67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764A3-ACE3-4674-B38A-355FD36A16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8E089-59A3-4BC8-80A4-26376508E6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1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pn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slide" Target="slide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3.png"/><Relationship Id="rId7" Type="http://schemas.openxmlformats.org/officeDocument/2006/relationships/image" Target="../media/image1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slide" Target="slide3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3.png"/><Relationship Id="rId7" Type="http://schemas.openxmlformats.org/officeDocument/2006/relationships/image" Target="../media/image1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slide" Target="slide3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347359" y="42505"/>
            <a:ext cx="9144000" cy="33864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prstTxWarp prst="textChevronInverted">
              <a:avLst>
                <a:gd name="adj" fmla="val 100000"/>
              </a:avLst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mtClean="0">
                <a:ln w="38100">
                  <a:solidFill>
                    <a:srgbClr val="CC0066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 CHÀO CÁC EM </a:t>
            </a:r>
          </a:p>
          <a:p>
            <a:r>
              <a:rPr lang="en-US" sz="5400" b="1" smtClean="0">
                <a:ln w="38100">
                  <a:solidFill>
                    <a:srgbClr val="CC0066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 SINH</a:t>
            </a:r>
            <a:endParaRPr lang="en-US" sz="5400" b="1" dirty="0">
              <a:ln w="38100">
                <a:solidFill>
                  <a:srgbClr val="CC0066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4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011881" y="109941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221770" y="871489"/>
            <a:ext cx="2538053" cy="553998"/>
            <a:chOff x="689904" y="1379897"/>
            <a:chExt cx="2538053" cy="553998"/>
          </a:xfrm>
        </p:grpSpPr>
        <p:grpSp>
          <p:nvGrpSpPr>
            <p:cNvPr id="18" name="Group 17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03268" y="1665011"/>
            <a:ext cx="7461833" cy="2440804"/>
            <a:chOff x="5823631" y="1147719"/>
            <a:chExt cx="5419865" cy="4011616"/>
          </a:xfrm>
        </p:grpSpPr>
        <p:sp>
          <p:nvSpPr>
            <p:cNvPr id="25" name="Rectangle 24"/>
            <p:cNvSpPr/>
            <p:nvPr/>
          </p:nvSpPr>
          <p:spPr>
            <a:xfrm>
              <a:off x="5951642" y="1213701"/>
              <a:ext cx="5206574" cy="39456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 hành lại thao tác tao thư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 hoc 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 Từ thao 3 đến thao tác 5. t/g 2’</a:t>
              </a: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5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Gọi hs lên thực hiện lại thao tác trên máy GV cho cả lớp cùng quan sát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5823631" y="1147719"/>
              <a:ext cx="5419865" cy="401161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738762"/>
              </p:ext>
            </p:extLst>
          </p:nvPr>
        </p:nvGraphicFramePr>
        <p:xfrm>
          <a:off x="8611565" y="1665015"/>
          <a:ext cx="2622948" cy="3879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Bitmap Image" r:id="rId4" imgW="1609524" imgH="1419048" progId="Paint.Picture">
                  <p:embed/>
                </p:oleObj>
              </mc:Choice>
              <mc:Fallback>
                <p:oleObj name="Bitmap Image" r:id="rId4" imgW="1609524" imgH="14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1565" y="1665015"/>
                        <a:ext cx="2622948" cy="3879258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977485" y="4389740"/>
            <a:ext cx="7461833" cy="1420751"/>
            <a:chOff x="5844996" y="848052"/>
            <a:chExt cx="5419865" cy="4527693"/>
          </a:xfrm>
        </p:grpSpPr>
        <p:sp>
          <p:nvSpPr>
            <p:cNvPr id="16" name="Rectangle 15"/>
            <p:cNvSpPr/>
            <p:nvPr/>
          </p:nvSpPr>
          <p:spPr>
            <a:xfrm>
              <a:off x="5951641" y="1591607"/>
              <a:ext cx="5206574" cy="3040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en-US" sz="2800" smtClean="0">
                  <a:solidFill>
                    <a:srgbClr val="FF0000"/>
                  </a:solidFill>
                </a:rPr>
                <a:t>Vậy </a:t>
              </a:r>
              <a:r>
                <a:rPr lang="en-US" sz="2800">
                  <a:solidFill>
                    <a:srgbClr val="FF0000"/>
                  </a:solidFill>
                </a:rPr>
                <a:t>bây giờ cô muốn tạo thư mục con của thư mục </a:t>
              </a:r>
              <a:r>
                <a:rPr lang="en-US" sz="2800" b="1">
                  <a:solidFill>
                    <a:srgbClr val="FF0000"/>
                  </a:solidFill>
                </a:rPr>
                <a:t>LAN 3B</a:t>
              </a:r>
              <a:r>
                <a:rPr lang="en-US" sz="2800">
                  <a:solidFill>
                    <a:srgbClr val="FF0000"/>
                  </a:solidFill>
                </a:rPr>
                <a:t> thì thực hiện </a:t>
              </a:r>
              <a:r>
                <a:rPr lang="en-US" sz="2800" smtClean="0">
                  <a:solidFill>
                    <a:srgbClr val="FF0000"/>
                  </a:solidFill>
                </a:rPr>
                <a:t>ntn-&gt;</a:t>
              </a:r>
              <a:r>
                <a:rPr lang="en-US" sz="2800">
                  <a:solidFill>
                    <a:srgbClr val="FF0000"/>
                  </a:solidFill>
                </a:rPr>
                <a:t> </a:t>
              </a:r>
              <a:r>
                <a:rPr lang="en-US" sz="2800" smtClean="0">
                  <a:solidFill>
                    <a:srgbClr val="FF0000"/>
                  </a:solidFill>
                </a:rPr>
                <a:t>hđb</a:t>
              </a:r>
              <a:endParaRPr lang="en-US" sz="2800">
                <a:solidFill>
                  <a:srgbClr val="FF0000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5844996" y="848052"/>
              <a:ext cx="5419865" cy="452769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300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76226" y="718316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9" y="161366"/>
            <a:ext cx="4306335" cy="647330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284700" y="1218469"/>
            <a:ext cx="5894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</a:t>
            </a:r>
            <a:r>
              <a:rPr lang="vi-VN" sz="2400" smtClean="0"/>
              <a:t>. </a:t>
            </a:r>
            <a:r>
              <a:rPr lang="vi-VN" sz="2400" dirty="0"/>
              <a:t>Tạo thư </a:t>
            </a:r>
            <a:r>
              <a:rPr lang="vi-VN" sz="2400"/>
              <a:t>mục </a:t>
            </a:r>
            <a:r>
              <a:rPr lang="en-US" sz="2400" smtClean="0"/>
              <a:t>con của thư mục </a:t>
            </a:r>
            <a:r>
              <a:rPr lang="vi-VN" sz="2400" b="1" smtClean="0"/>
              <a:t>LAN </a:t>
            </a:r>
            <a:r>
              <a:rPr lang="vi-VN" sz="2400" b="1"/>
              <a:t>3B 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200390" y="2371702"/>
            <a:ext cx="9005325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200" dirty="0">
                <a:solidFill>
                  <a:srgbClr val="FF0066"/>
                </a:solidFill>
              </a:rPr>
              <a:t>[1]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3333CC"/>
                </a:solidFill>
              </a:rPr>
              <a:t>Nháy đúp chuột vào biểu </a:t>
            </a:r>
            <a:r>
              <a:rPr lang="vi-VN" sz="2200">
                <a:solidFill>
                  <a:srgbClr val="3333CC"/>
                </a:solidFill>
              </a:rPr>
              <a:t>tượng </a:t>
            </a:r>
            <a:r>
              <a:rPr lang="vi-VN" sz="2000" b="1"/>
              <a:t>LAN 3B </a:t>
            </a:r>
            <a:r>
              <a:rPr lang="en-US" sz="2000" b="1" smtClean="0"/>
              <a:t>; </a:t>
            </a:r>
            <a:r>
              <a:rPr lang="en-US" sz="2200" smtClean="0">
                <a:solidFill>
                  <a:srgbClr val="3333CC"/>
                </a:solidFill>
              </a:rPr>
              <a:t>xem hình 21.4</a:t>
            </a:r>
          </a:p>
          <a:p>
            <a:pPr>
              <a:lnSpc>
                <a:spcPct val="120000"/>
              </a:lnSpc>
            </a:pPr>
            <a:r>
              <a:rPr lang="vi-VN" sz="2200" smtClean="0">
                <a:solidFill>
                  <a:srgbClr val="FF0066"/>
                </a:solidFill>
              </a:rPr>
              <a:t>[</a:t>
            </a:r>
            <a:r>
              <a:rPr lang="vi-VN" sz="2200" dirty="0">
                <a:solidFill>
                  <a:srgbClr val="FF0066"/>
                </a:solidFill>
              </a:rPr>
              <a:t>2</a:t>
            </a:r>
            <a:r>
              <a:rPr lang="vi-VN" sz="2200">
                <a:solidFill>
                  <a:srgbClr val="FF0066"/>
                </a:solidFill>
              </a:rPr>
              <a:t>]</a:t>
            </a:r>
            <a:r>
              <a:rPr lang="vi-VN" sz="2200"/>
              <a:t> </a:t>
            </a:r>
            <a:r>
              <a:rPr lang="vi-VN" sz="2200" smtClean="0">
                <a:solidFill>
                  <a:srgbClr val="3333CC"/>
                </a:solidFill>
              </a:rPr>
              <a:t>Nháy </a:t>
            </a:r>
            <a:r>
              <a:rPr lang="vi-VN" sz="2200" dirty="0">
                <a:solidFill>
                  <a:srgbClr val="3333CC"/>
                </a:solidFill>
              </a:rPr>
              <a:t>chuột </a:t>
            </a:r>
            <a:r>
              <a:rPr lang="vi-VN" sz="2200">
                <a:solidFill>
                  <a:srgbClr val="3333CC"/>
                </a:solidFill>
              </a:rPr>
              <a:t>vào </a:t>
            </a:r>
            <a:r>
              <a:rPr lang="vi-VN" sz="2200" b="1">
                <a:solidFill>
                  <a:srgbClr val="3333CC"/>
                </a:solidFill>
              </a:rPr>
              <a:t>Home</a:t>
            </a:r>
            <a:r>
              <a:rPr lang="en-US" sz="2200" smtClean="0">
                <a:solidFill>
                  <a:srgbClr val="3333CC"/>
                </a:solidFill>
              </a:rPr>
              <a:t>,</a:t>
            </a:r>
            <a:r>
              <a:rPr lang="vi-VN" sz="2200" smtClean="0">
                <a:solidFill>
                  <a:srgbClr val="3333CC"/>
                </a:solidFill>
              </a:rPr>
              <a:t> </a:t>
            </a:r>
            <a:r>
              <a:rPr lang="vi-VN" sz="2200">
                <a:solidFill>
                  <a:srgbClr val="3333CC"/>
                </a:solidFill>
              </a:rPr>
              <a:t>xuất </a:t>
            </a:r>
            <a:r>
              <a:rPr lang="vi-VN" sz="2200" smtClean="0">
                <a:solidFill>
                  <a:srgbClr val="3333CC"/>
                </a:solidFill>
              </a:rPr>
              <a:t>hiện</a:t>
            </a:r>
            <a:r>
              <a:rPr lang="en-US" sz="2200" smtClean="0">
                <a:solidFill>
                  <a:srgbClr val="3333CC"/>
                </a:solidFill>
              </a:rPr>
              <a:t> dải lệnh </a:t>
            </a:r>
            <a:r>
              <a:rPr lang="vi-VN" sz="2200" b="1">
                <a:solidFill>
                  <a:srgbClr val="3333CC"/>
                </a:solidFill>
              </a:rPr>
              <a:t>Home</a:t>
            </a:r>
            <a:r>
              <a:rPr lang="en-US" sz="2200" smtClean="0">
                <a:solidFill>
                  <a:srgbClr val="3333CC"/>
                </a:solidFill>
              </a:rPr>
              <a:t> như hình 21.5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b="25366"/>
          <a:stretch/>
        </p:blipFill>
        <p:spPr>
          <a:xfrm>
            <a:off x="3019324" y="3317688"/>
            <a:ext cx="5004826" cy="7825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56125" y="4035263"/>
            <a:ext cx="538160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 dirty="0">
                <a:solidFill>
                  <a:srgbClr val="FF0066"/>
                </a:solidFill>
              </a:rPr>
              <a:t>[3</a:t>
            </a:r>
            <a:r>
              <a:rPr lang="vi-VN" sz="2200">
                <a:solidFill>
                  <a:srgbClr val="FF0066"/>
                </a:solidFill>
              </a:rPr>
              <a:t>]</a:t>
            </a:r>
            <a:r>
              <a:rPr lang="vi-VN" sz="2200"/>
              <a:t> </a:t>
            </a:r>
            <a:r>
              <a:rPr lang="vi-VN" sz="2200">
                <a:solidFill>
                  <a:srgbClr val="3333CC"/>
                </a:solidFill>
              </a:rPr>
              <a:t>Nháy chuột vào nút lệnh </a:t>
            </a:r>
            <a:r>
              <a:rPr lang="vi-VN" sz="2200" b="1">
                <a:solidFill>
                  <a:srgbClr val="3333CC"/>
                </a:solidFill>
              </a:rPr>
              <a:t>New Folder </a:t>
            </a:r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001" y="4534219"/>
            <a:ext cx="6659374" cy="105261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283296" y="5586837"/>
            <a:ext cx="89767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smtClean="0">
                <a:solidFill>
                  <a:srgbClr val="FF0066"/>
                </a:solidFill>
              </a:rPr>
              <a:t>[</a:t>
            </a:r>
            <a:r>
              <a:rPr lang="en-US" sz="2200" smtClean="0">
                <a:solidFill>
                  <a:srgbClr val="FF0066"/>
                </a:solidFill>
              </a:rPr>
              <a:t>4</a:t>
            </a:r>
            <a:r>
              <a:rPr lang="vi-VN" sz="2200" smtClean="0">
                <a:solidFill>
                  <a:srgbClr val="FF0066"/>
                </a:solidFill>
              </a:rPr>
              <a:t>] </a:t>
            </a:r>
            <a:r>
              <a:rPr lang="vi-VN" sz="2200" dirty="0">
                <a:solidFill>
                  <a:srgbClr val="3333CC"/>
                </a:solidFill>
              </a:rPr>
              <a:t>Nhập tên thư </a:t>
            </a:r>
            <a:r>
              <a:rPr lang="vi-VN" sz="2200">
                <a:solidFill>
                  <a:srgbClr val="3333CC"/>
                </a:solidFill>
              </a:rPr>
              <a:t>mục </a:t>
            </a:r>
            <a:r>
              <a:rPr lang="en-US" sz="2200" b="1">
                <a:solidFill>
                  <a:srgbClr val="3333CC"/>
                </a:solidFill>
              </a:rPr>
              <a:t>V</a:t>
            </a:r>
            <a:r>
              <a:rPr lang="en-US" sz="2200" b="1" smtClean="0">
                <a:solidFill>
                  <a:srgbClr val="3333CC"/>
                </a:solidFill>
              </a:rPr>
              <a:t>an</a:t>
            </a:r>
            <a:r>
              <a:rPr lang="vi-VN" sz="2200" smtClean="0">
                <a:solidFill>
                  <a:srgbClr val="3333CC"/>
                </a:solidFill>
              </a:rPr>
              <a:t>; </a:t>
            </a:r>
            <a:r>
              <a:rPr lang="vi-VN" sz="2200" dirty="0">
                <a:solidFill>
                  <a:srgbClr val="3333CC"/>
                </a:solidFill>
              </a:rPr>
              <a:t>nháy chuột bên ngoài nền màu </a:t>
            </a:r>
            <a:r>
              <a:rPr lang="vi-VN" sz="2200" dirty="0" smtClean="0">
                <a:solidFill>
                  <a:srgbClr val="3333CC"/>
                </a:solidFill>
              </a:rPr>
              <a:t>xanh</a:t>
            </a:r>
            <a:r>
              <a:rPr lang="en-US" sz="2200" dirty="0" smtClean="0">
                <a:solidFill>
                  <a:srgbClr val="3333CC"/>
                </a:solidFill>
              </a:rPr>
              <a:t> </a:t>
            </a:r>
            <a:endParaRPr lang="en-US" sz="2200" dirty="0">
              <a:solidFill>
                <a:srgbClr val="3333C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48453" y="3522771"/>
            <a:ext cx="591671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967937" y="4858946"/>
            <a:ext cx="459037" cy="568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506152" y="1747492"/>
            <a:ext cx="7054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/>
              <a:t>Y</a:t>
            </a:r>
            <a:r>
              <a:rPr lang="en-US" sz="2400" smtClean="0"/>
              <a:t>êu cầu </a:t>
            </a:r>
            <a:r>
              <a:rPr lang="en-US" sz="2400"/>
              <a:t>HS đọc </a:t>
            </a:r>
            <a:r>
              <a:rPr lang="en-US" sz="2400" smtClean="0"/>
              <a:t>4 </a:t>
            </a:r>
            <a:r>
              <a:rPr lang="en-US" sz="2400"/>
              <a:t>thao tác tạo thư mục trong </a:t>
            </a:r>
            <a:r>
              <a:rPr lang="en-US" sz="2400" smtClean="0"/>
              <a:t>SGK_52. 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80389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1" grpId="0"/>
      <p:bldP spid="22" grpId="0" animBg="1"/>
      <p:bldP spid="27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0326" y="866778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9" y="161366"/>
            <a:ext cx="4306335" cy="712808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120127" y="1457368"/>
            <a:ext cx="5832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400" dirty="0"/>
              <a:t>Tạo thư mục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/>
              <a:t>LAN 3B</a:t>
            </a:r>
            <a:endParaRPr lang="en-US" sz="24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7682211" y="2349683"/>
            <a:ext cx="2962751" cy="2610741"/>
            <a:chOff x="4044289" y="2795338"/>
            <a:chExt cx="2962751" cy="2610741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85520107"/>
                </p:ext>
              </p:extLst>
            </p:nvPr>
          </p:nvGraphicFramePr>
          <p:xfrm>
            <a:off x="4044289" y="2795338"/>
            <a:ext cx="2962751" cy="261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2" name="Bitmap Image" r:id="rId4" imgW="1609524" imgH="1419048" progId="Paint.Picture">
                    <p:embed/>
                  </p:oleObj>
                </mc:Choice>
                <mc:Fallback>
                  <p:oleObj name="Bitmap Image" r:id="rId4" imgW="1609524" imgH="1419048" progId="Paint.Picture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4289" y="2795338"/>
                          <a:ext cx="2962751" cy="2610741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4531977" y="2826597"/>
              <a:ext cx="12458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LAN 3B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9254" y="3916906"/>
              <a:ext cx="1771650" cy="40943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9254" y="3384645"/>
              <a:ext cx="1571625" cy="45555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91013" y="4404543"/>
              <a:ext cx="127531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Tin hoc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18913" y="4930967"/>
              <a:ext cx="103226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Cloud 17"/>
          <p:cNvSpPr/>
          <p:nvPr/>
        </p:nvSpPr>
        <p:spPr>
          <a:xfrm>
            <a:off x="1440252" y="2502227"/>
            <a:ext cx="5897392" cy="2524424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en-US" sz="24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Y/c </a:t>
            </a:r>
            <a:r>
              <a:rPr lang="en-US" sz="2400" b="1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hs thực hành theo nhóm máy theo các bước hướng dẫn</a:t>
            </a:r>
            <a:r>
              <a:rPr lang="en-US" sz="2400" b="1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: 2</a:t>
            </a:r>
            <a:r>
              <a:rPr lang="en-US" sz="2400" b="1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306210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0326" y="866778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9" y="161366"/>
            <a:ext cx="4306335" cy="712808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120127" y="1457368"/>
            <a:ext cx="5832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400" dirty="0"/>
              <a:t>Tạo thư mục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/>
              <a:t>LAN 3B</a:t>
            </a:r>
            <a:endParaRPr lang="en-US" sz="24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8634714" y="2025746"/>
            <a:ext cx="2678661" cy="3645848"/>
            <a:chOff x="4044289" y="2795338"/>
            <a:chExt cx="2962751" cy="2610741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4044289" y="2795338"/>
            <a:ext cx="2962751" cy="261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" name="Bitmap Image" r:id="rId4" imgW="1609524" imgH="1419048" progId="Paint.Picture">
                    <p:embed/>
                  </p:oleObj>
                </mc:Choice>
                <mc:Fallback>
                  <p:oleObj name="Bitmap Image" r:id="rId4" imgW="1609524" imgH="1419048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4289" y="2795338"/>
                          <a:ext cx="2962751" cy="2610741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4531977" y="2826597"/>
              <a:ext cx="12458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LAN 3B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9254" y="3916906"/>
              <a:ext cx="1771650" cy="40943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9254" y="3384645"/>
              <a:ext cx="1571625" cy="45555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91013" y="4404543"/>
              <a:ext cx="127531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Tin hoc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18913" y="4930967"/>
              <a:ext cx="103226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20126" y="2025746"/>
            <a:ext cx="7355341" cy="4181089"/>
            <a:chOff x="5786651" y="1424097"/>
            <a:chExt cx="5534736" cy="5185610"/>
          </a:xfrm>
        </p:grpSpPr>
        <p:sp>
          <p:nvSpPr>
            <p:cNvPr id="20" name="Rounded Rectangle 19"/>
            <p:cNvSpPr/>
            <p:nvPr/>
          </p:nvSpPr>
          <p:spPr>
            <a:xfrm>
              <a:off x="5786651" y="1424097"/>
              <a:ext cx="5534736" cy="518561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866090" y="1434521"/>
              <a:ext cx="5409233" cy="49579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000"/>
                </a:spcAft>
              </a:pP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vi-VN" sz="23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3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30000"/>
                </a:lnSpc>
                <a:spcAft>
                  <a:spcPts val="1000"/>
                </a:spcAft>
              </a:pPr>
              <a:r>
                <a:rPr lang="en-US" sz="2600" smtClean="0">
                  <a:solidFill>
                    <a:srgbClr val="3333CC"/>
                  </a:solidFill>
                  <a:latin typeface="Calibri (Body)"/>
                </a:rPr>
                <a:t>Y/c 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HS thực hành lại các thao tác tạo thư mục </a:t>
              </a:r>
              <a:r>
                <a:rPr lang="en-US" sz="2600" smtClean="0">
                  <a:solidFill>
                    <a:srgbClr val="3333CC"/>
                  </a:solidFill>
                  <a:latin typeface="Calibri (Body)"/>
                </a:rPr>
                <a:t>có tên: </a:t>
              </a:r>
              <a:r>
                <a:rPr lang="en-US" sz="2600" smtClean="0">
                  <a:solidFill>
                    <a:srgbClr val="FF0000"/>
                  </a:solidFill>
                  <a:latin typeface="Calibri (Body)"/>
                </a:rPr>
                <a:t>Giai </a:t>
              </a:r>
              <a:r>
                <a:rPr lang="en-US" sz="2600">
                  <a:solidFill>
                    <a:srgbClr val="FF0000"/>
                  </a:solidFill>
                  <a:latin typeface="Calibri (Body)"/>
                </a:rPr>
                <a:t>tri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 </a:t>
              </a:r>
              <a:r>
                <a:rPr lang="en-US" sz="2600" smtClean="0">
                  <a:solidFill>
                    <a:srgbClr val="3333CC"/>
                  </a:solidFill>
                  <a:latin typeface="Calibri (Body)"/>
                </a:rPr>
                <a:t>,</a:t>
              </a:r>
              <a:r>
                <a:rPr lang="en-US" sz="2600" smtClean="0">
                  <a:solidFill>
                    <a:srgbClr val="FF0000"/>
                  </a:solidFill>
                  <a:latin typeface="Calibri (Body)"/>
                </a:rPr>
                <a:t>Văn, Tin </a:t>
              </a:r>
              <a:r>
                <a:rPr lang="en-US" sz="2600">
                  <a:solidFill>
                    <a:srgbClr val="FF0000"/>
                  </a:solidFill>
                  <a:latin typeface="Calibri (Body)"/>
                </a:rPr>
                <a:t>hoc</a:t>
              </a:r>
              <a:r>
                <a:rPr lang="en-US" sz="2600" smtClean="0">
                  <a:solidFill>
                    <a:srgbClr val="FF0000"/>
                  </a:solidFill>
                  <a:latin typeface="Calibri (Body)"/>
                </a:rPr>
                <a:t>, Toan </a:t>
              </a:r>
              <a:r>
                <a:rPr lang="en-US" sz="2600" smtClean="0">
                  <a:solidFill>
                    <a:srgbClr val="3333CC"/>
                  </a:solidFill>
                  <a:latin typeface="Calibri (Body)"/>
                </a:rPr>
                <a:t>là 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các thư mục con của thư mục </a:t>
              </a:r>
              <a:r>
                <a:rPr lang="en-US" sz="2600" b="1">
                  <a:solidFill>
                    <a:srgbClr val="FF0000"/>
                  </a:solidFill>
                  <a:latin typeface="Calibri (Body)"/>
                </a:rPr>
                <a:t>LAN 3B</a:t>
              </a:r>
              <a:r>
                <a:rPr lang="en-US" sz="2600">
                  <a:solidFill>
                    <a:srgbClr val="FF0000"/>
                  </a:solidFill>
                  <a:latin typeface="Calibri (Body)"/>
                </a:rPr>
                <a:t> </a:t>
              </a:r>
              <a:r>
                <a:rPr lang="en-US" sz="2600">
                  <a:solidFill>
                    <a:srgbClr val="3333CC"/>
                  </a:solidFill>
                  <a:latin typeface="Calibri (Body)"/>
                </a:rPr>
                <a:t>theo thao tác từ thao tác 2 đến thao tác 4. t/g </a:t>
              </a:r>
              <a:r>
                <a:rPr lang="en-US" sz="2600" smtClean="0">
                  <a:solidFill>
                    <a:srgbClr val="3333CC"/>
                  </a:solidFill>
                  <a:latin typeface="Calibri (Body)"/>
                </a:rPr>
                <a:t>3</a:t>
              </a:r>
            </a:p>
            <a:p>
              <a:pPr marL="342900" indent="-342900">
                <a:buFont typeface="Wingdings" panose="05000000000000000000" pitchFamily="2" charset="2"/>
                <a:buChar char="Ø"/>
              </a:pPr>
              <a:r>
                <a:rPr lang="en-US" sz="2400" smtClean="0">
                  <a:solidFill>
                    <a:srgbClr val="FF0000"/>
                  </a:solidFill>
                  <a:latin typeface="Calibri (Body)"/>
                </a:rPr>
                <a:t>Trong </a:t>
              </a:r>
              <a:r>
                <a:rPr lang="en-US" sz="2400">
                  <a:solidFill>
                    <a:srgbClr val="FF0000"/>
                  </a:solidFill>
                  <a:latin typeface="Calibri (Body)"/>
                </a:rPr>
                <a:t>mỗi thư mục có thể tạo thêm thư mục con.</a:t>
              </a:r>
            </a:p>
            <a:p>
              <a:r>
                <a:rPr lang="en-US" sz="2400">
                  <a:solidFill>
                    <a:srgbClr val="FF0000"/>
                  </a:solidFill>
                  <a:latin typeface="Calibri (Body)"/>
                </a:rPr>
                <a:t> Bây giờ cô muốn đổi tên thư mục </a:t>
              </a:r>
              <a:r>
                <a:rPr lang="en-US" sz="2400" b="1">
                  <a:solidFill>
                    <a:srgbClr val="FF0000"/>
                  </a:solidFill>
                  <a:latin typeface="Calibri (Body)"/>
                </a:rPr>
                <a:t>Van</a:t>
              </a:r>
              <a:r>
                <a:rPr lang="en-US" sz="2400">
                  <a:solidFill>
                    <a:srgbClr val="FF0000"/>
                  </a:solidFill>
                  <a:latin typeface="Calibri (Body)"/>
                </a:rPr>
                <a:t> thành thư mục </a:t>
              </a:r>
              <a:r>
                <a:rPr lang="en-US" sz="2400" b="1">
                  <a:solidFill>
                    <a:srgbClr val="FF0000"/>
                  </a:solidFill>
                  <a:latin typeface="Calibri (Body)"/>
                </a:rPr>
                <a:t>Tieng Viet</a:t>
              </a:r>
              <a:r>
                <a:rPr lang="en-US" sz="2400">
                  <a:solidFill>
                    <a:srgbClr val="FF0000"/>
                  </a:solidFill>
                  <a:latin typeface="Calibri (Body)"/>
                </a:rPr>
                <a:t>, ta làm ntn -&gt;</a:t>
              </a:r>
              <a:r>
                <a:rPr lang="en-US" sz="2400" smtClean="0">
                  <a:solidFill>
                    <a:srgbClr val="FF0000"/>
                  </a:solidFill>
                  <a:latin typeface="Calibri (Body)"/>
                </a:rPr>
                <a:t>nd2</a:t>
              </a:r>
              <a:endParaRPr lang="en-US" sz="2400">
                <a:solidFill>
                  <a:srgbClr val="FF0000"/>
                </a:solidFill>
                <a:latin typeface="Calibri (Body)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356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3055824" cy="553998"/>
            <a:chOff x="689904" y="1379897"/>
            <a:chExt cx="305582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64527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1021755" y="2298321"/>
            <a:ext cx="10289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Viet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1454515" y="2753130"/>
            <a:ext cx="9462771" cy="331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300" dirty="0">
                <a:solidFill>
                  <a:srgbClr val="FF0000"/>
                </a:solidFill>
              </a:rPr>
              <a:t>[1] </a:t>
            </a:r>
            <a:r>
              <a:rPr lang="vi-VN" sz="2300" dirty="0">
                <a:solidFill>
                  <a:srgbClr val="3333CC"/>
                </a:solidFill>
              </a:rPr>
              <a:t>Nháy chuột vào thư mục </a:t>
            </a:r>
            <a:r>
              <a:rPr lang="vi-VN" sz="2300" b="1" dirty="0">
                <a:solidFill>
                  <a:srgbClr val="3333CC"/>
                </a:solidFill>
              </a:rPr>
              <a:t>Van</a:t>
            </a:r>
            <a:r>
              <a:rPr lang="vi-VN" sz="2300" dirty="0" smtClean="0">
                <a:solidFill>
                  <a:srgbClr val="3333CC"/>
                </a:solidFill>
              </a:rPr>
              <a:t>;</a:t>
            </a:r>
            <a:endParaRPr lang="en-US" sz="2300" dirty="0" smtClean="0">
              <a:solidFill>
                <a:srgbClr val="3333CC"/>
              </a:solidFill>
            </a:endParaRPr>
          </a:p>
          <a:p>
            <a:pPr>
              <a:lnSpc>
                <a:spcPct val="130000"/>
              </a:lnSpc>
            </a:pPr>
            <a:r>
              <a:rPr lang="vi-VN" sz="2300" smtClean="0">
                <a:solidFill>
                  <a:srgbClr val="FF0000"/>
                </a:solidFill>
              </a:rPr>
              <a:t>[</a:t>
            </a:r>
            <a:r>
              <a:rPr lang="vi-VN" sz="2300" dirty="0">
                <a:solidFill>
                  <a:srgbClr val="FF0000"/>
                </a:solidFill>
              </a:rPr>
              <a:t>2] </a:t>
            </a:r>
            <a:r>
              <a:rPr lang="vi-VN" sz="2300" dirty="0">
                <a:solidFill>
                  <a:srgbClr val="3333CC"/>
                </a:solidFill>
              </a:rPr>
              <a:t>Nháy chuột vào </a:t>
            </a:r>
            <a:r>
              <a:rPr lang="vi-VN" sz="2300" b="1">
                <a:solidFill>
                  <a:srgbClr val="3333CC"/>
                </a:solidFill>
              </a:rPr>
              <a:t>Home</a:t>
            </a:r>
            <a:r>
              <a:rPr lang="vi-VN" sz="2300" smtClean="0">
                <a:solidFill>
                  <a:srgbClr val="3333CC"/>
                </a:solidFill>
              </a:rPr>
              <a:t>;</a:t>
            </a:r>
            <a:endParaRPr lang="en-US" sz="2300" smtClean="0">
              <a:solidFill>
                <a:srgbClr val="3333CC"/>
              </a:solidFill>
            </a:endParaRPr>
          </a:p>
          <a:p>
            <a:pPr>
              <a:lnSpc>
                <a:spcPct val="130000"/>
              </a:lnSpc>
            </a:pPr>
            <a:endParaRPr lang="en-US" sz="2300" smtClean="0"/>
          </a:p>
          <a:p>
            <a:pPr>
              <a:lnSpc>
                <a:spcPct val="130000"/>
              </a:lnSpc>
            </a:pPr>
            <a:endParaRPr lang="en-US" sz="2300" dirty="0" smtClean="0"/>
          </a:p>
          <a:p>
            <a:pPr>
              <a:lnSpc>
                <a:spcPct val="130000"/>
              </a:lnSpc>
            </a:pPr>
            <a:endParaRPr lang="en-US" sz="2300" dirty="0" smtClean="0"/>
          </a:p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[3]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Rename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[4]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Tieng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515" y="3781521"/>
            <a:ext cx="9152814" cy="12632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33642" y="4259268"/>
            <a:ext cx="577384" cy="614149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10229" y="1821991"/>
            <a:ext cx="107129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Y/c </a:t>
            </a:r>
            <a:r>
              <a:rPr lang="en-US" sz="210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hs quan sát nội dung sgk_ t52 và thực hành nhóm máy theo các bước hướng dẫn 2’</a:t>
            </a:r>
            <a:endParaRPr lang="en-US" sz="2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45715" y="981510"/>
            <a:ext cx="3055824" cy="553998"/>
            <a:chOff x="689904" y="1379897"/>
            <a:chExt cx="305582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64527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8517211" y="1717689"/>
            <a:ext cx="2907002" cy="3386930"/>
            <a:chOff x="4044289" y="2795338"/>
            <a:chExt cx="2962751" cy="2610741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4044289" y="2795338"/>
            <a:ext cx="2962751" cy="261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0" name="Bitmap Image" r:id="rId4" imgW="1609524" imgH="1419048" progId="Paint.Picture">
                    <p:embed/>
                  </p:oleObj>
                </mc:Choice>
                <mc:Fallback>
                  <p:oleObj name="Bitmap Image" r:id="rId4" imgW="1609524" imgH="1419048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4289" y="2795338"/>
                          <a:ext cx="2962751" cy="2610741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Box 20"/>
            <p:cNvSpPr txBox="1"/>
            <p:nvPr/>
          </p:nvSpPr>
          <p:spPr>
            <a:xfrm>
              <a:off x="4531977" y="2826597"/>
              <a:ext cx="12458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LAN 3B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9254" y="3916906"/>
              <a:ext cx="1771650" cy="40943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9254" y="3384645"/>
              <a:ext cx="1571625" cy="455552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991013" y="4404543"/>
              <a:ext cx="127531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Tin hoc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18913" y="4930967"/>
              <a:ext cx="103226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961238" y="1625888"/>
            <a:ext cx="7240337" cy="347873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09870" y="1674170"/>
            <a:ext cx="69382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vừa thực hiện lại vừa nói các bước đổi tên.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Nháy chuột vào biểu tượng của thư mục </a:t>
            </a:r>
            <a:r>
              <a:rPr lang="en-US" sz="24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Van;</a:t>
            </a:r>
            <a:endParaRPr lang="en-US" sz="240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Nháy chuột vào </a:t>
            </a:r>
            <a:r>
              <a:rPr lang="en-US" sz="24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endParaRPr lang="en-US" sz="240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Nháy chuột vào </a:t>
            </a:r>
            <a:r>
              <a:rPr lang="en-US" sz="24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Rename</a:t>
            </a:r>
            <a:endParaRPr lang="en-US" sz="240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Nhập tên mới </a:t>
            </a:r>
            <a:r>
              <a:rPr lang="en-US" sz="24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Tieng Viet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nháy chuột bên ngoài nền màu </a:t>
            </a: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</a:p>
        </p:txBody>
      </p:sp>
      <p:sp>
        <p:nvSpPr>
          <p:cNvPr id="5" name="Rectangle 4"/>
          <p:cNvSpPr/>
          <p:nvPr/>
        </p:nvSpPr>
        <p:spPr>
          <a:xfrm>
            <a:off x="1255045" y="5062086"/>
            <a:ext cx="996698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600">
                <a:solidFill>
                  <a:srgbClr val="C0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Nếu tên thư mục nào không hợp lý ta có thể đổi tên</a:t>
            </a:r>
            <a:r>
              <a:rPr lang="en-US" sz="2600" b="1">
                <a:solidFill>
                  <a:srgbClr val="C0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</a:t>
            </a:r>
            <a:endParaRPr lang="en-US" sz="260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94690" indent="-5143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600" smtClean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60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Muốn xóa 1 thư mục trong máy tính ta làm ntn </a:t>
            </a:r>
            <a:r>
              <a:rPr lang="en-US" sz="2600" smtClean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-&gt;nd3</a:t>
            </a:r>
            <a:endParaRPr lang="en-US" sz="2600">
              <a:solidFill>
                <a:srgbClr val="FF006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Xóa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1476975" y="1729253"/>
            <a:ext cx="9873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Quan sát </a:t>
            </a:r>
            <a:r>
              <a:rPr lang="en-US" sz="2400"/>
              <a:t>quan sát nội dung sgk </a:t>
            </a:r>
            <a:r>
              <a:rPr lang="en-US" sz="2400" smtClean="0"/>
              <a:t>_53 </a:t>
            </a:r>
            <a:r>
              <a:rPr lang="en-US" sz="2400"/>
              <a:t>và thực hành nhóm máy theo các bước hướng dẫn 2’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1682239" y="3003474"/>
            <a:ext cx="9462771" cy="147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chuột vào thư mục </a:t>
            </a:r>
            <a:r>
              <a:rPr lang="en-US" sz="23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</a:t>
            </a: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vi-VN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vi-VN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2]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chuột vào </a:t>
            </a:r>
            <a:r>
              <a:rPr lang="vi-VN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[3]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624" y="3763702"/>
            <a:ext cx="438150" cy="59055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2783297" y="4635509"/>
            <a:ext cx="6673042" cy="1533981"/>
            <a:chOff x="7023755" y="3679576"/>
            <a:chExt cx="4652310" cy="2362269"/>
          </a:xfrm>
        </p:grpSpPr>
        <p:sp>
          <p:nvSpPr>
            <p:cNvPr id="18" name="Rectangle 17"/>
            <p:cNvSpPr/>
            <p:nvPr/>
          </p:nvSpPr>
          <p:spPr>
            <a:xfrm>
              <a:off x="7128978" y="3735046"/>
              <a:ext cx="4312751" cy="22513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400"/>
                </a:spcAft>
              </a:pP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23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spcAft>
                  <a:spcPts val="2400"/>
                </a:spcAft>
              </a:pPr>
              <a:r>
                <a:rPr lang="en-US" sz="23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xóa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Giai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tri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 3B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7023755" y="3679576"/>
              <a:ext cx="4652310" cy="2362269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ight Brace 4"/>
          <p:cNvSpPr/>
          <p:nvPr/>
        </p:nvSpPr>
        <p:spPr>
          <a:xfrm>
            <a:off x="7034988" y="3654810"/>
            <a:ext cx="228600" cy="808333"/>
          </a:xfrm>
          <a:prstGeom prst="rightBrace">
            <a:avLst>
              <a:gd name="adj1" fmla="val 26333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08007" y="3552683"/>
            <a:ext cx="3995722" cy="101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xóa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76975" y="2632292"/>
            <a:ext cx="7130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xóa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9407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 animBg="1"/>
      <p:bldP spid="6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Xóa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8465284" y="2034747"/>
            <a:ext cx="2908424" cy="3999095"/>
            <a:chOff x="1698510" y="2561505"/>
            <a:chExt cx="2962751" cy="2610741"/>
          </a:xfrm>
        </p:grpSpPr>
        <p:grpSp>
          <p:nvGrpSpPr>
            <p:cNvPr id="15" name="Group 14"/>
            <p:cNvGrpSpPr/>
            <p:nvPr/>
          </p:nvGrpSpPr>
          <p:grpSpPr>
            <a:xfrm>
              <a:off x="1698510" y="2561505"/>
              <a:ext cx="2962751" cy="2610741"/>
              <a:chOff x="4044289" y="2795338"/>
              <a:chExt cx="2962751" cy="2610741"/>
            </a:xfrm>
          </p:grpSpPr>
          <p:graphicFrame>
            <p:nvGraphicFramePr>
              <p:cNvPr id="20" name="Object 1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44289" y="2795338"/>
              <a:ext cx="2962751" cy="26107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04" name="Bitmap Image" r:id="rId4" imgW="1609524" imgH="1419048" progId="Paint.Picture">
                      <p:embed/>
                    </p:oleObj>
                  </mc:Choice>
                  <mc:Fallback>
                    <p:oleObj name="Bitmap Image" r:id="rId4" imgW="1609524" imgH="1419048" progId="Paint.Picture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44289" y="2795338"/>
                            <a:ext cx="2962751" cy="2610741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/>
                            </a:solidFill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" name="TextBox 20"/>
              <p:cNvSpPr txBox="1"/>
              <p:nvPr/>
            </p:nvSpPr>
            <p:spPr>
              <a:xfrm>
                <a:off x="4531977" y="2826597"/>
                <a:ext cx="124585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LAN 3B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59254" y="3384645"/>
                <a:ext cx="1571625" cy="455552"/>
              </a:xfrm>
              <a:prstGeom prst="rect">
                <a:avLst/>
              </a:prstGeom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4991013" y="4404543"/>
                <a:ext cx="1275315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Tin hoc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018913" y="4930967"/>
                <a:ext cx="103226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Toan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673134" y="3643736"/>
              <a:ext cx="173342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Tieng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Viet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62677" y="1750016"/>
            <a:ext cx="7349924" cy="4338088"/>
            <a:chOff x="7023755" y="3679576"/>
            <a:chExt cx="4652310" cy="2362269"/>
          </a:xfrm>
        </p:grpSpPr>
        <p:sp>
          <p:nvSpPr>
            <p:cNvPr id="22" name="Rectangle 21"/>
            <p:cNvSpPr/>
            <p:nvPr/>
          </p:nvSpPr>
          <p:spPr>
            <a:xfrm>
              <a:off x="7128978" y="3735045"/>
              <a:ext cx="4312751" cy="6872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400"/>
                </a:spcAft>
              </a:pP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7023755" y="3679576"/>
              <a:ext cx="4652310" cy="2362269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62677" y="2063524"/>
            <a:ext cx="73499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400" smtClean="0">
                <a:latin typeface="Calibri (Body)"/>
                <a:ea typeface="MS Mincho"/>
                <a:cs typeface="Times New Roman" panose="02020603050405020304" pitchFamily="18" charset="0"/>
              </a:rPr>
              <a:t>Em hãy lên thực </a:t>
            </a:r>
            <a:r>
              <a:rPr lang="en-US" sz="2400">
                <a:latin typeface="Calibri (Body)"/>
                <a:ea typeface="MS Mincho"/>
                <a:cs typeface="Times New Roman" panose="02020603050405020304" pitchFamily="18" charset="0"/>
              </a:rPr>
              <a:t>hiện trên máy trình chiếu cho cả lớp theo dõi.</a:t>
            </a:r>
            <a:endParaRPr lang="en-US" sz="2400"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en-US" sz="2400" b="1" smtClean="0">
                <a:latin typeface="Calibri (Body)"/>
                <a:ea typeface="MS Mincho"/>
                <a:cs typeface="Times New Roman" panose="02020603050405020304" pitchFamily="18" charset="0"/>
              </a:rPr>
              <a:t>Chú </a:t>
            </a:r>
            <a:r>
              <a:rPr lang="en-US" sz="2400" b="1">
                <a:latin typeface="Calibri (Body)"/>
                <a:ea typeface="MS Mincho"/>
                <a:cs typeface="Times New Roman" panose="02020603050405020304" pitchFamily="18" charset="0"/>
              </a:rPr>
              <a:t>ý: Để xóa thư mục ta còn có 1 cách khác: Nháy chuột vào biểu tượng </a:t>
            </a:r>
            <a:r>
              <a:rPr lang="en-US" sz="2400" b="1" smtClean="0">
                <a:latin typeface="Calibri (Body)"/>
                <a:ea typeface="MS Mincho"/>
                <a:cs typeface="Times New Roman" panose="02020603050405020304" pitchFamily="18" charset="0"/>
              </a:rPr>
              <a:t>của </a:t>
            </a:r>
            <a:r>
              <a:rPr lang="en-US" sz="2400" b="1">
                <a:latin typeface="Calibri (Body)"/>
                <a:ea typeface="MS Mincho"/>
                <a:cs typeface="Times New Roman" panose="02020603050405020304" pitchFamily="18" charset="0"/>
              </a:rPr>
              <a:t>thư mục đó rồi gõ phím delete</a:t>
            </a:r>
            <a:endParaRPr lang="en-US" sz="2400"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smtClean="0">
                <a:solidFill>
                  <a:srgbClr val="FF0000"/>
                </a:solidFill>
                <a:latin typeface="Calibri (Body)"/>
                <a:ea typeface="MS Mincho"/>
                <a:cs typeface="Times New Roman" panose="02020603050405020304" pitchFamily="18" charset="0"/>
              </a:rPr>
              <a:t>Thư </a:t>
            </a:r>
            <a:r>
              <a:rPr lang="en-US" sz="2400">
                <a:solidFill>
                  <a:srgbClr val="FF0000"/>
                </a:solidFill>
                <a:latin typeface="Calibri (Body)"/>
                <a:ea typeface="MS Mincho"/>
                <a:cs typeface="Times New Roman" panose="02020603050405020304" pitchFamily="18" charset="0"/>
              </a:rPr>
              <a:t>mục nào không cần thì ta có thể xóa </a:t>
            </a:r>
            <a:r>
              <a:rPr lang="en-US" sz="2400" smtClean="0">
                <a:solidFill>
                  <a:srgbClr val="FF0000"/>
                </a:solidFill>
                <a:latin typeface="Calibri (Body)"/>
                <a:ea typeface="MS Mincho"/>
                <a:cs typeface="Times New Roman" panose="02020603050405020304" pitchFamily="18" charset="0"/>
              </a:rPr>
              <a:t>đi-&gt;hd3</a:t>
            </a:r>
            <a:endParaRPr lang="en-US" sz="2400"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28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918840" y="80993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975" y="107915"/>
            <a:ext cx="695325" cy="6477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238491" y="1261641"/>
            <a:ext cx="6402183" cy="5000263"/>
            <a:chOff x="5286009" y="1226574"/>
            <a:chExt cx="5918802" cy="4752587"/>
          </a:xfrm>
        </p:grpSpPr>
        <p:sp>
          <p:nvSpPr>
            <p:cNvPr id="21" name="Rounded Rectangle 20"/>
            <p:cNvSpPr/>
            <p:nvPr/>
          </p:nvSpPr>
          <p:spPr>
            <a:xfrm>
              <a:off x="5286009" y="1226574"/>
              <a:ext cx="5918802" cy="475258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443328" y="2370102"/>
              <a:ext cx="5608981" cy="34723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spcAft>
                  <a:spcPts val="1000"/>
                </a:spcAft>
                <a:buFont typeface="Wingdings" panose="05000000000000000000" pitchFamily="2" charset="2"/>
                <a:buChar char="v"/>
              </a:pPr>
              <a:r>
                <a:rPr lang="vi-VN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</a:t>
              </a:r>
              <a:r>
                <a:rPr lang="en-US" sz="2400" b="1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thảo luận nhóm máy và </a:t>
              </a:r>
              <a:r>
                <a:rPr lang="en-US" sz="2400" b="1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hiện</a:t>
              </a:r>
              <a:r>
                <a:rPr lang="en-US" sz="2400" b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 y/c sau 5’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20000"/>
                </a:lnSpc>
                <a:spcAft>
                  <a:spcPts val="10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400" dirty="0" smtClean="0">
                  <a:solidFill>
                    <a:srgbClr val="3333CC"/>
                  </a:solidFill>
                </a:rPr>
                <a:t>T</a:t>
              </a:r>
              <a:r>
                <a:rPr lang="vi-VN" sz="2400" dirty="0" smtClean="0">
                  <a:solidFill>
                    <a:srgbClr val="3333CC"/>
                  </a:solidFill>
                </a:rPr>
                <a:t>ạo </a:t>
              </a:r>
              <a:r>
                <a:rPr lang="vi-VN" sz="2400" dirty="0">
                  <a:solidFill>
                    <a:srgbClr val="3333CC"/>
                  </a:solidFill>
                </a:rPr>
                <a:t>một thư mục trên ổ đĩa </a:t>
              </a:r>
              <a:r>
                <a:rPr lang="vi-VN" sz="2400" b="1" dirty="0">
                  <a:solidFill>
                    <a:srgbClr val="3333CC"/>
                  </a:solidFill>
                </a:rPr>
                <a:t>D:</a:t>
              </a:r>
              <a:r>
                <a:rPr lang="vi-VN" sz="2400" dirty="0">
                  <a:solidFill>
                    <a:srgbClr val="3333CC"/>
                  </a:solidFill>
                </a:rPr>
                <a:t> với tên là </a:t>
              </a:r>
              <a:r>
                <a:rPr lang="vi-VN" sz="2400" b="1" dirty="0">
                  <a:solidFill>
                    <a:srgbClr val="3333CC"/>
                  </a:solidFill>
                </a:rPr>
                <a:t>BAI TAP</a:t>
              </a:r>
              <a:r>
                <a:rPr lang="vi-VN" sz="2400" dirty="0">
                  <a:solidFill>
                    <a:srgbClr val="3333CC"/>
                  </a:solidFill>
                </a:rPr>
                <a:t>. Trong thư mục đó, em tạo ba thư mục con</a:t>
              </a:r>
              <a:r>
                <a:rPr lang="vi-VN" sz="2400">
                  <a:solidFill>
                    <a:srgbClr val="3333CC"/>
                  </a:solidFill>
                </a:rPr>
                <a:t>: </a:t>
              </a:r>
              <a:r>
                <a:rPr lang="vi-VN" sz="2400" b="1" smtClean="0">
                  <a:solidFill>
                    <a:srgbClr val="3333CC"/>
                  </a:solidFill>
                </a:rPr>
                <a:t>Tieng </a:t>
              </a:r>
              <a:r>
                <a:rPr lang="vi-VN" sz="2400" b="1" dirty="0">
                  <a:solidFill>
                    <a:srgbClr val="3333CC"/>
                  </a:solidFill>
                </a:rPr>
                <a:t>Anh</a:t>
              </a:r>
              <a:r>
                <a:rPr lang="vi-VN" sz="2400" b="1">
                  <a:solidFill>
                    <a:srgbClr val="3333CC"/>
                  </a:solidFill>
                </a:rPr>
                <a:t>, </a:t>
              </a:r>
              <a:r>
                <a:rPr lang="vi-VN" sz="2400" b="1" smtClean="0">
                  <a:solidFill>
                    <a:srgbClr val="3333CC"/>
                  </a:solidFill>
                </a:rPr>
                <a:t>Tin</a:t>
              </a:r>
              <a:r>
                <a:rPr lang="en-US" sz="2400">
                  <a:solidFill>
                    <a:srgbClr val="3333CC"/>
                  </a:solidFill>
                </a:rPr>
                <a:t>,</a:t>
              </a:r>
              <a:r>
                <a:rPr lang="vi-VN" sz="2400" b="1" smtClean="0">
                  <a:solidFill>
                    <a:srgbClr val="3333CC"/>
                  </a:solidFill>
                </a:rPr>
                <a:t> Toan</a:t>
              </a:r>
              <a:r>
                <a:rPr lang="en-US" sz="2400" b="1" smtClean="0">
                  <a:solidFill>
                    <a:srgbClr val="3333CC"/>
                  </a:solidFill>
                </a:rPr>
                <a:t>.</a:t>
              </a:r>
              <a:endParaRPr lang="en-US" sz="2400" dirty="0" smtClean="0">
                <a:solidFill>
                  <a:srgbClr val="3333CC"/>
                </a:solidFill>
              </a:endParaRPr>
            </a:p>
            <a:p>
              <a:pPr algn="just">
                <a:lnSpc>
                  <a:spcPct val="120000"/>
                </a:lnSpc>
                <a:spcAft>
                  <a:spcPts val="10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400" dirty="0" smtClean="0">
                  <a:solidFill>
                    <a:srgbClr val="3333CC"/>
                  </a:solidFill>
                </a:rPr>
                <a:t>H</a:t>
              </a:r>
              <a:r>
                <a:rPr lang="vi-VN" sz="2400" dirty="0" smtClean="0">
                  <a:solidFill>
                    <a:srgbClr val="3333CC"/>
                  </a:solidFill>
                </a:rPr>
                <a:t>ãy </a:t>
              </a:r>
              <a:r>
                <a:rPr lang="vi-VN" sz="2400" dirty="0">
                  <a:solidFill>
                    <a:srgbClr val="3333CC"/>
                  </a:solidFill>
                </a:rPr>
                <a:t>đổi tên thư mục </a:t>
              </a:r>
              <a:r>
                <a:rPr lang="vi-VN" sz="2400" b="1" dirty="0">
                  <a:solidFill>
                    <a:srgbClr val="3333CC"/>
                  </a:solidFill>
                </a:rPr>
                <a:t>Tin</a:t>
              </a:r>
              <a:r>
                <a:rPr lang="vi-VN" sz="2400" dirty="0">
                  <a:solidFill>
                    <a:srgbClr val="3333CC"/>
                  </a:solidFill>
                </a:rPr>
                <a:t> thành </a:t>
              </a:r>
              <a:r>
                <a:rPr lang="vi-VN" sz="2400" b="1" dirty="0">
                  <a:solidFill>
                    <a:srgbClr val="3333CC"/>
                  </a:solidFill>
                </a:rPr>
                <a:t>Tin </a:t>
              </a:r>
              <a:r>
                <a:rPr lang="vi-VN" sz="2400" b="1" smtClean="0">
                  <a:solidFill>
                    <a:srgbClr val="3333CC"/>
                  </a:solidFill>
                </a:rPr>
                <a:t>hoc</a:t>
              </a:r>
              <a:r>
                <a:rPr lang="en-US" sz="2400" smtClean="0">
                  <a:solidFill>
                    <a:srgbClr val="3333CC"/>
                  </a:solidFill>
                </a:rPr>
                <a:t>.</a:t>
              </a:r>
            </a:p>
            <a:p>
              <a:pPr algn="just">
                <a:lnSpc>
                  <a:spcPct val="120000"/>
                </a:lnSpc>
                <a:spcAft>
                  <a:spcPts val="1000"/>
                </a:spcAft>
              </a:pP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	</a:t>
              </a:r>
              <a:r>
                <a:rPr lang="en-US" sz="2400" smtClean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-&gt;hđ4</a:t>
              </a:r>
              <a:endParaRPr lang="en-US" sz="23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6091"/>
          <a:stretch/>
        </p:blipFill>
        <p:spPr>
          <a:xfrm>
            <a:off x="7902489" y="1921397"/>
            <a:ext cx="3468506" cy="35071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0111" y="1330032"/>
            <a:ext cx="3784922" cy="11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853416" y="2333838"/>
            <a:ext cx="8761861" cy="329330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239" y="2611800"/>
            <a:ext cx="8466214" cy="27373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27622" y="1346443"/>
            <a:ext cx="9213448" cy="70154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>
                <a:solidFill>
                  <a:srgbClr val="3333CC"/>
                </a:solidFill>
              </a:rPr>
              <a:t>Y</a:t>
            </a:r>
            <a:r>
              <a:rPr lang="en-US" sz="2800" b="1" smtClean="0">
                <a:solidFill>
                  <a:srgbClr val="3333CC"/>
                </a:solidFill>
              </a:rPr>
              <a:t>/c </a:t>
            </a:r>
            <a:r>
              <a:rPr lang="en-US" sz="2800" b="1">
                <a:solidFill>
                  <a:srgbClr val="3333CC"/>
                </a:solidFill>
              </a:rPr>
              <a:t>hs đọc </a:t>
            </a:r>
            <a:r>
              <a:rPr lang="en-US" sz="2800" b="1" smtClean="0">
                <a:solidFill>
                  <a:srgbClr val="3333CC"/>
                </a:solidFill>
              </a:rPr>
              <a:t>nội dung  </a:t>
            </a:r>
            <a:r>
              <a:rPr lang="en-US" sz="2800" b="1">
                <a:solidFill>
                  <a:srgbClr val="3333CC"/>
                </a:solidFill>
              </a:rPr>
              <a:t>sgk_ 53 và thực </a:t>
            </a:r>
            <a:r>
              <a:rPr lang="en-US" sz="2800" b="1" smtClean="0">
                <a:solidFill>
                  <a:srgbClr val="3333CC"/>
                </a:solidFill>
              </a:rPr>
              <a:t>hành nhóm máy, </a:t>
            </a:r>
            <a:r>
              <a:rPr lang="en-US" sz="2800" b="1">
                <a:solidFill>
                  <a:srgbClr val="3333CC"/>
                </a:solidFill>
              </a:rPr>
              <a:t>t/g 5</a:t>
            </a:r>
            <a:r>
              <a:rPr lang="en-US" sz="2800" b="1" smtClean="0">
                <a:solidFill>
                  <a:srgbClr val="3333CC"/>
                </a:solidFill>
              </a:rPr>
              <a:t>’.</a:t>
            </a:r>
            <a:endParaRPr lang="en-US" sz="2800" b="1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8">
            <a:extLst>
              <a:ext uri="{FF2B5EF4-FFF2-40B4-BE49-F238E27FC236}">
                <a16:creationId xmlns="" xmlns:a16="http://schemas.microsoft.com/office/drawing/2014/main" id="{9A2366C7-9B93-291E-C24A-D0F304EF9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5">
            <a:extLst>
              <a:ext uri="{FF2B5EF4-FFF2-40B4-BE49-F238E27FC236}">
                <a16:creationId xmlns="" xmlns:a16="http://schemas.microsoft.com/office/drawing/2014/main" id="{BBB40E61-F760-9619-BFB8-A3317E09BD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24429" y="0"/>
            <a:ext cx="12192001" cy="4813147"/>
          </a:xfrm>
          <a:prstGeom prst="rect">
            <a:avLst/>
          </a:prstGeom>
        </p:spPr>
      </p:pic>
      <p:pic>
        <p:nvPicPr>
          <p:cNvPr id="6" name="4">
            <a:extLst>
              <a:ext uri="{FF2B5EF4-FFF2-40B4-BE49-F238E27FC236}">
                <a16:creationId xmlns="" xmlns:a16="http://schemas.microsoft.com/office/drawing/2014/main" id="{093F061E-F3CC-A7CD-E1BB-8388E3812A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9935971" y="1015724"/>
            <a:ext cx="2040756" cy="2337150"/>
          </a:xfrm>
          <a:prstGeom prst="rect">
            <a:avLst/>
          </a:prstGeom>
        </p:spPr>
      </p:pic>
      <p:pic>
        <p:nvPicPr>
          <p:cNvPr id="5" name="3">
            <a:extLst>
              <a:ext uri="{FF2B5EF4-FFF2-40B4-BE49-F238E27FC236}">
                <a16:creationId xmlns="" xmlns:a16="http://schemas.microsoft.com/office/drawing/2014/main" id="{8A5B40AB-12E1-333C-3468-6E9FB1F86E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3" t="24889" r="2934"/>
          <a:stretch/>
        </p:blipFill>
        <p:spPr>
          <a:xfrm>
            <a:off x="9035219" y="3352875"/>
            <a:ext cx="3260600" cy="3581252"/>
          </a:xfrm>
          <a:prstGeom prst="rect">
            <a:avLst/>
          </a:prstGeom>
        </p:spPr>
      </p:pic>
      <p:pic>
        <p:nvPicPr>
          <p:cNvPr id="8" name="6">
            <a:extLst>
              <a:ext uri="{FF2B5EF4-FFF2-40B4-BE49-F238E27FC236}">
                <a16:creationId xmlns="" xmlns:a16="http://schemas.microsoft.com/office/drawing/2014/main" id="{2A4B93D5-FE26-44B7-8EA1-CEDE4268BE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53333" r="77067" b="2104"/>
          <a:stretch/>
        </p:blipFill>
        <p:spPr>
          <a:xfrm>
            <a:off x="502854" y="3245463"/>
            <a:ext cx="1757676" cy="20524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59821" y="937701"/>
            <a:ext cx="772049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BAO </a:t>
            </a: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BÚA </a:t>
            </a: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endParaRPr lang="en-US" sz="8000" b="1" cap="none" spc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7541">
            <a:off x="4209233" y="2179092"/>
            <a:ext cx="1127090" cy="1083827"/>
          </a:xfrm>
          <a:prstGeom prst="rect">
            <a:avLst/>
          </a:prstGeom>
          <a:solidFill>
            <a:srgbClr val="3333FF"/>
          </a:solidFill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60280">
            <a:off x="7050443" y="3428353"/>
            <a:ext cx="926946" cy="911624"/>
          </a:xfrm>
          <a:prstGeom prst="rect">
            <a:avLst/>
          </a:prstGeom>
          <a:solidFill>
            <a:srgbClr val="FF00FF"/>
          </a:solidFill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59253">
            <a:off x="7256292" y="1047610"/>
            <a:ext cx="1142501" cy="1104598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Rectangle 1"/>
          <p:cNvSpPr/>
          <p:nvPr/>
        </p:nvSpPr>
        <p:spPr>
          <a:xfrm>
            <a:off x="1904197" y="1306752"/>
            <a:ext cx="167225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smtClean="0">
                <a:solidFill>
                  <a:srgbClr val="FF0000"/>
                </a:solidFill>
              </a:rPr>
              <a:t>TRÒ</a:t>
            </a:r>
          </a:p>
          <a:p>
            <a:r>
              <a:rPr lang="en-US" sz="4800" b="1" smtClean="0">
                <a:solidFill>
                  <a:srgbClr val="FF0000"/>
                </a:solidFill>
              </a:rPr>
              <a:t> CHƠI</a:t>
            </a:r>
            <a:endParaRPr lang="en-US" sz="4800" b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17497" y="4723353"/>
            <a:ext cx="523733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Quy tắc: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bao thắng búa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búa thắng kéo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kéo thắng bao</a:t>
            </a:r>
          </a:p>
        </p:txBody>
      </p:sp>
    </p:spTree>
    <p:extLst>
      <p:ext uri="{BB962C8B-B14F-4D97-AF65-F5344CB8AC3E}">
        <p14:creationId xmlns:p14="http://schemas.microsoft.com/office/powerpoint/2010/main" val="194186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 NHỚ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894359" y="1468582"/>
            <a:ext cx="8884477" cy="4114799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800" dirty="0"/>
              <a:t>Trong mỗi thư mục, có thể tạo thêm thư mục con. Khi sử dụng, nếu tên thư mục nào không hợp lí thì đổi tên; thư mục nào không cần thì xoá đi.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347359" y="42505"/>
            <a:ext cx="9144000" cy="33864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prstTxWarp prst="textChevronInverted">
              <a:avLst>
                <a:gd name="adj" fmla="val 100000"/>
              </a:avLst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mtClean="0">
                <a:ln w="38100">
                  <a:solidFill>
                    <a:srgbClr val="CC0066"/>
                  </a:solidFill>
                </a:ln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TẠM BIỆT CÁC EM </a:t>
            </a:r>
          </a:p>
          <a:p>
            <a:r>
              <a:rPr lang="en-US" sz="5400" b="1" smtClean="0">
                <a:ln w="38100">
                  <a:solidFill>
                    <a:srgbClr val="CC0066"/>
                  </a:solidFill>
                </a:ln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 SINH</a:t>
            </a:r>
            <a:endParaRPr lang="en-US" sz="5400" b="1" dirty="0">
              <a:ln w="38100">
                <a:solidFill>
                  <a:srgbClr val="CC0066"/>
                </a:solidFill>
              </a:ln>
              <a:solidFill>
                <a:prstClr val="white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1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9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274" y="2819763"/>
            <a:ext cx="4038237" cy="403823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137" y="2506617"/>
            <a:ext cx="4361032" cy="4351383"/>
          </a:xfrm>
          <a:prstGeom prst="rect">
            <a:avLst/>
          </a:prstGeom>
        </p:spPr>
      </p:pic>
      <p:sp>
        <p:nvSpPr>
          <p:cNvPr id="93" name="AutoShape 5"/>
          <p:cNvSpPr>
            <a:spLocks noChangeArrowheads="1"/>
          </p:cNvSpPr>
          <p:nvPr/>
        </p:nvSpPr>
        <p:spPr bwMode="auto">
          <a:xfrm rot="18414234">
            <a:off x="9630758" y="6331026"/>
            <a:ext cx="362875" cy="849361"/>
          </a:xfrm>
          <a:prstGeom prst="flowChartExtract">
            <a:avLst/>
          </a:prstGeom>
          <a:gradFill rotWithShape="1">
            <a:gsLst>
              <a:gs pos="0">
                <a:srgbClr val="6A570A"/>
              </a:gs>
              <a:gs pos="50000">
                <a:srgbClr val="E4BD16"/>
              </a:gs>
              <a:gs pos="100000">
                <a:srgbClr val="6A570A"/>
              </a:gs>
            </a:gsLst>
            <a:lin ang="0" scaled="1"/>
          </a:gra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="" xmlns:a16="http://schemas.microsoft.com/office/drawing/2014/main" id="{5493D550-7C0F-4890-B409-F68FB10362A3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20</a:t>
            </a:r>
          </a:p>
        </p:txBody>
      </p:sp>
      <p:sp>
        <p:nvSpPr>
          <p:cNvPr id="95" name="Oval 94">
            <a:extLst>
              <a:ext uri="{FF2B5EF4-FFF2-40B4-BE49-F238E27FC236}">
                <a16:creationId xmlns="" xmlns:a16="http://schemas.microsoft.com/office/drawing/2014/main" id="{1E30DE14-000A-4676-BB20-DABD76D69FD0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19</a:t>
            </a:r>
          </a:p>
        </p:txBody>
      </p:sp>
      <p:sp>
        <p:nvSpPr>
          <p:cNvPr id="96" name="Oval 95">
            <a:extLst>
              <a:ext uri="{FF2B5EF4-FFF2-40B4-BE49-F238E27FC236}">
                <a16:creationId xmlns="" xmlns:a16="http://schemas.microsoft.com/office/drawing/2014/main" id="{256CF8E8-6016-4B33-A5FC-AD3376BB572E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18</a:t>
            </a:r>
          </a:p>
        </p:txBody>
      </p:sp>
      <p:sp>
        <p:nvSpPr>
          <p:cNvPr id="97" name="Oval 96">
            <a:extLst>
              <a:ext uri="{FF2B5EF4-FFF2-40B4-BE49-F238E27FC236}">
                <a16:creationId xmlns="" xmlns:a16="http://schemas.microsoft.com/office/drawing/2014/main" id="{94A81F7B-79EB-42CC-A864-618A4C809CBC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17</a:t>
            </a:r>
          </a:p>
        </p:txBody>
      </p:sp>
      <p:sp>
        <p:nvSpPr>
          <p:cNvPr id="98" name="Oval 97">
            <a:extLst>
              <a:ext uri="{FF2B5EF4-FFF2-40B4-BE49-F238E27FC236}">
                <a16:creationId xmlns="" xmlns:a16="http://schemas.microsoft.com/office/drawing/2014/main" id="{BBCB1099-A4D0-4213-A48D-453BAE4F2283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16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="" xmlns:a16="http://schemas.microsoft.com/office/drawing/2014/main" id="{C88D9F82-755D-468A-BB91-487AF7312B12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15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="" xmlns:a16="http://schemas.microsoft.com/office/drawing/2014/main" id="{165F2FF0-1010-4646-8A54-E9330DE3D510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14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="" xmlns:a16="http://schemas.microsoft.com/office/drawing/2014/main" id="{7ACA413E-997D-495F-B961-41C3EA7137F9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="" xmlns:a16="http://schemas.microsoft.com/office/drawing/2014/main" id="{A5041B9E-399B-4520-AABB-6472B5CCC877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12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="" xmlns:a16="http://schemas.microsoft.com/office/drawing/2014/main" id="{8413227D-F08E-4193-AE4B-48A9C589F87C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11</a:t>
            </a:r>
          </a:p>
        </p:txBody>
      </p:sp>
      <p:sp>
        <p:nvSpPr>
          <p:cNvPr id="124" name="Oval 123">
            <a:extLst>
              <a:ext uri="{FF2B5EF4-FFF2-40B4-BE49-F238E27FC236}">
                <a16:creationId xmlns="" xmlns:a16="http://schemas.microsoft.com/office/drawing/2014/main" id="{07BA3BB1-6210-4247-B67E-9154A9B7EE8E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10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="" xmlns:a16="http://schemas.microsoft.com/office/drawing/2014/main" id="{1CCA7996-CBB5-4D13-B384-E40EF2B280CA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9</a:t>
            </a:r>
          </a:p>
        </p:txBody>
      </p:sp>
      <p:sp>
        <p:nvSpPr>
          <p:cNvPr id="126" name="Oval 125">
            <a:extLst>
              <a:ext uri="{FF2B5EF4-FFF2-40B4-BE49-F238E27FC236}">
                <a16:creationId xmlns="" xmlns:a16="http://schemas.microsoft.com/office/drawing/2014/main" id="{C8159CE2-C6E7-49AE-8CCA-ECF5932F7B4D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8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="" xmlns:a16="http://schemas.microsoft.com/office/drawing/2014/main" id="{045D3A95-72C6-4DD9-8C95-48EAECE6C893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7</a:t>
            </a:r>
          </a:p>
        </p:txBody>
      </p:sp>
      <p:sp>
        <p:nvSpPr>
          <p:cNvPr id="128" name="Oval 127">
            <a:extLst>
              <a:ext uri="{FF2B5EF4-FFF2-40B4-BE49-F238E27FC236}">
                <a16:creationId xmlns="" xmlns:a16="http://schemas.microsoft.com/office/drawing/2014/main" id="{82BB9916-DA80-4286-84E6-1345FB086F27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6</a:t>
            </a:r>
          </a:p>
        </p:txBody>
      </p:sp>
      <p:sp>
        <p:nvSpPr>
          <p:cNvPr id="129" name="Oval 128">
            <a:extLst>
              <a:ext uri="{FF2B5EF4-FFF2-40B4-BE49-F238E27FC236}">
                <a16:creationId xmlns="" xmlns:a16="http://schemas.microsoft.com/office/drawing/2014/main" id="{77EB9878-EBD6-4490-97E4-3ACABC8C0A37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5</a:t>
            </a:r>
          </a:p>
        </p:txBody>
      </p:sp>
      <p:sp>
        <p:nvSpPr>
          <p:cNvPr id="130" name="Oval 129">
            <a:extLst>
              <a:ext uri="{FF2B5EF4-FFF2-40B4-BE49-F238E27FC236}">
                <a16:creationId xmlns="" xmlns:a16="http://schemas.microsoft.com/office/drawing/2014/main" id="{78ECC007-E538-46DD-BA23-F8984513CB53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4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="" xmlns:a16="http://schemas.microsoft.com/office/drawing/2014/main" id="{DFE50793-1A35-40AC-B840-C765FCC7B686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3</a:t>
            </a:r>
          </a:p>
        </p:txBody>
      </p:sp>
      <p:sp>
        <p:nvSpPr>
          <p:cNvPr id="132" name="Oval 131">
            <a:extLst>
              <a:ext uri="{FF2B5EF4-FFF2-40B4-BE49-F238E27FC236}">
                <a16:creationId xmlns="" xmlns:a16="http://schemas.microsoft.com/office/drawing/2014/main" id="{CEE058B2-C8C9-46C9-A548-BED2E1FE3D82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2</a:t>
            </a:r>
          </a:p>
        </p:txBody>
      </p:sp>
      <p:sp>
        <p:nvSpPr>
          <p:cNvPr id="133" name="Oval 132">
            <a:extLst>
              <a:ext uri="{FF2B5EF4-FFF2-40B4-BE49-F238E27FC236}">
                <a16:creationId xmlns="" xmlns:a16="http://schemas.microsoft.com/office/drawing/2014/main" id="{1AC68367-2FBE-4034-86EB-5D2C14DE5D65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1</a:t>
            </a:r>
          </a:p>
        </p:txBody>
      </p:sp>
      <p:sp>
        <p:nvSpPr>
          <p:cNvPr id="134" name="Oval 133">
            <a:extLst>
              <a:ext uri="{FF2B5EF4-FFF2-40B4-BE49-F238E27FC236}">
                <a16:creationId xmlns="" xmlns:a16="http://schemas.microsoft.com/office/drawing/2014/main" id="{51215F7F-52BA-499A-A846-4428567C3CDC}"/>
              </a:ext>
            </a:extLst>
          </p:cNvPr>
          <p:cNvSpPr/>
          <p:nvPr/>
        </p:nvSpPr>
        <p:spPr>
          <a:xfrm>
            <a:off x="2787496" y="509854"/>
            <a:ext cx="1157794" cy="1157794"/>
          </a:xfrm>
          <a:prstGeom prst="ellipse">
            <a:avLst/>
          </a:prstGeom>
          <a:solidFill>
            <a:srgbClr val="9A7500"/>
          </a:solidFill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20000"/>
                    <a:lumOff val="80000"/>
                  </a:srgbClr>
                </a:solidFill>
              </a:rPr>
              <a:t>0</a:t>
            </a:r>
          </a:p>
        </p:txBody>
      </p:sp>
      <p:sp>
        <p:nvSpPr>
          <p:cNvPr id="135" name="Oval 134">
            <a:extLst>
              <a:ext uri="{FF2B5EF4-FFF2-40B4-BE49-F238E27FC236}">
                <a16:creationId xmlns="" xmlns:a16="http://schemas.microsoft.com/office/drawing/2014/main" id="{DC7A6285-B35B-4DEC-B87D-B1B9606A14C8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20</a:t>
            </a:r>
          </a:p>
        </p:txBody>
      </p:sp>
      <p:sp>
        <p:nvSpPr>
          <p:cNvPr id="136" name="Oval 135">
            <a:extLst>
              <a:ext uri="{FF2B5EF4-FFF2-40B4-BE49-F238E27FC236}">
                <a16:creationId xmlns="" xmlns:a16="http://schemas.microsoft.com/office/drawing/2014/main" id="{1346F508-967B-41D8-A1A0-2B5C463E75EB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19</a:t>
            </a:r>
          </a:p>
        </p:txBody>
      </p:sp>
      <p:sp>
        <p:nvSpPr>
          <p:cNvPr id="137" name="Oval 136">
            <a:extLst>
              <a:ext uri="{FF2B5EF4-FFF2-40B4-BE49-F238E27FC236}">
                <a16:creationId xmlns="" xmlns:a16="http://schemas.microsoft.com/office/drawing/2014/main" id="{C84ACA89-0C10-4191-84E2-E808EE3EA2F6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18</a:t>
            </a:r>
          </a:p>
        </p:txBody>
      </p:sp>
      <p:sp>
        <p:nvSpPr>
          <p:cNvPr id="138" name="Oval 137">
            <a:extLst>
              <a:ext uri="{FF2B5EF4-FFF2-40B4-BE49-F238E27FC236}">
                <a16:creationId xmlns="" xmlns:a16="http://schemas.microsoft.com/office/drawing/2014/main" id="{8D95ACC1-5CEA-497D-8D83-CF509FEF14E3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17</a:t>
            </a:r>
          </a:p>
        </p:txBody>
      </p:sp>
      <p:sp>
        <p:nvSpPr>
          <p:cNvPr id="139" name="Oval 138">
            <a:extLst>
              <a:ext uri="{FF2B5EF4-FFF2-40B4-BE49-F238E27FC236}">
                <a16:creationId xmlns="" xmlns:a16="http://schemas.microsoft.com/office/drawing/2014/main" id="{9FFBD92D-12A7-4525-B161-94B9B3385015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16</a:t>
            </a:r>
          </a:p>
        </p:txBody>
      </p:sp>
      <p:sp>
        <p:nvSpPr>
          <p:cNvPr id="140" name="Oval 139">
            <a:extLst>
              <a:ext uri="{FF2B5EF4-FFF2-40B4-BE49-F238E27FC236}">
                <a16:creationId xmlns="" xmlns:a16="http://schemas.microsoft.com/office/drawing/2014/main" id="{166CF66D-DB63-4524-A389-23DA574A1409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15</a:t>
            </a:r>
          </a:p>
        </p:txBody>
      </p:sp>
      <p:sp>
        <p:nvSpPr>
          <p:cNvPr id="141" name="Oval 140">
            <a:extLst>
              <a:ext uri="{FF2B5EF4-FFF2-40B4-BE49-F238E27FC236}">
                <a16:creationId xmlns="" xmlns:a16="http://schemas.microsoft.com/office/drawing/2014/main" id="{B7BA329A-74CE-4EC4-B86B-E09736BC4A04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14</a:t>
            </a:r>
          </a:p>
        </p:txBody>
      </p:sp>
      <p:sp>
        <p:nvSpPr>
          <p:cNvPr id="142" name="Oval 141">
            <a:extLst>
              <a:ext uri="{FF2B5EF4-FFF2-40B4-BE49-F238E27FC236}">
                <a16:creationId xmlns="" xmlns:a16="http://schemas.microsoft.com/office/drawing/2014/main" id="{6A8F7BE0-AF92-4127-9288-4D3CD3F8F471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13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="" xmlns:a16="http://schemas.microsoft.com/office/drawing/2014/main" id="{88522539-69CE-41F8-AEDD-C00004FBF9B4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12</a:t>
            </a:r>
          </a:p>
        </p:txBody>
      </p:sp>
      <p:sp>
        <p:nvSpPr>
          <p:cNvPr id="144" name="Oval 143">
            <a:extLst>
              <a:ext uri="{FF2B5EF4-FFF2-40B4-BE49-F238E27FC236}">
                <a16:creationId xmlns="" xmlns:a16="http://schemas.microsoft.com/office/drawing/2014/main" id="{F81EDC47-13AA-4F57-90B7-02AFAA490328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11</a:t>
            </a:r>
          </a:p>
        </p:txBody>
      </p:sp>
      <p:sp>
        <p:nvSpPr>
          <p:cNvPr id="145" name="Oval 144">
            <a:extLst>
              <a:ext uri="{FF2B5EF4-FFF2-40B4-BE49-F238E27FC236}">
                <a16:creationId xmlns="" xmlns:a16="http://schemas.microsoft.com/office/drawing/2014/main" id="{3C28953D-49F4-4368-8C42-B1F1E0AE1090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10</a:t>
            </a:r>
          </a:p>
        </p:txBody>
      </p:sp>
      <p:sp>
        <p:nvSpPr>
          <p:cNvPr id="146" name="Oval 145">
            <a:extLst>
              <a:ext uri="{FF2B5EF4-FFF2-40B4-BE49-F238E27FC236}">
                <a16:creationId xmlns="" xmlns:a16="http://schemas.microsoft.com/office/drawing/2014/main" id="{EAB7938B-BAA2-42BC-B2E4-86E96C4DE397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9</a:t>
            </a:r>
          </a:p>
        </p:txBody>
      </p:sp>
      <p:sp>
        <p:nvSpPr>
          <p:cNvPr id="147" name="Oval 146">
            <a:extLst>
              <a:ext uri="{FF2B5EF4-FFF2-40B4-BE49-F238E27FC236}">
                <a16:creationId xmlns="" xmlns:a16="http://schemas.microsoft.com/office/drawing/2014/main" id="{938C8A68-F3BA-4C9E-A775-4EB67F87E100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8</a:t>
            </a:r>
          </a:p>
        </p:txBody>
      </p:sp>
      <p:sp>
        <p:nvSpPr>
          <p:cNvPr id="148" name="Oval 147">
            <a:extLst>
              <a:ext uri="{FF2B5EF4-FFF2-40B4-BE49-F238E27FC236}">
                <a16:creationId xmlns="" xmlns:a16="http://schemas.microsoft.com/office/drawing/2014/main" id="{A2E79272-B310-4448-96AE-AE107FBA8A37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7</a:t>
            </a:r>
          </a:p>
        </p:txBody>
      </p:sp>
      <p:sp>
        <p:nvSpPr>
          <p:cNvPr id="149" name="Oval 148">
            <a:extLst>
              <a:ext uri="{FF2B5EF4-FFF2-40B4-BE49-F238E27FC236}">
                <a16:creationId xmlns="" xmlns:a16="http://schemas.microsoft.com/office/drawing/2014/main" id="{31CBAC8D-C2AD-433D-A129-2ABF322FC7D8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6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="" xmlns:a16="http://schemas.microsoft.com/office/drawing/2014/main" id="{F675831F-CE28-4CCE-9CE3-6C97DB9EFE97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5</a:t>
            </a:r>
          </a:p>
        </p:txBody>
      </p:sp>
      <p:sp>
        <p:nvSpPr>
          <p:cNvPr id="151" name="Oval 150">
            <a:extLst>
              <a:ext uri="{FF2B5EF4-FFF2-40B4-BE49-F238E27FC236}">
                <a16:creationId xmlns="" xmlns:a16="http://schemas.microsoft.com/office/drawing/2014/main" id="{734E4779-B7F6-4970-8AE5-08013AFD872D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4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="" xmlns:a16="http://schemas.microsoft.com/office/drawing/2014/main" id="{77B8DD87-C42A-43AB-82FA-3D9303DA3B0B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3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="" xmlns:a16="http://schemas.microsoft.com/office/drawing/2014/main" id="{9B2C9A1B-6739-4F9F-8D90-85C5A41155F6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2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="" xmlns:a16="http://schemas.microsoft.com/office/drawing/2014/main" id="{AFF70394-4837-4167-87E4-773DAA0F6506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1</a:t>
            </a:r>
          </a:p>
        </p:txBody>
      </p:sp>
      <p:sp>
        <p:nvSpPr>
          <p:cNvPr id="155" name="Oval 154">
            <a:extLst>
              <a:ext uri="{FF2B5EF4-FFF2-40B4-BE49-F238E27FC236}">
                <a16:creationId xmlns="" xmlns:a16="http://schemas.microsoft.com/office/drawing/2014/main" id="{F1BD514B-D652-4DBB-BC87-C59C1C5AC15C}"/>
              </a:ext>
            </a:extLst>
          </p:cNvPr>
          <p:cNvSpPr/>
          <p:nvPr/>
        </p:nvSpPr>
        <p:spPr>
          <a:xfrm>
            <a:off x="8080240" y="509854"/>
            <a:ext cx="1157794" cy="11577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0" b="1" dirty="0">
                <a:solidFill>
                  <a:srgbClr val="FFC000">
                    <a:lumMod val="50000"/>
                  </a:srgbClr>
                </a:solidFill>
              </a:rPr>
              <a:t>0</a:t>
            </a:r>
          </a:p>
        </p:txBody>
      </p:sp>
      <p:sp>
        <p:nvSpPr>
          <p:cNvPr id="156" name="Trapezoid 155"/>
          <p:cNvSpPr/>
          <p:nvPr/>
        </p:nvSpPr>
        <p:spPr>
          <a:xfrm>
            <a:off x="2719907" y="19050"/>
            <a:ext cx="1369173" cy="408912"/>
          </a:xfrm>
          <a:prstGeom prst="trapezoid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prstClr val="white"/>
                </a:solidFill>
              </a:rPr>
              <a:t>ĐỘI A</a:t>
            </a:r>
          </a:p>
        </p:txBody>
      </p:sp>
      <p:sp>
        <p:nvSpPr>
          <p:cNvPr id="157" name="Trapezoid 156"/>
          <p:cNvSpPr/>
          <p:nvPr/>
        </p:nvSpPr>
        <p:spPr>
          <a:xfrm>
            <a:off x="7994480" y="19050"/>
            <a:ext cx="1369173" cy="408912"/>
          </a:xfrm>
          <a:prstGeom prst="trapezoid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prstClr val="white"/>
                </a:solidFill>
              </a:rPr>
              <a:t>ĐỘI B</a:t>
            </a:r>
          </a:p>
        </p:txBody>
      </p:sp>
      <p:sp>
        <p:nvSpPr>
          <p:cNvPr id="168" name="AutoShape 5"/>
          <p:cNvSpPr>
            <a:spLocks noChangeArrowheads="1"/>
          </p:cNvSpPr>
          <p:nvPr/>
        </p:nvSpPr>
        <p:spPr bwMode="auto">
          <a:xfrm rot="13558679" flipV="1">
            <a:off x="2195303" y="6354316"/>
            <a:ext cx="362875" cy="816261"/>
          </a:xfrm>
          <a:prstGeom prst="flowChartExtract">
            <a:avLst/>
          </a:prstGeom>
          <a:gradFill rotWithShape="1">
            <a:gsLst>
              <a:gs pos="0">
                <a:srgbClr val="6A570A"/>
              </a:gs>
              <a:gs pos="50000">
                <a:srgbClr val="E4BD16"/>
              </a:gs>
              <a:gs pos="100000">
                <a:srgbClr val="6A570A"/>
              </a:gs>
            </a:gsLst>
            <a:lin ang="0" scaled="1"/>
          </a:gra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2" name="Explosion 2 1">
            <a:hlinkClick r:id="rId6" action="ppaction://hlinksldjump"/>
          </p:cNvPr>
          <p:cNvSpPr/>
          <p:nvPr/>
        </p:nvSpPr>
        <p:spPr>
          <a:xfrm>
            <a:off x="5654783" y="5927523"/>
            <a:ext cx="1911244" cy="82818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2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hlinkClick r:id="rId7" action="ppaction://hlinksldjump"/>
          </p:cNvPr>
          <p:cNvSpPr/>
          <p:nvPr/>
        </p:nvSpPr>
        <p:spPr>
          <a:xfrm>
            <a:off x="4928642" y="1534582"/>
            <a:ext cx="814274" cy="966643"/>
          </a:xfrm>
          <a:prstGeom prst="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2" name="Rectangle 51">
            <a:hlinkClick r:id="rId8" action="ppaction://hlinksldjump"/>
          </p:cNvPr>
          <p:cNvSpPr/>
          <p:nvPr/>
        </p:nvSpPr>
        <p:spPr>
          <a:xfrm>
            <a:off x="6111114" y="1534582"/>
            <a:ext cx="786654" cy="966643"/>
          </a:xfrm>
          <a:prstGeom prst="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781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23930__mudkip2016__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51" grpId="0" animBg="1"/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4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0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9195905" y="6013944"/>
            <a:ext cx="1423428" cy="72752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11" y="87084"/>
            <a:ext cx="10554789" cy="37352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76982" y="493338"/>
            <a:ext cx="9013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Thư mục con của thư mục Hoa là</a:t>
            </a:r>
          </a:p>
          <a:p>
            <a:pPr algn="just"/>
            <a:r>
              <a:rPr lang="vi-VN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Tieng Viet, Tin hoc</a:t>
            </a:r>
          </a:p>
          <a:p>
            <a:pPr algn="just"/>
            <a:r>
              <a:rPr lang="vi-VN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Tieng Viet, Toan</a:t>
            </a:r>
          </a:p>
          <a:p>
            <a:pPr algn="just"/>
            <a:r>
              <a:rPr lang="vi-VN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C. Tieng Viet, Tin hoc, Toan</a:t>
            </a:r>
          </a:p>
          <a:p>
            <a:pPr algn="just"/>
            <a:r>
              <a:rPr lang="vi-VN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D. Tin hoc, Toan.</a:t>
            </a:r>
            <a:endParaRPr lang="vi-VN" sz="3600" dirty="0" err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0" y="4021562"/>
            <a:ext cx="6910252" cy="16123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24930" y="4473782"/>
            <a:ext cx="591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Tieng Viet, Tin hoc, Toan</a:t>
            </a:r>
            <a:endParaRPr lang="fi-FI" sz="3600" dirty="0" err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hlinkClick r:id="rId8" action="ppaction://hlinksldjump"/>
          </p:cNvPr>
          <p:cNvSpPr/>
          <p:nvPr/>
        </p:nvSpPr>
        <p:spPr>
          <a:xfrm>
            <a:off x="1776982" y="87084"/>
            <a:ext cx="551392" cy="406254"/>
          </a:xfrm>
          <a:prstGeom prst="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9" name="Picture 8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760" y="1123406"/>
            <a:ext cx="2170592" cy="223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0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9195905" y="6013944"/>
            <a:ext cx="1423428" cy="72752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11" y="163689"/>
            <a:ext cx="10006149" cy="424978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73" y="4603154"/>
            <a:ext cx="5029201" cy="14107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81076" y="4927851"/>
            <a:ext cx="2529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00FF"/>
                </a:solidFill>
              </a:rPr>
              <a:t>B. Toan</a:t>
            </a:r>
            <a:endParaRPr lang="en-US" sz="4000" dirty="0" err="1">
              <a:solidFill>
                <a:srgbClr val="0000FF"/>
              </a:solidFill>
            </a:endParaRPr>
          </a:p>
        </p:txBody>
      </p:sp>
      <p:sp>
        <p:nvSpPr>
          <p:cNvPr id="19" name="Rectangle 18">
            <a:hlinkClick r:id="rId8" action="ppaction://hlinksldjump"/>
          </p:cNvPr>
          <p:cNvSpPr/>
          <p:nvPr/>
        </p:nvSpPr>
        <p:spPr>
          <a:xfrm>
            <a:off x="1776982" y="87084"/>
            <a:ext cx="551392" cy="406254"/>
          </a:xfrm>
          <a:prstGeom prst="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1972491" y="607061"/>
            <a:ext cx="89349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>
                <a:solidFill>
                  <a:srgbClr val="3333CC"/>
                </a:solidFill>
                <a:latin typeface="+mj-lt"/>
              </a:rPr>
              <a:t>Câu 2: Tệp vi du 1.doc, vi du 2.doc nằm ở trong thư mục nào?</a:t>
            </a:r>
          </a:p>
          <a:p>
            <a:r>
              <a:rPr lang="vi-VN" sz="3600">
                <a:solidFill>
                  <a:srgbClr val="3333CC"/>
                </a:solidFill>
                <a:latin typeface="+mj-lt"/>
              </a:rPr>
              <a:t>	A. Tieng Viet</a:t>
            </a:r>
          </a:p>
          <a:p>
            <a:r>
              <a:rPr lang="vi-VN" sz="3600">
                <a:solidFill>
                  <a:srgbClr val="3333CC"/>
                </a:solidFill>
                <a:latin typeface="+mj-lt"/>
              </a:rPr>
              <a:t>	B. Toan</a:t>
            </a:r>
          </a:p>
          <a:p>
            <a:r>
              <a:rPr lang="vi-VN" sz="3600">
                <a:solidFill>
                  <a:srgbClr val="3333CC"/>
                </a:solidFill>
                <a:latin typeface="+mj-lt"/>
              </a:rPr>
              <a:t>	B. Hinh hoc</a:t>
            </a:r>
          </a:p>
          <a:p>
            <a:r>
              <a:rPr lang="vi-VN" sz="3600">
                <a:solidFill>
                  <a:srgbClr val="3333CC"/>
                </a:solidFill>
                <a:latin typeface="+mj-lt"/>
              </a:rPr>
              <a:t>	D. So hoc</a:t>
            </a:r>
          </a:p>
        </p:txBody>
      </p:sp>
      <p:pic>
        <p:nvPicPr>
          <p:cNvPr id="10" name="Picture 9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464" y="1191649"/>
            <a:ext cx="1856651" cy="26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0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30043"/>
            <a:ext cx="4353220" cy="64554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423045" y="2822108"/>
            <a:ext cx="4959685" cy="2506168"/>
            <a:chOff x="2917191" y="2312131"/>
            <a:chExt cx="4959685" cy="2506168"/>
          </a:xfrm>
        </p:grpSpPr>
        <p:grpSp>
          <p:nvGrpSpPr>
            <p:cNvPr id="14" name="Group 13"/>
            <p:cNvGrpSpPr/>
            <p:nvPr/>
          </p:nvGrpSpPr>
          <p:grpSpPr>
            <a:xfrm>
              <a:off x="2917191" y="2312131"/>
              <a:ext cx="4070463" cy="2506168"/>
              <a:chOff x="2917191" y="2312131"/>
              <a:chExt cx="4070463" cy="2506168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17191" y="2312131"/>
                <a:ext cx="3622859" cy="2374818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46597" y="4332524"/>
                <a:ext cx="485775" cy="485775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25624" y="4434138"/>
                <a:ext cx="362030" cy="252811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701" b="99254" l="9740" r="896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74372" y="2459162"/>
              <a:ext cx="2502504" cy="2118901"/>
            </a:xfrm>
            <a:prstGeom prst="rect">
              <a:avLst/>
            </a:prstGeom>
          </p:spPr>
        </p:pic>
      </p:grpSp>
      <p:sp>
        <p:nvSpPr>
          <p:cNvPr id="19" name="Oval Callout 18"/>
          <p:cNvSpPr/>
          <p:nvPr/>
        </p:nvSpPr>
        <p:spPr>
          <a:xfrm>
            <a:off x="6643868" y="1269727"/>
            <a:ext cx="4656478" cy="2047163"/>
          </a:xfrm>
          <a:prstGeom prst="wedgeEllipseCallout">
            <a:avLst>
              <a:gd name="adj1" fmla="val -39320"/>
              <a:gd name="adj2" fmla="val 4439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Lan nói với Hoa: M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ình 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tạo thư mục mang tên mình, trong đó có các thư mục Văn, Toán, Tin học và Giải </a:t>
            </a:r>
            <a:r>
              <a:rPr lang="vi-VN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1180618" y="2064051"/>
            <a:ext cx="3900668" cy="1123286"/>
          </a:xfrm>
          <a:prstGeom prst="wedgeEllipseCallout">
            <a:avLst>
              <a:gd name="adj1" fmla="val 50622"/>
              <a:gd name="adj2" fmla="val 3513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 nói nhưng c</a:t>
            </a:r>
            <a:r>
              <a:rPr lang="vi-VN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húng 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 chưa biết tạo thư mục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538661" y="1084414"/>
            <a:ext cx="5452685" cy="64554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</a:rPr>
              <a:t>Tình </a:t>
            </a:r>
            <a:r>
              <a:rPr lang="en-US" sz="3200">
                <a:solidFill>
                  <a:srgbClr val="FF0000"/>
                </a:solidFill>
              </a:rPr>
              <a:t>huống mở đầu sgk </a:t>
            </a:r>
            <a:r>
              <a:rPr lang="en-US" sz="3200" smtClean="0">
                <a:solidFill>
                  <a:srgbClr val="FF0000"/>
                </a:solidFill>
              </a:rPr>
              <a:t>_51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750423" y="5460274"/>
            <a:ext cx="8710162" cy="7162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FF0000"/>
                </a:solidFill>
              </a:rPr>
              <a:t>Để giúp các con tạo, đổi tên xóa thư mục thì </a:t>
            </a:r>
            <a:r>
              <a:rPr lang="en-US" sz="2800" smtClean="0">
                <a:solidFill>
                  <a:srgbClr val="FF0000"/>
                </a:solidFill>
              </a:rPr>
              <a:t>-&gt;bài học</a:t>
            </a:r>
            <a:endParaRPr 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87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50670" y="1739414"/>
            <a:ext cx="8431305" cy="28346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u="sng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22 - </a:t>
            </a:r>
            <a:r>
              <a:rPr lang="vi-VN" sz="4000" b="1" u="sng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21</a:t>
            </a:r>
            <a:endParaRPr lang="vi-VN" sz="4000" b="1" u="sng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TẠO, ĐỔI TÊN VÀ XÓA THƯ MỤC</a:t>
            </a:r>
            <a:endParaRPr lang="vi-VN" sz="48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8902716" y="926641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SGK-51,52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00390" y="593289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8" y="14909"/>
            <a:ext cx="4306335" cy="647330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587910" y="1056870"/>
            <a:ext cx="4912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/>
              <a:t>a. Tạo thư mục </a:t>
            </a:r>
            <a:r>
              <a:rPr lang="vi-VN" sz="2400" b="1" dirty="0"/>
              <a:t>LAN 3B </a:t>
            </a:r>
            <a:r>
              <a:rPr lang="vi-VN" sz="2400" dirty="0"/>
              <a:t>ở ổ đĩa </a:t>
            </a:r>
            <a:r>
              <a:rPr lang="vi-VN" sz="2400" b="1" dirty="0"/>
              <a:t>D: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200390" y="1987516"/>
            <a:ext cx="9005325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200" dirty="0">
                <a:solidFill>
                  <a:srgbClr val="FF0066"/>
                </a:solidFill>
              </a:rPr>
              <a:t>[1]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3333CC"/>
                </a:solidFill>
              </a:rPr>
              <a:t>Nháy đúp chuột vào biểu tượng This </a:t>
            </a:r>
            <a:r>
              <a:rPr lang="vi-VN" sz="2200" dirty="0" smtClean="0">
                <a:solidFill>
                  <a:srgbClr val="3333CC"/>
                </a:solidFill>
              </a:rPr>
              <a:t>PC</a:t>
            </a:r>
            <a:endParaRPr lang="en-US" sz="2200" dirty="0" smtClean="0">
              <a:solidFill>
                <a:srgbClr val="3333CC"/>
              </a:solidFill>
            </a:endParaRPr>
          </a:p>
          <a:p>
            <a:pPr>
              <a:lnSpc>
                <a:spcPct val="120000"/>
              </a:lnSpc>
            </a:pPr>
            <a:r>
              <a:rPr lang="vi-VN" sz="2200" dirty="0">
                <a:solidFill>
                  <a:srgbClr val="FF0066"/>
                </a:solidFill>
              </a:rPr>
              <a:t>[2]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3333CC"/>
                </a:solidFill>
              </a:rPr>
              <a:t>Nháy đúp chuột vào biểu tượng ổ đĩa </a:t>
            </a:r>
            <a:r>
              <a:rPr lang="vi-VN" sz="2200" b="1" dirty="0">
                <a:solidFill>
                  <a:srgbClr val="3333CC"/>
                </a:solidFill>
              </a:rPr>
              <a:t>D:</a:t>
            </a:r>
            <a:r>
              <a:rPr lang="vi-VN" sz="2200" dirty="0">
                <a:solidFill>
                  <a:srgbClr val="3333CC"/>
                </a:solidFill>
              </a:rPr>
              <a:t>, xuất hiện cửa sổ như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b="25366"/>
          <a:stretch/>
        </p:blipFill>
        <p:spPr>
          <a:xfrm>
            <a:off x="3030898" y="2863246"/>
            <a:ext cx="5004826" cy="7825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228930" y="3645000"/>
            <a:ext cx="62840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 dirty="0">
                <a:solidFill>
                  <a:srgbClr val="FF0066"/>
                </a:solidFill>
              </a:rPr>
              <a:t>[3]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3333CC"/>
                </a:solidFill>
              </a:rPr>
              <a:t>Nháy vào </a:t>
            </a:r>
            <a:r>
              <a:rPr lang="vi-VN" sz="2200" b="1" dirty="0">
                <a:solidFill>
                  <a:srgbClr val="3333CC"/>
                </a:solidFill>
              </a:rPr>
              <a:t>Home</a:t>
            </a:r>
            <a:r>
              <a:rPr lang="vi-VN" sz="2200" dirty="0">
                <a:solidFill>
                  <a:srgbClr val="3333CC"/>
                </a:solidFill>
              </a:rPr>
              <a:t>, xuất hiện dải lệnh như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915" y="4058728"/>
            <a:ext cx="6659374" cy="82693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228930" y="5025052"/>
            <a:ext cx="9153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>
                <a:solidFill>
                  <a:srgbClr val="FF0066"/>
                </a:solidFill>
              </a:rPr>
              <a:t>[4] </a:t>
            </a:r>
            <a:r>
              <a:rPr lang="vi-VN" sz="2200" dirty="0">
                <a:solidFill>
                  <a:srgbClr val="3333CC"/>
                </a:solidFill>
              </a:rPr>
              <a:t>Nháy chuột vào nút lệnh </a:t>
            </a:r>
            <a:r>
              <a:rPr lang="vi-VN" sz="2200" b="1" dirty="0">
                <a:solidFill>
                  <a:srgbClr val="3333CC"/>
                </a:solidFill>
              </a:rPr>
              <a:t>New Folder </a:t>
            </a:r>
            <a:r>
              <a:rPr lang="vi-VN" sz="2200" dirty="0">
                <a:solidFill>
                  <a:srgbClr val="3333CC"/>
                </a:solidFill>
              </a:rPr>
              <a:t>xuất hiện biểu tượng </a:t>
            </a:r>
            <a:r>
              <a:rPr lang="en-US" sz="2200" dirty="0" smtClean="0">
                <a:solidFill>
                  <a:srgbClr val="3333CC"/>
                </a:solidFill>
              </a:rPr>
              <a:t>            </a:t>
            </a:r>
            <a:r>
              <a:rPr lang="vi-VN" sz="2200" dirty="0" smtClean="0">
                <a:solidFill>
                  <a:srgbClr val="3333CC"/>
                </a:solidFill>
              </a:rPr>
              <a:t>trong </a:t>
            </a:r>
            <a:r>
              <a:rPr lang="vi-VN" sz="2200" dirty="0">
                <a:solidFill>
                  <a:srgbClr val="3333CC"/>
                </a:solidFill>
              </a:rPr>
              <a:t>cửa sổ ổ đĩa D:; </a:t>
            </a:r>
            <a:endParaRPr lang="en-US" sz="2200" dirty="0">
              <a:solidFill>
                <a:srgbClr val="3333CC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1289" y="5017697"/>
            <a:ext cx="1937463" cy="45085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228930" y="5801848"/>
            <a:ext cx="89767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>
                <a:solidFill>
                  <a:srgbClr val="FF0066"/>
                </a:solidFill>
              </a:rPr>
              <a:t>[5] </a:t>
            </a:r>
            <a:r>
              <a:rPr lang="vi-VN" sz="2200" dirty="0">
                <a:solidFill>
                  <a:srgbClr val="3333CC"/>
                </a:solidFill>
              </a:rPr>
              <a:t>Nhập tên thư mục </a:t>
            </a:r>
            <a:r>
              <a:rPr lang="vi-VN" sz="2200" b="1" dirty="0">
                <a:solidFill>
                  <a:srgbClr val="3333CC"/>
                </a:solidFill>
              </a:rPr>
              <a:t>LAN 3B</a:t>
            </a:r>
            <a:r>
              <a:rPr lang="vi-VN" sz="2200" dirty="0">
                <a:solidFill>
                  <a:srgbClr val="3333CC"/>
                </a:solidFill>
              </a:rPr>
              <a:t>; nháy chuột bên ngoài nền màu </a:t>
            </a:r>
            <a:r>
              <a:rPr lang="vi-VN" sz="2200" dirty="0" smtClean="0">
                <a:solidFill>
                  <a:srgbClr val="3333CC"/>
                </a:solidFill>
              </a:rPr>
              <a:t>xanh</a:t>
            </a:r>
            <a:r>
              <a:rPr lang="en-US" sz="2200" dirty="0" smtClean="0">
                <a:solidFill>
                  <a:srgbClr val="3333CC"/>
                </a:solidFill>
              </a:rPr>
              <a:t> </a:t>
            </a:r>
            <a:endParaRPr lang="en-US" sz="2200" dirty="0">
              <a:solidFill>
                <a:srgbClr val="3333C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48451" y="3076701"/>
            <a:ext cx="591671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1243" y="1953816"/>
            <a:ext cx="698139" cy="55045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967936" y="4317478"/>
            <a:ext cx="459037" cy="568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915334" y="1519607"/>
            <a:ext cx="7235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/>
              <a:t>Y</a:t>
            </a:r>
            <a:r>
              <a:rPr lang="en-US" sz="2400" smtClean="0"/>
              <a:t>êu cầu </a:t>
            </a:r>
            <a:r>
              <a:rPr lang="en-US" sz="2400"/>
              <a:t>HS đọc 5 thao tác tạo thư mục trong SGK_51-52.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1" grpId="0"/>
      <p:bldP spid="22" grpId="0" animBg="1"/>
      <p:bldP spid="27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057737" y="238657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092213" y="1176251"/>
            <a:ext cx="2538053" cy="553998"/>
            <a:chOff x="689904" y="1379897"/>
            <a:chExt cx="2538053" cy="553998"/>
          </a:xfrm>
        </p:grpSpPr>
        <p:grpSp>
          <p:nvGrpSpPr>
            <p:cNvPr id="18" name="Group 17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329506" y="2154287"/>
            <a:ext cx="6749623" cy="3690928"/>
            <a:chOff x="6132009" y="2238090"/>
            <a:chExt cx="5130718" cy="6066273"/>
          </a:xfrm>
        </p:grpSpPr>
        <p:sp>
          <p:nvSpPr>
            <p:cNvPr id="25" name="Rectangle 24"/>
            <p:cNvSpPr/>
            <p:nvPr/>
          </p:nvSpPr>
          <p:spPr>
            <a:xfrm>
              <a:off x="6278439" y="2820151"/>
              <a:ext cx="4879766" cy="4767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hãy hoạt động nhóm máy để thực </a:t>
              </a:r>
              <a:r>
                <a:rPr lang="en-US" sz="250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5 thao tác như hướng dẫn t/g 3’</a:t>
              </a: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Tao thư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 3B 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5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Gọi hs lên thực hiện lại thao tác trên máy GV cho cả lớp cùng quan sát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132009" y="2238090"/>
              <a:ext cx="5130718" cy="606627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210716"/>
              </p:ext>
            </p:extLst>
          </p:nvPr>
        </p:nvGraphicFramePr>
        <p:xfrm>
          <a:off x="8271762" y="1665015"/>
          <a:ext cx="2962751" cy="3879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Bitmap Image" r:id="rId4" imgW="1609524" imgH="1419048" progId="Paint.Picture">
                  <p:embed/>
                </p:oleObj>
              </mc:Choice>
              <mc:Fallback>
                <p:oleObj name="Bitmap Image" r:id="rId4" imgW="1609524" imgH="14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1762" y="1665015"/>
                        <a:ext cx="2962751" cy="3879258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09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1180</Words>
  <Application>Microsoft Office PowerPoint</Application>
  <PresentationFormat>Widescreen</PresentationFormat>
  <Paragraphs>187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Calibri</vt:lpstr>
      <vt:lpstr>Calibri (Body)</vt:lpstr>
      <vt:lpstr>Calibri Light</vt:lpstr>
      <vt:lpstr>MS Mincho</vt:lpstr>
      <vt:lpstr>Tahoma</vt:lpstr>
      <vt:lpstr>Times New Roman</vt:lpstr>
      <vt:lpstr>Wingdings</vt:lpstr>
      <vt:lpstr>Office Theme</vt:lpstr>
      <vt:lpstr>2_Office Theme</vt:lpstr>
      <vt:lpstr>1_Office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469</cp:revision>
  <dcterms:created xsi:type="dcterms:W3CDTF">2022-01-27T15:18:21Z</dcterms:created>
  <dcterms:modified xsi:type="dcterms:W3CDTF">2023-08-28T16:04:23Z</dcterms:modified>
</cp:coreProperties>
</file>