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25"/>
  </p:notesMasterIdLst>
  <p:sldIdLst>
    <p:sldId id="369" r:id="rId5"/>
    <p:sldId id="348" r:id="rId6"/>
    <p:sldId id="295" r:id="rId7"/>
    <p:sldId id="357" r:id="rId8"/>
    <p:sldId id="361" r:id="rId9"/>
    <p:sldId id="257" r:id="rId10"/>
    <p:sldId id="301" r:id="rId11"/>
    <p:sldId id="362" r:id="rId12"/>
    <p:sldId id="351" r:id="rId13"/>
    <p:sldId id="359" r:id="rId14"/>
    <p:sldId id="363" r:id="rId15"/>
    <p:sldId id="354" r:id="rId16"/>
    <p:sldId id="347" r:id="rId17"/>
    <p:sldId id="360" r:id="rId18"/>
    <p:sldId id="364" r:id="rId19"/>
    <p:sldId id="366" r:id="rId20"/>
    <p:sldId id="285" r:id="rId21"/>
    <p:sldId id="265" r:id="rId22"/>
    <p:sldId id="304" r:id="rId23"/>
    <p:sldId id="37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FF0000"/>
    <a:srgbClr val="FFCCFF"/>
    <a:srgbClr val="FF99FF"/>
    <a:srgbClr val="3333FF"/>
    <a:srgbClr val="FF0066"/>
    <a:srgbClr val="CC0066"/>
    <a:srgbClr val="FF00FF"/>
    <a:srgbClr val="CC00CC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54" y="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907CA-8C46-46C3-AE5A-20978CE22B24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DB108-CF2B-4BA7-9F7A-E3008B01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0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5027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2917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815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6527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1656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580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31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363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9038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3089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7629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6454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9629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8382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714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242ACA0-4AA6-4EB1-AB32-9B9074298F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539CE00-AF77-42C2-8B16-5858CFD3F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BDD9BDC-4A28-4169-A970-7506A819C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5B123A0-2F49-4079-B1B2-54C0ACD83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322E18D-A7BD-48B4-9DCD-C6F7919F5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131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AF4B984-AA34-4D3B-BD56-C05864B94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45C4980-B9BD-41D5-A89F-92EA869DA8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8977293-CC7E-4ABA-8455-07DC427B7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001BEAD-9894-43CC-8939-BBC2D8F97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C024A46-E776-4066-8F8C-05D2EE5A9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342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30172DC-0E97-4EE6-9D8A-A46C89BBD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950B8F0-8080-471B-B082-602B093F58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5BB4E28-3C11-45AE-9884-03538269A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AF221B3-DB95-4A5C-8093-1B8FE0232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ADF8E40-70EE-4F67-813E-5FC72766F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0738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00952D-786D-428A-A77D-9380B7C1E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90AA6D8-1FE6-4CA0-A0E7-E46E342E11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36E5EEA-2D79-4847-ACFF-8AFB1F14F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15D4171-B228-4CC8-900A-1E47BE012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E85A5C8-7913-4DCE-97DD-693383B06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4A8E36C-1709-4C0C-81AA-E0576868F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9965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4CF76C-ED53-446F-BCAD-8333FEA67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25A004C-497F-4825-9555-E25D2BA99F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7667CCA-B0AE-4D76-A23B-B0AFE103F9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4D214D38-EB59-44C0-83FE-834CE29BD4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26716A8A-AB63-4A5B-B6DE-1A42F35C9C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F294A472-25AB-4469-81D1-9343FADC9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9DD01FA-6026-4B90-B9E7-EE3DF2D58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EAAF883-EE42-452D-B1A8-7B1ABF88D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7252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83F03FC-5BA5-417A-9F25-8B63AF294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B49D893A-AEFE-45DC-93CA-CD2860480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DA75560-A927-4A1C-9F83-D1FAEB20F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20C828BF-1F32-4BAE-943B-01A840136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6661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687B787-F0C1-4615-B722-2D631077D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E2C521A-063C-48DA-91A8-76F7C9B9A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C204D6A-9F85-4E4D-8923-46EAA2783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0093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06B4F27-75FF-47C1-829C-4BE5977FE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0501BE1-6BFB-4AB4-8B0E-097A49DD4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CC45269-9CFD-4908-B0FF-96F1A3F137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D9D11B9-2982-4A0D-8B9B-CB6B942C0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6AC5EDE-3300-4E55-8DBD-2A79B5826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CD3D413-9030-4B25-92CA-CD90AD5F8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508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95B1CD-9A4C-468C-B0FF-1749AE79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58982208-D68B-4C00-9B34-1555BEDA6C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531D0E6-4519-4712-BFFC-7C537C14FF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73F5559-3278-4BE3-9259-392C05BF6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92CB51B-8CCD-4C84-A3A0-7BB30F6B8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AEF1631-B332-47C7-8206-5B69C6D84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272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B886A1E-A561-4E49-A4CA-C5BBB8239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488011B1-0100-41BF-903C-D05BA056AC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E086073-2F0D-4497-8E50-A4CC07D5A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5BEA36C-EA52-4D8B-A231-FEDCE2150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620AD97-ED00-45A6-9AFA-0A17E2109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9186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F6EF17EB-6E9C-41E1-9361-017DCB3564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4C932013-D859-4D35-89CE-78A2F3720B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4EB626D-C7CA-4355-9C27-96ABC7B0F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944C1BA-BB8E-4F4B-99C8-539FE11BA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EFAB88A-B1B7-4C25-B3B7-F596664A3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284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C78C5-C109-413C-B507-7C82CA3927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01FF-4C9D-44E1-A8AE-04F6E852A6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4914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C78C5-C109-413C-B507-7C82CA3927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01FF-4C9D-44E1-A8AE-04F6E852A6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1385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C78C5-C109-413C-B507-7C82CA3927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01FF-4C9D-44E1-A8AE-04F6E852A6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7678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C78C5-C109-413C-B507-7C82CA3927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01FF-4C9D-44E1-A8AE-04F6E852A6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6293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C78C5-C109-413C-B507-7C82CA3927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01FF-4C9D-44E1-A8AE-04F6E852A6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942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C78C5-C109-413C-B507-7C82CA3927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01FF-4C9D-44E1-A8AE-04F6E852A6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3205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C78C5-C109-413C-B507-7C82CA3927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01FF-4C9D-44E1-A8AE-04F6E852A6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419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C78C5-C109-413C-B507-7C82CA3927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01FF-4C9D-44E1-A8AE-04F6E852A6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563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C78C5-C109-413C-B507-7C82CA3927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01FF-4C9D-44E1-A8AE-04F6E852A6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6077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C78C5-C109-413C-B507-7C82CA3927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01FF-4C9D-44E1-A8AE-04F6E852A6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2152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C78C5-C109-413C-B507-7C82CA3927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01FF-4C9D-44E1-A8AE-04F6E852A6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4758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5293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5310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1572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906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1545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200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2205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7062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9275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16811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433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86AE3756-AABC-4F9F-AE41-FE1FC5032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C683CB5-73BD-4D3F-9603-5B932359B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639403D-90AB-47C7-99E1-FE145AFC40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2F27057-BF13-42BB-BF25-43555CE6B9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A10A6C7-9AFB-40F8-97C6-CE3C424CC6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742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CC78C5-C109-413C-B507-7C82CA3927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A01FF-4C9D-44E1-A8AE-04F6E852A6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265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91A89-E8CE-409F-B6FB-2FE31E2C8F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8358B-5F39-41D6-BF65-BC7EA37EC5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864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jp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slide" Target="slide6.xml"/><Relationship Id="rId4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slideLayout" Target="../slideLayouts/slideLayout40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jp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2825">
            <a:off x="2492995" y="3303316"/>
            <a:ext cx="1108026" cy="10763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18622">
            <a:off x="5884036" y="2882619"/>
            <a:ext cx="1245202" cy="119290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0" t="8130" r="7858" b="12707"/>
          <a:stretch/>
        </p:blipFill>
        <p:spPr>
          <a:xfrm>
            <a:off x="10141698" y="402592"/>
            <a:ext cx="2009849" cy="645540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4632">
            <a:off x="324113" y="786753"/>
            <a:ext cx="1252734" cy="125273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4632">
            <a:off x="324114" y="20306"/>
            <a:ext cx="1252734" cy="1252734"/>
          </a:xfrm>
          <a:prstGeom prst="rect">
            <a:avLst/>
          </a:prstGeom>
        </p:spPr>
      </p:pic>
      <p:pic>
        <p:nvPicPr>
          <p:cNvPr id="2" name="bensound-creep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443841" y="-860761"/>
            <a:ext cx="609600" cy="6096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47435" y="2423648"/>
            <a:ext cx="11202409" cy="4895101"/>
          </a:xfrm>
          <a:prstGeom prst="rect">
            <a:avLst/>
          </a:prstGeom>
          <a:noFill/>
        </p:spPr>
        <p:txBody>
          <a:bodyPr spcFirstLastPara="1" wrap="none" lIns="91440" tIns="45720" rIns="91440" bIns="45720" numCol="1">
            <a:prstTxWarp prst="textArchUp">
              <a:avLst/>
            </a:prstTxWarp>
            <a:spAutoFit/>
          </a:bodyPr>
          <a:lstStyle/>
          <a:p>
            <a:pPr algn="ctr">
              <a:defRPr/>
            </a:pPr>
            <a:r>
              <a:rPr lang="en-US" sz="8000" b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Xin chào các em </a:t>
            </a:r>
            <a:endParaRPr lang="en-US" sz="8000" b="1" smtClean="0">
              <a:ln w="6600">
                <a:solidFill>
                  <a:srgbClr val="ED7D31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rgbClr val="ED7D31"/>
                </a:outerShdw>
                <a:reflection blurRad="6350" stA="60000" endA="900" endPos="58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8000" b="1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 </a:t>
            </a:r>
            <a:r>
              <a:rPr lang="en-US" sz="8000" b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en-US" sz="80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rgbClr val="ED7D31"/>
                </a:outerShdw>
                <a:reflection blurRad="6350" stA="60000" endA="900" endPos="58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793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16920"/>
                            </p:stCondLst>
                            <p:childTnLst>
                              <p:par>
                                <p:cTn id="8" presetID="63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5338 0.04537 L 0.87292 0.05486 " pathEditMode="relative" rAng="0" ptsTypes="AA">
                                      <p:cBhvr>
                                        <p:cTn id="9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5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1920"/>
                            </p:stCondLst>
                            <p:childTnLst>
                              <p:par>
                                <p:cTn id="11" presetID="63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832 0.17014 L 0.86862 0.01019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591" y="-8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01303C8-23EA-4587-9F5F-94FECFD0D93C}"/>
              </a:ext>
            </a:extLst>
          </p:cNvPr>
          <p:cNvSpPr txBox="1"/>
          <p:nvPr/>
        </p:nvSpPr>
        <p:spPr>
          <a:xfrm>
            <a:off x="4171755" y="332765"/>
            <a:ext cx="38484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</a:t>
            </a:r>
            <a:r>
              <a:rPr lang="en-US" sz="28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SỐ 1</a:t>
            </a:r>
            <a:endParaRPr lang="en-US" sz="2800" b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350EEA0-26AA-4532-85AC-623A28215C6F}"/>
              </a:ext>
            </a:extLst>
          </p:cNvPr>
          <p:cNvSpPr txBox="1"/>
          <p:nvPr/>
        </p:nvSpPr>
        <p:spPr>
          <a:xfrm>
            <a:off x="1366345" y="924516"/>
            <a:ext cx="9459310" cy="1081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Điền các cụm từ dưới đây vào chỗ chấm (…) để hoàn thiện các bước đưa ảnh vào trang trình chiếu PowerPoint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33C6D5D-D4DA-4BCD-A620-AEA886080DCD}"/>
              </a:ext>
            </a:extLst>
          </p:cNvPr>
          <p:cNvSpPr txBox="1"/>
          <p:nvPr/>
        </p:nvSpPr>
        <p:spPr>
          <a:xfrm>
            <a:off x="8883481" y="2059895"/>
            <a:ext cx="14686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 mục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F1DC69E-1AB1-439F-A891-FCA48E6138CA}"/>
              </a:ext>
            </a:extLst>
          </p:cNvPr>
          <p:cNvSpPr txBox="1"/>
          <p:nvPr/>
        </p:nvSpPr>
        <p:spPr>
          <a:xfrm>
            <a:off x="1839847" y="2564669"/>
            <a:ext cx="8754581" cy="3919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Bước 1: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Nháy chuột vào …………………………...............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Bước 2: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Nháy chuột vào nút lệnh ……………... ………….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Xuất hiện cửa sổ Insert Picture.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Bước 3: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Tìm đến  ………………………… có chứa ảnh.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Bước 4: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Nháy chuột vào tên ảnh.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Bước 5: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Nháy chuột vào nút lệnh …………...............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BDD8B977-CABA-407C-B9C6-9BD7E940665F}"/>
              </a:ext>
            </a:extLst>
          </p:cNvPr>
          <p:cNvSpPr txBox="1"/>
          <p:nvPr/>
        </p:nvSpPr>
        <p:spPr>
          <a:xfrm>
            <a:off x="1965975" y="2057909"/>
            <a:ext cx="26241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hẻ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lệnh Insert </a:t>
            </a:r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8300F9DB-E452-479E-ACBE-F337BB73414A}"/>
              </a:ext>
            </a:extLst>
          </p:cNvPr>
          <p:cNvSpPr txBox="1"/>
          <p:nvPr/>
        </p:nvSpPr>
        <p:spPr>
          <a:xfrm>
            <a:off x="4856026" y="2074369"/>
            <a:ext cx="14783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Pictures </a:t>
            </a:r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F9E458DB-66B7-4473-A4A8-00433734364F}"/>
              </a:ext>
            </a:extLst>
          </p:cNvPr>
          <p:cNvSpPr txBox="1"/>
          <p:nvPr/>
        </p:nvSpPr>
        <p:spPr>
          <a:xfrm>
            <a:off x="6907268" y="2074369"/>
            <a:ext cx="13282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Insert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83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0.35482 0.076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34" y="381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7.40741E-7 L 0.22904 0.1766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45" y="881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07407E-6 L -0.27929 0.3689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71" y="1844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7.40741E-7 L 0.04115 0.553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7" y="2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3" grpId="0"/>
      <p:bldP spid="27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90440" y="718436"/>
            <a:ext cx="5157360" cy="553998"/>
            <a:chOff x="689904" y="1379897"/>
            <a:chExt cx="5157360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4746812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Đưa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ảnh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794633" y="33836"/>
            <a:ext cx="4306335" cy="641127"/>
            <a:chOff x="4168573" y="1295284"/>
            <a:chExt cx="4353220" cy="701545"/>
          </a:xfrm>
          <a:noFill/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grpSp>
        <p:nvGrpSpPr>
          <p:cNvPr id="17" name="Group 16"/>
          <p:cNvGrpSpPr/>
          <p:nvPr/>
        </p:nvGrpSpPr>
        <p:grpSpPr>
          <a:xfrm>
            <a:off x="393539" y="1402170"/>
            <a:ext cx="5690303" cy="4512494"/>
            <a:chOff x="2097348" y="1737866"/>
            <a:chExt cx="7541798" cy="4879079"/>
          </a:xfrm>
        </p:grpSpPr>
        <p:grpSp>
          <p:nvGrpSpPr>
            <p:cNvPr id="18" name="Group 17"/>
            <p:cNvGrpSpPr/>
            <p:nvPr/>
          </p:nvGrpSpPr>
          <p:grpSpPr>
            <a:xfrm>
              <a:off x="2097348" y="1985333"/>
              <a:ext cx="7541798" cy="4631612"/>
              <a:chOff x="4963381" y="1863999"/>
              <a:chExt cx="6682146" cy="4631612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4963381" y="1863999"/>
                <a:ext cx="6682146" cy="4631612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206160" y="3392149"/>
                <a:ext cx="6439367" cy="24958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>
                    <a:solidFill>
                      <a:srgbClr val="3333CC"/>
                    </a:solidFill>
                    <a:latin typeface="Calibri (Body)"/>
                  </a:rPr>
                  <a:t>B1</a:t>
                </a:r>
                <a:r>
                  <a:rPr lang="en-US" sz="2400">
                    <a:solidFill>
                      <a:srgbClr val="3333CC"/>
                    </a:solidFill>
                    <a:latin typeface="Calibri (Body)"/>
                  </a:rPr>
                  <a:t>: Nháy chuột vào thẻ lệnh </a:t>
                </a:r>
                <a:r>
                  <a:rPr lang="en-US" sz="2400" b="1" smtClean="0">
                    <a:solidFill>
                      <a:srgbClr val="3333CC"/>
                    </a:solidFill>
                    <a:latin typeface="Calibri (Body)"/>
                  </a:rPr>
                  <a:t>Insert</a:t>
                </a:r>
                <a:endParaRPr lang="en-US" sz="2400" b="1">
                  <a:solidFill>
                    <a:srgbClr val="3333CC"/>
                  </a:solidFill>
                  <a:latin typeface="Calibri (Body)"/>
                </a:endParaRPr>
              </a:p>
              <a:p>
                <a:r>
                  <a:rPr lang="en-US" sz="2400" b="1">
                    <a:solidFill>
                      <a:srgbClr val="3333CC"/>
                    </a:solidFill>
                    <a:latin typeface="Calibri (Body)"/>
                  </a:rPr>
                  <a:t>B2</a:t>
                </a:r>
                <a:r>
                  <a:rPr lang="en-US" sz="2400">
                    <a:solidFill>
                      <a:srgbClr val="3333CC"/>
                    </a:solidFill>
                    <a:latin typeface="Calibri (Body)"/>
                  </a:rPr>
                  <a:t>: Nháy chuột vào nút lện </a:t>
                </a:r>
                <a:r>
                  <a:rPr lang="en-US" sz="2400" b="1" smtClean="0">
                    <a:solidFill>
                      <a:srgbClr val="3333CC"/>
                    </a:solidFill>
                    <a:latin typeface="Calibri (Body)"/>
                  </a:rPr>
                  <a:t>Picture</a:t>
                </a:r>
                <a:r>
                  <a:rPr lang="en-US" sz="2400" smtClean="0">
                    <a:solidFill>
                      <a:srgbClr val="3333CC"/>
                    </a:solidFill>
                    <a:latin typeface="Calibri (Body)"/>
                  </a:rPr>
                  <a:t> </a:t>
                </a:r>
                <a:r>
                  <a:rPr lang="en-US" sz="2400">
                    <a:solidFill>
                      <a:srgbClr val="3333CC"/>
                    </a:solidFill>
                    <a:latin typeface="Calibri (Body)"/>
                  </a:rPr>
                  <a:t>-&gt; xh cửa sổ </a:t>
                </a:r>
                <a:r>
                  <a:rPr lang="en-US" sz="2400" b="1" smtClean="0">
                    <a:solidFill>
                      <a:srgbClr val="3333CC"/>
                    </a:solidFill>
                    <a:latin typeface="Calibri (Body)"/>
                  </a:rPr>
                  <a:t>Insert </a:t>
                </a:r>
                <a:r>
                  <a:rPr lang="en-US" sz="2400" b="1">
                    <a:solidFill>
                      <a:srgbClr val="3333CC"/>
                    </a:solidFill>
                    <a:latin typeface="Calibri (Body)"/>
                  </a:rPr>
                  <a:t>picture</a:t>
                </a:r>
              </a:p>
              <a:p>
                <a:r>
                  <a:rPr lang="en-US" sz="2400" b="1">
                    <a:solidFill>
                      <a:srgbClr val="3333CC"/>
                    </a:solidFill>
                    <a:latin typeface="Calibri (Body)"/>
                  </a:rPr>
                  <a:t>B3</a:t>
                </a:r>
                <a:r>
                  <a:rPr lang="en-US" sz="2400">
                    <a:solidFill>
                      <a:srgbClr val="3333CC"/>
                    </a:solidFill>
                    <a:latin typeface="Calibri (Body)"/>
                  </a:rPr>
                  <a:t>: tìm đến thư mục có chứa ảnh</a:t>
                </a:r>
              </a:p>
              <a:p>
                <a:r>
                  <a:rPr lang="en-US" sz="2400" b="1">
                    <a:solidFill>
                      <a:srgbClr val="3333CC"/>
                    </a:solidFill>
                    <a:latin typeface="Calibri (Body)"/>
                  </a:rPr>
                  <a:t>B4</a:t>
                </a:r>
                <a:r>
                  <a:rPr lang="en-US" sz="2400">
                    <a:solidFill>
                      <a:srgbClr val="3333CC"/>
                    </a:solidFill>
                    <a:latin typeface="Calibri (Body)"/>
                  </a:rPr>
                  <a:t>: Nháy chuột vào ảnh</a:t>
                </a:r>
              </a:p>
              <a:p>
                <a:r>
                  <a:rPr lang="en-US" sz="2400" b="1">
                    <a:solidFill>
                      <a:srgbClr val="3333CC"/>
                    </a:solidFill>
                    <a:latin typeface="Calibri (Body)"/>
                  </a:rPr>
                  <a:t>B5</a:t>
                </a:r>
                <a:r>
                  <a:rPr lang="en-US" sz="2400">
                    <a:solidFill>
                      <a:srgbClr val="3333CC"/>
                    </a:solidFill>
                    <a:latin typeface="Calibri (Body)"/>
                  </a:rPr>
                  <a:t>: Nháy chuột vào nút lệnh </a:t>
                </a:r>
                <a:r>
                  <a:rPr lang="en-US" sz="2400" b="1">
                    <a:solidFill>
                      <a:srgbClr val="3333CC"/>
                    </a:solidFill>
                    <a:latin typeface="Calibri (Body)"/>
                  </a:rPr>
                  <a:t>I</a:t>
                </a:r>
                <a:r>
                  <a:rPr lang="en-US" sz="2400" b="1" smtClean="0">
                    <a:solidFill>
                      <a:srgbClr val="3333CC"/>
                    </a:solidFill>
                    <a:latin typeface="Calibri (Body)"/>
                  </a:rPr>
                  <a:t>nsert</a:t>
                </a:r>
                <a:r>
                  <a:rPr lang="en-US" sz="2400" b="1">
                    <a:solidFill>
                      <a:srgbClr val="3333CC"/>
                    </a:solidFill>
                    <a:latin typeface="Calibri (Body)"/>
                  </a:rPr>
                  <a:t>.</a:t>
                </a:r>
              </a:p>
            </p:txBody>
          </p:sp>
        </p:grpSp>
        <p:sp>
          <p:nvSpPr>
            <p:cNvPr id="19" name="Oval 18"/>
            <p:cNvSpPr/>
            <p:nvPr/>
          </p:nvSpPr>
          <p:spPr>
            <a:xfrm>
              <a:off x="3697094" y="1737866"/>
              <a:ext cx="4818377" cy="484514"/>
            </a:xfrm>
            <a:prstGeom prst="ellipse">
              <a:avLst/>
            </a:prstGeom>
            <a:solidFill>
              <a:srgbClr val="FF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GV thực hiện</a:t>
              </a:r>
              <a:endPara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307171" y="1361857"/>
            <a:ext cx="5573947" cy="4512493"/>
            <a:chOff x="2097348" y="1737866"/>
            <a:chExt cx="7635505" cy="4979197"/>
          </a:xfrm>
        </p:grpSpPr>
        <p:grpSp>
          <p:nvGrpSpPr>
            <p:cNvPr id="25" name="Group 24"/>
            <p:cNvGrpSpPr/>
            <p:nvPr/>
          </p:nvGrpSpPr>
          <p:grpSpPr>
            <a:xfrm>
              <a:off x="2097348" y="1985332"/>
              <a:ext cx="7635505" cy="4731731"/>
              <a:chOff x="4963381" y="1863998"/>
              <a:chExt cx="6765172" cy="4731731"/>
            </a:xfrm>
          </p:grpSpPr>
          <p:sp>
            <p:nvSpPr>
              <p:cNvPr id="27" name="Rounded Rectangle 26"/>
              <p:cNvSpPr/>
              <p:nvPr/>
            </p:nvSpPr>
            <p:spPr>
              <a:xfrm>
                <a:off x="4963381" y="1863998"/>
                <a:ext cx="6765172" cy="4731731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5217783" y="2421798"/>
                <a:ext cx="6256367" cy="9169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v"/>
                </a:pPr>
                <a:r>
                  <a:rPr lang="en-US" sz="2400" smtClean="0">
                    <a:solidFill>
                      <a:srgbClr val="3333CC"/>
                    </a:solidFill>
                    <a:latin typeface="Calibri (Body)"/>
                  </a:rPr>
                  <a:t>HS hoạt động nhóm </a:t>
                </a:r>
                <a:r>
                  <a:rPr lang="en-US" sz="2400">
                    <a:solidFill>
                      <a:srgbClr val="3333CC"/>
                    </a:solidFill>
                    <a:latin typeface="Calibri (Body)"/>
                  </a:rPr>
                  <a:t>đôi chèn ảnh trong </a:t>
                </a:r>
                <a:r>
                  <a:rPr lang="en-US" sz="2400" smtClean="0">
                    <a:solidFill>
                      <a:srgbClr val="3333CC"/>
                    </a:solidFill>
                    <a:latin typeface="Calibri (Body)"/>
                  </a:rPr>
                  <a:t>2’</a:t>
                </a:r>
                <a:endParaRPr lang="en-US" sz="2400">
                  <a:solidFill>
                    <a:srgbClr val="3333CC"/>
                  </a:solidFill>
                  <a:latin typeface="Calibri (Body)"/>
                </a:endParaRPr>
              </a:p>
            </p:txBody>
          </p:sp>
        </p:grpSp>
        <p:sp>
          <p:nvSpPr>
            <p:cNvPr id="26" name="Oval 25"/>
            <p:cNvSpPr/>
            <p:nvPr/>
          </p:nvSpPr>
          <p:spPr>
            <a:xfrm>
              <a:off x="3697094" y="1737866"/>
              <a:ext cx="4818596" cy="484514"/>
            </a:xfrm>
            <a:prstGeom prst="ellipse">
              <a:avLst/>
            </a:prstGeom>
            <a:solidFill>
              <a:srgbClr val="FF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HS </a:t>
              </a:r>
              <a:r>
                <a:rPr lang="en-US" sz="25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 hiện</a:t>
              </a:r>
              <a:endPara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0" name="Rectangle 29"/>
          <p:cNvSpPr/>
          <p:nvPr/>
        </p:nvSpPr>
        <p:spPr>
          <a:xfrm>
            <a:off x="508188" y="2091646"/>
            <a:ext cx="52040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smtClean="0">
                <a:solidFill>
                  <a:srgbClr val="3333CC"/>
                </a:solidFill>
                <a:latin typeface="Calibri (Body)"/>
              </a:rPr>
              <a:t>Để đưa ảnh vào trang trình chiếu ta làm như sau</a:t>
            </a:r>
            <a:r>
              <a:rPr lang="en-US" sz="2400">
                <a:solidFill>
                  <a:srgbClr val="3333CC"/>
                </a:solidFill>
                <a:latin typeface="Calibri (Body)"/>
              </a:rPr>
              <a:t>:</a:t>
            </a:r>
          </a:p>
        </p:txBody>
      </p:sp>
      <p:sp>
        <p:nvSpPr>
          <p:cNvPr id="3" name="Rectangle 2"/>
          <p:cNvSpPr/>
          <p:nvPr/>
        </p:nvSpPr>
        <p:spPr>
          <a:xfrm>
            <a:off x="6307171" y="3044378"/>
            <a:ext cx="5364339" cy="2771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57225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3333CC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Vây sau khi chèn ảnh xong </a:t>
            </a:r>
            <a:r>
              <a:rPr lang="en-US" sz="2400" smtClean="0">
                <a:solidFill>
                  <a:srgbClr val="3333CC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</a:p>
          <a:p>
            <a:pPr marL="314325">
              <a:lnSpc>
                <a:spcPct val="107000"/>
              </a:lnSpc>
              <a:spcAft>
                <a:spcPts val="800"/>
              </a:spcAft>
            </a:pPr>
            <a:r>
              <a:rPr lang="en-US" sz="2400" smtClean="0">
                <a:solidFill>
                  <a:srgbClr val="3333CC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con </a:t>
            </a:r>
            <a:r>
              <a:rPr lang="en-US" sz="2400">
                <a:solidFill>
                  <a:srgbClr val="3333CC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có nhận xét gì về bức ảnh trong trang trình </a:t>
            </a:r>
            <a:r>
              <a:rPr lang="en-US" sz="2400" smtClean="0">
                <a:solidFill>
                  <a:srgbClr val="3333CC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chiếu?</a:t>
            </a:r>
          </a:p>
          <a:p>
            <a:pPr marL="657225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 smtClean="0">
                <a:solidFill>
                  <a:srgbClr val="FF0000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Đúng </a:t>
            </a:r>
            <a:r>
              <a:rPr lang="en-US" sz="2400">
                <a:solidFill>
                  <a:srgbClr val="FF0000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vậy các con ạ! Để cho </a:t>
            </a:r>
            <a:r>
              <a:rPr lang="en-US" sz="2400" smtClean="0">
                <a:solidFill>
                  <a:srgbClr val="FF0000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</a:p>
          <a:p>
            <a:pPr marL="314325">
              <a:lnSpc>
                <a:spcPct val="107000"/>
              </a:lnSpc>
              <a:spcAft>
                <a:spcPts val="800"/>
              </a:spcAft>
            </a:pPr>
            <a:r>
              <a:rPr lang="en-US" sz="2400" smtClean="0">
                <a:solidFill>
                  <a:srgbClr val="FF0000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tranh </a:t>
            </a:r>
            <a:r>
              <a:rPr lang="en-US" sz="2400">
                <a:solidFill>
                  <a:srgbClr val="FF0000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to hơn hoặc nhỏ hơn và ảnh ko làm che mất chữ </a:t>
            </a:r>
            <a:r>
              <a:rPr lang="en-US" sz="2400" smtClean="0">
                <a:solidFill>
                  <a:srgbClr val="FF0000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-&gt;nd2</a:t>
            </a:r>
            <a:endParaRPr lang="en-US" sz="2400">
              <a:effectLst/>
              <a:latin typeface="Calibri (Body)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92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086" y="1634181"/>
            <a:ext cx="4490639" cy="1320035"/>
          </a:xfrm>
        </p:spPr>
        <p:txBody>
          <a:bodyPr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CON VOI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0741" y="2954216"/>
            <a:ext cx="4423121" cy="3331324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Nang </a:t>
            </a:r>
            <a:r>
              <a:rPr lang="en-US" dirty="0" err="1"/>
              <a:t>khoang</a:t>
            </a:r>
            <a:r>
              <a:rPr lang="en-US" dirty="0"/>
              <a:t> 6000 kg </a:t>
            </a:r>
          </a:p>
          <a:p>
            <a:pPr marL="0" indent="0" algn="ctr">
              <a:buNone/>
            </a:pPr>
            <a:r>
              <a:rPr lang="en-US" dirty="0"/>
              <a:t>Cao </a:t>
            </a:r>
            <a:r>
              <a:rPr lang="en-US" dirty="0" err="1"/>
              <a:t>khoang</a:t>
            </a:r>
            <a:r>
              <a:rPr lang="en-US" dirty="0"/>
              <a:t> 3 m </a:t>
            </a:r>
          </a:p>
          <a:p>
            <a:pPr marL="0" indent="0" algn="ctr">
              <a:buNone/>
            </a:pPr>
            <a:r>
              <a:rPr lang="en-US" dirty="0"/>
              <a:t>Song den 70 </a:t>
            </a:r>
            <a:r>
              <a:rPr lang="en-US" dirty="0" err="1"/>
              <a:t>nam</a:t>
            </a:r>
            <a:r>
              <a:rPr lang="en-US" dirty="0"/>
              <a:t> </a:t>
            </a:r>
          </a:p>
          <a:p>
            <a:pPr marL="0" indent="0" algn="ctr">
              <a:buNone/>
            </a:pPr>
            <a:r>
              <a:rPr lang="en-US" dirty="0"/>
              <a:t>An </a:t>
            </a:r>
            <a:r>
              <a:rPr lang="en-US" dirty="0" err="1"/>
              <a:t>thuc</a:t>
            </a:r>
            <a:r>
              <a:rPr lang="en-US" dirty="0"/>
              <a:t> vat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127" y="1176023"/>
            <a:ext cx="6239746" cy="450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46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94269" y="1211304"/>
            <a:ext cx="5293463" cy="642738"/>
            <a:chOff x="689904" y="1379897"/>
            <a:chExt cx="5206274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14100" y="1445277"/>
              <a:ext cx="4782078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Thay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đổi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kích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thước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vị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trí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ảnh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934565" y="422671"/>
            <a:ext cx="4306335" cy="641127"/>
            <a:chOff x="4168573" y="1295284"/>
            <a:chExt cx="4353220" cy="701545"/>
          </a:xfrm>
          <a:noFill/>
        </p:grpSpPr>
        <p:sp>
          <p:nvSpPr>
            <p:cNvPr id="19" name="Rounded Rectangle 18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2" name="Rectangle 1"/>
          <p:cNvSpPr/>
          <p:nvPr/>
        </p:nvSpPr>
        <p:spPr>
          <a:xfrm>
            <a:off x="2986267" y="2592264"/>
            <a:ext cx="713000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b="1" smtClean="0">
                <a:solidFill>
                  <a:srgbClr val="3333CC"/>
                </a:solidFill>
                <a:latin typeface="Calibri (Body)"/>
                <a:ea typeface="Calibri" panose="020F0502020204030204" pitchFamily="34" charset="0"/>
              </a:rPr>
              <a:t>Em hãy quan </a:t>
            </a:r>
            <a:r>
              <a:rPr lang="en-US" sz="2800" b="1">
                <a:solidFill>
                  <a:srgbClr val="3333CC"/>
                </a:solidFill>
                <a:latin typeface="Calibri (Body)"/>
                <a:ea typeface="Calibri" panose="020F0502020204030204" pitchFamily="34" charset="0"/>
              </a:rPr>
              <a:t>sát </a:t>
            </a:r>
            <a:r>
              <a:rPr lang="en-US" sz="2800" b="1" smtClean="0">
                <a:solidFill>
                  <a:srgbClr val="3333CC"/>
                </a:solidFill>
                <a:latin typeface="Calibri (Body)"/>
                <a:ea typeface="Calibri" panose="020F0502020204030204" pitchFamily="34" charset="0"/>
              </a:rPr>
              <a:t>video.</a:t>
            </a:r>
          </a:p>
          <a:p>
            <a:r>
              <a:rPr lang="en-US" sz="2800" smtClean="0">
                <a:solidFill>
                  <a:srgbClr val="3333CC"/>
                </a:solidFill>
                <a:latin typeface="Calibri (Body)"/>
                <a:ea typeface="Calibri" panose="020F0502020204030204" pitchFamily="34" charset="0"/>
              </a:rPr>
              <a:t>Nhiệm </a:t>
            </a:r>
            <a:r>
              <a:rPr lang="en-US" sz="2800">
                <a:solidFill>
                  <a:srgbClr val="3333CC"/>
                </a:solidFill>
                <a:latin typeface="Calibri (Body)"/>
                <a:ea typeface="Calibri" panose="020F0502020204030204" pitchFamily="34" charset="0"/>
              </a:rPr>
              <a:t>vụ của các con là ghi nhớ thật nhanh các bước thực hiện để sau khi xem xong video cô mời 1 bạn nên </a:t>
            </a:r>
            <a:r>
              <a:rPr lang="en-US" sz="2800" smtClean="0">
                <a:solidFill>
                  <a:srgbClr val="3333CC"/>
                </a:solidFill>
                <a:latin typeface="Calibri (Body)"/>
                <a:ea typeface="Calibri" panose="020F0502020204030204" pitchFamily="34" charset="0"/>
              </a:rPr>
              <a:t>máy tính của cô thực hiện lại các bước </a:t>
            </a:r>
            <a:r>
              <a:rPr lang="en-US" sz="2800">
                <a:solidFill>
                  <a:srgbClr val="3333CC"/>
                </a:solidFill>
                <a:latin typeface="Calibri (Body)"/>
                <a:ea typeface="Calibri" panose="020F0502020204030204" pitchFamily="34" charset="0"/>
              </a:rPr>
              <a:t>cho </a:t>
            </a:r>
            <a:r>
              <a:rPr lang="en-US" sz="2800" smtClean="0">
                <a:solidFill>
                  <a:srgbClr val="3333CC"/>
                </a:solidFill>
                <a:latin typeface="Calibri (Body)"/>
                <a:ea typeface="Calibri" panose="020F0502020204030204" pitchFamily="34" charset="0"/>
              </a:rPr>
              <a:t>cô.</a:t>
            </a:r>
            <a:endParaRPr lang="en-US" sz="2800">
              <a:solidFill>
                <a:srgbClr val="3333CC"/>
              </a:solidFill>
              <a:latin typeface="Calibri (Body)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812648" y="2023305"/>
            <a:ext cx="7419372" cy="3214380"/>
            <a:chOff x="-3499698" y="1871707"/>
            <a:chExt cx="7635505" cy="5069517"/>
          </a:xfrm>
        </p:grpSpPr>
        <p:sp>
          <p:nvSpPr>
            <p:cNvPr id="20" name="Rounded Rectangle 19"/>
            <p:cNvSpPr/>
            <p:nvPr/>
          </p:nvSpPr>
          <p:spPr>
            <a:xfrm>
              <a:off x="-3499698" y="2209493"/>
              <a:ext cx="7635505" cy="4731731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-2735543" y="1871707"/>
              <a:ext cx="6081644" cy="649704"/>
            </a:xfrm>
            <a:prstGeom prst="ellipse">
              <a:avLst/>
            </a:prstGeom>
            <a:solidFill>
              <a:srgbClr val="FF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HS </a:t>
              </a:r>
              <a:r>
                <a:rPr lang="en-US" sz="25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 hiện</a:t>
              </a:r>
              <a:endPara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101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thay đổi kích thước">
            <a:hlinkClick r:id="" action="ppaction://media"/>
            <a:extLst>
              <a:ext uri="{FF2B5EF4-FFF2-40B4-BE49-F238E27FC236}">
                <a16:creationId xmlns="" xmlns:a16="http://schemas.microsoft.com/office/drawing/2014/main" id="{919EE4F5-E9B8-4DE5-BA4A-16BFC5AB59F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1123524"/>
            <a:ext cx="11277600" cy="5291131"/>
          </a:xfrm>
        </p:spPr>
      </p:pic>
      <p:grpSp>
        <p:nvGrpSpPr>
          <p:cNvPr id="5" name="Group 4"/>
          <p:cNvGrpSpPr/>
          <p:nvPr/>
        </p:nvGrpSpPr>
        <p:grpSpPr>
          <a:xfrm>
            <a:off x="701672" y="442860"/>
            <a:ext cx="5293463" cy="642738"/>
            <a:chOff x="689904" y="1379897"/>
            <a:chExt cx="5206274" cy="553998"/>
          </a:xfrm>
        </p:grpSpPr>
        <p:grpSp>
          <p:nvGrpSpPr>
            <p:cNvPr id="6" name="Group 5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1114100" y="1445277"/>
              <a:ext cx="4782078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Thay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đổi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kích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thước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vị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trí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ảnh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841967" y="37927"/>
            <a:ext cx="4306335" cy="442860"/>
            <a:chOff x="4168573" y="1295284"/>
            <a:chExt cx="4353220" cy="701545"/>
          </a:xfrm>
          <a:noFill/>
        </p:grpSpPr>
        <p:sp>
          <p:nvSpPr>
            <p:cNvPr id="11" name="Rounded Rectangle 10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928584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6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33609" y="876732"/>
            <a:ext cx="5293463" cy="642738"/>
            <a:chOff x="689904" y="1379897"/>
            <a:chExt cx="5206274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14100" y="1445277"/>
              <a:ext cx="4782078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Thay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đổi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kích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thước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vị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trí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ảnh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934565" y="422671"/>
            <a:ext cx="4306335" cy="641127"/>
            <a:chOff x="4168573" y="1295284"/>
            <a:chExt cx="4353220" cy="701545"/>
          </a:xfrm>
          <a:noFill/>
        </p:grpSpPr>
        <p:sp>
          <p:nvSpPr>
            <p:cNvPr id="19" name="Rounded Rectangle 18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grpSp>
        <p:nvGrpSpPr>
          <p:cNvPr id="22" name="Group 21"/>
          <p:cNvGrpSpPr/>
          <p:nvPr/>
        </p:nvGrpSpPr>
        <p:grpSpPr>
          <a:xfrm>
            <a:off x="1505000" y="1512898"/>
            <a:ext cx="9750828" cy="4581974"/>
            <a:chOff x="2112045" y="1737866"/>
            <a:chExt cx="7541798" cy="4785567"/>
          </a:xfrm>
        </p:grpSpPr>
        <p:sp>
          <p:nvSpPr>
            <p:cNvPr id="25" name="Rounded Rectangle 24"/>
            <p:cNvSpPr/>
            <p:nvPr/>
          </p:nvSpPr>
          <p:spPr>
            <a:xfrm>
              <a:off x="2112045" y="1891821"/>
              <a:ext cx="7541798" cy="4631612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3120195" y="1737866"/>
              <a:ext cx="4818377" cy="484514"/>
            </a:xfrm>
            <a:prstGeom prst="ellipse">
              <a:avLst/>
            </a:prstGeom>
            <a:solidFill>
              <a:srgbClr val="FF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GV thực hiện</a:t>
              </a:r>
              <a:endPara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1911927" y="2215594"/>
            <a:ext cx="934390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en-US" sz="2800" b="1" smtClean="0">
                <a:solidFill>
                  <a:srgbClr val="FF0000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600" b="1" smtClean="0">
                <a:solidFill>
                  <a:srgbClr val="FF0000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Thao </a:t>
            </a:r>
            <a:r>
              <a:rPr lang="en-US" sz="2600" b="1">
                <a:solidFill>
                  <a:srgbClr val="FF0000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tác 1: Thay đổi kích thước </a:t>
            </a:r>
            <a:r>
              <a:rPr lang="en-US" sz="2600" b="1" smtClean="0">
                <a:solidFill>
                  <a:srgbClr val="FF0000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ảnh:</a:t>
            </a:r>
            <a:endParaRPr lang="en-US" sz="2600" smtClean="0">
              <a:solidFill>
                <a:srgbClr val="FF0000"/>
              </a:solidFill>
              <a:latin typeface="Calibri (Body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en-US" sz="2600" b="1" smtClean="0">
                <a:solidFill>
                  <a:srgbClr val="3333CC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B1</a:t>
            </a:r>
            <a:r>
              <a:rPr lang="en-US" sz="2600">
                <a:solidFill>
                  <a:srgbClr val="3333CC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: Nháy chuột vào </a:t>
            </a:r>
            <a:r>
              <a:rPr lang="en-US" sz="2600" smtClean="0">
                <a:solidFill>
                  <a:srgbClr val="3333CC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</a:p>
          <a:p>
            <a:pPr lvl="0">
              <a:spcAft>
                <a:spcPts val="0"/>
              </a:spcAft>
            </a:pPr>
            <a:r>
              <a:rPr lang="en-US" sz="2600" b="1" smtClean="0">
                <a:solidFill>
                  <a:srgbClr val="3333CC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B2</a:t>
            </a:r>
            <a:r>
              <a:rPr lang="en-US" sz="2600">
                <a:solidFill>
                  <a:srgbClr val="3333CC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600" smtClean="0">
                <a:solidFill>
                  <a:srgbClr val="3333CC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đưa </a:t>
            </a:r>
            <a:r>
              <a:rPr lang="en-US" sz="2600">
                <a:solidFill>
                  <a:srgbClr val="3333CC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trỏ chuột đến 1 (.) 8 chấm tròn trên đường viền của ảnh, </a:t>
            </a:r>
            <a:r>
              <a:rPr lang="en-US" sz="2600" smtClean="0">
                <a:solidFill>
                  <a:srgbClr val="3333CC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           con </a:t>
            </a:r>
            <a:r>
              <a:rPr lang="en-US" sz="2600">
                <a:solidFill>
                  <a:srgbClr val="3333CC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trỏ chuột xuất hiện mũi tên hai </a:t>
            </a:r>
            <a:r>
              <a:rPr lang="en-US" sz="2600" smtClean="0">
                <a:solidFill>
                  <a:srgbClr val="3333CC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chiều</a:t>
            </a:r>
          </a:p>
          <a:p>
            <a:pPr lvl="0">
              <a:spcAft>
                <a:spcPts val="0"/>
              </a:spcAft>
            </a:pPr>
            <a:r>
              <a:rPr lang="en-US" sz="2600" b="1" smtClean="0">
                <a:solidFill>
                  <a:srgbClr val="3333CC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B3</a:t>
            </a:r>
            <a:r>
              <a:rPr lang="en-US" sz="2600">
                <a:solidFill>
                  <a:srgbClr val="3333CC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: kéo thả chuột để đạt được kích thước mong muốn</a:t>
            </a:r>
          </a:p>
          <a:p>
            <a:pPr lvl="0">
              <a:spcAft>
                <a:spcPts val="0"/>
              </a:spcAft>
            </a:pPr>
            <a:r>
              <a:rPr lang="en-US" sz="2600" b="1" smtClean="0">
                <a:solidFill>
                  <a:srgbClr val="FF0000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	Thao </a:t>
            </a:r>
            <a:r>
              <a:rPr lang="en-US" sz="2600" b="1">
                <a:solidFill>
                  <a:srgbClr val="FF0000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tác 2: Thay đổi vị trí </a:t>
            </a:r>
            <a:r>
              <a:rPr lang="en-US" sz="2600" b="1" smtClean="0">
                <a:solidFill>
                  <a:srgbClr val="FF0000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ảnh:</a:t>
            </a:r>
            <a:endParaRPr lang="en-US" sz="2600" smtClean="0">
              <a:solidFill>
                <a:srgbClr val="FF0000"/>
              </a:solidFill>
              <a:latin typeface="Calibri (Body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en-US" sz="2600" b="1" smtClean="0">
                <a:solidFill>
                  <a:srgbClr val="3333CC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B1</a:t>
            </a:r>
            <a:r>
              <a:rPr lang="en-US" sz="2600" smtClean="0">
                <a:solidFill>
                  <a:srgbClr val="3333CC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:đưa </a:t>
            </a:r>
            <a:r>
              <a:rPr lang="en-US" sz="2600">
                <a:solidFill>
                  <a:srgbClr val="3333CC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trỏ chuột vào trong </a:t>
            </a:r>
            <a:r>
              <a:rPr lang="en-US" sz="2600" smtClean="0">
                <a:solidFill>
                  <a:srgbClr val="3333CC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</a:p>
          <a:p>
            <a:pPr lvl="0">
              <a:spcAft>
                <a:spcPts val="0"/>
              </a:spcAft>
            </a:pPr>
            <a:r>
              <a:rPr lang="en-US" sz="2600" b="1" smtClean="0">
                <a:solidFill>
                  <a:srgbClr val="3333CC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B2</a:t>
            </a:r>
            <a:r>
              <a:rPr lang="en-US" sz="2600" smtClean="0">
                <a:solidFill>
                  <a:srgbClr val="3333CC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>
                <a:solidFill>
                  <a:srgbClr val="3333CC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kéo thả chuột để di chuyển đến vị trí mong muốn </a:t>
            </a:r>
            <a:endParaRPr lang="en-US" sz="2600">
              <a:solidFill>
                <a:srgbClr val="3333CC"/>
              </a:solidFill>
              <a:effectLst/>
              <a:latin typeface="Calibri (Body)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450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794633" y="33837"/>
            <a:ext cx="4306335" cy="546890"/>
            <a:chOff x="4168573" y="1295284"/>
            <a:chExt cx="4353220" cy="701545"/>
          </a:xfrm>
          <a:noFill/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grpSp>
        <p:nvGrpSpPr>
          <p:cNvPr id="24" name="Group 23"/>
          <p:cNvGrpSpPr/>
          <p:nvPr/>
        </p:nvGrpSpPr>
        <p:grpSpPr>
          <a:xfrm>
            <a:off x="981251" y="1134724"/>
            <a:ext cx="10379475" cy="4953384"/>
            <a:chOff x="2097348" y="1251376"/>
            <a:chExt cx="7635505" cy="5465687"/>
          </a:xfrm>
        </p:grpSpPr>
        <p:grpSp>
          <p:nvGrpSpPr>
            <p:cNvPr id="25" name="Group 24"/>
            <p:cNvGrpSpPr/>
            <p:nvPr/>
          </p:nvGrpSpPr>
          <p:grpSpPr>
            <a:xfrm>
              <a:off x="2097348" y="1450870"/>
              <a:ext cx="7635505" cy="5266193"/>
              <a:chOff x="4963381" y="1329536"/>
              <a:chExt cx="6765172" cy="5266193"/>
            </a:xfrm>
          </p:grpSpPr>
          <p:sp>
            <p:nvSpPr>
              <p:cNvPr id="27" name="Rounded Rectangle 26"/>
              <p:cNvSpPr/>
              <p:nvPr/>
            </p:nvSpPr>
            <p:spPr>
              <a:xfrm>
                <a:off x="4963381" y="1329536"/>
                <a:ext cx="6765172" cy="5266193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5226045" y="1938305"/>
                <a:ext cx="6438337" cy="10527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smtClean="0">
                    <a:solidFill>
                      <a:srgbClr val="3333CC"/>
                    </a:solidFill>
                    <a:latin typeface="Calibri (Body)"/>
                    <a:ea typeface="Calibri" panose="020F0502020204030204" pitchFamily="34" charset="0"/>
                  </a:rPr>
                  <a:t>HS </a:t>
                </a:r>
                <a:r>
                  <a:rPr lang="en-US" sz="2800">
                    <a:solidFill>
                      <a:srgbClr val="3333CC"/>
                    </a:solidFill>
                    <a:latin typeface="Calibri (Body)"/>
                    <a:ea typeface="Calibri" panose="020F0502020204030204" pitchFamily="34" charset="0"/>
                  </a:rPr>
                  <a:t>H</a:t>
                </a:r>
                <a:r>
                  <a:rPr lang="en-US" sz="2800">
                    <a:solidFill>
                      <a:srgbClr val="3333CC"/>
                    </a:solidFill>
                    <a:latin typeface="Calibri (Body)"/>
                  </a:rPr>
                  <a:t>oạt động nhóm đôi </a:t>
                </a:r>
                <a:r>
                  <a:rPr lang="en-US" sz="2800" smtClean="0">
                    <a:solidFill>
                      <a:srgbClr val="3333CC"/>
                    </a:solidFill>
                    <a:latin typeface="Calibri (Body)"/>
                  </a:rPr>
                  <a:t>t</a:t>
                </a:r>
                <a:r>
                  <a:rPr lang="en-US" sz="2800" smtClean="0">
                    <a:solidFill>
                      <a:srgbClr val="3333CC"/>
                    </a:solidFill>
                    <a:latin typeface="Calibri (Body)"/>
                    <a:ea typeface="Calibri" panose="020F0502020204030204" pitchFamily="34" charset="0"/>
                  </a:rPr>
                  <a:t>hực hiện thay đổi kích thước và vị trí của ảnh. </a:t>
                </a:r>
                <a:r>
                  <a:rPr lang="en-US" sz="2800" smtClean="0">
                    <a:solidFill>
                      <a:srgbClr val="3333CC"/>
                    </a:solidFill>
                    <a:latin typeface="Calibri (Body)"/>
                  </a:rPr>
                  <a:t>t/g 3</a:t>
                </a:r>
                <a:r>
                  <a:rPr lang="en-US" sz="2800">
                    <a:solidFill>
                      <a:srgbClr val="3333CC"/>
                    </a:solidFill>
                    <a:latin typeface="Calibri (Body)"/>
                  </a:rPr>
                  <a:t>’</a:t>
                </a:r>
              </a:p>
            </p:txBody>
          </p:sp>
        </p:grpSp>
        <p:sp>
          <p:nvSpPr>
            <p:cNvPr id="26" name="Oval 25"/>
            <p:cNvSpPr/>
            <p:nvPr/>
          </p:nvSpPr>
          <p:spPr>
            <a:xfrm>
              <a:off x="3617817" y="1251376"/>
              <a:ext cx="4818596" cy="484514"/>
            </a:xfrm>
            <a:prstGeom prst="ellipse">
              <a:avLst/>
            </a:prstGeom>
            <a:solidFill>
              <a:srgbClr val="FF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HS </a:t>
              </a:r>
              <a:r>
                <a:rPr lang="en-US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 hiện</a:t>
              </a:r>
              <a:endPara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1384244" y="2683980"/>
            <a:ext cx="9843882" cy="2177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2800">
                <a:solidFill>
                  <a:srgbClr val="3333CC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Cô thấy rằng bức tranh vẫn hơi nhỏ và bên trái của trang trình chiếu vẫn còn nhiều khoảng trắng.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2800">
                <a:solidFill>
                  <a:srgbClr val="3333CC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smtClean="0">
                <a:solidFill>
                  <a:srgbClr val="3333CC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Vậy </a:t>
            </a:r>
            <a:r>
              <a:rPr lang="en-US" sz="2800">
                <a:solidFill>
                  <a:srgbClr val="3333CC"/>
                </a:solidFill>
                <a:latin typeface="Calibri (Body)"/>
                <a:ea typeface="Calibri" panose="020F0502020204030204" pitchFamily="34" charset="0"/>
                <a:cs typeface="Times New Roman" panose="02020603050405020304" pitchFamily="18" charset="0"/>
              </a:rPr>
              <a:t>bạn nào cho cô biết làm thế nào để cho bức tranh to hơn mà ko bị che?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573786" y="490346"/>
            <a:ext cx="5157360" cy="553998"/>
            <a:chOff x="689904" y="1379897"/>
            <a:chExt cx="5157360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4746812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Đưa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ảnh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1219200" y="4860986"/>
            <a:ext cx="100089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Wingdings" panose="05000000000000000000" pitchFamily="2" charset="2"/>
              <a:buChar char="Ø"/>
            </a:pPr>
            <a:r>
              <a:rPr lang="vi-VN" sz="2800">
                <a:solidFill>
                  <a:srgbClr val="FF0000"/>
                </a:solidFill>
              </a:rPr>
              <a:t>Sau khi thực hiện xong các thao tác trên các con thực hiện trình chiếu sau đó lưu bài-&gt; hđ3</a:t>
            </a:r>
          </a:p>
        </p:txBody>
      </p:sp>
    </p:spTree>
    <p:extLst>
      <p:ext uri="{BB962C8B-B14F-4D97-AF65-F5344CB8AC3E}">
        <p14:creationId xmlns:p14="http://schemas.microsoft.com/office/powerpoint/2010/main" val="767032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000585" y="439651"/>
            <a:ext cx="4353220" cy="62530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2573" y="453939"/>
            <a:ext cx="642378" cy="59838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177610" y="1450008"/>
            <a:ext cx="7651376" cy="4576719"/>
            <a:chOff x="2178425" y="1557343"/>
            <a:chExt cx="7651376" cy="4576719"/>
          </a:xfrm>
        </p:grpSpPr>
        <p:grpSp>
          <p:nvGrpSpPr>
            <p:cNvPr id="6" name="Group 5"/>
            <p:cNvGrpSpPr/>
            <p:nvPr/>
          </p:nvGrpSpPr>
          <p:grpSpPr>
            <a:xfrm>
              <a:off x="2178425" y="1743074"/>
              <a:ext cx="7651376" cy="4390988"/>
              <a:chOff x="5035216" y="1621740"/>
              <a:chExt cx="6779233" cy="4390988"/>
            </a:xfrm>
          </p:grpSpPr>
          <p:sp>
            <p:nvSpPr>
              <p:cNvPr id="21" name="Rounded Rectangle 20"/>
              <p:cNvSpPr/>
              <p:nvPr/>
            </p:nvSpPr>
            <p:spPr>
              <a:xfrm>
                <a:off x="5035216" y="1621740"/>
                <a:ext cx="6779233" cy="4390988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5035216" y="2125451"/>
                <a:ext cx="6671303" cy="35686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 algn="just">
                  <a:lnSpc>
                    <a:spcPct val="130000"/>
                  </a:lnSpc>
                  <a:spcAft>
                    <a:spcPts val="300"/>
                  </a:spcAft>
                  <a:buClr>
                    <a:srgbClr val="FF0000"/>
                  </a:buClr>
                  <a:buFont typeface="Wingdings" panose="05000000000000000000" pitchFamily="2" charset="2"/>
                  <a:buChar char="v"/>
                </a:pPr>
                <a:r>
                  <a:rPr lang="en-US" sz="2800" b="1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2800" b="1" dirty="0">
                    <a:solidFill>
                      <a:srgbClr val="3333CC"/>
                    </a:solidFill>
                    <a:latin typeface="Arial (Body)"/>
                  </a:rPr>
                  <a:t>Em </a:t>
                </a:r>
                <a:r>
                  <a:rPr lang="vi-VN" sz="2800" b="1">
                    <a:solidFill>
                      <a:srgbClr val="3333CC"/>
                    </a:solidFill>
                    <a:latin typeface="Arial (Body)"/>
                  </a:rPr>
                  <a:t>hãy </a:t>
                </a:r>
                <a:r>
                  <a:rPr lang="en-US" sz="2800" b="1" smtClean="0">
                    <a:solidFill>
                      <a:srgbClr val="3333CC"/>
                    </a:solidFill>
                    <a:latin typeface="Arial (Body)"/>
                  </a:rPr>
                  <a:t>hoạt động nhóm máy </a:t>
                </a:r>
                <a:r>
                  <a:rPr lang="vi-VN" sz="2800" b="1" smtClean="0">
                    <a:solidFill>
                      <a:srgbClr val="3333CC"/>
                    </a:solidFill>
                    <a:latin typeface="Arial (Body)"/>
                  </a:rPr>
                  <a:t>thực </a:t>
                </a:r>
                <a:r>
                  <a:rPr lang="vi-VN" sz="2800" b="1">
                    <a:solidFill>
                      <a:srgbClr val="3333CC"/>
                    </a:solidFill>
                    <a:latin typeface="Arial (Body)"/>
                  </a:rPr>
                  <a:t>hiện </a:t>
                </a:r>
                <a:r>
                  <a:rPr lang="en-US" sz="2800" b="1" smtClean="0">
                    <a:solidFill>
                      <a:srgbClr val="3333CC"/>
                    </a:solidFill>
                    <a:latin typeface="Arial (Body)"/>
                  </a:rPr>
                  <a:t>theo nội dung sgk _61</a:t>
                </a:r>
                <a:r>
                  <a:rPr lang="vi-VN" sz="2800" b="1" smtClean="0">
                    <a:solidFill>
                      <a:srgbClr val="3333CC"/>
                    </a:solidFill>
                    <a:latin typeface="Arial (Body)"/>
                  </a:rPr>
                  <a:t>: </a:t>
                </a:r>
                <a:r>
                  <a:rPr lang="en-US" sz="2800" b="1" smtClean="0">
                    <a:solidFill>
                      <a:srgbClr val="3333CC"/>
                    </a:solidFill>
                    <a:latin typeface="Arial (Body)"/>
                  </a:rPr>
                  <a:t>t/g 5’</a:t>
                </a:r>
                <a:endParaRPr lang="en-US" sz="2800" b="1" dirty="0">
                  <a:solidFill>
                    <a:srgbClr val="3333CC"/>
                  </a:solidFill>
                  <a:latin typeface="Arial (Body)"/>
                </a:endParaRPr>
              </a:p>
              <a:p>
                <a:pPr indent="349250" algn="just">
                  <a:lnSpc>
                    <a:spcPct val="130000"/>
                  </a:lnSpc>
                  <a:spcAft>
                    <a:spcPts val="300"/>
                  </a:spcAft>
                </a:pPr>
                <a:r>
                  <a:rPr lang="vi-VN" sz="2800" dirty="0">
                    <a:solidFill>
                      <a:srgbClr val="FF0000"/>
                    </a:solidFill>
                  </a:rPr>
                  <a:t>• </a:t>
                </a:r>
                <a:r>
                  <a:rPr lang="en-US" sz="2800" dirty="0">
                    <a:solidFill>
                      <a:srgbClr val="FF0000"/>
                    </a:solidFill>
                  </a:rPr>
                  <a:t> 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Tạo</a:t>
                </a:r>
                <a:r>
                  <a:rPr lang="en-US" sz="28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trang</a:t>
                </a:r>
                <a:r>
                  <a:rPr lang="en-US" sz="28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trình</a:t>
                </a:r>
                <a:r>
                  <a:rPr lang="en-US" sz="28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chiếu</a:t>
                </a:r>
                <a:r>
                  <a:rPr lang="en-US" sz="28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chúc</a:t>
                </a:r>
                <a:r>
                  <a:rPr lang="en-US" sz="28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mừng</a:t>
                </a:r>
                <a:r>
                  <a:rPr lang="en-US" sz="28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sinh</a:t>
                </a:r>
                <a:r>
                  <a:rPr lang="en-US" sz="28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nhật</a:t>
                </a:r>
                <a:r>
                  <a:rPr lang="en-US" sz="28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bạn</a:t>
                </a:r>
                <a:r>
                  <a:rPr lang="en-US" sz="28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</a:t>
                </a:r>
                <a:r>
                  <a:rPr lang="en-US" sz="28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indent="349250" algn="just">
                  <a:lnSpc>
                    <a:spcPct val="130000"/>
                  </a:lnSpc>
                  <a:spcAft>
                    <a:spcPts val="300"/>
                  </a:spcAft>
                </a:pPr>
                <a:r>
                  <a:rPr lang="vi-VN" sz="2800" dirty="0">
                    <a:solidFill>
                      <a:srgbClr val="FF0000"/>
                    </a:solidFill>
                  </a:rPr>
                  <a:t>•</a:t>
                </a:r>
                <a:r>
                  <a:rPr lang="vi-VN" sz="2800" dirty="0"/>
                  <a:t> </a:t>
                </a:r>
                <a:r>
                  <a:rPr lang="en-US" sz="2800" dirty="0"/>
                  <a:t>  </a:t>
                </a:r>
                <a:r>
                  <a:rPr lang="vi-VN" sz="2800" dirty="0">
                    <a:solidFill>
                      <a:srgbClr val="3333CC"/>
                    </a:solidFill>
                  </a:rPr>
                  <a:t>Thực hiện trình chiếu; </a:t>
                </a:r>
                <a:endParaRPr lang="en-US" sz="2800" dirty="0">
                  <a:solidFill>
                    <a:srgbClr val="3333CC"/>
                  </a:solidFill>
                </a:endParaRPr>
              </a:p>
              <a:p>
                <a:pPr indent="349250" algn="just">
                  <a:lnSpc>
                    <a:spcPct val="130000"/>
                  </a:lnSpc>
                  <a:spcAft>
                    <a:spcPts val="300"/>
                  </a:spcAft>
                </a:pPr>
                <a:r>
                  <a:rPr lang="vi-VN" sz="2800" dirty="0">
                    <a:solidFill>
                      <a:srgbClr val="FF0000"/>
                    </a:solidFill>
                  </a:rPr>
                  <a:t>•</a:t>
                </a:r>
                <a:r>
                  <a:rPr lang="vi-VN" sz="2800" dirty="0">
                    <a:solidFill>
                      <a:srgbClr val="3333CC"/>
                    </a:solidFill>
                  </a:rPr>
                  <a:t> </a:t>
                </a:r>
                <a:r>
                  <a:rPr lang="en-US" sz="2800" dirty="0">
                    <a:solidFill>
                      <a:srgbClr val="3333CC"/>
                    </a:solidFill>
                  </a:rPr>
                  <a:t>  </a:t>
                </a:r>
                <a:r>
                  <a:rPr lang="vi-VN" sz="28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Lưu tệp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28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tên</a:t>
                </a:r>
                <a:r>
                  <a:rPr lang="en-US" sz="28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bạn</a:t>
                </a:r>
                <a:r>
                  <a:rPr lang="en-US" sz="28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</a:t>
                </a:r>
                <a:endParaRPr lang="en-US" sz="28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Oval 8"/>
            <p:cNvSpPr/>
            <p:nvPr/>
          </p:nvSpPr>
          <p:spPr>
            <a:xfrm>
              <a:off x="4023096" y="1557343"/>
              <a:ext cx="4179610" cy="370835"/>
            </a:xfrm>
            <a:prstGeom prst="ellipse">
              <a:avLst/>
            </a:prstGeom>
            <a:solidFill>
              <a:srgbClr val="FF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5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đôi</a:t>
              </a:r>
              <a:endPara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561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929145" y="428625"/>
            <a:ext cx="4353220" cy="59346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808" y="454019"/>
            <a:ext cx="591416" cy="568071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524439" y="1103837"/>
            <a:ext cx="5849467" cy="5068363"/>
            <a:chOff x="1113584" y="1306814"/>
            <a:chExt cx="9612040" cy="4903518"/>
          </a:xfrm>
        </p:grpSpPr>
        <p:grpSp>
          <p:nvGrpSpPr>
            <p:cNvPr id="10" name="Group 9"/>
            <p:cNvGrpSpPr/>
            <p:nvPr/>
          </p:nvGrpSpPr>
          <p:grpSpPr>
            <a:xfrm>
              <a:off x="1113584" y="1549071"/>
              <a:ext cx="9612040" cy="4661261"/>
              <a:chOff x="4091753" y="1427737"/>
              <a:chExt cx="8516411" cy="4661261"/>
            </a:xfrm>
          </p:grpSpPr>
          <p:sp>
            <p:nvSpPr>
              <p:cNvPr id="12" name="Rounded Rectangle 11"/>
              <p:cNvSpPr/>
              <p:nvPr/>
            </p:nvSpPr>
            <p:spPr>
              <a:xfrm>
                <a:off x="4091753" y="1427737"/>
                <a:ext cx="8516411" cy="4661261"/>
              </a:xfrm>
              <a:prstGeom prst="roundRect">
                <a:avLst/>
              </a:prstGeom>
              <a:noFill/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4322861" y="1824871"/>
                <a:ext cx="8054188" cy="3866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 algn="just">
                  <a:lnSpc>
                    <a:spcPct val="130000"/>
                  </a:lnSpc>
                  <a:spcAft>
                    <a:spcPts val="300"/>
                  </a:spcAft>
                  <a:buClr>
                    <a:srgbClr val="FF0000"/>
                  </a:buClr>
                  <a:buFont typeface="Wingdings" panose="05000000000000000000" pitchFamily="2" charset="2"/>
                  <a:buChar char="v"/>
                </a:pPr>
                <a:r>
                  <a:rPr lang="en-US" sz="24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2000" b="1">
                    <a:solidFill>
                      <a:srgbClr val="3333CC"/>
                    </a:solidFill>
                    <a:latin typeface="Arial (Body)"/>
                  </a:rPr>
                  <a:t>Em hãy </a:t>
                </a:r>
                <a:r>
                  <a:rPr lang="en-US" sz="2000" b="1">
                    <a:solidFill>
                      <a:srgbClr val="3333CC"/>
                    </a:solidFill>
                    <a:latin typeface="Arial (Body)"/>
                  </a:rPr>
                  <a:t>hoạt động nhóm máy </a:t>
                </a:r>
                <a:r>
                  <a:rPr lang="vi-VN" sz="2000" b="1">
                    <a:solidFill>
                      <a:srgbClr val="3333CC"/>
                    </a:solidFill>
                    <a:latin typeface="Arial (Body)"/>
                  </a:rPr>
                  <a:t>thực hiện </a:t>
                </a:r>
                <a:r>
                  <a:rPr lang="en-US" sz="2000" b="1">
                    <a:solidFill>
                      <a:srgbClr val="3333CC"/>
                    </a:solidFill>
                    <a:latin typeface="Arial (Body)"/>
                  </a:rPr>
                  <a:t>theo nội dung sgk _61</a:t>
                </a:r>
                <a:r>
                  <a:rPr lang="vi-VN" sz="2000" b="1">
                    <a:solidFill>
                      <a:srgbClr val="3333CC"/>
                    </a:solidFill>
                    <a:latin typeface="Arial (Body)"/>
                  </a:rPr>
                  <a:t>: </a:t>
                </a:r>
                <a:r>
                  <a:rPr lang="en-US" sz="2000" b="1">
                    <a:solidFill>
                      <a:srgbClr val="3333CC"/>
                    </a:solidFill>
                    <a:latin typeface="Arial (Body)"/>
                  </a:rPr>
                  <a:t>t/g 5’</a:t>
                </a:r>
              </a:p>
              <a:p>
                <a:pPr marL="457200" indent="-228600" algn="just">
                  <a:lnSpc>
                    <a:spcPct val="130000"/>
                  </a:lnSpc>
                  <a:spcAft>
                    <a:spcPts val="800"/>
                  </a:spcAft>
                </a:pPr>
                <a:r>
                  <a:rPr lang="vi-VN" sz="2400" smtClean="0">
                    <a:solidFill>
                      <a:srgbClr val="FF0000"/>
                    </a:solidFill>
                  </a:rPr>
                  <a:t>•</a:t>
                </a:r>
                <a:r>
                  <a:rPr lang="vi-VN" sz="2400" smtClean="0">
                    <a:solidFill>
                      <a:srgbClr val="3333CC"/>
                    </a:solidFill>
                  </a:rPr>
                  <a:t> </a:t>
                </a:r>
                <a:r>
                  <a:rPr lang="vi-VN" sz="2300" dirty="0">
                    <a:solidFill>
                      <a:srgbClr val="3333CC"/>
                    </a:solidFill>
                  </a:rPr>
                  <a:t>Mở tệp </a:t>
                </a:r>
                <a:r>
                  <a:rPr lang="vi-VN" sz="2300" b="1" dirty="0">
                    <a:solidFill>
                      <a:srgbClr val="3333CC"/>
                    </a:solidFill>
                  </a:rPr>
                  <a:t>chucnammoi.pptx</a:t>
                </a:r>
                <a:r>
                  <a:rPr lang="vi-VN" sz="2300" dirty="0">
                    <a:solidFill>
                      <a:srgbClr val="3333CC"/>
                    </a:solidFill>
                  </a:rPr>
                  <a:t> trong thư mục </a:t>
                </a:r>
                <a:r>
                  <a:rPr lang="vi-VN" sz="2300" b="1" dirty="0">
                    <a:solidFill>
                      <a:srgbClr val="3333CC"/>
                    </a:solidFill>
                  </a:rPr>
                  <a:t>Tin hoc </a:t>
                </a:r>
                <a:r>
                  <a:rPr lang="vi-VN" sz="2300" dirty="0">
                    <a:solidFill>
                      <a:srgbClr val="3333CC"/>
                    </a:solidFill>
                  </a:rPr>
                  <a:t>ở ổ đĩa </a:t>
                </a:r>
                <a:r>
                  <a:rPr lang="vi-VN" sz="2300" b="1" dirty="0">
                    <a:solidFill>
                      <a:srgbClr val="3333CC"/>
                    </a:solidFill>
                  </a:rPr>
                  <a:t>D:</a:t>
                </a:r>
                <a:r>
                  <a:rPr lang="vi-VN" sz="2300" dirty="0">
                    <a:solidFill>
                      <a:srgbClr val="3333CC"/>
                    </a:solidFill>
                  </a:rPr>
                  <a:t>; </a:t>
                </a:r>
                <a:endParaRPr lang="en-US" sz="2300" dirty="0">
                  <a:solidFill>
                    <a:srgbClr val="3333CC"/>
                  </a:solidFill>
                </a:endParaRPr>
              </a:p>
              <a:p>
                <a:pPr marL="457200" indent="-228600" algn="just">
                  <a:lnSpc>
                    <a:spcPct val="130000"/>
                  </a:lnSpc>
                  <a:spcAft>
                    <a:spcPts val="800"/>
                  </a:spcAft>
                </a:pPr>
                <a:r>
                  <a:rPr lang="vi-VN" sz="2300" dirty="0">
                    <a:solidFill>
                      <a:srgbClr val="FF0000"/>
                    </a:solidFill>
                  </a:rPr>
                  <a:t>•</a:t>
                </a:r>
                <a:r>
                  <a:rPr lang="en-US" sz="2300" dirty="0">
                    <a:solidFill>
                      <a:srgbClr val="3333CC"/>
                    </a:solidFill>
                  </a:rPr>
                  <a:t> </a:t>
                </a:r>
                <a:r>
                  <a:rPr lang="vi-VN" sz="2300" dirty="0">
                    <a:solidFill>
                      <a:srgbClr val="3333CC"/>
                    </a:solidFill>
                  </a:rPr>
                  <a:t>Đưa ảnh hoa đào vào trang trình </a:t>
                </a:r>
                <a:r>
                  <a:rPr lang="en-US" sz="2300" dirty="0">
                    <a:solidFill>
                      <a:srgbClr val="3333CC"/>
                    </a:solidFill>
                  </a:rPr>
                  <a:t> </a:t>
                </a:r>
                <a:r>
                  <a:rPr lang="vi-VN" sz="2300" dirty="0">
                    <a:solidFill>
                      <a:srgbClr val="3333CC"/>
                    </a:solidFill>
                  </a:rPr>
                  <a:t>chiếu; </a:t>
                </a:r>
                <a:endParaRPr lang="en-US" sz="2300" dirty="0">
                  <a:solidFill>
                    <a:srgbClr val="3333CC"/>
                  </a:solidFill>
                </a:endParaRPr>
              </a:p>
              <a:p>
                <a:pPr marL="457200" indent="-228600" algn="just">
                  <a:lnSpc>
                    <a:spcPct val="130000"/>
                  </a:lnSpc>
                  <a:spcAft>
                    <a:spcPts val="800"/>
                  </a:spcAft>
                </a:pPr>
                <a:r>
                  <a:rPr lang="vi-VN" sz="2300" dirty="0">
                    <a:solidFill>
                      <a:srgbClr val="FF0000"/>
                    </a:solidFill>
                  </a:rPr>
                  <a:t>•</a:t>
                </a:r>
                <a:r>
                  <a:rPr lang="vi-VN" sz="2300" dirty="0">
                    <a:solidFill>
                      <a:srgbClr val="3333CC"/>
                    </a:solidFill>
                  </a:rPr>
                  <a:t> Thay đổi vị trí khung văn bản: </a:t>
                </a:r>
                <a:r>
                  <a:rPr lang="en-US" sz="23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theo</a:t>
                </a:r>
                <a:r>
                  <a:rPr lang="en-US" sz="23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 </a:t>
                </a:r>
                <a:r>
                  <a:rPr lang="en-US" sz="23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bước</a:t>
                </a:r>
                <a:r>
                  <a:rPr lang="en-US" sz="23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[1] [2] [3] </a:t>
                </a:r>
                <a:r>
                  <a:rPr lang="en-US" sz="23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(SGK- </a:t>
                </a:r>
                <a:r>
                  <a:rPr lang="en-US" sz="2300" dirty="0" err="1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trang</a:t>
                </a:r>
                <a:r>
                  <a:rPr lang="en-US" sz="2300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61)</a:t>
                </a:r>
              </a:p>
            </p:txBody>
          </p:sp>
        </p:grpSp>
        <p:sp>
          <p:nvSpPr>
            <p:cNvPr id="11" name="Oval 10"/>
            <p:cNvSpPr/>
            <p:nvPr/>
          </p:nvSpPr>
          <p:spPr>
            <a:xfrm>
              <a:off x="3742993" y="1306814"/>
              <a:ext cx="4353220" cy="484514"/>
            </a:xfrm>
            <a:prstGeom prst="ellipse">
              <a:avLst/>
            </a:prstGeom>
            <a:solidFill>
              <a:srgbClr val="00B05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5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đôi</a:t>
              </a:r>
              <a:endPara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3584" y="1446835"/>
            <a:ext cx="5232050" cy="472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4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02727" y="460628"/>
            <a:ext cx="3726873" cy="553786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</a:p>
        </p:txBody>
      </p:sp>
      <p:sp>
        <p:nvSpPr>
          <p:cNvPr id="3" name="Horizontal Scroll 2"/>
          <p:cNvSpPr/>
          <p:nvPr/>
        </p:nvSpPr>
        <p:spPr>
          <a:xfrm>
            <a:off x="1990164" y="1343891"/>
            <a:ext cx="8350624" cy="3806333"/>
          </a:xfrm>
          <a:prstGeom prst="horizontalScroll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r>
              <a:rPr lang="vi-VN" sz="2800" b="1" dirty="0">
                <a:cs typeface="Arial" panose="020B0604020202020204" pitchFamily="34" charset="0"/>
              </a:rPr>
              <a:t>Với trang trình chiếu em có thể đưa ảnh vào, điều chỉnh kích thước và vị trí của ảnh.</a:t>
            </a:r>
            <a:endParaRPr lang="en-US" sz="28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260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4576" y="1634181"/>
            <a:ext cx="4490639" cy="1320035"/>
          </a:xfrm>
        </p:spPr>
        <p:txBody>
          <a:bodyPr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CON VOI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231" y="2954216"/>
            <a:ext cx="4423121" cy="3331324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Nang </a:t>
            </a:r>
            <a:r>
              <a:rPr lang="en-US" dirty="0" err="1"/>
              <a:t>khoang</a:t>
            </a:r>
            <a:r>
              <a:rPr lang="en-US" dirty="0"/>
              <a:t> 6000 kg </a:t>
            </a:r>
          </a:p>
          <a:p>
            <a:pPr marL="0" indent="0" algn="ctr">
              <a:buNone/>
            </a:pPr>
            <a:r>
              <a:rPr lang="en-US" dirty="0"/>
              <a:t>Cao </a:t>
            </a:r>
            <a:r>
              <a:rPr lang="en-US" dirty="0" err="1"/>
              <a:t>khoang</a:t>
            </a:r>
            <a:r>
              <a:rPr lang="en-US" dirty="0"/>
              <a:t> 3 m </a:t>
            </a:r>
          </a:p>
          <a:p>
            <a:pPr marL="0" indent="0" algn="ctr">
              <a:buNone/>
            </a:pPr>
            <a:r>
              <a:rPr lang="en-US" dirty="0"/>
              <a:t>Song den 70 </a:t>
            </a:r>
            <a:r>
              <a:rPr lang="en-US" dirty="0" err="1"/>
              <a:t>nam</a:t>
            </a:r>
            <a:r>
              <a:rPr lang="en-US" dirty="0"/>
              <a:t> </a:t>
            </a:r>
          </a:p>
          <a:p>
            <a:pPr marL="0" indent="0" algn="ctr">
              <a:buNone/>
            </a:pPr>
            <a:r>
              <a:rPr lang="en-US" dirty="0"/>
              <a:t>An </a:t>
            </a:r>
            <a:r>
              <a:rPr lang="en-US" dirty="0" err="1"/>
              <a:t>thuc</a:t>
            </a:r>
            <a:r>
              <a:rPr lang="en-US" dirty="0"/>
              <a:t> vat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481" y="1867832"/>
            <a:ext cx="5070595" cy="3661666"/>
          </a:xfrm>
          <a:prstGeom prst="rect">
            <a:avLst/>
          </a:prstGeom>
        </p:spPr>
      </p:pic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="" xmlns:a16="http://schemas.microsoft.com/office/drawing/2014/main" id="{C2CBE1D3-7785-458B-802A-F1F2AB771510}"/>
              </a:ext>
            </a:extLst>
          </p:cNvPr>
          <p:cNvSpPr/>
          <p:nvPr/>
        </p:nvSpPr>
        <p:spPr>
          <a:xfrm>
            <a:off x="968179" y="1497724"/>
            <a:ext cx="5018127" cy="4256690"/>
          </a:xfrm>
          <a:prstGeom prst="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" name="Rectangle 5">
            <a:hlinkClick r:id="rId4" action="ppaction://hlinksldjump"/>
            <a:extLst>
              <a:ext uri="{FF2B5EF4-FFF2-40B4-BE49-F238E27FC236}">
                <a16:creationId xmlns="" xmlns:a16="http://schemas.microsoft.com/office/drawing/2014/main" id="{5F3265A7-D052-4205-8075-B0D5DE666D7F}"/>
              </a:ext>
            </a:extLst>
          </p:cNvPr>
          <p:cNvSpPr/>
          <p:nvPr/>
        </p:nvSpPr>
        <p:spPr>
          <a:xfrm>
            <a:off x="5986306" y="1497724"/>
            <a:ext cx="5294964" cy="425669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D38E5B1-49E6-4B9D-9BD7-40730F3781DA}"/>
              </a:ext>
            </a:extLst>
          </p:cNvPr>
          <p:cNvSpPr txBox="1"/>
          <p:nvPr/>
        </p:nvSpPr>
        <p:spPr>
          <a:xfrm>
            <a:off x="2869304" y="406841"/>
            <a:ext cx="71377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CHƠI: </a:t>
            </a:r>
            <a:r>
              <a:rPr lang="en-US" sz="4400" b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CỬA BÍ MẬT</a:t>
            </a:r>
          </a:p>
        </p:txBody>
      </p:sp>
      <p:sp>
        <p:nvSpPr>
          <p:cNvPr id="8" name="Arrow: Right 7">
            <a:hlinkClick r:id="rId5" action="ppaction://hlinksldjump"/>
            <a:extLst>
              <a:ext uri="{FF2B5EF4-FFF2-40B4-BE49-F238E27FC236}">
                <a16:creationId xmlns="" xmlns:a16="http://schemas.microsoft.com/office/drawing/2014/main" id="{93EB863B-92F7-477D-BB37-F988180DE7CB}"/>
              </a:ext>
            </a:extLst>
          </p:cNvPr>
          <p:cNvSpPr/>
          <p:nvPr/>
        </p:nvSpPr>
        <p:spPr>
          <a:xfrm>
            <a:off x="8580262" y="5643286"/>
            <a:ext cx="2869324" cy="1284508"/>
          </a:xfrm>
          <a:prstGeom prst="rightArrow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000" b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 theo</a:t>
            </a:r>
          </a:p>
        </p:txBody>
      </p:sp>
    </p:spTree>
    <p:extLst>
      <p:ext uri="{BB962C8B-B14F-4D97-AF65-F5344CB8AC3E}">
        <p14:creationId xmlns:p14="http://schemas.microsoft.com/office/powerpoint/2010/main" val="3430047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711691" y="1549400"/>
            <a:ext cx="9286585" cy="4255655"/>
          </a:xfrm>
          <a:prstGeom prst="rect">
            <a:avLst/>
          </a:prstGeom>
          <a:noFill/>
        </p:spPr>
        <p:txBody>
          <a:bodyPr spcFirstLastPara="1" wrap="none" lIns="91440" tIns="45720" rIns="91440" bIns="45720" numCol="1">
            <a:prstTxWarp prst="textArchUp">
              <a:avLst/>
            </a:prstTxWarp>
            <a:spAutoFit/>
          </a:bodyPr>
          <a:lstStyle/>
          <a:p>
            <a:pPr algn="ctr">
              <a:defRPr/>
            </a:pPr>
            <a:r>
              <a:rPr lang="en-US" sz="8000" b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TẠM BIỆT CÁC EM HỌC SINH</a:t>
            </a:r>
            <a:endParaRPr lang="en-US" sz="80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rgbClr val="ED7D31"/>
                </a:outerShdw>
                <a:reflection blurRad="6350" stA="60000" endA="900" endPos="58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2825">
            <a:off x="2567767" y="3553864"/>
            <a:ext cx="839550" cy="8155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18622">
            <a:off x="6169105" y="2453541"/>
            <a:ext cx="1063748" cy="101907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0" t="8130" r="7858" b="12707"/>
          <a:stretch/>
        </p:blipFill>
        <p:spPr>
          <a:xfrm>
            <a:off x="10141698" y="402592"/>
            <a:ext cx="2009849" cy="645540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4632">
            <a:off x="-139017" y="923033"/>
            <a:ext cx="1252734" cy="125273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4632">
            <a:off x="-210730" y="-111080"/>
            <a:ext cx="1252734" cy="1252734"/>
          </a:xfrm>
          <a:prstGeom prst="rect">
            <a:avLst/>
          </a:prstGeom>
        </p:spPr>
      </p:pic>
      <p:pic>
        <p:nvPicPr>
          <p:cNvPr id="2" name="bensound-creep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443841" y="-8607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566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16920"/>
                            </p:stCondLst>
                            <p:childTnLst>
                              <p:par>
                                <p:cTn id="8" presetID="63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9882 0.19259 L 0.91433 0.03541 " pathEditMode="relative" rAng="0" ptsTypes="AA">
                                      <p:cBhvr>
                                        <p:cTn id="9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651" y="-7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1920"/>
                            </p:stCondLst>
                            <p:childTnLst>
                              <p:par>
                                <p:cTn id="11" presetID="63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3541 0.06921 L 0.92279 -0.0162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904" y="-4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67F5AF1-E089-4F36-A51C-5A1E0AFE7CD4}"/>
              </a:ext>
            </a:extLst>
          </p:cNvPr>
          <p:cNvSpPr txBox="1"/>
          <p:nvPr/>
        </p:nvSpPr>
        <p:spPr>
          <a:xfrm>
            <a:off x="949872" y="469897"/>
            <a:ext cx="94080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 1: Để lưu tệp trình chiếu, em thực hiện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C1F393B-35EB-4DAC-B3C4-6E3F8627CFDD}"/>
              </a:ext>
            </a:extLst>
          </p:cNvPr>
          <p:cNvSpPr txBox="1"/>
          <p:nvPr/>
        </p:nvSpPr>
        <p:spPr>
          <a:xfrm>
            <a:off x="1875080" y="1564951"/>
            <a:ext cx="748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7786AEC-B47D-4082-A199-AB11415C4F6D}"/>
              </a:ext>
            </a:extLst>
          </p:cNvPr>
          <p:cNvSpPr txBox="1"/>
          <p:nvPr/>
        </p:nvSpPr>
        <p:spPr>
          <a:xfrm>
            <a:off x="1855575" y="2452256"/>
            <a:ext cx="748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131AC33-EC82-4D6B-A0C6-9B34E6C83D09}"/>
              </a:ext>
            </a:extLst>
          </p:cNvPr>
          <p:cNvSpPr txBox="1"/>
          <p:nvPr/>
        </p:nvSpPr>
        <p:spPr>
          <a:xfrm>
            <a:off x="1855575" y="3285700"/>
            <a:ext cx="9797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C.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3B769286-8C05-445B-B65F-5B7A6FC9A3EC}"/>
              </a:ext>
            </a:extLst>
          </p:cNvPr>
          <p:cNvSpPr txBox="1"/>
          <p:nvPr/>
        </p:nvSpPr>
        <p:spPr>
          <a:xfrm>
            <a:off x="1875080" y="4116797"/>
            <a:ext cx="10679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D.   </a:t>
            </a:r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7FC2CB8A-B111-415D-A5FF-0B75F65FE1E8}"/>
              </a:ext>
            </a:extLst>
          </p:cNvPr>
          <p:cNvSpPr/>
          <p:nvPr/>
        </p:nvSpPr>
        <p:spPr>
          <a:xfrm>
            <a:off x="1783304" y="1562484"/>
            <a:ext cx="811441" cy="76308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034658F5-FB52-4997-B1C6-2504035EE7A6}"/>
              </a:ext>
            </a:extLst>
          </p:cNvPr>
          <p:cNvSpPr txBox="1"/>
          <p:nvPr/>
        </p:nvSpPr>
        <p:spPr>
          <a:xfrm>
            <a:off x="2604498" y="1387530"/>
            <a:ext cx="7989930" cy="823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Nháy chuột vào thẻ lệnh File / Save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B56322DB-ED51-49C9-8020-2465C93F6297}"/>
              </a:ext>
            </a:extLst>
          </p:cNvPr>
          <p:cNvSpPr txBox="1"/>
          <p:nvPr/>
        </p:nvSpPr>
        <p:spPr>
          <a:xfrm>
            <a:off x="2624002" y="2249404"/>
            <a:ext cx="7989930" cy="823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Nháy chuột vào thẻ lệnh </a:t>
            </a:r>
            <a:r>
              <a:rPr lang="en-US" sz="36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File</a:t>
            </a:r>
            <a:r>
              <a:rPr lang="en-US" sz="3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 New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9E6B778-7DE5-42A2-B883-895A11FD4F0F}"/>
              </a:ext>
            </a:extLst>
          </p:cNvPr>
          <p:cNvSpPr txBox="1"/>
          <p:nvPr/>
        </p:nvSpPr>
        <p:spPr>
          <a:xfrm>
            <a:off x="2624002" y="3148254"/>
            <a:ext cx="7989930" cy="823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Nháy chuột vào thẻ lệnh File/ Home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C969E09-676F-48BC-9AC8-CFCD9EDF4328}"/>
              </a:ext>
            </a:extLst>
          </p:cNvPr>
          <p:cNvSpPr txBox="1"/>
          <p:nvPr/>
        </p:nvSpPr>
        <p:spPr>
          <a:xfrm>
            <a:off x="2594745" y="4003972"/>
            <a:ext cx="7989930" cy="823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Nháy chuột vào thẻ lệnh File/ Open</a:t>
            </a:r>
          </a:p>
        </p:txBody>
      </p:sp>
      <p:sp>
        <p:nvSpPr>
          <p:cNvPr id="2" name="Arrow: Right 1">
            <a:hlinkClick r:id="rId4" action="ppaction://hlinksldjump"/>
            <a:extLst>
              <a:ext uri="{FF2B5EF4-FFF2-40B4-BE49-F238E27FC236}">
                <a16:creationId xmlns="" xmlns:a16="http://schemas.microsoft.com/office/drawing/2014/main" id="{1F4513E7-A59A-4735-8429-A277B892B534}"/>
              </a:ext>
            </a:extLst>
          </p:cNvPr>
          <p:cNvSpPr/>
          <p:nvPr/>
        </p:nvSpPr>
        <p:spPr>
          <a:xfrm>
            <a:off x="8680216" y="5219221"/>
            <a:ext cx="2869324" cy="1387530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000" b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Quay lại</a:t>
            </a:r>
          </a:p>
        </p:txBody>
      </p:sp>
    </p:spTree>
    <p:extLst>
      <p:ext uri="{BB962C8B-B14F-4D97-AF65-F5344CB8AC3E}">
        <p14:creationId xmlns:p14="http://schemas.microsoft.com/office/powerpoint/2010/main" val="2571130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67F5AF1-E089-4F36-A51C-5A1E0AFE7CD4}"/>
              </a:ext>
            </a:extLst>
          </p:cNvPr>
          <p:cNvSpPr txBox="1"/>
          <p:nvPr/>
        </p:nvSpPr>
        <p:spPr>
          <a:xfrm>
            <a:off x="949872" y="469897"/>
            <a:ext cx="94080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 2: </a:t>
            </a:r>
            <a:r>
              <a:rPr lang="es-ES" sz="32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 thực hiện trình chiếu em nhấn phím</a:t>
            </a:r>
            <a:endParaRPr lang="es-ES" sz="3200" b="1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C1F393B-35EB-4DAC-B3C4-6E3F8627CFDD}"/>
              </a:ext>
            </a:extLst>
          </p:cNvPr>
          <p:cNvSpPr txBox="1"/>
          <p:nvPr/>
        </p:nvSpPr>
        <p:spPr>
          <a:xfrm>
            <a:off x="2727438" y="1170538"/>
            <a:ext cx="8114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7FC2CB8A-B111-415D-A5FF-0B75F65FE1E8}"/>
              </a:ext>
            </a:extLst>
          </p:cNvPr>
          <p:cNvSpPr/>
          <p:nvPr/>
        </p:nvSpPr>
        <p:spPr>
          <a:xfrm>
            <a:off x="2617415" y="4349200"/>
            <a:ext cx="811441" cy="76308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72C447EF-45AB-4F12-AA10-04C9D4042F26}"/>
              </a:ext>
            </a:extLst>
          </p:cNvPr>
          <p:cNvSpPr txBox="1"/>
          <p:nvPr/>
        </p:nvSpPr>
        <p:spPr>
          <a:xfrm>
            <a:off x="3648902" y="1054672"/>
            <a:ext cx="1202827" cy="823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ESC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D746C4CB-8902-4827-A80D-658B8F95B3BD}"/>
              </a:ext>
            </a:extLst>
          </p:cNvPr>
          <p:cNvSpPr txBox="1"/>
          <p:nvPr/>
        </p:nvSpPr>
        <p:spPr>
          <a:xfrm>
            <a:off x="2727438" y="2205807"/>
            <a:ext cx="7825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9240EFD5-F51B-4297-8601-1FE494E161EA}"/>
              </a:ext>
            </a:extLst>
          </p:cNvPr>
          <p:cNvSpPr txBox="1"/>
          <p:nvPr/>
        </p:nvSpPr>
        <p:spPr>
          <a:xfrm>
            <a:off x="3648902" y="2089941"/>
            <a:ext cx="1202827" cy="823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C5A86E0E-1307-4B85-B647-AD410ED7FF88}"/>
              </a:ext>
            </a:extLst>
          </p:cNvPr>
          <p:cNvSpPr txBox="1"/>
          <p:nvPr/>
        </p:nvSpPr>
        <p:spPr>
          <a:xfrm>
            <a:off x="2727438" y="3241076"/>
            <a:ext cx="8114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B8F4474D-EB08-497E-801F-305F9E8B328C}"/>
              </a:ext>
            </a:extLst>
          </p:cNvPr>
          <p:cNvSpPr txBox="1"/>
          <p:nvPr/>
        </p:nvSpPr>
        <p:spPr>
          <a:xfrm>
            <a:off x="3648902" y="3125210"/>
            <a:ext cx="1202827" cy="823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A4852F20-9122-4B5B-AED7-F762CB93F87E}"/>
              </a:ext>
            </a:extLst>
          </p:cNvPr>
          <p:cNvSpPr txBox="1"/>
          <p:nvPr/>
        </p:nvSpPr>
        <p:spPr>
          <a:xfrm>
            <a:off x="2727438" y="4349200"/>
            <a:ext cx="8114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5747CD76-B080-4956-9B88-003312D50223}"/>
              </a:ext>
            </a:extLst>
          </p:cNvPr>
          <p:cNvSpPr txBox="1"/>
          <p:nvPr/>
        </p:nvSpPr>
        <p:spPr>
          <a:xfrm>
            <a:off x="3648902" y="4233334"/>
            <a:ext cx="1202827" cy="823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F5</a:t>
            </a:r>
          </a:p>
        </p:txBody>
      </p:sp>
      <p:sp>
        <p:nvSpPr>
          <p:cNvPr id="21" name="Arrow: Right 20">
            <a:hlinkClick r:id="rId4" action="ppaction://hlinksldjump"/>
            <a:extLst>
              <a:ext uri="{FF2B5EF4-FFF2-40B4-BE49-F238E27FC236}">
                <a16:creationId xmlns="" xmlns:a16="http://schemas.microsoft.com/office/drawing/2014/main" id="{99572249-29D1-4D89-A4E6-E8DB95E5A619}"/>
              </a:ext>
            </a:extLst>
          </p:cNvPr>
          <p:cNvSpPr/>
          <p:nvPr/>
        </p:nvSpPr>
        <p:spPr>
          <a:xfrm>
            <a:off x="8781393" y="5112285"/>
            <a:ext cx="2869324" cy="1387530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000" b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Quay lại</a:t>
            </a:r>
          </a:p>
        </p:txBody>
      </p:sp>
    </p:spTree>
    <p:extLst>
      <p:ext uri="{BB962C8B-B14F-4D97-AF65-F5344CB8AC3E}">
        <p14:creationId xmlns:p14="http://schemas.microsoft.com/office/powerpoint/2010/main" val="150594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006904" y="1224476"/>
            <a:ext cx="4224853" cy="53459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CON VOI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1"/>
          </p:nvPr>
        </p:nvSpPr>
        <p:spPr>
          <a:xfrm>
            <a:off x="918778" y="1933212"/>
            <a:ext cx="4423121" cy="2132179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Nang </a:t>
            </a:r>
            <a:r>
              <a:rPr lang="en-US" dirty="0" err="1"/>
              <a:t>khoang</a:t>
            </a:r>
            <a:r>
              <a:rPr lang="en-US" dirty="0"/>
              <a:t> 6000 kg </a:t>
            </a:r>
          </a:p>
          <a:p>
            <a:pPr marL="0" indent="0" algn="ctr">
              <a:buNone/>
            </a:pPr>
            <a:r>
              <a:rPr lang="en-US" dirty="0"/>
              <a:t>Cao </a:t>
            </a:r>
            <a:r>
              <a:rPr lang="en-US" dirty="0" err="1"/>
              <a:t>khoang</a:t>
            </a:r>
            <a:r>
              <a:rPr lang="en-US" dirty="0"/>
              <a:t> 3 m </a:t>
            </a:r>
          </a:p>
          <a:p>
            <a:pPr marL="0" indent="0" algn="ctr">
              <a:buNone/>
            </a:pPr>
            <a:r>
              <a:rPr lang="en-US" dirty="0"/>
              <a:t>Song den 70 </a:t>
            </a:r>
            <a:r>
              <a:rPr lang="en-US" dirty="0" err="1"/>
              <a:t>nam</a:t>
            </a:r>
            <a:r>
              <a:rPr lang="en-US" dirty="0"/>
              <a:t> </a:t>
            </a:r>
          </a:p>
          <a:p>
            <a:pPr marL="0" indent="0" algn="ctr">
              <a:buNone/>
            </a:pPr>
            <a:r>
              <a:rPr lang="en-US" dirty="0"/>
              <a:t>An </a:t>
            </a:r>
            <a:r>
              <a:rPr lang="en-US" dirty="0" err="1"/>
              <a:t>thuc</a:t>
            </a:r>
            <a:r>
              <a:rPr lang="en-US" dirty="0"/>
              <a:t> vat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46" y="1052808"/>
            <a:ext cx="6255934" cy="3206676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3529451" y="0"/>
            <a:ext cx="4306335" cy="641127"/>
            <a:chOff x="4168573" y="1295284"/>
            <a:chExt cx="4353220" cy="701545"/>
          </a:xfrm>
          <a:noFill/>
        </p:grpSpPr>
        <p:sp>
          <p:nvSpPr>
            <p:cNvPr id="25" name="Rounded Rectangle 24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KHỞI ĐỘNG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2" name="Rectangle 1"/>
          <p:cNvSpPr/>
          <p:nvPr/>
        </p:nvSpPr>
        <p:spPr>
          <a:xfrm>
            <a:off x="740781" y="4433627"/>
            <a:ext cx="11053822" cy="18938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400" smtClean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 hãy </a:t>
            </a:r>
            <a:r>
              <a:rPr lang="en-US" sz="240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quan sát trang trình chiếu dưới ô cửa và cho cô biết trang trình chiếu này của cô khác gì với các trang trình chiếu của các con đã làm hôm trước?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smtClean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 em thích </a:t>
            </a:r>
            <a:r>
              <a:rPr lang="en-US" sz="240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xem trang trình chiếu nào hơn?</a:t>
            </a:r>
          </a:p>
          <a:p>
            <a:pPr marL="657225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 thế nào để đưa ảnh vào trang trình chiếu thì </a:t>
            </a: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-&gt; </a:t>
            </a:r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 </a:t>
            </a: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endParaRPr lang="en-US" sz="240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26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664945" y="1752316"/>
            <a:ext cx="8431305" cy="268688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US" sz="4000" b="1" u="sng" smtClean="0">
                <a:ln w="28575">
                  <a:noFill/>
                </a:ln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TIẾT 25 - </a:t>
            </a:r>
            <a:r>
              <a:rPr lang="vi-VN" sz="4000" b="1" u="sng" smtClean="0">
                <a:ln w="28575">
                  <a:noFill/>
                </a:ln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BÀI </a:t>
            </a:r>
            <a:r>
              <a:rPr lang="en-US" sz="4000" b="1" u="sng" dirty="0">
                <a:ln w="28575">
                  <a:noFill/>
                </a:ln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24</a:t>
            </a:r>
            <a:endParaRPr lang="vi-VN" sz="4000" b="1" u="sng" dirty="0">
              <a:ln w="28575">
                <a:noFill/>
              </a:ln>
              <a:solidFill>
                <a:srgbClr val="3333CC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en-US" sz="4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ĐƯA ẢNH VÀO TRANG TRÌNH CHIẾU</a:t>
            </a:r>
            <a:endParaRPr lang="vi-VN" sz="4400" b="1" dirty="0">
              <a:ln w="28575">
                <a:noFill/>
              </a:ln>
              <a:solidFill>
                <a:srgbClr val="3333CC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Cloud Callout 2"/>
          <p:cNvSpPr/>
          <p:nvPr/>
        </p:nvSpPr>
        <p:spPr>
          <a:xfrm rot="19348513">
            <a:off x="8685633" y="1004764"/>
            <a:ext cx="3429985" cy="859926"/>
          </a:xfrm>
          <a:prstGeom prst="cloudCallout">
            <a:avLst>
              <a:gd name="adj1" fmla="val -58278"/>
              <a:gd name="adj2" fmla="val 4731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SGK-59,60,61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90441" y="913406"/>
            <a:ext cx="5157360" cy="553998"/>
            <a:chOff x="689904" y="1379897"/>
            <a:chExt cx="5157360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4746812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Đưa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ảnh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794633" y="33836"/>
            <a:ext cx="4306335" cy="641127"/>
            <a:chOff x="4168573" y="1295284"/>
            <a:chExt cx="4353220" cy="701545"/>
          </a:xfrm>
          <a:noFill/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grpSp>
        <p:nvGrpSpPr>
          <p:cNvPr id="17" name="Group 16"/>
          <p:cNvGrpSpPr/>
          <p:nvPr/>
        </p:nvGrpSpPr>
        <p:grpSpPr>
          <a:xfrm>
            <a:off x="1220367" y="1673015"/>
            <a:ext cx="5747592" cy="4349737"/>
            <a:chOff x="2097348" y="1737866"/>
            <a:chExt cx="8225994" cy="4979197"/>
          </a:xfrm>
        </p:grpSpPr>
        <p:grpSp>
          <p:nvGrpSpPr>
            <p:cNvPr id="18" name="Group 17"/>
            <p:cNvGrpSpPr/>
            <p:nvPr/>
          </p:nvGrpSpPr>
          <p:grpSpPr>
            <a:xfrm>
              <a:off x="2097348" y="1985332"/>
              <a:ext cx="8225994" cy="4731731"/>
              <a:chOff x="4963381" y="1863998"/>
              <a:chExt cx="7288354" cy="4731731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4963381" y="1863998"/>
                <a:ext cx="7288354" cy="4731731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129431" y="2225918"/>
                <a:ext cx="6902141" cy="40575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 algn="just">
                  <a:lnSpc>
                    <a:spcPct val="150000"/>
                  </a:lnSpc>
                  <a:spcAft>
                    <a:spcPts val="1000"/>
                  </a:spcAft>
                  <a:buClr>
                    <a:srgbClr val="FF0000"/>
                  </a:buClr>
                  <a:buFont typeface="Wingdings" panose="05000000000000000000" pitchFamily="2" charset="2"/>
                  <a:buChar char="q"/>
                </a:pPr>
                <a:r>
                  <a:rPr lang="en-US" sz="2400" b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 hãy thảo luận nhóm máy, nghiên cứu nội dung sgk _59 và quan sát hinh 24.2 và 24.3 thực hiện trên máy tính của mình.</a:t>
                </a:r>
              </a:p>
              <a:p>
                <a:pPr marL="342900" indent="-342900" algn="just">
                  <a:lnSpc>
                    <a:spcPct val="150000"/>
                  </a:lnSpc>
                  <a:spcAft>
                    <a:spcPts val="1000"/>
                  </a:spcAft>
                  <a:buClr>
                    <a:srgbClr val="FF0000"/>
                  </a:buClr>
                  <a:buFont typeface="Wingdings" panose="05000000000000000000" pitchFamily="2" charset="2"/>
                  <a:buChar char="q"/>
                </a:pPr>
                <a:r>
                  <a:rPr lang="en-US" sz="2400" b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Mở tệp </a:t>
                </a:r>
                <a:r>
                  <a:rPr lang="en-US" sz="2400" b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convoi.pptx </a:t>
                </a:r>
                <a:r>
                  <a:rPr lang="en-US" sz="2400" b="1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mà các em đã làm ở tiết trước. 1’</a:t>
                </a:r>
                <a:endPara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9" name="Oval 18"/>
            <p:cNvSpPr/>
            <p:nvPr/>
          </p:nvSpPr>
          <p:spPr>
            <a:xfrm>
              <a:off x="3697094" y="1737866"/>
              <a:ext cx="4353220" cy="484514"/>
            </a:xfrm>
            <a:prstGeom prst="ellipse">
              <a:avLst/>
            </a:prstGeom>
            <a:solidFill>
              <a:srgbClr val="FF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5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đôi</a:t>
              </a:r>
              <a:endPara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7676541" y="1776557"/>
            <a:ext cx="2650969" cy="53459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CON VOI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7476176" y="2718194"/>
            <a:ext cx="3491536" cy="193528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/>
              <a:t>Nang </a:t>
            </a:r>
            <a:r>
              <a:rPr lang="en-US" sz="2400" dirty="0" err="1"/>
              <a:t>khoang</a:t>
            </a:r>
            <a:r>
              <a:rPr lang="en-US" sz="2400" dirty="0"/>
              <a:t> 6000 kg </a:t>
            </a:r>
          </a:p>
          <a:p>
            <a:pPr marL="0" indent="0" algn="ctr">
              <a:buNone/>
            </a:pPr>
            <a:r>
              <a:rPr lang="en-US" sz="2400" dirty="0"/>
              <a:t>Cao </a:t>
            </a:r>
            <a:r>
              <a:rPr lang="en-US" sz="2400" dirty="0" err="1"/>
              <a:t>khoang</a:t>
            </a:r>
            <a:r>
              <a:rPr lang="en-US" sz="2400" dirty="0"/>
              <a:t> 3 m </a:t>
            </a:r>
          </a:p>
          <a:p>
            <a:pPr marL="0" indent="0" algn="ctr">
              <a:buNone/>
            </a:pPr>
            <a:r>
              <a:rPr lang="en-US" sz="2400" dirty="0"/>
              <a:t>Song den 70 </a:t>
            </a:r>
            <a:r>
              <a:rPr lang="en-US" sz="2400" dirty="0" err="1"/>
              <a:t>nam</a:t>
            </a:r>
            <a:r>
              <a:rPr lang="en-US" sz="2400" dirty="0"/>
              <a:t> </a:t>
            </a:r>
          </a:p>
          <a:p>
            <a:pPr marL="0" indent="0" algn="ctr">
              <a:buNone/>
            </a:pPr>
            <a:r>
              <a:rPr lang="en-US" sz="2400" dirty="0"/>
              <a:t>An </a:t>
            </a:r>
            <a:r>
              <a:rPr lang="en-US" sz="2400" dirty="0" err="1"/>
              <a:t>thuc</a:t>
            </a:r>
            <a:r>
              <a:rPr lang="en-US" sz="2400" dirty="0"/>
              <a:t> vat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7676541" y="4850026"/>
            <a:ext cx="3817119" cy="5345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smtClean="0">
                <a:latin typeface="Arial" panose="020B0604020202020204" pitchFamily="34" charset="0"/>
                <a:cs typeface="Arial" panose="020B0604020202020204" pitchFamily="34" charset="0"/>
              </a:rPr>
              <a:t>Hình 24.3 </a:t>
            </a:r>
          </a:p>
          <a:p>
            <a:pPr algn="ctr"/>
            <a:r>
              <a:rPr lang="en-US" sz="1800" smtClean="0">
                <a:latin typeface="Arial" panose="020B0604020202020204" pitchFamily="34" charset="0"/>
                <a:cs typeface="Arial" panose="020B0604020202020204" pitchFamily="34" charset="0"/>
              </a:rPr>
              <a:t>Trang trình chiếu CONVOI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90441" y="913406"/>
            <a:ext cx="5157360" cy="553998"/>
            <a:chOff x="689904" y="1379897"/>
            <a:chExt cx="5157360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4746812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Đưa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ảnh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794633" y="33836"/>
            <a:ext cx="4306335" cy="641127"/>
            <a:chOff x="4168573" y="1295284"/>
            <a:chExt cx="4353220" cy="701545"/>
          </a:xfrm>
          <a:noFill/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grpSp>
        <p:nvGrpSpPr>
          <p:cNvPr id="17" name="Group 16"/>
          <p:cNvGrpSpPr/>
          <p:nvPr/>
        </p:nvGrpSpPr>
        <p:grpSpPr>
          <a:xfrm>
            <a:off x="573570" y="1657524"/>
            <a:ext cx="5335011" cy="4349736"/>
            <a:chOff x="2097348" y="1737866"/>
            <a:chExt cx="7635505" cy="4979197"/>
          </a:xfrm>
        </p:grpSpPr>
        <p:grpSp>
          <p:nvGrpSpPr>
            <p:cNvPr id="18" name="Group 17"/>
            <p:cNvGrpSpPr/>
            <p:nvPr/>
          </p:nvGrpSpPr>
          <p:grpSpPr>
            <a:xfrm>
              <a:off x="2097348" y="1985332"/>
              <a:ext cx="7635505" cy="4731731"/>
              <a:chOff x="4963381" y="1863998"/>
              <a:chExt cx="6765172" cy="4731731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4963381" y="1863998"/>
                <a:ext cx="6765172" cy="4731731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043318" y="3574801"/>
                <a:ext cx="6609765" cy="22195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smtClean="0">
                    <a:solidFill>
                      <a:srgbClr val="3333CC"/>
                    </a:solidFill>
                    <a:latin typeface="Calibri (Body)"/>
                  </a:rPr>
                  <a:t>B1</a:t>
                </a:r>
                <a:r>
                  <a:rPr lang="en-US" sz="2400">
                    <a:solidFill>
                      <a:srgbClr val="3333CC"/>
                    </a:solidFill>
                    <a:latin typeface="Calibri (Body)"/>
                  </a:rPr>
                  <a:t>: Kích hoạt phần mềm trình chiếu powerpoint</a:t>
                </a:r>
              </a:p>
              <a:p>
                <a:r>
                  <a:rPr lang="en-US" sz="2400" b="1" smtClean="0">
                    <a:solidFill>
                      <a:srgbClr val="3333CC"/>
                    </a:solidFill>
                    <a:latin typeface="Calibri (Body)"/>
                  </a:rPr>
                  <a:t>B2</a:t>
                </a:r>
                <a:r>
                  <a:rPr lang="en-US" sz="2400">
                    <a:solidFill>
                      <a:srgbClr val="3333CC"/>
                    </a:solidFill>
                    <a:latin typeface="Calibri (Body)"/>
                  </a:rPr>
                  <a:t>: Nháy chuột vào </a:t>
                </a:r>
                <a:r>
                  <a:rPr lang="en-US" sz="2400" b="1">
                    <a:solidFill>
                      <a:srgbClr val="3333CC"/>
                    </a:solidFill>
                    <a:latin typeface="Calibri (Body)"/>
                  </a:rPr>
                  <a:t>F</a:t>
                </a:r>
                <a:r>
                  <a:rPr lang="en-US" sz="2400" b="1" smtClean="0">
                    <a:solidFill>
                      <a:srgbClr val="3333CC"/>
                    </a:solidFill>
                    <a:latin typeface="Calibri (Body)"/>
                  </a:rPr>
                  <a:t>ile</a:t>
                </a:r>
                <a:r>
                  <a:rPr lang="en-US" sz="2400" smtClean="0">
                    <a:solidFill>
                      <a:srgbClr val="3333CC"/>
                    </a:solidFill>
                    <a:latin typeface="Calibri (Body)"/>
                  </a:rPr>
                  <a:t> </a:t>
                </a:r>
                <a:endParaRPr lang="en-US" sz="2400">
                  <a:solidFill>
                    <a:srgbClr val="3333CC"/>
                  </a:solidFill>
                  <a:latin typeface="Calibri (Body)"/>
                </a:endParaRPr>
              </a:p>
              <a:p>
                <a:r>
                  <a:rPr lang="en-US" sz="2400" b="1" smtClean="0">
                    <a:solidFill>
                      <a:srgbClr val="3333CC"/>
                    </a:solidFill>
                    <a:latin typeface="Calibri (Body)"/>
                  </a:rPr>
                  <a:t>B3</a:t>
                </a:r>
                <a:r>
                  <a:rPr lang="en-US" sz="2400" smtClean="0">
                    <a:solidFill>
                      <a:srgbClr val="3333CC"/>
                    </a:solidFill>
                    <a:latin typeface="Calibri (Body)"/>
                  </a:rPr>
                  <a:t>: </a:t>
                </a:r>
                <a:r>
                  <a:rPr lang="en-US" sz="2400">
                    <a:solidFill>
                      <a:srgbClr val="3333CC"/>
                    </a:solidFill>
                    <a:latin typeface="Calibri (Body)"/>
                  </a:rPr>
                  <a:t>Nháy đúp chuột vào tên tệp cần mở</a:t>
                </a:r>
                <a:r>
                  <a:rPr lang="en-US" sz="2400" smtClean="0">
                    <a:solidFill>
                      <a:srgbClr val="3333CC"/>
                    </a:solidFill>
                    <a:latin typeface="Calibri (Body)"/>
                  </a:rPr>
                  <a:t>.</a:t>
                </a:r>
                <a:endParaRPr lang="en-US" sz="2400">
                  <a:solidFill>
                    <a:srgbClr val="3333CC"/>
                  </a:solidFill>
                  <a:latin typeface="Calibri (Body)"/>
                </a:endParaRPr>
              </a:p>
            </p:txBody>
          </p:sp>
        </p:grpSp>
        <p:sp>
          <p:nvSpPr>
            <p:cNvPr id="19" name="Oval 18"/>
            <p:cNvSpPr/>
            <p:nvPr/>
          </p:nvSpPr>
          <p:spPr>
            <a:xfrm>
              <a:off x="3697094" y="1737866"/>
              <a:ext cx="4818377" cy="484514"/>
            </a:xfrm>
            <a:prstGeom prst="ellipse">
              <a:avLst/>
            </a:prstGeom>
            <a:solidFill>
              <a:srgbClr val="FF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GV thực hiện</a:t>
              </a:r>
              <a:endPara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175743" y="1657524"/>
            <a:ext cx="5573947" cy="4512493"/>
            <a:chOff x="2097348" y="1737866"/>
            <a:chExt cx="7635505" cy="4979197"/>
          </a:xfrm>
        </p:grpSpPr>
        <p:grpSp>
          <p:nvGrpSpPr>
            <p:cNvPr id="25" name="Group 24"/>
            <p:cNvGrpSpPr/>
            <p:nvPr/>
          </p:nvGrpSpPr>
          <p:grpSpPr>
            <a:xfrm>
              <a:off x="2097348" y="1985332"/>
              <a:ext cx="7635505" cy="4731731"/>
              <a:chOff x="4963381" y="1863998"/>
              <a:chExt cx="6765172" cy="4731731"/>
            </a:xfrm>
          </p:grpSpPr>
          <p:sp>
            <p:nvSpPr>
              <p:cNvPr id="27" name="Rounded Rectangle 26"/>
              <p:cNvSpPr/>
              <p:nvPr/>
            </p:nvSpPr>
            <p:spPr>
              <a:xfrm>
                <a:off x="4963381" y="1863998"/>
                <a:ext cx="6765172" cy="4731731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5129432" y="2225918"/>
                <a:ext cx="6451971" cy="43334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>
                    <a:solidFill>
                      <a:srgbClr val="3333CC"/>
                    </a:solidFill>
                    <a:latin typeface="Calibri (Body)"/>
                  </a:rPr>
                  <a:t>Trong trường hợp tên của bài trình chiếu ko xuất hiện thì ta thực hiện như sau: </a:t>
                </a:r>
                <a:endParaRPr lang="en-US" sz="2400">
                  <a:solidFill>
                    <a:srgbClr val="3333CC"/>
                  </a:solidFill>
                  <a:latin typeface="Calibri (Body)"/>
                </a:endParaRPr>
              </a:p>
              <a:p>
                <a:r>
                  <a:rPr lang="en-US" sz="2400" b="1" smtClean="0">
                    <a:solidFill>
                      <a:srgbClr val="3333CC"/>
                    </a:solidFill>
                    <a:latin typeface="Calibri (Body)"/>
                  </a:rPr>
                  <a:t>B1</a:t>
                </a:r>
                <a:r>
                  <a:rPr lang="en-US" sz="2400">
                    <a:solidFill>
                      <a:srgbClr val="3333CC"/>
                    </a:solidFill>
                    <a:latin typeface="Calibri (Body)"/>
                  </a:rPr>
                  <a:t>: Kích hoạt phần mềm trình chiếu </a:t>
                </a:r>
                <a:r>
                  <a:rPr lang="en-US" sz="2400" b="1" smtClean="0">
                    <a:solidFill>
                      <a:srgbClr val="3333CC"/>
                    </a:solidFill>
                    <a:latin typeface="Calibri (Body)"/>
                  </a:rPr>
                  <a:t>powerpoint</a:t>
                </a:r>
              </a:p>
              <a:p>
                <a:r>
                  <a:rPr lang="en-US" sz="2400" b="1" smtClean="0">
                    <a:solidFill>
                      <a:srgbClr val="3333CC"/>
                    </a:solidFill>
                    <a:latin typeface="Calibri (Body)"/>
                  </a:rPr>
                  <a:t>B2</a:t>
                </a:r>
                <a:r>
                  <a:rPr lang="en-US" sz="2400">
                    <a:solidFill>
                      <a:srgbClr val="3333CC"/>
                    </a:solidFill>
                    <a:latin typeface="Calibri (Body)"/>
                  </a:rPr>
                  <a:t>: Nháy chuột vào </a:t>
                </a:r>
                <a:r>
                  <a:rPr lang="en-US" sz="2400" b="1">
                    <a:solidFill>
                      <a:srgbClr val="3333CC"/>
                    </a:solidFill>
                    <a:latin typeface="Calibri (Body)"/>
                  </a:rPr>
                  <a:t>F</a:t>
                </a:r>
                <a:r>
                  <a:rPr lang="en-US" sz="2400" b="1" smtClean="0">
                    <a:solidFill>
                      <a:srgbClr val="3333CC"/>
                    </a:solidFill>
                    <a:latin typeface="Calibri (Body)"/>
                  </a:rPr>
                  <a:t>ile</a:t>
                </a:r>
              </a:p>
              <a:p>
                <a:r>
                  <a:rPr lang="en-US" sz="2400" b="1" smtClean="0">
                    <a:solidFill>
                      <a:srgbClr val="3333CC"/>
                    </a:solidFill>
                    <a:latin typeface="Calibri (Body)"/>
                  </a:rPr>
                  <a:t>B3</a:t>
                </a:r>
                <a:r>
                  <a:rPr lang="en-US" sz="2400">
                    <a:solidFill>
                      <a:srgbClr val="3333CC"/>
                    </a:solidFill>
                    <a:latin typeface="Calibri (Body)"/>
                  </a:rPr>
                  <a:t>: Nháy chuột vào </a:t>
                </a:r>
                <a:r>
                  <a:rPr lang="en-US" sz="2400" b="1">
                    <a:solidFill>
                      <a:srgbClr val="3333CC"/>
                    </a:solidFill>
                    <a:latin typeface="Calibri (Body)"/>
                  </a:rPr>
                  <a:t>O</a:t>
                </a:r>
                <a:r>
                  <a:rPr lang="en-US" sz="2400" b="1" smtClean="0">
                    <a:solidFill>
                      <a:srgbClr val="3333CC"/>
                    </a:solidFill>
                    <a:latin typeface="Calibri (Body)"/>
                  </a:rPr>
                  <a:t>pen</a:t>
                </a:r>
              </a:p>
              <a:p>
                <a:r>
                  <a:rPr lang="en-US" sz="2400" b="1" smtClean="0">
                    <a:solidFill>
                      <a:srgbClr val="3333CC"/>
                    </a:solidFill>
                    <a:latin typeface="Calibri (Body)"/>
                  </a:rPr>
                  <a:t>B4</a:t>
                </a:r>
                <a:r>
                  <a:rPr lang="en-US" sz="2400">
                    <a:solidFill>
                      <a:srgbClr val="3333CC"/>
                    </a:solidFill>
                    <a:latin typeface="Calibri (Body)"/>
                  </a:rPr>
                  <a:t>: Tìm đến tệp muốn </a:t>
                </a:r>
                <a:r>
                  <a:rPr lang="en-US" sz="2400" smtClean="0">
                    <a:solidFill>
                      <a:srgbClr val="3333CC"/>
                    </a:solidFill>
                    <a:latin typeface="Calibri (Body)"/>
                  </a:rPr>
                  <a:t>mở</a:t>
                </a:r>
              </a:p>
              <a:p>
                <a:r>
                  <a:rPr lang="en-US" sz="2400" b="1" smtClean="0">
                    <a:solidFill>
                      <a:srgbClr val="3333CC"/>
                    </a:solidFill>
                    <a:latin typeface="Calibri (Body)"/>
                  </a:rPr>
                  <a:t>B5</a:t>
                </a:r>
                <a:r>
                  <a:rPr lang="en-US" sz="2400">
                    <a:solidFill>
                      <a:srgbClr val="3333CC"/>
                    </a:solidFill>
                    <a:latin typeface="Calibri (Body)"/>
                  </a:rPr>
                  <a:t>: Nháy đúp chuột vào tên tệp cần mở.</a:t>
                </a:r>
                <a:endParaRPr lang="en-US" sz="2400" b="1" dirty="0">
                  <a:solidFill>
                    <a:srgbClr val="3333CC"/>
                  </a:solidFill>
                  <a:latin typeface="Calibri (Body)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6" name="Oval 25"/>
            <p:cNvSpPr/>
            <p:nvPr/>
          </p:nvSpPr>
          <p:spPr>
            <a:xfrm>
              <a:off x="3697094" y="1737866"/>
              <a:ext cx="4818596" cy="484514"/>
            </a:xfrm>
            <a:prstGeom prst="ellipse">
              <a:avLst/>
            </a:prstGeom>
            <a:solidFill>
              <a:srgbClr val="FF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GV thực hiện</a:t>
              </a:r>
              <a:endPara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0" name="Rectangle 29"/>
          <p:cNvSpPr/>
          <p:nvPr/>
        </p:nvSpPr>
        <p:spPr>
          <a:xfrm>
            <a:off x="704517" y="2296969"/>
            <a:ext cx="52040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3333CC"/>
                </a:solidFill>
                <a:latin typeface="Calibri (Body)"/>
              </a:rPr>
              <a:t>Để mở được trang trình chiếu ta làm như sau</a:t>
            </a:r>
            <a:r>
              <a:rPr lang="en-US" sz="2400">
                <a:solidFill>
                  <a:srgbClr val="3333CC"/>
                </a:solidFill>
                <a:latin typeface="Calibri (Body)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60906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90441" y="1207474"/>
            <a:ext cx="5157360" cy="553998"/>
            <a:chOff x="689904" y="1379897"/>
            <a:chExt cx="5157360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4746812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Đưa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ảnh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934565" y="422671"/>
            <a:ext cx="4306335" cy="641127"/>
            <a:chOff x="4168573" y="1295284"/>
            <a:chExt cx="4353220" cy="701545"/>
          </a:xfrm>
          <a:noFill/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0467" y="1297854"/>
            <a:ext cx="4291054" cy="4562363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460804" y="1958964"/>
            <a:ext cx="6738649" cy="3980212"/>
            <a:chOff x="2811050" y="-555938"/>
            <a:chExt cx="10608385" cy="4995309"/>
          </a:xfrm>
          <a:solidFill>
            <a:srgbClr val="3333CC"/>
          </a:solidFill>
        </p:grpSpPr>
        <p:sp>
          <p:nvSpPr>
            <p:cNvPr id="18" name="Cloud 17"/>
            <p:cNvSpPr/>
            <p:nvPr/>
          </p:nvSpPr>
          <p:spPr>
            <a:xfrm>
              <a:off x="2811050" y="-555938"/>
              <a:ext cx="10608385" cy="4995309"/>
            </a:xfrm>
            <a:prstGeom prst="cloud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775679" y="126244"/>
              <a:ext cx="7893618" cy="36309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2600" i="1"/>
                <a:t> </a:t>
              </a:r>
              <a:r>
                <a:rPr lang="en-US" sz="2600">
                  <a:solidFill>
                    <a:schemeClr val="bg1"/>
                  </a:solidFill>
                  <a:latin typeface="Calibri (Body)"/>
                </a:rPr>
                <a:t>Vậy là các con đã mở được bài trình chiếu con </a:t>
              </a:r>
              <a:r>
                <a:rPr lang="en-US" sz="2600" smtClean="0">
                  <a:solidFill>
                    <a:schemeClr val="bg1"/>
                  </a:solidFill>
                  <a:latin typeface="Calibri (Body)"/>
                </a:rPr>
                <a:t>voi.</a:t>
              </a:r>
            </a:p>
            <a:p>
              <a:pPr algn="ctr"/>
              <a:r>
                <a:rPr lang="en-US" sz="2600" smtClean="0">
                  <a:solidFill>
                    <a:schemeClr val="bg1"/>
                  </a:solidFill>
                  <a:latin typeface="Calibri (Body)"/>
                </a:rPr>
                <a:t>-&gt; Để </a:t>
              </a:r>
              <a:r>
                <a:rPr lang="en-US" sz="2600">
                  <a:solidFill>
                    <a:schemeClr val="bg1"/>
                  </a:solidFill>
                  <a:latin typeface="Calibri (Body)"/>
                </a:rPr>
                <a:t>đưa ảnh vào bài trình chiếu </a:t>
              </a:r>
              <a:r>
                <a:rPr lang="en-US" sz="2600" smtClean="0">
                  <a:solidFill>
                    <a:schemeClr val="bg1"/>
                  </a:solidFill>
                  <a:latin typeface="Calibri (Body)"/>
                </a:rPr>
                <a:t>các </a:t>
              </a:r>
              <a:r>
                <a:rPr lang="en-US" sz="2600">
                  <a:solidFill>
                    <a:schemeClr val="bg1"/>
                  </a:solidFill>
                  <a:latin typeface="Calibri (Body)"/>
                </a:rPr>
                <a:t>con quan sát và nghiên cứu nội dung SGK _ 60 </a:t>
              </a:r>
              <a:r>
                <a:rPr lang="en-US" sz="2600" smtClean="0">
                  <a:solidFill>
                    <a:schemeClr val="bg1"/>
                  </a:solidFill>
                  <a:latin typeface="Calibri (Body)"/>
                </a:rPr>
                <a:t> và hoàn thiện phiếu học tập số 1. t/g 2’</a:t>
              </a:r>
              <a:endParaRPr lang="en-US" sz="2600" dirty="0">
                <a:solidFill>
                  <a:schemeClr val="bg1"/>
                </a:solidFill>
                <a:latin typeface="Calibri (Body)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3598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2933</TotalTime>
  <Words>1030</Words>
  <Application>Microsoft Office PowerPoint</Application>
  <PresentationFormat>Widescreen</PresentationFormat>
  <Paragraphs>167</Paragraphs>
  <Slides>20</Slides>
  <Notes>15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Arial</vt:lpstr>
      <vt:lpstr>Arial (Body)</vt:lpstr>
      <vt:lpstr>Calibri</vt:lpstr>
      <vt:lpstr>Calibri (Body)</vt:lpstr>
      <vt:lpstr>Calibri Light</vt:lpstr>
      <vt:lpstr>Tahoma</vt:lpstr>
      <vt:lpstr>Times New Roman</vt:lpstr>
      <vt:lpstr>Wingdings</vt:lpstr>
      <vt:lpstr>Office Theme</vt:lpstr>
      <vt:lpstr>1_Office Theme</vt:lpstr>
      <vt:lpstr>2_Office Theme</vt:lpstr>
      <vt:lpstr>3_Office Theme</vt:lpstr>
      <vt:lpstr>PowerPoint Presentation</vt:lpstr>
      <vt:lpstr>CON VOI</vt:lpstr>
      <vt:lpstr>PowerPoint Presentation</vt:lpstr>
      <vt:lpstr>PowerPoint Presentation</vt:lpstr>
      <vt:lpstr>CON VOI</vt:lpstr>
      <vt:lpstr>PowerPoint Presentation</vt:lpstr>
      <vt:lpstr>CON VOI</vt:lpstr>
      <vt:lpstr>PowerPoint Presentation</vt:lpstr>
      <vt:lpstr>PowerPoint Presentation</vt:lpstr>
      <vt:lpstr>PowerPoint Presentation</vt:lpstr>
      <vt:lpstr>PowerPoint Presentation</vt:lpstr>
      <vt:lpstr>CON VOI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548</cp:revision>
  <dcterms:created xsi:type="dcterms:W3CDTF">2022-01-27T15:18:21Z</dcterms:created>
  <dcterms:modified xsi:type="dcterms:W3CDTF">2023-08-28T09:25:10Z</dcterms:modified>
</cp:coreProperties>
</file>