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6"/>
  </p:notesMasterIdLst>
  <p:sldIdLst>
    <p:sldId id="378" r:id="rId4"/>
    <p:sldId id="371" r:id="rId5"/>
    <p:sldId id="376" r:id="rId6"/>
    <p:sldId id="372" r:id="rId7"/>
    <p:sldId id="373" r:id="rId8"/>
    <p:sldId id="374" r:id="rId9"/>
    <p:sldId id="375" r:id="rId10"/>
    <p:sldId id="360" r:id="rId11"/>
    <p:sldId id="257" r:id="rId12"/>
    <p:sldId id="350" r:id="rId13"/>
    <p:sldId id="365" r:id="rId14"/>
    <p:sldId id="361" r:id="rId15"/>
    <p:sldId id="301" r:id="rId16"/>
    <p:sldId id="362" r:id="rId17"/>
    <p:sldId id="363" r:id="rId18"/>
    <p:sldId id="364" r:id="rId19"/>
    <p:sldId id="359" r:id="rId20"/>
    <p:sldId id="366" r:id="rId21"/>
    <p:sldId id="367" r:id="rId22"/>
    <p:sldId id="368" r:id="rId23"/>
    <p:sldId id="304" r:id="rId24"/>
    <p:sldId id="3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FFFFCC"/>
    <a:srgbClr val="FFCCFF"/>
    <a:srgbClr val="3333FF"/>
    <a:srgbClr val="CC00CC"/>
    <a:srgbClr val="FF0000"/>
    <a:srgbClr val="FF0066"/>
    <a:srgbClr val="CC0066"/>
    <a:srgbClr val="FF00FF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727" autoAdjust="0"/>
  </p:normalViewPr>
  <p:slideViewPr>
    <p:cSldViewPr snapToGrid="0">
      <p:cViewPr varScale="1">
        <p:scale>
          <a:sx n="66" d="100"/>
          <a:sy n="66" d="100"/>
        </p:scale>
        <p:origin x="54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0546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322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31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28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63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724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18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02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060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7FB9D-C6F0-45A8-A6AD-D254098CAD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9930D-DB9A-4FED-B40D-DD2277CD2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02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7FB9D-C6F0-45A8-A6AD-D254098CAD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9930D-DB9A-4FED-B40D-DD2277CD2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239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7FB9D-C6F0-45A8-A6AD-D254098CAD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9930D-DB9A-4FED-B40D-DD2277CD2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599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7FB9D-C6F0-45A8-A6AD-D254098CAD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9930D-DB9A-4FED-B40D-DD2277CD2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106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7FB9D-C6F0-45A8-A6AD-D254098CAD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9930D-DB9A-4FED-B40D-DD2277CD2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398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7FB9D-C6F0-45A8-A6AD-D254098CAD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9930D-DB9A-4FED-B40D-DD2277CD2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756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7FB9D-C6F0-45A8-A6AD-D254098CAD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9930D-DB9A-4FED-B40D-DD2277CD2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4653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7FB9D-C6F0-45A8-A6AD-D254098CAD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9930D-DB9A-4FED-B40D-DD2277CD2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51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7FB9D-C6F0-45A8-A6AD-D254098CAD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9930D-DB9A-4FED-B40D-DD2277CD2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3985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7FB9D-C6F0-45A8-A6AD-D254098CAD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9930D-DB9A-4FED-B40D-DD2277CD2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0645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7FB9D-C6F0-45A8-A6AD-D254098CAD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9930D-DB9A-4FED-B40D-DD2277CD2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5385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596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7755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3167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051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4688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53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049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9653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9988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9620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220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7FB9D-C6F0-45A8-A6AD-D254098CAD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9930D-DB9A-4FED-B40D-DD2277CD2E5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661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D0EBB-87F6-418F-B326-C8B29B7DC9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0F03A-2A00-49DC-9191-58E1A901AF7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06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7.xml"/><Relationship Id="rId12" Type="http://schemas.openxmlformats.org/officeDocument/2006/relationships/image" Target="../media/image1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8.png"/><Relationship Id="rId11" Type="http://schemas.openxmlformats.org/officeDocument/2006/relationships/slide" Target="slide6.xml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jpeg"/><Relationship Id="rId9" Type="http://schemas.openxmlformats.org/officeDocument/2006/relationships/slide" Target="slide5.xml"/><Relationship Id="rId14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2.wav"/><Relationship Id="rId7" Type="http://schemas.openxmlformats.org/officeDocument/2006/relationships/image" Target="../media/image15.emf"/><Relationship Id="rId12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emf"/><Relationship Id="rId11" Type="http://schemas.openxmlformats.org/officeDocument/2006/relationships/image" Target="../media/image18.png"/><Relationship Id="rId5" Type="http://schemas.microsoft.com/office/2007/relationships/hdphoto" Target="../media/hdphoto1.wdp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2.wav"/><Relationship Id="rId7" Type="http://schemas.openxmlformats.org/officeDocument/2006/relationships/image" Target="../media/image15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emf"/><Relationship Id="rId5" Type="http://schemas.microsoft.com/office/2007/relationships/hdphoto" Target="../media/hdphoto1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2.wav"/><Relationship Id="rId7" Type="http://schemas.openxmlformats.org/officeDocument/2006/relationships/image" Target="../media/image15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emf"/><Relationship Id="rId5" Type="http://schemas.microsoft.com/office/2007/relationships/hdphoto" Target="../media/hdphoto1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75929" y="1344468"/>
            <a:ext cx="7452609" cy="2084531"/>
          </a:xfrm>
          <a:prstGeom prst="rect">
            <a:avLst/>
          </a:prstGeom>
          <a:noFill/>
          <a:ln>
            <a:noFill/>
          </a:ln>
        </p:spPr>
        <p:txBody>
          <a:bodyPr wrap="square">
            <a:prstTxWarp prst="textWave1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600" b="1" smtClean="0">
                <a:ln w="11430">
                  <a:noFill/>
                </a:ln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Xin chào các em học sinh</a:t>
            </a:r>
            <a:endParaRPr lang="en-US" sz="9600" b="1" dirty="0">
              <a:ln w="11430">
                <a:noFill/>
              </a:ln>
              <a:solidFill>
                <a:srgbClr val="FF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67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878164" y="515844"/>
            <a:ext cx="4353220" cy="617396"/>
            <a:chOff x="4168573" y="1295285"/>
            <a:chExt cx="4353220" cy="617396"/>
          </a:xfrm>
        </p:grpSpPr>
        <p:sp>
          <p:nvSpPr>
            <p:cNvPr id="15" name="Rounded Rectangle 14"/>
            <p:cNvSpPr/>
            <p:nvPr/>
          </p:nvSpPr>
          <p:spPr>
            <a:xfrm>
              <a:off x="4168573" y="1295285"/>
              <a:ext cx="4353220" cy="61739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43531" y="1319910"/>
              <a:ext cx="590378" cy="543769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0028" y="2271459"/>
            <a:ext cx="4260790" cy="32679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9962" y="2271458"/>
            <a:ext cx="3814693" cy="32453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09996" y="5567020"/>
            <a:ext cx="60195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27.2. Hai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endParaRPr lang="en-US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3608" y="3455377"/>
            <a:ext cx="1063205" cy="2759166"/>
          </a:xfrm>
          <a:prstGeom prst="rect">
            <a:avLst/>
          </a:prstGeom>
        </p:spPr>
      </p:pic>
      <p:pic>
        <p:nvPicPr>
          <p:cNvPr id="10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3800" y="3259191"/>
            <a:ext cx="1011848" cy="300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23563" y="1197405"/>
            <a:ext cx="98624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hãy </a:t>
            </a:r>
            <a:r>
              <a:rPr lang="en-US" sz="240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 sát hình </a:t>
            </a:r>
            <a:r>
              <a:rPr lang="en-US" sz="240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27.2 có </a:t>
            </a:r>
            <a:r>
              <a:rPr lang="en-US" sz="240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 cách tưới </a:t>
            </a:r>
            <a:r>
              <a:rPr lang="en-US" sz="240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hoa. Các </a:t>
            </a:r>
            <a:r>
              <a:rPr lang="en-US" sz="240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 cho cô biết cách tưới hoa nào đúng, cách tưới hoa nào sai</a:t>
            </a:r>
            <a:r>
              <a:rPr lang="en-US" sz="240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Vì Sao? (3’)</a:t>
            </a:r>
            <a:endParaRPr lang="en-US" sz="2400">
              <a:solidFill>
                <a:srgbClr val="3333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66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878164" y="515843"/>
            <a:ext cx="4353220" cy="701545"/>
            <a:chOff x="4168573" y="1295284"/>
            <a:chExt cx="4353220" cy="701545"/>
          </a:xfrm>
        </p:grpSpPr>
        <p:sp>
          <p:nvSpPr>
            <p:cNvPr id="15" name="Rounded Rectangle 14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23654"/>
              <a:ext cx="722412" cy="665379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1394049" y="2672862"/>
            <a:ext cx="4619574" cy="1969477"/>
            <a:chOff x="1239301" y="2672862"/>
            <a:chExt cx="4619574" cy="1969477"/>
          </a:xfrm>
        </p:grpSpPr>
        <p:sp>
          <p:nvSpPr>
            <p:cNvPr id="5" name="Right Arrow 4"/>
            <p:cNvSpPr/>
            <p:nvPr/>
          </p:nvSpPr>
          <p:spPr>
            <a:xfrm>
              <a:off x="1239301" y="2672862"/>
              <a:ext cx="4619574" cy="1969477"/>
            </a:xfrm>
            <a:prstGeom prst="right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288856" y="3244743"/>
              <a:ext cx="37809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thích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tại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sao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lại sai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4774" y="1292468"/>
            <a:ext cx="4662316" cy="5088261"/>
          </a:xfrm>
          <a:prstGeom prst="rect">
            <a:avLst/>
          </a:prstGeom>
        </p:spPr>
      </p:pic>
      <p:pic>
        <p:nvPicPr>
          <p:cNvPr id="10" name="Picture 2" descr="Hình ảnh có liên qu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3" y="4188625"/>
            <a:ext cx="1126590" cy="214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090" y="3334034"/>
            <a:ext cx="1011848" cy="300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64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878164" y="515843"/>
            <a:ext cx="4353220" cy="701545"/>
            <a:chOff x="4168573" y="1295284"/>
            <a:chExt cx="4353220" cy="701545"/>
          </a:xfrm>
        </p:grpSpPr>
        <p:sp>
          <p:nvSpPr>
            <p:cNvPr id="15" name="Rounded Rectangle 14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23654"/>
              <a:ext cx="722412" cy="665379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8169" y="1336431"/>
            <a:ext cx="4706430" cy="4958862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394049" y="2672862"/>
            <a:ext cx="4619574" cy="1969477"/>
            <a:chOff x="1239301" y="2672862"/>
            <a:chExt cx="4619574" cy="1969477"/>
          </a:xfrm>
        </p:grpSpPr>
        <p:sp>
          <p:nvSpPr>
            <p:cNvPr id="5" name="Right Arrow 4"/>
            <p:cNvSpPr/>
            <p:nvPr/>
          </p:nvSpPr>
          <p:spPr>
            <a:xfrm>
              <a:off x="1239301" y="2672862"/>
              <a:ext cx="4619574" cy="1969477"/>
            </a:xfrm>
            <a:prstGeom prst="right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288856" y="3244743"/>
              <a:ext cx="37809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tưới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2" descr="Hình ảnh có liên qu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20" y="4139895"/>
            <a:ext cx="1130395" cy="215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Kết quả hình ảnh cho panda cartoo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599" y="3292559"/>
            <a:ext cx="1096485" cy="300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3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961291" y="0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10006"/>
              <a:ext cx="722412" cy="665379"/>
            </a:xfrm>
            <a:prstGeom prst="rect">
              <a:avLst/>
            </a:prstGeom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217" y="969818"/>
            <a:ext cx="6810084" cy="5112327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7562361" y="1482436"/>
            <a:ext cx="3962400" cy="4365825"/>
          </a:xfrm>
          <a:prstGeom prst="round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tưới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viêc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326007"/>
              </p:ext>
            </p:extLst>
          </p:nvPr>
        </p:nvGraphicFramePr>
        <p:xfrm>
          <a:off x="581891" y="1023053"/>
          <a:ext cx="6674220" cy="525603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807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666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45575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1.</a:t>
                      </a:r>
                      <a:r>
                        <a:rPr lang="vi-VN" sz="2200" b="0" dirty="0" smtClean="0"/>
                        <a:t> </a:t>
                      </a:r>
                      <a:r>
                        <a:rPr lang="vi-VN" sz="2200" b="1" dirty="0" smtClean="0"/>
                        <a:t>Làm ướt hai bàn tay bằng nước; lấy xà phòng vào lòng bàn tay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45575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2.</a:t>
                      </a:r>
                      <a:r>
                        <a:rPr lang="vi-VN" sz="2200" b="1" dirty="0" smtClean="0"/>
                        <a:t> Chà hai lòng bàn tay vào nhau, miết mạnh các kẽ ngón tay.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49585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3.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Chà lòng bàn tay này lên mu và kẽ ngoài các ngón tay của bàn tay kia và ngược lại.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45575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4.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Xoay các đầu ngón tay này vào lòng bàn tay kia và ngược lại.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66315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5.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Rửa sạch tay dưới vòi nước; làm khô tay.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210" y="1139149"/>
            <a:ext cx="1678613" cy="8502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-1" b="4732"/>
          <a:stretch/>
        </p:blipFill>
        <p:spPr>
          <a:xfrm>
            <a:off x="5524212" y="2347133"/>
            <a:ext cx="1513898" cy="7423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1581" y="3485813"/>
            <a:ext cx="1456529" cy="7398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5914" y="4584040"/>
            <a:ext cx="1125941" cy="79943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7453744" y="1100306"/>
            <a:ext cx="4239490" cy="4283173"/>
            <a:chOff x="10494215" y="1646868"/>
            <a:chExt cx="9758479" cy="3618180"/>
          </a:xfrm>
        </p:grpSpPr>
        <p:sp>
          <p:nvSpPr>
            <p:cNvPr id="11" name="Rounded Rectangle 10"/>
            <p:cNvSpPr/>
            <p:nvPr/>
          </p:nvSpPr>
          <p:spPr>
            <a:xfrm>
              <a:off x="10494215" y="1646868"/>
              <a:ext cx="9758479" cy="3618180"/>
            </a:xfrm>
            <a:prstGeom prst="roundRect">
              <a:avLst/>
            </a:prstGeom>
            <a:solidFill>
              <a:srgbClr val="FFFFCC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0494215" y="1942463"/>
              <a:ext cx="9365540" cy="30588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3333FF"/>
                </a:buClr>
                <a:buSzPct val="130000"/>
                <a:buFont typeface="Wingdings" panose="05000000000000000000" pitchFamily="2" charset="2"/>
                <a:buChar char="v"/>
              </a:pPr>
              <a:r>
                <a:rPr lang="en-US" sz="23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vi-VN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 hãy</a:t>
              </a:r>
              <a:r>
                <a:rPr lang="en-US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 </a:t>
              </a:r>
              <a:r>
                <a:rPr lang="vi-VN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 trong năm bước rửa tay dưới đây, những bước nào</a:t>
              </a:r>
              <a:r>
                <a:rPr lang="vi-VN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endParaRPr lang="en-US" sz="23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 algn="just">
                <a:lnSpc>
                  <a:spcPct val="13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3333FF"/>
                </a:buClr>
                <a:buSzPct val="130000"/>
                <a:buFont typeface="Arial" panose="020B0604020202020204" pitchFamily="34" charset="0"/>
                <a:buChar char="•"/>
              </a:pPr>
              <a:r>
                <a:rPr lang="vi-VN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 </a:t>
              </a:r>
              <a:r>
                <a:rPr lang="vi-VN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 thay đổi thứ tự? </a:t>
              </a:r>
              <a:endParaRPr lang="en-US" sz="23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 algn="just">
                <a:lnSpc>
                  <a:spcPct val="13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3333FF"/>
                </a:buClr>
                <a:buSzPct val="130000"/>
                <a:buFont typeface="Arial" panose="020B0604020202020204" pitchFamily="34" charset="0"/>
                <a:buChar char="•"/>
              </a:pPr>
              <a:r>
                <a:rPr lang="vi-VN" sz="23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 </a:t>
              </a:r>
              <a:r>
                <a:rPr lang="vi-VN" sz="23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 thay đổi thứ </a:t>
              </a:r>
              <a:r>
                <a:rPr lang="vi-VN" sz="2300" b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vi-VN" sz="23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r>
                <a:rPr lang="en-US" sz="23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(3’)</a:t>
              </a:r>
              <a:endParaRPr lang="en-US" sz="23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3759716" y="-76573"/>
            <a:ext cx="4353220" cy="52943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5059" y="-76573"/>
            <a:ext cx="562788" cy="5242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/>
          <a:srcRect t="2225"/>
          <a:stretch/>
        </p:blipFill>
        <p:spPr>
          <a:xfrm>
            <a:off x="5524211" y="5594725"/>
            <a:ext cx="1513899" cy="6390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866174" y="494640"/>
            <a:ext cx="3218103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bước </a:t>
            </a:r>
            <a:r>
              <a:rPr lang="en-US" sz="2800" b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rửa tay</a:t>
            </a:r>
            <a:endParaRPr lang="en-US" sz="2800" b="1"/>
          </a:p>
        </p:txBody>
      </p:sp>
    </p:spTree>
    <p:extLst>
      <p:ext uri="{BB962C8B-B14F-4D97-AF65-F5344CB8AC3E}">
        <p14:creationId xmlns:p14="http://schemas.microsoft.com/office/powerpoint/2010/main" val="186854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4263" y="491318"/>
          <a:ext cx="7630621" cy="587399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5598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707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01001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1.</a:t>
                      </a:r>
                      <a:r>
                        <a:rPr lang="vi-VN" sz="2200" b="0" dirty="0" smtClean="0"/>
                        <a:t> </a:t>
                      </a:r>
                      <a:r>
                        <a:rPr lang="vi-VN" sz="2200" b="1" dirty="0" smtClean="0"/>
                        <a:t>Làm ướt hai bàn tay bằng nước; lấy xà phòng vào lòng bàn tay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91824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2.</a:t>
                      </a:r>
                      <a:r>
                        <a:rPr lang="vi-VN" sz="2200" b="1" dirty="0" smtClean="0"/>
                        <a:t> Chà hai lòng bàn tay vào nhau, miết mạnh các kẽ ngón tay.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25387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3.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Chà lòng bàn tay này lên mu và kẽ ngoài các ngón tay của bàn tay kia và ngược lại.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90269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4.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Xoay các đầu ngón tay này vào lòng bàn tay kia và ngược lại.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60057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5.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Rửa sạch tay dưới vòi nước; làm khô tay.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5992" y="552672"/>
            <a:ext cx="2854020" cy="11051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-1" b="4732"/>
          <a:stretch/>
        </p:blipFill>
        <p:spPr>
          <a:xfrm>
            <a:off x="5466637" y="1733266"/>
            <a:ext cx="1953605" cy="996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5247" y="2869320"/>
            <a:ext cx="1733173" cy="10894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4080" y="4041943"/>
            <a:ext cx="1726530" cy="10998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t="2225"/>
          <a:stretch/>
        </p:blipFill>
        <p:spPr>
          <a:xfrm>
            <a:off x="5015681" y="5237343"/>
            <a:ext cx="2952775" cy="10542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23083" y="525777"/>
            <a:ext cx="4490112" cy="11322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200" b="1" dirty="0">
                <a:solidFill>
                  <a:srgbClr val="FFFF00"/>
                </a:solidFill>
              </a:rPr>
              <a:t>Bước 1.</a:t>
            </a:r>
            <a:r>
              <a:rPr lang="vi-VN" sz="2200" dirty="0"/>
              <a:t> </a:t>
            </a:r>
            <a:r>
              <a:rPr lang="vi-VN" sz="2200" b="1" dirty="0"/>
              <a:t>Làm ướt hai bàn tay bằng nước; lấy xà phòng vào lòng bàn tay</a:t>
            </a:r>
            <a:endParaRPr lang="en-US" sz="2200" b="1" dirty="0"/>
          </a:p>
        </p:txBody>
      </p:sp>
      <p:sp>
        <p:nvSpPr>
          <p:cNvPr id="15" name="Rectangle 14"/>
          <p:cNvSpPr/>
          <p:nvPr/>
        </p:nvSpPr>
        <p:spPr>
          <a:xfrm>
            <a:off x="423083" y="5237343"/>
            <a:ext cx="4490112" cy="10952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200" b="1" dirty="0">
                <a:solidFill>
                  <a:srgbClr val="FFFF00"/>
                </a:solidFill>
              </a:rPr>
              <a:t>Bước </a:t>
            </a:r>
            <a:r>
              <a:rPr lang="en-US" sz="2200" b="1" dirty="0" smtClean="0">
                <a:solidFill>
                  <a:srgbClr val="FFFF00"/>
                </a:solidFill>
              </a:rPr>
              <a:t>5</a:t>
            </a:r>
            <a:r>
              <a:rPr lang="vi-VN" sz="2200" b="1" dirty="0" smtClean="0">
                <a:solidFill>
                  <a:srgbClr val="FFFF00"/>
                </a:solidFill>
              </a:rPr>
              <a:t>.</a:t>
            </a:r>
            <a:r>
              <a:rPr lang="en-US" sz="2200" b="1" dirty="0" smtClean="0">
                <a:solidFill>
                  <a:srgbClr val="FFFF00"/>
                </a:solidFill>
              </a:rPr>
              <a:t> </a:t>
            </a:r>
            <a:r>
              <a:rPr lang="vi-VN" sz="2200" b="1" dirty="0"/>
              <a:t>Rửa sạch tay dưới vòi nước; làm khô tay</a:t>
            </a:r>
            <a:r>
              <a:rPr lang="vi-VN" sz="2200" b="1" dirty="0" smtClean="0"/>
              <a:t>.</a:t>
            </a:r>
            <a:r>
              <a:rPr lang="vi-VN" sz="2200" dirty="0" smtClean="0"/>
              <a:t> </a:t>
            </a:r>
            <a:endParaRPr lang="en-US" sz="2200" b="1" dirty="0"/>
          </a:p>
        </p:txBody>
      </p:sp>
      <p:sp>
        <p:nvSpPr>
          <p:cNvPr id="16" name="Rectangle 15"/>
          <p:cNvSpPr/>
          <p:nvPr/>
        </p:nvSpPr>
        <p:spPr>
          <a:xfrm>
            <a:off x="4913194" y="539224"/>
            <a:ext cx="3055261" cy="108505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200" b="1" dirty="0"/>
          </a:p>
        </p:txBody>
      </p:sp>
      <p:sp>
        <p:nvSpPr>
          <p:cNvPr id="17" name="Rectangle 16"/>
          <p:cNvSpPr/>
          <p:nvPr/>
        </p:nvSpPr>
        <p:spPr>
          <a:xfrm>
            <a:off x="4913194" y="5254388"/>
            <a:ext cx="3055261" cy="106452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2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8700850" y="2904307"/>
            <a:ext cx="2823279" cy="106221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endParaRPr lang="en-US" sz="2200" b="1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urved Connector 9"/>
          <p:cNvCxnSpPr>
            <a:stCxn id="19" idx="0"/>
          </p:cNvCxnSpPr>
          <p:nvPr/>
        </p:nvCxnSpPr>
        <p:spPr>
          <a:xfrm rot="16200000" flipV="1">
            <a:off x="8205103" y="996920"/>
            <a:ext cx="1815095" cy="1999680"/>
          </a:xfrm>
          <a:prstGeom prst="curvedConnector2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urved Connector 28"/>
          <p:cNvCxnSpPr>
            <a:stCxn id="19" idx="2"/>
          </p:cNvCxnSpPr>
          <p:nvPr/>
        </p:nvCxnSpPr>
        <p:spPr>
          <a:xfrm rot="5400000">
            <a:off x="8213672" y="3865661"/>
            <a:ext cx="1797957" cy="1999680"/>
          </a:xfrm>
          <a:prstGeom prst="curvedConnector2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29580" y="-54074"/>
            <a:ext cx="3243196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bước </a:t>
            </a:r>
            <a:r>
              <a:rPr lang="en-US" sz="3200" b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rửa tay</a:t>
            </a:r>
            <a:endParaRPr lang="en-US" sz="3200" b="1"/>
          </a:p>
        </p:txBody>
      </p:sp>
    </p:spTree>
    <p:extLst>
      <p:ext uri="{BB962C8B-B14F-4D97-AF65-F5344CB8AC3E}">
        <p14:creationId xmlns:p14="http://schemas.microsoft.com/office/powerpoint/2010/main" val="59930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94263" y="491318"/>
          <a:ext cx="7630621" cy="587399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5598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707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01001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1.</a:t>
                      </a:r>
                      <a:r>
                        <a:rPr lang="vi-VN" sz="2200" b="0" dirty="0" smtClean="0"/>
                        <a:t> </a:t>
                      </a:r>
                      <a:r>
                        <a:rPr lang="vi-VN" sz="2200" b="1" dirty="0" smtClean="0"/>
                        <a:t>Làm ướt hai bàn tay bằng nước; lấy xà phòng vào lòng bàn tay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91824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2.</a:t>
                      </a:r>
                      <a:r>
                        <a:rPr lang="vi-VN" sz="2200" b="1" dirty="0" smtClean="0"/>
                        <a:t> Chà hai lòng bàn tay vào nhau, miết mạnh các kẽ ngón tay.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25387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3.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Chà lòng bàn tay này lên mu và kẽ ngoài các ngón tay của bàn tay kia và ngược lại.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90269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4.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Xoay các đầu ngón tay này vào lòng bàn tay kia và ngược lại.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60057">
                <a:tc>
                  <a:txBody>
                    <a:bodyPr/>
                    <a:lstStyle/>
                    <a:p>
                      <a:pPr algn="just"/>
                      <a:r>
                        <a:rPr lang="vi-VN" sz="2200" b="1" dirty="0" smtClean="0">
                          <a:solidFill>
                            <a:srgbClr val="FF0000"/>
                          </a:solidFill>
                        </a:rPr>
                        <a:t>Bước 5.</a:t>
                      </a:r>
                      <a:r>
                        <a:rPr lang="vi-VN" sz="2200" dirty="0" smtClean="0"/>
                        <a:t> </a:t>
                      </a:r>
                      <a:r>
                        <a:rPr lang="vi-VN" sz="2200" b="1" dirty="0" smtClean="0"/>
                        <a:t>Rửa sạch tay dưới vòi nước; làm khô tay.</a:t>
                      </a:r>
                      <a:endParaRPr lang="en-US" sz="2200" b="1" dirty="0"/>
                    </a:p>
                  </a:txBody>
                  <a:tcPr anchor="ctr"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33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5992" y="552672"/>
            <a:ext cx="2854020" cy="11051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-1" b="4732"/>
          <a:stretch/>
        </p:blipFill>
        <p:spPr>
          <a:xfrm>
            <a:off x="5466637" y="1733266"/>
            <a:ext cx="1953605" cy="996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2690" y="2804973"/>
            <a:ext cx="1847920" cy="1161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4080" y="4041943"/>
            <a:ext cx="1726530" cy="10998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t="2225"/>
          <a:stretch/>
        </p:blipFill>
        <p:spPr>
          <a:xfrm>
            <a:off x="5015681" y="5237343"/>
            <a:ext cx="2952775" cy="10542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09434" y="1705970"/>
            <a:ext cx="4517408" cy="10779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200" b="1" dirty="0">
                <a:solidFill>
                  <a:srgbClr val="FFFF00"/>
                </a:solidFill>
              </a:rPr>
              <a:t>Bước </a:t>
            </a:r>
            <a:r>
              <a:rPr lang="en-US" sz="2200" b="1" dirty="0" smtClean="0">
                <a:solidFill>
                  <a:srgbClr val="FFFF00"/>
                </a:solidFill>
              </a:rPr>
              <a:t>2</a:t>
            </a:r>
            <a:r>
              <a:rPr lang="vi-VN" sz="2200" b="1" dirty="0" smtClean="0">
                <a:solidFill>
                  <a:srgbClr val="FFFF00"/>
                </a:solidFill>
              </a:rPr>
              <a:t>.</a:t>
            </a:r>
            <a:r>
              <a:rPr lang="vi-VN" sz="2200" dirty="0" smtClean="0"/>
              <a:t> </a:t>
            </a:r>
            <a:r>
              <a:rPr lang="vi-VN" sz="2200" b="1" dirty="0"/>
              <a:t>Chà hai lòng bàn tay vào nhau, miết mạnh các kẽ ngón tay.</a:t>
            </a:r>
            <a:endParaRPr lang="en-US" sz="2200" b="1" dirty="0"/>
          </a:p>
        </p:txBody>
      </p:sp>
      <p:sp>
        <p:nvSpPr>
          <p:cNvPr id="15" name="Rectangle 14"/>
          <p:cNvSpPr/>
          <p:nvPr/>
        </p:nvSpPr>
        <p:spPr>
          <a:xfrm>
            <a:off x="409434" y="4019292"/>
            <a:ext cx="4517410" cy="119075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200" b="1" dirty="0">
                <a:solidFill>
                  <a:srgbClr val="FFFF00"/>
                </a:solidFill>
              </a:rPr>
              <a:t>Bước </a:t>
            </a:r>
            <a:r>
              <a:rPr lang="en-US" sz="2200" b="1" dirty="0" smtClean="0">
                <a:solidFill>
                  <a:srgbClr val="FFFF00"/>
                </a:solidFill>
              </a:rPr>
              <a:t>4</a:t>
            </a:r>
            <a:r>
              <a:rPr lang="vi-VN" sz="2200" b="1" dirty="0" smtClean="0">
                <a:solidFill>
                  <a:srgbClr val="FFFF00"/>
                </a:solidFill>
              </a:rPr>
              <a:t>.</a:t>
            </a:r>
            <a:r>
              <a:rPr lang="en-US" sz="2200" b="1" dirty="0" smtClean="0">
                <a:solidFill>
                  <a:srgbClr val="FFFF00"/>
                </a:solidFill>
              </a:rPr>
              <a:t> </a:t>
            </a:r>
            <a:r>
              <a:rPr lang="vi-VN" sz="2200" b="1" dirty="0"/>
              <a:t>Xoay các đầu ngón tay này vào lòng bàn tay kia và ngược lại</a:t>
            </a:r>
            <a:r>
              <a:rPr lang="vi-VN" sz="2200" b="1" dirty="0" smtClean="0"/>
              <a:t>.</a:t>
            </a:r>
            <a:endParaRPr lang="en-US" sz="2200" b="1" dirty="0"/>
          </a:p>
        </p:txBody>
      </p:sp>
      <p:sp>
        <p:nvSpPr>
          <p:cNvPr id="16" name="Rectangle 15"/>
          <p:cNvSpPr/>
          <p:nvPr/>
        </p:nvSpPr>
        <p:spPr>
          <a:xfrm>
            <a:off x="4954135" y="1739734"/>
            <a:ext cx="3014321" cy="104440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200" b="1" dirty="0"/>
          </a:p>
        </p:txBody>
      </p:sp>
      <p:sp>
        <p:nvSpPr>
          <p:cNvPr id="17" name="Rectangle 16"/>
          <p:cNvSpPr/>
          <p:nvPr/>
        </p:nvSpPr>
        <p:spPr>
          <a:xfrm>
            <a:off x="4954136" y="4054689"/>
            <a:ext cx="3014320" cy="112806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2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8980227" y="2904307"/>
            <a:ext cx="2543902" cy="106221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b="1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2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endParaRPr lang="en-US" sz="2200" b="1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urved Connector 9"/>
          <p:cNvCxnSpPr>
            <a:stCxn id="19" idx="0"/>
          </p:cNvCxnSpPr>
          <p:nvPr/>
        </p:nvCxnSpPr>
        <p:spPr>
          <a:xfrm rot="16200000" flipV="1">
            <a:off x="8720588" y="1372716"/>
            <a:ext cx="939029" cy="2124153"/>
          </a:xfrm>
          <a:prstGeom prst="curvedConnector2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urved Connector 28"/>
          <p:cNvCxnSpPr>
            <a:stCxn id="19" idx="2"/>
          </p:cNvCxnSpPr>
          <p:nvPr/>
        </p:nvCxnSpPr>
        <p:spPr>
          <a:xfrm rot="5400000">
            <a:off x="8736454" y="3342881"/>
            <a:ext cx="892083" cy="2139366"/>
          </a:xfrm>
          <a:prstGeom prst="curvedConnector2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09431" y="2804973"/>
            <a:ext cx="4544705" cy="119075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200" b="1" dirty="0">
                <a:solidFill>
                  <a:srgbClr val="FFFF00"/>
                </a:solidFill>
              </a:rPr>
              <a:t>Bước </a:t>
            </a:r>
            <a:r>
              <a:rPr lang="en-US" sz="2200" b="1" dirty="0" smtClean="0">
                <a:solidFill>
                  <a:srgbClr val="FFFF00"/>
                </a:solidFill>
              </a:rPr>
              <a:t>3</a:t>
            </a:r>
            <a:r>
              <a:rPr lang="vi-VN" sz="2200" b="1" dirty="0" smtClean="0">
                <a:solidFill>
                  <a:srgbClr val="FFFF00"/>
                </a:solidFill>
              </a:rPr>
              <a:t>.</a:t>
            </a:r>
            <a:r>
              <a:rPr lang="en-US" sz="2200" b="1" dirty="0" smtClean="0">
                <a:solidFill>
                  <a:srgbClr val="FFFF00"/>
                </a:solidFill>
              </a:rPr>
              <a:t> </a:t>
            </a:r>
            <a:r>
              <a:rPr lang="vi-VN" sz="2200" b="1" dirty="0"/>
              <a:t>Chà lòng bàn tay này lên mu và kẽ ngoài các ngón tay của bàn tay kia và ngược lại.</a:t>
            </a:r>
            <a:endParaRPr lang="en-US" sz="2200" b="1" dirty="0"/>
          </a:p>
        </p:txBody>
      </p:sp>
      <p:sp>
        <p:nvSpPr>
          <p:cNvPr id="20" name="Rectangle 19"/>
          <p:cNvSpPr/>
          <p:nvPr/>
        </p:nvSpPr>
        <p:spPr>
          <a:xfrm>
            <a:off x="4939622" y="2858661"/>
            <a:ext cx="3027968" cy="10974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200" b="1" dirty="0"/>
          </a:p>
        </p:txBody>
      </p:sp>
      <p:cxnSp>
        <p:nvCxnSpPr>
          <p:cNvPr id="13" name="Straight Arrow Connector 12"/>
          <p:cNvCxnSpPr>
            <a:stCxn id="19" idx="1"/>
          </p:cNvCxnSpPr>
          <p:nvPr/>
        </p:nvCxnSpPr>
        <p:spPr>
          <a:xfrm flipH="1" flipV="1">
            <a:off x="8112812" y="3425588"/>
            <a:ext cx="867415" cy="98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629580" y="-54074"/>
            <a:ext cx="3243196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bước </a:t>
            </a:r>
            <a:r>
              <a:rPr lang="en-US" sz="3200" b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rửa tay</a:t>
            </a:r>
            <a:endParaRPr lang="en-US" sz="3200" b="1"/>
          </a:p>
        </p:txBody>
      </p:sp>
    </p:spTree>
    <p:extLst>
      <p:ext uri="{BB962C8B-B14F-4D97-AF65-F5344CB8AC3E}">
        <p14:creationId xmlns:p14="http://schemas.microsoft.com/office/powerpoint/2010/main" val="338174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588" y="3938954"/>
            <a:ext cx="1533130" cy="2378109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4053428" y="503360"/>
            <a:ext cx="4353220" cy="55171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4479" y="503360"/>
            <a:ext cx="574390" cy="551717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927778" y="1230267"/>
            <a:ext cx="8604520" cy="4023766"/>
            <a:chOff x="2183642" y="1678674"/>
            <a:chExt cx="8011236" cy="4527333"/>
          </a:xfrm>
        </p:grpSpPr>
        <p:grpSp>
          <p:nvGrpSpPr>
            <p:cNvPr id="17" name="Group 16"/>
            <p:cNvGrpSpPr/>
            <p:nvPr/>
          </p:nvGrpSpPr>
          <p:grpSpPr>
            <a:xfrm>
              <a:off x="2183642" y="1678674"/>
              <a:ext cx="8011236" cy="4527333"/>
              <a:chOff x="4166852" y="1132809"/>
              <a:chExt cx="8643298" cy="5108997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4166852" y="1132809"/>
                <a:ext cx="8643298" cy="5069126"/>
              </a:xfrm>
              <a:prstGeom prst="round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306735" y="1724325"/>
                <a:ext cx="8363532" cy="45174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3088" indent="-573088" algn="just">
                  <a:lnSpc>
                    <a:spcPct val="130000"/>
                  </a:lnSpc>
                  <a:spcAft>
                    <a:spcPts val="10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v"/>
                </a:pPr>
                <a:r>
                  <a:rPr lang="en-US" sz="2600" b="1" dirty="0" err="1" smtClean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2600" b="1" dirty="0" smtClean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2600" b="1" dirty="0" smtClean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2600" b="1" dirty="0" smtClean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nêu </a:t>
                </a:r>
                <a:r>
                  <a:rPr lang="vi-VN" sz="2600" b="1" dirty="0">
                    <a:solidFill>
                      <a:srgbClr val="3333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 bước thực hiện từng việc sau: </a:t>
                </a:r>
                <a:endParaRPr lang="en-US" sz="2600" b="1" dirty="0" smtClean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284163" algn="just">
                  <a:lnSpc>
                    <a:spcPct val="130000"/>
                  </a:lnSpc>
                  <a:spcAft>
                    <a:spcPts val="1000"/>
                  </a:spcAft>
                  <a:buClr>
                    <a:srgbClr val="FF0000"/>
                  </a:buClr>
                  <a:buFont typeface="Arial" panose="020B0604020202020204" pitchFamily="34" charset="0"/>
                  <a:buChar char="•"/>
                </a:pPr>
                <a:r>
                  <a:rPr lang="vi-VN" sz="3200" dirty="0" smtClean="0">
                    <a:solidFill>
                      <a:srgbClr val="3333FF"/>
                    </a:solidFill>
                    <a:latin typeface="+mj-lt"/>
                    <a:cs typeface="Arial" panose="020B0604020202020204" pitchFamily="34" charset="0"/>
                  </a:rPr>
                  <a:t>Đánh </a:t>
                </a:r>
                <a:r>
                  <a:rPr lang="vi-VN" sz="3200" dirty="0">
                    <a:solidFill>
                      <a:srgbClr val="3333FF"/>
                    </a:solidFill>
                    <a:latin typeface="+mj-lt"/>
                    <a:cs typeface="Arial" panose="020B0604020202020204" pitchFamily="34" charset="0"/>
                  </a:rPr>
                  <a:t>răng; </a:t>
                </a:r>
                <a:endParaRPr lang="en-US" sz="3200" dirty="0" smtClean="0">
                  <a:solidFill>
                    <a:srgbClr val="3333FF"/>
                  </a:solidFill>
                  <a:latin typeface="+mj-lt"/>
                  <a:cs typeface="Arial" panose="020B0604020202020204" pitchFamily="34" charset="0"/>
                </a:endParaRPr>
              </a:p>
              <a:p>
                <a:pPr marL="342900" indent="284163" algn="just">
                  <a:lnSpc>
                    <a:spcPct val="130000"/>
                  </a:lnSpc>
                  <a:spcAft>
                    <a:spcPts val="1000"/>
                  </a:spcAft>
                  <a:buClr>
                    <a:srgbClr val="FF0000"/>
                  </a:buClr>
                  <a:buFont typeface="Arial" panose="020B0604020202020204" pitchFamily="34" charset="0"/>
                  <a:buChar char="•"/>
                </a:pPr>
                <a:r>
                  <a:rPr lang="vi-VN" sz="3200" dirty="0" smtClean="0">
                    <a:solidFill>
                      <a:srgbClr val="3333FF"/>
                    </a:solidFill>
                    <a:latin typeface="+mj-lt"/>
                    <a:cs typeface="Arial" panose="020B0604020202020204" pitchFamily="34" charset="0"/>
                  </a:rPr>
                  <a:t>Rửa </a:t>
                </a:r>
                <a:r>
                  <a:rPr lang="vi-VN" sz="3200" dirty="0">
                    <a:solidFill>
                      <a:srgbClr val="3333FF"/>
                    </a:solidFill>
                    <a:latin typeface="+mj-lt"/>
                    <a:cs typeface="Arial" panose="020B0604020202020204" pitchFamily="34" charset="0"/>
                  </a:rPr>
                  <a:t>mặt; </a:t>
                </a:r>
                <a:endParaRPr lang="en-US" sz="3200" dirty="0" smtClean="0">
                  <a:solidFill>
                    <a:srgbClr val="3333FF"/>
                  </a:solidFill>
                  <a:latin typeface="+mj-lt"/>
                  <a:cs typeface="Arial" panose="020B0604020202020204" pitchFamily="34" charset="0"/>
                </a:endParaRPr>
              </a:p>
              <a:p>
                <a:pPr marL="627063" indent="-285750" algn="just">
                  <a:lnSpc>
                    <a:spcPct val="130000"/>
                  </a:lnSpc>
                  <a:spcAft>
                    <a:spcPts val="1000"/>
                  </a:spcAft>
                  <a:buClr>
                    <a:srgbClr val="FF0000"/>
                  </a:buClr>
                  <a:buFont typeface="Arial" panose="020B0604020202020204" pitchFamily="34" charset="0"/>
                  <a:buChar char="•"/>
                </a:pPr>
                <a:r>
                  <a:rPr lang="vi-VN" sz="3200" dirty="0" smtClean="0">
                    <a:solidFill>
                      <a:srgbClr val="3333FF"/>
                    </a:solidFill>
                    <a:latin typeface="+mj-lt"/>
                    <a:cs typeface="Arial" panose="020B0604020202020204" pitchFamily="34" charset="0"/>
                  </a:rPr>
                  <a:t>Tính </a:t>
                </a:r>
                <a:r>
                  <a:rPr lang="vi-VN" sz="3200" dirty="0">
                    <a:solidFill>
                      <a:srgbClr val="3333FF"/>
                    </a:solidFill>
                    <a:latin typeface="+mj-lt"/>
                    <a:cs typeface="Arial" panose="020B0604020202020204" pitchFamily="34" charset="0"/>
                  </a:rPr>
                  <a:t>chu vi và diện tích hình chữ nhật theo chiều dài a và chiều rộng b.</a:t>
                </a:r>
                <a:endParaRPr lang="en-US" sz="3200" b="1" dirty="0" smtClean="0">
                  <a:solidFill>
                    <a:srgbClr val="3333FF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" name="TextBox 1"/>
            <p:cNvSpPr txBox="1"/>
            <p:nvPr/>
          </p:nvSpPr>
          <p:spPr>
            <a:xfrm>
              <a:off x="4400950" y="1679626"/>
              <a:ext cx="35766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HOẠT ĐỘNG NHÓM</a:t>
              </a:r>
              <a:endPara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316" y="4491799"/>
            <a:ext cx="2440590" cy="196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9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0816" y="12976"/>
            <a:ext cx="7277099" cy="580293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3600" b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BƯỚC ĐÁNH RĂNG CƠ BẢN</a:t>
            </a:r>
            <a:endParaRPr lang="en-US" sz="3600" b="1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7581" y="857915"/>
            <a:ext cx="10306999" cy="2674994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B1: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 (kem đánh rang)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chải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răng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B2: 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cốc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B3: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Súc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miệng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răng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B4: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Súc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miệng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bọt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B5: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Rửa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chải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cất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chải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cốc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endParaRPr lang="en-US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3532909"/>
            <a:ext cx="11139054" cy="314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88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8209" y="0"/>
            <a:ext cx="7365022" cy="650631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sz="3600" b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</a:t>
            </a:r>
            <a:r>
              <a:rPr lang="en-US" sz="3600" b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 RỬA MẶT CƠ </a:t>
            </a:r>
            <a:r>
              <a:rPr lang="en-US" sz="3600" b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endParaRPr lang="en-US" sz="3600" b="1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3563" y="871660"/>
            <a:ext cx="4599709" cy="2658182"/>
          </a:xfrm>
          <a:noFill/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B1:</a:t>
            </a:r>
            <a:r>
              <a:rPr lang="en-US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chậu</a:t>
            </a:r>
            <a:r>
              <a:rPr lang="en-US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rửa</a:t>
            </a:r>
            <a:r>
              <a:rPr lang="en-US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mặt, </a:t>
            </a:r>
            <a:r>
              <a:rPr lang="en-US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giặt </a:t>
            </a:r>
            <a:r>
              <a:rPr lang="en-US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sạch khăn và vắt;</a:t>
            </a:r>
            <a:endParaRPr lang="en-US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B2: </a:t>
            </a:r>
            <a:r>
              <a:rPr lang="en-US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 khan lau mắt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B3:</a:t>
            </a:r>
            <a:r>
              <a:rPr lang="en-US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Lau mũi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B4:</a:t>
            </a:r>
            <a:r>
              <a:rPr lang="en-US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Lau</a:t>
            </a:r>
            <a:r>
              <a:rPr lang="en-US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miệng</a:t>
            </a:r>
            <a:endParaRPr lang="en-US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54183" y="3657602"/>
            <a:ext cx="11104416" cy="2992580"/>
            <a:chOff x="554183" y="3657602"/>
            <a:chExt cx="11104416" cy="264034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4183" y="3657602"/>
              <a:ext cx="6165272" cy="2640346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15891" y="3657602"/>
              <a:ext cx="5742708" cy="2640346"/>
            </a:xfrm>
            <a:prstGeom prst="rect">
              <a:avLst/>
            </a:prstGeom>
          </p:spPr>
        </p:pic>
      </p:grpSp>
      <p:sp>
        <p:nvSpPr>
          <p:cNvPr id="6" name="Content Placeholder 2"/>
          <p:cNvSpPr txBox="1">
            <a:spLocks/>
          </p:cNvSpPr>
          <p:nvPr/>
        </p:nvSpPr>
        <p:spPr>
          <a:xfrm>
            <a:off x="5624945" y="871660"/>
            <a:ext cx="6033654" cy="2651822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B5:</a:t>
            </a:r>
            <a:r>
              <a:rPr lang="en-US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Lau má và tai 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B6:</a:t>
            </a:r>
            <a:r>
              <a:rPr lang="en-US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Lau cằm  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B7:</a:t>
            </a:r>
            <a:r>
              <a:rPr lang="en-US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Lau cổ.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B8: </a:t>
            </a:r>
            <a:r>
              <a:rPr lang="en-US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Giặt lại khăn cho sạch, vắt và phơi lên giá, rửa và cất chậu về vị trí</a:t>
            </a:r>
            <a:endParaRPr lang="en-US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16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5486401" y="943428"/>
            <a:ext cx="1335314" cy="1242252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99108" y="2226021"/>
            <a:ext cx="7858240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GIẢI QUYẾT VẤN ĐỀ VỚI </a:t>
            </a:r>
            <a:endParaRPr lang="en-US" sz="4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SỰ </a:t>
            </a:r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TRỢ GIÚP CỦA MÁY TÍNH </a:t>
            </a:r>
          </a:p>
        </p:txBody>
      </p:sp>
    </p:spTree>
    <p:extLst>
      <p:ext uri="{BB962C8B-B14F-4D97-AF65-F5344CB8AC3E}">
        <p14:creationId xmlns:p14="http://schemas.microsoft.com/office/powerpoint/2010/main" val="187563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589" y="4387362"/>
            <a:ext cx="1643092" cy="19297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1763" y="0"/>
            <a:ext cx="8704384" cy="734291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BƯỚC </a:t>
            </a:r>
            <a:r>
              <a:rPr lang="en-US" sz="2400" b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CHU VI VÀ DIỆN TÍCH HÌNH CHỮ NHẬT</a:t>
            </a:r>
            <a:endParaRPr lang="en-US" sz="2400" b="1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4135" y="1294284"/>
            <a:ext cx="9712037" cy="4057928"/>
          </a:xfrm>
          <a:noFill/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2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Tính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vi: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B1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endParaRPr lang="en-US" sz="3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B2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 = (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x 2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Tính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B1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endParaRPr lang="en-US" sz="32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B2: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2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 = a x b</a:t>
            </a:r>
            <a:endParaRPr lang="en-US" sz="3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5368" y="4684774"/>
            <a:ext cx="1977661" cy="177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7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2561578" y="1318845"/>
            <a:ext cx="8445781" cy="4458500"/>
          </a:xfrm>
          <a:prstGeom prst="horizontalScroll">
            <a:avLst/>
          </a:prstGeom>
          <a:solidFill>
            <a:srgbClr val="CC00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200" b="1" dirty="0"/>
              <a:t>Một số công việc được thực hiện theo từng bước. Các bước được sắp xếp theo thứ tự. Mỗi bước là một việc nhỏ hơn.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19368" y="1494693"/>
            <a:ext cx="1760063" cy="4658058"/>
            <a:chOff x="1082437" y="1224464"/>
            <a:chExt cx="3216608" cy="451142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4" name="Oval 3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4501661" y="493211"/>
            <a:ext cx="3750179" cy="825634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26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36740" y="991770"/>
            <a:ext cx="7452609" cy="2084531"/>
          </a:xfrm>
          <a:prstGeom prst="rect">
            <a:avLst/>
          </a:prstGeom>
          <a:noFill/>
          <a:ln>
            <a:noFill/>
          </a:ln>
        </p:spPr>
        <p:txBody>
          <a:bodyPr wrap="square">
            <a:prstTxWarp prst="textWave1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600" b="1" smtClean="0">
                <a:ln w="11430">
                  <a:noFill/>
                </a:ln>
                <a:solidFill>
                  <a:srgbClr val="FF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Tạm biệt các em học sinh</a:t>
            </a:r>
            <a:endParaRPr lang="en-US" sz="9600" b="1" dirty="0">
              <a:ln w="11430">
                <a:noFill/>
              </a:ln>
              <a:solidFill>
                <a:srgbClr val="FF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5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57070" y="1729042"/>
            <a:ext cx="4753224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chơi:</a:t>
            </a:r>
          </a:p>
          <a:p>
            <a:r>
              <a:rPr lang="en-US" sz="66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chung sức</a:t>
            </a:r>
            <a:endParaRPr lang="vi-VN" sz="6600" b="1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52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8909" y="215112"/>
            <a:ext cx="4317983" cy="4317983"/>
          </a:xfrm>
          <a:prstGeom prst="rect">
            <a:avLst/>
          </a:prstGeom>
        </p:spPr>
      </p:pic>
      <p:sp>
        <p:nvSpPr>
          <p:cNvPr id="41" name="AutoShape 5"/>
          <p:cNvSpPr>
            <a:spLocks noChangeArrowheads="1"/>
          </p:cNvSpPr>
          <p:nvPr/>
        </p:nvSpPr>
        <p:spPr bwMode="auto">
          <a:xfrm rot="15646033">
            <a:off x="8332173" y="2381340"/>
            <a:ext cx="247799" cy="897829"/>
          </a:xfrm>
          <a:prstGeom prst="flowChartExtract">
            <a:avLst/>
          </a:prstGeom>
          <a:gradFill rotWithShape="1">
            <a:gsLst>
              <a:gs pos="0">
                <a:srgbClr val="6A570A"/>
              </a:gs>
              <a:gs pos="50000">
                <a:srgbClr val="E4BD16"/>
              </a:gs>
              <a:gs pos="100000">
                <a:srgbClr val="6A570A"/>
              </a:gs>
            </a:gsLst>
            <a:lin ang="0" scaled="1"/>
          </a:gra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9990" y="0"/>
            <a:ext cx="1080618" cy="6858000"/>
          </a:xfrm>
          <a:prstGeom prst="rect">
            <a:avLst/>
          </a:prstGeom>
        </p:spPr>
      </p:pic>
      <p:pic>
        <p:nvPicPr>
          <p:cNvPr id="173" name="Picture 17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2120" y="39242"/>
            <a:ext cx="1080618" cy="685800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271753" y="1622739"/>
            <a:ext cx="1540866" cy="1493948"/>
          </a:xfrm>
          <a:prstGeom prst="ellipse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 nón kì diệu</a:t>
            </a:r>
            <a:endParaRPr lang="en-US" b="1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7336" y="486518"/>
            <a:ext cx="1225402" cy="1255885"/>
          </a:xfrm>
          <a:prstGeom prst="rect">
            <a:avLst/>
          </a:prstGeom>
        </p:spPr>
      </p:pic>
      <p:pic>
        <p:nvPicPr>
          <p:cNvPr id="4" name="Picture 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8702" y="48491"/>
            <a:ext cx="1225402" cy="1261981"/>
          </a:xfrm>
          <a:prstGeom prst="rect">
            <a:avLst/>
          </a:prstGeom>
        </p:spPr>
      </p:pic>
      <p:pic>
        <p:nvPicPr>
          <p:cNvPr id="5" name="Picture 4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7364" y="1114461"/>
            <a:ext cx="1225402" cy="1255885"/>
          </a:xfrm>
          <a:prstGeom prst="rect">
            <a:avLst/>
          </a:prstGeom>
        </p:spPr>
      </p:pic>
      <p:pic>
        <p:nvPicPr>
          <p:cNvPr id="28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390722" y="3794726"/>
            <a:ext cx="457200" cy="457200"/>
          </a:xfrm>
          <a:prstGeom prst="rect">
            <a:avLst/>
          </a:prstGeom>
        </p:spPr>
      </p:pic>
      <p:sp>
        <p:nvSpPr>
          <p:cNvPr id="17" name="Rectangle 16">
            <a:hlinkClick r:id="rId14" action="ppaction://hlinksldjump"/>
          </p:cNvPr>
          <p:cNvSpPr/>
          <p:nvPr/>
        </p:nvSpPr>
        <p:spPr>
          <a:xfrm>
            <a:off x="10617522" y="6064624"/>
            <a:ext cx="1278209" cy="6051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lang="en-US" sz="2400"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06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8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0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8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0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2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4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0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2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3040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8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7" name="Rectangle 76"/>
          <p:cNvSpPr/>
          <p:nvPr/>
        </p:nvSpPr>
        <p:spPr>
          <a:xfrm>
            <a:off x="2948638" y="518066"/>
            <a:ext cx="7662926" cy="3332100"/>
          </a:xfrm>
          <a:prstGeom prst="rect">
            <a:avLst/>
          </a:prstGeom>
          <a:solidFill>
            <a:schemeClr val="accent5">
              <a:lumMod val="50000"/>
              <a:alpha val="89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smtClean="0">
                <a:solidFill>
                  <a:prstClr val="white"/>
                </a:solidFill>
                <a:latin typeface="Times New Roman" panose="02020603050405020304" pitchFamily="18" charset="0"/>
              </a:rPr>
              <a:t>Câu </a:t>
            </a:r>
            <a:r>
              <a:rPr lang="pt-BR" sz="3200" b="1">
                <a:solidFill>
                  <a:prstClr val="white"/>
                </a:solidFill>
                <a:latin typeface="Times New Roman" panose="02020603050405020304" pitchFamily="18" charset="0"/>
              </a:rPr>
              <a:t>1: Để tắt phần mềm trình chiếu powerpoint các con cần bấm vào nút gì trên màn hình</a:t>
            </a:r>
          </a:p>
          <a:p>
            <a:pPr algn="ctr"/>
            <a:r>
              <a:rPr lang="pt-BR" sz="3200" b="1" smtClean="0">
                <a:solidFill>
                  <a:prstClr val="white"/>
                </a:solidFill>
                <a:latin typeface="Times New Roman" panose="02020603050405020304" pitchFamily="18" charset="0"/>
              </a:rPr>
              <a:t>A</a:t>
            </a:r>
            <a:r>
              <a:rPr lang="pt-BR" sz="3200" b="1">
                <a:solidFill>
                  <a:prstClr val="white"/>
                </a:solidFill>
                <a:latin typeface="Times New Roman" panose="02020603050405020304" pitchFamily="18" charset="0"/>
              </a:rPr>
              <a:t>. Nút </a:t>
            </a:r>
          </a:p>
          <a:p>
            <a:pPr algn="ctr"/>
            <a:r>
              <a:rPr lang="pt-BR" sz="3200" b="1">
                <a:solidFill>
                  <a:prstClr val="white"/>
                </a:solidFill>
                <a:latin typeface="Times New Roman" panose="02020603050405020304" pitchFamily="18" charset="0"/>
              </a:rPr>
              <a:t>B. Nút </a:t>
            </a:r>
          </a:p>
          <a:p>
            <a:pPr algn="ctr"/>
            <a:r>
              <a:rPr lang="pt-BR" sz="3200" b="1">
                <a:solidFill>
                  <a:prstClr val="white"/>
                </a:solidFill>
                <a:latin typeface="Times New Roman" panose="02020603050405020304" pitchFamily="18" charset="0"/>
              </a:rPr>
              <a:t>C. Nút </a:t>
            </a:r>
            <a:endParaRPr lang="pt-BR" sz="3200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78" name="Group 77"/>
          <p:cNvGrpSpPr/>
          <p:nvPr/>
        </p:nvGrpSpPr>
        <p:grpSpPr>
          <a:xfrm>
            <a:off x="2819978" y="631467"/>
            <a:ext cx="387790" cy="3124609"/>
            <a:chOff x="1322576" y="181189"/>
            <a:chExt cx="387790" cy="2666783"/>
          </a:xfrm>
        </p:grpSpPr>
        <p:grpSp>
          <p:nvGrpSpPr>
            <p:cNvPr id="79" name="Group 78"/>
            <p:cNvGrpSpPr/>
            <p:nvPr/>
          </p:nvGrpSpPr>
          <p:grpSpPr>
            <a:xfrm>
              <a:off x="1322576" y="1379570"/>
              <a:ext cx="286946" cy="286946"/>
              <a:chOff x="505017" y="3662327"/>
              <a:chExt cx="286946" cy="286946"/>
            </a:xfrm>
          </p:grpSpPr>
          <p:sp>
            <p:nvSpPr>
              <p:cNvPr id="81" name="Oval 80"/>
              <p:cNvSpPr/>
              <p:nvPr/>
            </p:nvSpPr>
            <p:spPr>
              <a:xfrm>
                <a:off x="505017" y="3662327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587032" y="3741662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80" name="Left Bracket 79"/>
            <p:cNvSpPr/>
            <p:nvPr/>
          </p:nvSpPr>
          <p:spPr>
            <a:xfrm>
              <a:off x="1461286" y="181189"/>
              <a:ext cx="249080" cy="2666783"/>
            </a:xfrm>
            <a:prstGeom prst="leftBracket">
              <a:avLst/>
            </a:prstGeom>
            <a:ln w="38100">
              <a:solidFill>
                <a:srgbClr val="008CF5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83" name="Left Bracket 82"/>
          <p:cNvSpPr/>
          <p:nvPr/>
        </p:nvSpPr>
        <p:spPr>
          <a:xfrm flipH="1">
            <a:off x="10341062" y="710250"/>
            <a:ext cx="214170" cy="3124609"/>
          </a:xfrm>
          <a:prstGeom prst="leftBracket">
            <a:avLst/>
          </a:prstGeom>
          <a:ln w="38100">
            <a:solidFill>
              <a:srgbClr val="008CF5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1917013" y="1374975"/>
            <a:ext cx="455948" cy="3255185"/>
            <a:chOff x="393013" y="1032069"/>
            <a:chExt cx="455948" cy="3255185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85" name="Straight Connector 84"/>
            <p:cNvCxnSpPr>
              <a:stCxn id="99" idx="4"/>
              <a:endCxn id="87" idx="0"/>
            </p:cNvCxnSpPr>
            <p:nvPr/>
          </p:nvCxnSpPr>
          <p:spPr>
            <a:xfrm flipH="1">
              <a:off x="620987" y="1032069"/>
              <a:ext cx="14515" cy="2799237"/>
            </a:xfrm>
            <a:prstGeom prst="line">
              <a:avLst/>
            </a:prstGeom>
            <a:ln w="12700">
              <a:solidFill>
                <a:srgbClr val="00B0F0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6" name="Group 85"/>
            <p:cNvGrpSpPr/>
            <p:nvPr/>
          </p:nvGrpSpPr>
          <p:grpSpPr>
            <a:xfrm>
              <a:off x="393013" y="3831306"/>
              <a:ext cx="455948" cy="455948"/>
              <a:chOff x="268476" y="3198923"/>
              <a:chExt cx="286946" cy="286946"/>
            </a:xfrm>
          </p:grpSpPr>
          <p:sp>
            <p:nvSpPr>
              <p:cNvPr id="87" name="Oval 86"/>
              <p:cNvSpPr/>
              <p:nvPr/>
            </p:nvSpPr>
            <p:spPr>
              <a:xfrm>
                <a:off x="268476" y="3198923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350491" y="3278258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89" name="Group 88"/>
          <p:cNvGrpSpPr/>
          <p:nvPr/>
        </p:nvGrpSpPr>
        <p:grpSpPr>
          <a:xfrm>
            <a:off x="2084434" y="3965149"/>
            <a:ext cx="7938560" cy="2172239"/>
            <a:chOff x="560434" y="4031549"/>
            <a:chExt cx="7672438" cy="217223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grpSp>
          <p:nvGrpSpPr>
            <p:cNvPr id="90" name="Group 89"/>
            <p:cNvGrpSpPr/>
            <p:nvPr/>
          </p:nvGrpSpPr>
          <p:grpSpPr>
            <a:xfrm>
              <a:off x="620986" y="4078803"/>
              <a:ext cx="7597821" cy="2124985"/>
              <a:chOff x="1139780" y="3102581"/>
              <a:chExt cx="4733934" cy="1971135"/>
            </a:xfrm>
          </p:grpSpPr>
          <p:sp>
            <p:nvSpPr>
              <p:cNvPr id="95" name="Parallelogram 94"/>
              <p:cNvSpPr/>
              <p:nvPr/>
            </p:nvSpPr>
            <p:spPr>
              <a:xfrm>
                <a:off x="1139780" y="3102581"/>
                <a:ext cx="4733934" cy="1874096"/>
              </a:xfrm>
              <a:prstGeom prst="parallelogram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200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1418483" y="4847084"/>
                <a:ext cx="3113455" cy="226632"/>
              </a:xfrm>
              <a:prstGeom prst="rect">
                <a:avLst/>
              </a:prstGeom>
              <a:solidFill>
                <a:srgbClr val="2121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1" name="Straight Connector 90"/>
            <p:cNvCxnSpPr/>
            <p:nvPr/>
          </p:nvCxnSpPr>
          <p:spPr>
            <a:xfrm>
              <a:off x="3221801" y="4031549"/>
              <a:ext cx="4997003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878650" y="6032145"/>
              <a:ext cx="5519746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Parallelogram 92"/>
            <p:cNvSpPr/>
            <p:nvPr/>
          </p:nvSpPr>
          <p:spPr>
            <a:xfrm>
              <a:off x="560434" y="4031549"/>
              <a:ext cx="7672438" cy="2067626"/>
            </a:xfrm>
            <a:prstGeom prst="parallelogram">
              <a:avLst/>
            </a:prstGeom>
            <a:solidFill>
              <a:srgbClr val="008CF5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Nút </a:t>
              </a:r>
              <a:endParaRPr lang="en-US" sz="6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1622176" y="304399"/>
            <a:ext cx="1082288" cy="1082288"/>
            <a:chOff x="83662" y="159259"/>
            <a:chExt cx="1082288" cy="108228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9" name="Oval 98"/>
            <p:cNvSpPr/>
            <p:nvPr/>
          </p:nvSpPr>
          <p:spPr>
            <a:xfrm>
              <a:off x="91433" y="170721"/>
              <a:ext cx="1059109" cy="1059109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b="1" dirty="0">
                <a:solidFill>
                  <a:srgbClr val="008CF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0" name="Picture 99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662" y="159259"/>
              <a:ext cx="1082288" cy="1082288"/>
            </a:xfrm>
            <a:prstGeom prst="rect">
              <a:avLst/>
            </a:prstGeom>
          </p:spPr>
        </p:pic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649" y="240741"/>
              <a:ext cx="757177" cy="937456"/>
            </a:xfrm>
            <a:prstGeom prst="rect">
              <a:avLst/>
            </a:prstGeom>
          </p:spPr>
        </p:pic>
        <p:sp>
          <p:nvSpPr>
            <p:cNvPr id="102" name="TextBox 101"/>
            <p:cNvSpPr txBox="1"/>
            <p:nvPr/>
          </p:nvSpPr>
          <p:spPr>
            <a:xfrm>
              <a:off x="354551" y="277250"/>
              <a:ext cx="54053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0" b="1" dirty="0">
                  <a:solidFill>
                    <a:srgbClr val="00FF4E"/>
                  </a:solidFill>
                  <a:effectLst>
                    <a:glow rad="88900">
                      <a:srgbClr val="00FF4E">
                        <a:alpha val="6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pic>
        <p:nvPicPr>
          <p:cNvPr id="2050" name="Picture 2" descr="Kết quả hình ảnh cho arrow 2d">
            <a:hlinkClick r:id="rId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1" t="18484" r="4381" b="20801"/>
          <a:stretch/>
        </p:blipFill>
        <p:spPr bwMode="auto">
          <a:xfrm rot="10800000">
            <a:off x="9313807" y="5913366"/>
            <a:ext cx="1297757" cy="88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7788" y="2813084"/>
            <a:ext cx="464894" cy="36382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47788" y="3277437"/>
            <a:ext cx="464894" cy="40767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47789" y="2236680"/>
            <a:ext cx="464894" cy="47586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15021" y="4589979"/>
            <a:ext cx="889391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9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ins__success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8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7" name="Rectangle 76"/>
          <p:cNvSpPr/>
          <p:nvPr/>
        </p:nvSpPr>
        <p:spPr>
          <a:xfrm>
            <a:off x="3130379" y="91441"/>
            <a:ext cx="7159636" cy="3664635"/>
          </a:xfrm>
          <a:prstGeom prst="rect">
            <a:avLst/>
          </a:prstGeom>
          <a:solidFill>
            <a:schemeClr val="accent5">
              <a:lumMod val="50000"/>
              <a:alpha val="89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>
                <a:solidFill>
                  <a:schemeClr val="bg1"/>
                </a:solidFill>
                <a:latin typeface="Times New Roman" panose="02020603050405020304" pitchFamily="18" charset="0"/>
              </a:rPr>
              <a:t>Câu 2: Để trình chiếu một Slide trong PowerPoint, ta bấm:</a:t>
            </a:r>
          </a:p>
          <a:p>
            <a:pPr algn="ctr"/>
            <a:r>
              <a:rPr lang="vi-VN" sz="3200" b="1">
                <a:solidFill>
                  <a:schemeClr val="bg1"/>
                </a:solidFill>
                <a:latin typeface="Times New Roman" panose="02020603050405020304" pitchFamily="18" charset="0"/>
              </a:rPr>
              <a:t>A. Phím F3</a:t>
            </a:r>
          </a:p>
          <a:p>
            <a:pPr algn="ctr"/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</a:rPr>
              <a:t>B</a:t>
            </a:r>
            <a:r>
              <a:rPr lang="vi-VN" sz="3200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. </a:t>
            </a:r>
            <a:r>
              <a:rPr lang="vi-VN" sz="3200" b="1">
                <a:solidFill>
                  <a:schemeClr val="bg1"/>
                </a:solidFill>
                <a:latin typeface="Times New Roman" panose="02020603050405020304" pitchFamily="18" charset="0"/>
              </a:rPr>
              <a:t>Phím </a:t>
            </a:r>
            <a:r>
              <a:rPr lang="vi-VN" sz="3200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F1</a:t>
            </a:r>
            <a:endParaRPr lang="en-US" sz="3200" b="1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en-US" sz="3200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C</a:t>
            </a:r>
            <a:r>
              <a:rPr lang="vi-VN" sz="3200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. </a:t>
            </a:r>
            <a:r>
              <a:rPr lang="vi-VN" sz="3200" b="1">
                <a:solidFill>
                  <a:schemeClr val="bg1"/>
                </a:solidFill>
                <a:latin typeface="Times New Roman" panose="02020603050405020304" pitchFamily="18" charset="0"/>
              </a:rPr>
              <a:t>Phím F5</a:t>
            </a:r>
          </a:p>
          <a:p>
            <a:pPr algn="ctr"/>
            <a:endParaRPr lang="vi-VN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78" name="Group 77"/>
          <p:cNvGrpSpPr/>
          <p:nvPr/>
        </p:nvGrpSpPr>
        <p:grpSpPr>
          <a:xfrm>
            <a:off x="2819978" y="631467"/>
            <a:ext cx="387790" cy="3124609"/>
            <a:chOff x="1322576" y="181189"/>
            <a:chExt cx="387790" cy="2666783"/>
          </a:xfrm>
        </p:grpSpPr>
        <p:grpSp>
          <p:nvGrpSpPr>
            <p:cNvPr id="79" name="Group 78"/>
            <p:cNvGrpSpPr/>
            <p:nvPr/>
          </p:nvGrpSpPr>
          <p:grpSpPr>
            <a:xfrm>
              <a:off x="1322576" y="1379570"/>
              <a:ext cx="286946" cy="286946"/>
              <a:chOff x="505017" y="3662327"/>
              <a:chExt cx="286946" cy="286946"/>
            </a:xfrm>
          </p:grpSpPr>
          <p:sp>
            <p:nvSpPr>
              <p:cNvPr id="81" name="Oval 80"/>
              <p:cNvSpPr/>
              <p:nvPr/>
            </p:nvSpPr>
            <p:spPr>
              <a:xfrm>
                <a:off x="505017" y="3662327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587032" y="3741662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80" name="Left Bracket 79"/>
            <p:cNvSpPr/>
            <p:nvPr/>
          </p:nvSpPr>
          <p:spPr>
            <a:xfrm>
              <a:off x="1461286" y="181189"/>
              <a:ext cx="249080" cy="2666783"/>
            </a:xfrm>
            <a:prstGeom prst="leftBracket">
              <a:avLst/>
            </a:prstGeom>
            <a:ln w="38100">
              <a:solidFill>
                <a:srgbClr val="008CF5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83" name="Left Bracket 82"/>
          <p:cNvSpPr/>
          <p:nvPr/>
        </p:nvSpPr>
        <p:spPr>
          <a:xfrm flipH="1">
            <a:off x="10141834" y="710250"/>
            <a:ext cx="214170" cy="3124609"/>
          </a:xfrm>
          <a:prstGeom prst="leftBracket">
            <a:avLst/>
          </a:prstGeom>
          <a:ln w="38100">
            <a:solidFill>
              <a:srgbClr val="008CF5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1917013" y="1374975"/>
            <a:ext cx="455948" cy="3255185"/>
            <a:chOff x="393013" y="1032069"/>
            <a:chExt cx="455948" cy="3255185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85" name="Straight Connector 84"/>
            <p:cNvCxnSpPr>
              <a:stCxn id="99" idx="4"/>
              <a:endCxn id="87" idx="0"/>
            </p:cNvCxnSpPr>
            <p:nvPr/>
          </p:nvCxnSpPr>
          <p:spPr>
            <a:xfrm flipH="1">
              <a:off x="620987" y="1032069"/>
              <a:ext cx="14515" cy="2799237"/>
            </a:xfrm>
            <a:prstGeom prst="line">
              <a:avLst/>
            </a:prstGeom>
            <a:ln w="12700">
              <a:solidFill>
                <a:srgbClr val="00B0F0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6" name="Group 85"/>
            <p:cNvGrpSpPr/>
            <p:nvPr/>
          </p:nvGrpSpPr>
          <p:grpSpPr>
            <a:xfrm>
              <a:off x="393013" y="3831306"/>
              <a:ext cx="455948" cy="455948"/>
              <a:chOff x="268476" y="3198923"/>
              <a:chExt cx="286946" cy="286946"/>
            </a:xfrm>
          </p:grpSpPr>
          <p:sp>
            <p:nvSpPr>
              <p:cNvPr id="87" name="Oval 86"/>
              <p:cNvSpPr/>
              <p:nvPr/>
            </p:nvSpPr>
            <p:spPr>
              <a:xfrm>
                <a:off x="268476" y="3198923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350491" y="3278258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89" name="Group 88"/>
          <p:cNvGrpSpPr/>
          <p:nvPr/>
        </p:nvGrpSpPr>
        <p:grpSpPr>
          <a:xfrm>
            <a:off x="2084434" y="3965149"/>
            <a:ext cx="7938560" cy="2172239"/>
            <a:chOff x="560434" y="4031549"/>
            <a:chExt cx="7672438" cy="217223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grpSp>
          <p:nvGrpSpPr>
            <p:cNvPr id="90" name="Group 89"/>
            <p:cNvGrpSpPr/>
            <p:nvPr/>
          </p:nvGrpSpPr>
          <p:grpSpPr>
            <a:xfrm>
              <a:off x="620986" y="4078803"/>
              <a:ext cx="7597821" cy="2124985"/>
              <a:chOff x="1139780" y="3102581"/>
              <a:chExt cx="4733934" cy="1971135"/>
            </a:xfrm>
          </p:grpSpPr>
          <p:sp>
            <p:nvSpPr>
              <p:cNvPr id="95" name="Parallelogram 94"/>
              <p:cNvSpPr/>
              <p:nvPr/>
            </p:nvSpPr>
            <p:spPr>
              <a:xfrm>
                <a:off x="1139780" y="3102581"/>
                <a:ext cx="4733934" cy="1874096"/>
              </a:xfrm>
              <a:prstGeom prst="parallelogram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200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1418483" y="4847084"/>
                <a:ext cx="3113455" cy="226632"/>
              </a:xfrm>
              <a:prstGeom prst="rect">
                <a:avLst/>
              </a:prstGeom>
              <a:solidFill>
                <a:srgbClr val="2121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1" name="Straight Connector 90"/>
            <p:cNvCxnSpPr/>
            <p:nvPr/>
          </p:nvCxnSpPr>
          <p:spPr>
            <a:xfrm>
              <a:off x="3221801" y="4031549"/>
              <a:ext cx="4997003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878650" y="6032145"/>
              <a:ext cx="5519746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Parallelogram 92"/>
            <p:cNvSpPr/>
            <p:nvPr/>
          </p:nvSpPr>
          <p:spPr>
            <a:xfrm>
              <a:off x="560434" y="4031549"/>
              <a:ext cx="7672438" cy="2067626"/>
            </a:xfrm>
            <a:prstGeom prst="parallelogram">
              <a:avLst/>
            </a:prstGeom>
            <a:solidFill>
              <a:srgbClr val="008CF5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Phím </a:t>
              </a:r>
              <a:r>
                <a:rPr lang="en-US" sz="6600" b="1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F5</a:t>
              </a:r>
              <a:endParaRPr lang="en-US" sz="66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1622176" y="304399"/>
            <a:ext cx="1082288" cy="1082288"/>
            <a:chOff x="83662" y="159259"/>
            <a:chExt cx="1082288" cy="108228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9" name="Oval 98"/>
            <p:cNvSpPr/>
            <p:nvPr/>
          </p:nvSpPr>
          <p:spPr>
            <a:xfrm>
              <a:off x="91433" y="170721"/>
              <a:ext cx="1059109" cy="1059109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b="1" dirty="0">
                <a:solidFill>
                  <a:srgbClr val="008CF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0" name="Picture 99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662" y="159259"/>
              <a:ext cx="1082288" cy="1082288"/>
            </a:xfrm>
            <a:prstGeom prst="rect">
              <a:avLst/>
            </a:prstGeom>
          </p:spPr>
        </p:pic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649" y="240741"/>
              <a:ext cx="757177" cy="937456"/>
            </a:xfrm>
            <a:prstGeom prst="rect">
              <a:avLst/>
            </a:prstGeom>
          </p:spPr>
        </p:pic>
        <p:sp>
          <p:nvSpPr>
            <p:cNvPr id="102" name="TextBox 101"/>
            <p:cNvSpPr txBox="1"/>
            <p:nvPr/>
          </p:nvSpPr>
          <p:spPr>
            <a:xfrm>
              <a:off x="354551" y="277250"/>
              <a:ext cx="54053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0" b="1" dirty="0">
                  <a:solidFill>
                    <a:srgbClr val="00FF4E"/>
                  </a:solidFill>
                  <a:effectLst>
                    <a:glow rad="88900">
                      <a:srgbClr val="00FF4E">
                        <a:alpha val="6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pic>
        <p:nvPicPr>
          <p:cNvPr id="2050" name="Picture 2" descr="Kết quả hình ảnh cho arrow 2d">
            <a:hlinkClick r:id="rId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1" t="18484" r="4381" b="20801"/>
          <a:stretch/>
        </p:blipFill>
        <p:spPr bwMode="auto">
          <a:xfrm rot="10800000">
            <a:off x="9313807" y="5913366"/>
            <a:ext cx="1297757" cy="88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3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ins__success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"/>
                            </p:stCondLst>
                            <p:childTnLst>
                              <p:par>
                                <p:cTn id="2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ins__success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8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3772"/>
            <a:ext cx="12192000" cy="6858000"/>
          </a:xfrm>
          <a:prstGeom prst="rect">
            <a:avLst/>
          </a:prstGeom>
        </p:spPr>
      </p:pic>
      <p:sp>
        <p:nvSpPr>
          <p:cNvPr id="77" name="Rectangle 76"/>
          <p:cNvSpPr/>
          <p:nvPr/>
        </p:nvSpPr>
        <p:spPr>
          <a:xfrm>
            <a:off x="3077528" y="631467"/>
            <a:ext cx="7159636" cy="3313907"/>
          </a:xfrm>
          <a:prstGeom prst="rect">
            <a:avLst/>
          </a:prstGeom>
          <a:solidFill>
            <a:schemeClr val="accent5">
              <a:lumMod val="50000"/>
              <a:alpha val="89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chemeClr val="bg1"/>
                </a:solidFill>
                <a:latin typeface="Times New Roman" panose="02020603050405020304" pitchFamily="18" charset="0"/>
              </a:rPr>
              <a:t>Câu 3 . Để kết thúc việc trình chiếu trong PowerPoint, ta </a:t>
            </a:r>
            <a:r>
              <a:rPr lang="vi-VN" sz="3600" b="1" smtClean="0">
                <a:solidFill>
                  <a:schemeClr val="bg1"/>
                </a:solidFill>
                <a:latin typeface="Times New Roman" panose="02020603050405020304" pitchFamily="18" charset="0"/>
              </a:rPr>
              <a:t>bấm:</a:t>
            </a:r>
            <a:endParaRPr lang="en-US" sz="3600" b="1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vi-VN" sz="3600" smtClean="0">
                <a:solidFill>
                  <a:schemeClr val="bg1"/>
                </a:solidFill>
                <a:latin typeface="Times New Roman" panose="02020603050405020304" pitchFamily="18" charset="0"/>
              </a:rPr>
              <a:t>A</a:t>
            </a:r>
            <a:r>
              <a:rPr lang="vi-VN" sz="3600">
                <a:solidFill>
                  <a:schemeClr val="bg1"/>
                </a:solidFill>
                <a:latin typeface="Times New Roman" panose="02020603050405020304" pitchFamily="18" charset="0"/>
              </a:rPr>
              <a:t>. Phím 10</a:t>
            </a:r>
          </a:p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</a:rPr>
              <a:t>     </a:t>
            </a:r>
            <a:r>
              <a:rPr lang="vi-VN" sz="3600" smtClean="0">
                <a:solidFill>
                  <a:schemeClr val="bg1"/>
                </a:solidFill>
                <a:latin typeface="Times New Roman" panose="02020603050405020304" pitchFamily="18" charset="0"/>
              </a:rPr>
              <a:t>B</a:t>
            </a:r>
            <a:r>
              <a:rPr lang="vi-VN" sz="3600">
                <a:solidFill>
                  <a:schemeClr val="bg1"/>
                </a:solidFill>
                <a:latin typeface="Times New Roman" panose="02020603050405020304" pitchFamily="18" charset="0"/>
              </a:rPr>
              <a:t>. Phím Delete </a:t>
            </a:r>
          </a:p>
          <a:p>
            <a:pPr algn="ctr"/>
            <a:r>
              <a:rPr lang="en-US" sz="360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3600" smtClean="0">
                <a:solidFill>
                  <a:schemeClr val="bg1"/>
                </a:solidFill>
                <a:latin typeface="Times New Roman" panose="02020603050405020304" pitchFamily="18" charset="0"/>
              </a:rPr>
              <a:t>   </a:t>
            </a:r>
            <a:r>
              <a:rPr lang="vi-VN" sz="3600" smtClean="0">
                <a:solidFill>
                  <a:schemeClr val="bg1"/>
                </a:solidFill>
                <a:latin typeface="Times New Roman" panose="02020603050405020304" pitchFamily="18" charset="0"/>
              </a:rPr>
              <a:t>C</a:t>
            </a:r>
            <a:r>
              <a:rPr lang="vi-VN" sz="3600">
                <a:solidFill>
                  <a:schemeClr val="bg1"/>
                </a:solidFill>
                <a:latin typeface="Times New Roman" panose="02020603050405020304" pitchFamily="18" charset="0"/>
              </a:rPr>
              <a:t>. Phím ESC</a:t>
            </a:r>
            <a:endParaRPr lang="vi-VN" sz="36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78" name="Group 77"/>
          <p:cNvGrpSpPr/>
          <p:nvPr/>
        </p:nvGrpSpPr>
        <p:grpSpPr>
          <a:xfrm>
            <a:off x="2819978" y="631467"/>
            <a:ext cx="387790" cy="3124609"/>
            <a:chOff x="1322576" y="181189"/>
            <a:chExt cx="387790" cy="2666783"/>
          </a:xfrm>
        </p:grpSpPr>
        <p:grpSp>
          <p:nvGrpSpPr>
            <p:cNvPr id="79" name="Group 78"/>
            <p:cNvGrpSpPr/>
            <p:nvPr/>
          </p:nvGrpSpPr>
          <p:grpSpPr>
            <a:xfrm>
              <a:off x="1322576" y="1379570"/>
              <a:ext cx="286946" cy="286946"/>
              <a:chOff x="505017" y="3662327"/>
              <a:chExt cx="286946" cy="286946"/>
            </a:xfrm>
          </p:grpSpPr>
          <p:sp>
            <p:nvSpPr>
              <p:cNvPr id="81" name="Oval 80"/>
              <p:cNvSpPr/>
              <p:nvPr/>
            </p:nvSpPr>
            <p:spPr>
              <a:xfrm>
                <a:off x="505017" y="3662327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587032" y="3741662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80" name="Left Bracket 79"/>
            <p:cNvSpPr/>
            <p:nvPr/>
          </p:nvSpPr>
          <p:spPr>
            <a:xfrm>
              <a:off x="1461286" y="181189"/>
              <a:ext cx="249080" cy="2666783"/>
            </a:xfrm>
            <a:prstGeom prst="leftBracket">
              <a:avLst/>
            </a:prstGeom>
            <a:ln w="38100">
              <a:solidFill>
                <a:srgbClr val="008CF5"/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83" name="Left Bracket 82"/>
          <p:cNvSpPr/>
          <p:nvPr/>
        </p:nvSpPr>
        <p:spPr>
          <a:xfrm flipH="1">
            <a:off x="10141834" y="710250"/>
            <a:ext cx="214170" cy="3124609"/>
          </a:xfrm>
          <a:prstGeom prst="leftBracket">
            <a:avLst/>
          </a:prstGeom>
          <a:ln w="38100">
            <a:solidFill>
              <a:srgbClr val="008CF5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1917013" y="1374975"/>
            <a:ext cx="455948" cy="3255185"/>
            <a:chOff x="393013" y="1032069"/>
            <a:chExt cx="455948" cy="3255185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85" name="Straight Connector 84"/>
            <p:cNvCxnSpPr>
              <a:stCxn id="99" idx="4"/>
              <a:endCxn id="87" idx="0"/>
            </p:cNvCxnSpPr>
            <p:nvPr/>
          </p:nvCxnSpPr>
          <p:spPr>
            <a:xfrm flipH="1">
              <a:off x="620987" y="1032069"/>
              <a:ext cx="14515" cy="2799237"/>
            </a:xfrm>
            <a:prstGeom prst="line">
              <a:avLst/>
            </a:prstGeom>
            <a:ln w="12700">
              <a:solidFill>
                <a:srgbClr val="00B0F0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6" name="Group 85"/>
            <p:cNvGrpSpPr/>
            <p:nvPr/>
          </p:nvGrpSpPr>
          <p:grpSpPr>
            <a:xfrm>
              <a:off x="393013" y="3831306"/>
              <a:ext cx="455948" cy="455948"/>
              <a:chOff x="268476" y="3198923"/>
              <a:chExt cx="286946" cy="286946"/>
            </a:xfrm>
          </p:grpSpPr>
          <p:sp>
            <p:nvSpPr>
              <p:cNvPr id="87" name="Oval 86"/>
              <p:cNvSpPr/>
              <p:nvPr/>
            </p:nvSpPr>
            <p:spPr>
              <a:xfrm>
                <a:off x="268476" y="3198923"/>
                <a:ext cx="286946" cy="286946"/>
              </a:xfrm>
              <a:prstGeom prst="ellipse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350491" y="3278258"/>
                <a:ext cx="122915" cy="122915"/>
              </a:xfrm>
              <a:prstGeom prst="ellipse">
                <a:avLst/>
              </a:prstGeom>
              <a:solidFill>
                <a:srgbClr val="008CF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89" name="Group 88"/>
          <p:cNvGrpSpPr/>
          <p:nvPr/>
        </p:nvGrpSpPr>
        <p:grpSpPr>
          <a:xfrm>
            <a:off x="2084434" y="3965149"/>
            <a:ext cx="7938560" cy="2172239"/>
            <a:chOff x="560434" y="4031549"/>
            <a:chExt cx="7672438" cy="217223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grpSp>
          <p:nvGrpSpPr>
            <p:cNvPr id="90" name="Group 89"/>
            <p:cNvGrpSpPr/>
            <p:nvPr/>
          </p:nvGrpSpPr>
          <p:grpSpPr>
            <a:xfrm>
              <a:off x="620986" y="4078803"/>
              <a:ext cx="7597821" cy="2124985"/>
              <a:chOff x="1139780" y="3102581"/>
              <a:chExt cx="4733934" cy="1971135"/>
            </a:xfrm>
          </p:grpSpPr>
          <p:sp>
            <p:nvSpPr>
              <p:cNvPr id="95" name="Parallelogram 94"/>
              <p:cNvSpPr/>
              <p:nvPr/>
            </p:nvSpPr>
            <p:spPr>
              <a:xfrm>
                <a:off x="1139780" y="3102581"/>
                <a:ext cx="4733934" cy="1874096"/>
              </a:xfrm>
              <a:prstGeom prst="parallelogram">
                <a:avLst/>
              </a:prstGeom>
              <a:solidFill>
                <a:srgbClr val="212121"/>
              </a:solidFill>
              <a:ln>
                <a:noFill/>
              </a:ln>
              <a:effectLst>
                <a:glow rad="127000">
                  <a:srgbClr val="008CF5"/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200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1418483" y="4847084"/>
                <a:ext cx="3113455" cy="226632"/>
              </a:xfrm>
              <a:prstGeom prst="rect">
                <a:avLst/>
              </a:prstGeom>
              <a:solidFill>
                <a:srgbClr val="2121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1" name="Straight Connector 90"/>
            <p:cNvCxnSpPr/>
            <p:nvPr/>
          </p:nvCxnSpPr>
          <p:spPr>
            <a:xfrm>
              <a:off x="3221801" y="4031549"/>
              <a:ext cx="4997003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878650" y="6032145"/>
              <a:ext cx="5519746" cy="0"/>
            </a:xfrm>
            <a:prstGeom prst="line">
              <a:avLst/>
            </a:prstGeom>
            <a:ln>
              <a:solidFill>
                <a:srgbClr val="008CF5"/>
              </a:solidFill>
            </a:ln>
            <a:effectLst>
              <a:glow rad="127000">
                <a:srgbClr val="008CF5">
                  <a:alpha val="5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Parallelogram 92"/>
            <p:cNvSpPr/>
            <p:nvPr/>
          </p:nvSpPr>
          <p:spPr>
            <a:xfrm>
              <a:off x="560434" y="4031549"/>
              <a:ext cx="7672438" cy="2067626"/>
            </a:xfrm>
            <a:prstGeom prst="parallelogram">
              <a:avLst/>
            </a:prstGeom>
            <a:solidFill>
              <a:srgbClr val="008CF5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Phím ESC</a:t>
              </a:r>
              <a:endParaRPr lang="en-US" sz="6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1622176" y="304399"/>
            <a:ext cx="1082288" cy="1082288"/>
            <a:chOff x="83662" y="159259"/>
            <a:chExt cx="1082288" cy="108228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9" name="Oval 98"/>
            <p:cNvSpPr/>
            <p:nvPr/>
          </p:nvSpPr>
          <p:spPr>
            <a:xfrm>
              <a:off x="91433" y="170721"/>
              <a:ext cx="1059109" cy="1059109"/>
            </a:xfrm>
            <a:prstGeom prst="ellipse">
              <a:avLst/>
            </a:prstGeom>
            <a:solidFill>
              <a:srgbClr val="212121"/>
            </a:solidFill>
            <a:ln>
              <a:noFill/>
            </a:ln>
            <a:effectLst>
              <a:glow rad="127000">
                <a:srgbClr val="008CF5"/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b="1" dirty="0">
                <a:solidFill>
                  <a:srgbClr val="008CF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0" name="Picture 99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662" y="159259"/>
              <a:ext cx="1082288" cy="1082288"/>
            </a:xfrm>
            <a:prstGeom prst="rect">
              <a:avLst/>
            </a:prstGeom>
          </p:spPr>
        </p:pic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649" y="240741"/>
              <a:ext cx="757177" cy="937456"/>
            </a:xfrm>
            <a:prstGeom prst="rect">
              <a:avLst/>
            </a:prstGeom>
          </p:spPr>
        </p:pic>
        <p:sp>
          <p:nvSpPr>
            <p:cNvPr id="102" name="TextBox 101"/>
            <p:cNvSpPr txBox="1"/>
            <p:nvPr/>
          </p:nvSpPr>
          <p:spPr>
            <a:xfrm>
              <a:off x="354551" y="277250"/>
              <a:ext cx="540533" cy="8617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5000" b="1" dirty="0">
                  <a:solidFill>
                    <a:srgbClr val="00FF4E"/>
                  </a:solidFill>
                  <a:effectLst>
                    <a:glow rad="88900">
                      <a:srgbClr val="00FF4E">
                        <a:alpha val="60000"/>
                      </a:srgb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2050" name="Picture 2" descr="Kết quả hình ảnh cho arrow 2d">
            <a:hlinkClick r:id="rId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1" t="18484" r="4381" b="20801"/>
          <a:stretch/>
        </p:blipFill>
        <p:spPr bwMode="auto">
          <a:xfrm rot="10800000">
            <a:off x="9313807" y="5913366"/>
            <a:ext cx="1297757" cy="88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64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"/>
                            </p:stCondLst>
                            <p:childTnLst>
                              <p:par>
                                <p:cTn id="2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ins__success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8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953" y="470584"/>
            <a:ext cx="11139853" cy="585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7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05E2FA4-701D-4C92-898E-7EE4AF07FEBA}"/>
              </a:ext>
            </a:extLst>
          </p:cNvPr>
          <p:cNvSpPr txBox="1"/>
          <p:nvPr/>
        </p:nvSpPr>
        <p:spPr>
          <a:xfrm>
            <a:off x="1860143" y="1894247"/>
            <a:ext cx="8431305" cy="23544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4400" b="1" smtClean="0">
                <a:ln w="28575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TIẾT 28 - </a:t>
            </a:r>
            <a:r>
              <a:rPr lang="vi-VN" sz="4400" b="1" smtClean="0">
                <a:ln w="28575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 </a:t>
            </a:r>
            <a:r>
              <a:rPr lang="en-US" sz="4400" b="1" dirty="0" smtClean="0">
                <a:ln w="28575">
                  <a:noFill/>
                </a:ln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27</a:t>
            </a:r>
            <a:endParaRPr lang="vi-VN" sz="4400" b="1" dirty="0">
              <a:ln w="28575">
                <a:noFill/>
              </a:ln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</a:pP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BƯỚC THỰC HIỆN MỘT CÔNG VIỆC</a:t>
            </a:r>
            <a:endParaRPr lang="vi-VN" sz="4400" b="1" dirty="0">
              <a:ln w="28575">
                <a:noFill/>
              </a:ln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Kết quả hình ảnh cho panda cartoo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7358" y1="7000" x2="65094" y2="82857"/>
                        <a14:foregroundMark x1="91321" y1="12000" x2="33396" y2="31857"/>
                        <a14:foregroundMark x1="50943" y1="13857" x2="68679" y2="42429"/>
                        <a14:foregroundMark x1="70566" y1="10143" x2="75094" y2="38286"/>
                        <a14:foregroundMark x1="70566" y1="15857" x2="37925" y2="9000"/>
                        <a14:foregroundMark x1="43019" y1="19571" x2="34340" y2="32571"/>
                        <a14:foregroundMark x1="30943" y1="28429" x2="36981" y2="35571"/>
                        <a14:foregroundMark x1="50000" y1="57714" x2="51509" y2="76429"/>
                        <a14:foregroundMark x1="43962" y1="57000" x2="43962" y2="79429"/>
                        <a14:foregroundMark x1="43019" y1="53857" x2="39434" y2="66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1338" y="3855266"/>
            <a:ext cx="1011848" cy="300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232" y="4914900"/>
            <a:ext cx="2643167" cy="2125687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 rot="20444608">
            <a:off x="9476782" y="404345"/>
            <a:ext cx="2636236" cy="108555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SGK-66,67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7152C8E-72B0-401D-994D-3C73E411295E}" vid="{3A55896D-F952-4283-8AFE-3BCECAE9CE81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3662</TotalTime>
  <Words>920</Words>
  <Application>Microsoft Office PowerPoint</Application>
  <PresentationFormat>Widescreen</PresentationFormat>
  <Paragraphs>108</Paragraphs>
  <Slides>22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Tahoma</vt:lpstr>
      <vt:lpstr>Times New Roman</vt:lpstr>
      <vt:lpstr>Wingdings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CÁC BƯỚC ĐÁNH RĂNG CƠ BẢN</vt:lpstr>
      <vt:lpstr>CÁC BƯỚC RỬA MẶT CƠ BẢN</vt:lpstr>
      <vt:lpstr>CÁC BƯỚC TÍNH CHU VI VÀ DIỆN TÍCH HÌNH CHỮ NHẬT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582</cp:revision>
  <dcterms:created xsi:type="dcterms:W3CDTF">2022-01-27T15:18:21Z</dcterms:created>
  <dcterms:modified xsi:type="dcterms:W3CDTF">2023-08-28T09:35:28Z</dcterms:modified>
</cp:coreProperties>
</file>