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1"/>
  </p:notesMasterIdLst>
  <p:sldIdLst>
    <p:sldId id="389" r:id="rId4"/>
    <p:sldId id="378" r:id="rId5"/>
    <p:sldId id="257" r:id="rId6"/>
    <p:sldId id="376" r:id="rId7"/>
    <p:sldId id="379" r:id="rId8"/>
    <p:sldId id="375" r:id="rId9"/>
    <p:sldId id="368" r:id="rId10"/>
    <p:sldId id="373" r:id="rId11"/>
    <p:sldId id="380" r:id="rId12"/>
    <p:sldId id="381" r:id="rId13"/>
    <p:sldId id="382" r:id="rId14"/>
    <p:sldId id="383" r:id="rId15"/>
    <p:sldId id="384" r:id="rId16"/>
    <p:sldId id="385" r:id="rId17"/>
    <p:sldId id="386" r:id="rId18"/>
    <p:sldId id="388" r:id="rId19"/>
    <p:sldId id="3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BFFCD"/>
    <a:srgbClr val="FCFFD9"/>
    <a:srgbClr val="FF33CC"/>
    <a:srgbClr val="FFE1FF"/>
    <a:srgbClr val="F9FFAB"/>
    <a:srgbClr val="ECFEDE"/>
    <a:srgbClr val="FFFF99"/>
    <a:srgbClr val="F7FF9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9228" autoAdjust="0"/>
  </p:normalViewPr>
  <p:slideViewPr>
    <p:cSldViewPr snapToGrid="0">
      <p:cViewPr varScale="1">
        <p:scale>
          <a:sx n="66" d="100"/>
          <a:sy n="66" d="100"/>
        </p:scale>
        <p:origin x="543" y="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969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53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650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85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299D4EBA-CB29-4AEE-8E88-33FD898EB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="" xmlns:a16="http://schemas.microsoft.com/office/drawing/2014/main" id="{2AA9C325-4E97-42A1-8D79-4CC93FA135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6F51C864-75BA-4BAD-9247-7FB6EEADD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5E942C62-84C3-4B12-9EB7-79D789BD7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F68CADA7-6E3E-4CFB-B20D-B93A553BC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61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FFD19A3B-EB92-4DCB-8C68-7BE250AAF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802F537B-3313-40D1-A2B0-FFE49A280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9C7A1AFC-84DA-408A-8690-032AA04A2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8917CF23-2EC4-4FD5-8E16-D07922D1B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123473F5-C63A-4EB8-8C7E-E813F55C3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368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ED1A4C48-DC9D-4E66-B4B4-4337BE68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DA079DAA-1C22-4ED8-9353-2246D0AC2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4E9CFBFF-5656-4234-93E9-8C987E89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E0591198-B1B4-4CE5-B9EA-B41A53C5F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6694BCCC-CC2D-4E7C-854E-0EB2B0636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180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7FC2198C-D38F-4680-B793-CC711FBAE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D75BE7D2-B5AD-4F30-B96A-7E9BDFE520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="" xmlns:a16="http://schemas.microsoft.com/office/drawing/2014/main" id="{4546A754-B68B-4A00-B454-51E5E0E89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3A9BF6E0-2F34-474E-98B8-61777156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EE3D6F57-F4E5-4126-8CFC-227D852C9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47841493-6DF6-4377-B0DC-52D9AFFB6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9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75B195DA-4BB7-41A5-A99E-04541A880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843A0598-9E75-4FFD-8153-C6384F681E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="" xmlns:a16="http://schemas.microsoft.com/office/drawing/2014/main" id="{E7B861FE-962D-4DA5-87FE-A2795C2AB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="" xmlns:a16="http://schemas.microsoft.com/office/drawing/2014/main" id="{D9033D9E-20FD-48B1-8EFC-EF00030083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="" xmlns:a16="http://schemas.microsoft.com/office/drawing/2014/main" id="{B675CE04-DD83-44CD-893F-A59A871332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="" xmlns:a16="http://schemas.microsoft.com/office/drawing/2014/main" id="{0169962D-1CD7-4B0F-99A0-B7ADF104A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="" xmlns:a16="http://schemas.microsoft.com/office/drawing/2014/main" id="{115DA63C-B703-408B-8917-E6D9E726A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="" xmlns:a16="http://schemas.microsoft.com/office/drawing/2014/main" id="{B2C4EF64-492B-408E-8128-85A86F30A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525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F066E174-A546-40E6-AC5A-0350EBE6F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="" xmlns:a16="http://schemas.microsoft.com/office/drawing/2014/main" id="{8B15F19F-A38C-49C5-9959-E0C004A3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="" xmlns:a16="http://schemas.microsoft.com/office/drawing/2014/main" id="{5C754D9C-81D7-4414-B64D-FA5C777D9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="" xmlns:a16="http://schemas.microsoft.com/office/drawing/2014/main" id="{1F0B1048-80EA-42C7-AACE-F4B6ABC9E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285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="" xmlns:a16="http://schemas.microsoft.com/office/drawing/2014/main" id="{7C8C752D-4E91-4B14-A064-A1A3AFFED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="" xmlns:a16="http://schemas.microsoft.com/office/drawing/2014/main" id="{BD9A79AE-B9CF-48D0-8563-1979F74C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="" xmlns:a16="http://schemas.microsoft.com/office/drawing/2014/main" id="{3FB33165-3477-4C13-B9B8-30D487E3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2788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05252775-7D7A-42DF-9BA5-379E0DEC8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DD05044F-C074-49F3-9E93-32D9DFBC6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="" xmlns:a16="http://schemas.microsoft.com/office/drawing/2014/main" id="{1A67F2C6-8F67-41D3-AB73-95BE0AB87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0ED1718E-DF1F-49E6-A8B5-D35619F3B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455C3B24-A536-4B07-AD3B-92B242E92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459DA14B-6691-401D-B596-5B346661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375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CAD8E60A-4FA9-435E-B425-EE47DDA67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="" xmlns:a16="http://schemas.microsoft.com/office/drawing/2014/main" id="{37007749-A727-421B-A8B1-92BE0042C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="" xmlns:a16="http://schemas.microsoft.com/office/drawing/2014/main" id="{14316BE0-17D5-44D5-A90E-8C597D664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882E5DC7-FB79-430A-A9AF-857288068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9D83E89A-2F04-4F08-A254-39FDEFFC7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E72B0D49-5B30-49FF-820E-A00EC69D4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0833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1975BF91-133A-4AE8-95EE-2F246B565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="" xmlns:a16="http://schemas.microsoft.com/office/drawing/2014/main" id="{7BA38A69-3D8B-4F09-8F1D-E04A3B362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AA06F9FD-D6AF-47D2-9B8D-36182B16E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93A3BC86-9D71-48B5-95A9-33D725389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5D6AE048-6D65-430C-A504-7BBB613EE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994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="" xmlns:a16="http://schemas.microsoft.com/office/drawing/2014/main" id="{5E7AE07F-FAFC-4209-9203-AD0DE4C322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="" xmlns:a16="http://schemas.microsoft.com/office/drawing/2014/main" id="{34F524C2-C05D-4F1D-B1BD-BD401A0B8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772BCB84-9E93-4B97-AEE7-41B1D6A39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F5E8609A-D22D-4FA3-BF3F-C01965B50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6D976D44-FFA1-4966-A661-ACB177726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6442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299D4EBA-CB29-4AEE-8E88-33FD898EB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="" xmlns:a16="http://schemas.microsoft.com/office/drawing/2014/main" id="{2AA9C325-4E97-42A1-8D79-4CC93FA135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6F51C864-75BA-4BAD-9247-7FB6EEADD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5E942C62-84C3-4B12-9EB7-79D789BD7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F68CADA7-6E3E-4CFB-B20D-B93A553BC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020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FFD19A3B-EB92-4DCB-8C68-7BE250AAF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802F537B-3313-40D1-A2B0-FFE49A280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9C7A1AFC-84DA-408A-8690-032AA04A2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8917CF23-2EC4-4FD5-8E16-D07922D1B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123473F5-C63A-4EB8-8C7E-E813F55C3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5556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ED1A4C48-DC9D-4E66-B4B4-4337BE68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DA079DAA-1C22-4ED8-9353-2246D0AC2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4E9CFBFF-5656-4234-93E9-8C987E89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E0591198-B1B4-4CE5-B9EA-B41A53C5F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6694BCCC-CC2D-4E7C-854E-0EB2B0636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8003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7FC2198C-D38F-4680-B793-CC711FBAE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D75BE7D2-B5AD-4F30-B96A-7E9BDFE520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="" xmlns:a16="http://schemas.microsoft.com/office/drawing/2014/main" id="{4546A754-B68B-4A00-B454-51E5E0E89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3A9BF6E0-2F34-474E-98B8-61777156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EE3D6F57-F4E5-4126-8CFC-227D852C9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47841493-6DF6-4377-B0DC-52D9AFFB6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7880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75B195DA-4BB7-41A5-A99E-04541A880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843A0598-9E75-4FFD-8153-C6384F681E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="" xmlns:a16="http://schemas.microsoft.com/office/drawing/2014/main" id="{E7B861FE-962D-4DA5-87FE-A2795C2AB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="" xmlns:a16="http://schemas.microsoft.com/office/drawing/2014/main" id="{D9033D9E-20FD-48B1-8EFC-EF00030083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="" xmlns:a16="http://schemas.microsoft.com/office/drawing/2014/main" id="{B675CE04-DD83-44CD-893F-A59A871332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="" xmlns:a16="http://schemas.microsoft.com/office/drawing/2014/main" id="{0169962D-1CD7-4B0F-99A0-B7ADF104A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="" xmlns:a16="http://schemas.microsoft.com/office/drawing/2014/main" id="{115DA63C-B703-408B-8917-E6D9E726A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="" xmlns:a16="http://schemas.microsoft.com/office/drawing/2014/main" id="{B2C4EF64-492B-408E-8128-85A86F30A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8248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F066E174-A546-40E6-AC5A-0350EBE6F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="" xmlns:a16="http://schemas.microsoft.com/office/drawing/2014/main" id="{8B15F19F-A38C-49C5-9959-E0C004A3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="" xmlns:a16="http://schemas.microsoft.com/office/drawing/2014/main" id="{5C754D9C-81D7-4414-B64D-FA5C777D9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="" xmlns:a16="http://schemas.microsoft.com/office/drawing/2014/main" id="{1F0B1048-80EA-42C7-AACE-F4B6ABC9E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1805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="" xmlns:a16="http://schemas.microsoft.com/office/drawing/2014/main" id="{7C8C752D-4E91-4B14-A064-A1A3AFFED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="" xmlns:a16="http://schemas.microsoft.com/office/drawing/2014/main" id="{BD9A79AE-B9CF-48D0-8563-1979F74C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="" xmlns:a16="http://schemas.microsoft.com/office/drawing/2014/main" id="{3FB33165-3477-4C13-B9B8-30D487E3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66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05252775-7D7A-42DF-9BA5-379E0DEC8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DD05044F-C074-49F3-9E93-32D9DFBC6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="" xmlns:a16="http://schemas.microsoft.com/office/drawing/2014/main" id="{1A67F2C6-8F67-41D3-AB73-95BE0AB87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0ED1718E-DF1F-49E6-A8B5-D35619F3B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455C3B24-A536-4B07-AD3B-92B242E92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459DA14B-6691-401D-B596-5B346661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277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CAD8E60A-4FA9-435E-B425-EE47DDA67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="" xmlns:a16="http://schemas.microsoft.com/office/drawing/2014/main" id="{37007749-A727-421B-A8B1-92BE0042C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="" xmlns:a16="http://schemas.microsoft.com/office/drawing/2014/main" id="{14316BE0-17D5-44D5-A90E-8C597D664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882E5DC7-FB79-430A-A9AF-857288068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9D83E89A-2F04-4F08-A254-39FDEFFC7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E72B0D49-5B30-49FF-820E-A00EC69D4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0326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1975BF91-133A-4AE8-95EE-2F246B565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="" xmlns:a16="http://schemas.microsoft.com/office/drawing/2014/main" id="{7BA38A69-3D8B-4F09-8F1D-E04A3B362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AA06F9FD-D6AF-47D2-9B8D-36182B16E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93A3BC86-9D71-48B5-95A9-33D725389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5D6AE048-6D65-430C-A504-7BBB613EE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327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="" xmlns:a16="http://schemas.microsoft.com/office/drawing/2014/main" id="{5E7AE07F-FAFC-4209-9203-AD0DE4C322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="" xmlns:a16="http://schemas.microsoft.com/office/drawing/2014/main" id="{34F524C2-C05D-4F1D-B1BD-BD401A0B8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772BCB84-9E93-4B97-AEE7-41B1D6A39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F5E8609A-D22D-4FA3-BF3F-C01965B50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6D976D44-FFA1-4966-A661-ACB177726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090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="" xmlns:a16="http://schemas.microsoft.com/office/drawing/2014/main" id="{DADEA143-CBA4-488E-8532-E9D138062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F1A0F3C2-4396-49CE-B1E8-568788D0E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24100C99-DA4E-41DD-9A9F-60D0B68E12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3B401F92-637E-4B70-B744-FD524D1E63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7333A0E9-8318-4491-90C1-18B2412362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33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="" xmlns:a16="http://schemas.microsoft.com/office/drawing/2014/main" id="{DADEA143-CBA4-488E-8532-E9D138062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F1A0F3C2-4396-49CE-B1E8-568788D0E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24100C99-DA4E-41DD-9A9F-60D0B68E12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F5100-E196-4E6F-9E48-6F5E98B4493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3B401F92-637E-4B70-B744-FD524D1E63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7333A0E9-8318-4491-90C1-18B2412362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64523-E547-40A3-9B5A-D2F2D342C4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82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gif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12" Type="http://schemas.openxmlformats.org/officeDocument/2006/relationships/image" Target="../media/image19.gif"/><Relationship Id="rId17" Type="http://schemas.microsoft.com/office/2007/relationships/hdphoto" Target="../media/hdphoto5.wdp"/><Relationship Id="rId2" Type="http://schemas.openxmlformats.org/officeDocument/2006/relationships/audio" Target="../media/media1.mp3"/><Relationship Id="rId16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microsoft.com/office/2007/relationships/hdphoto" Target="../media/hdphoto4.wdp"/><Relationship Id="rId10" Type="http://schemas.openxmlformats.org/officeDocument/2006/relationships/image" Target="../media/image18.png"/><Relationship Id="rId19" Type="http://schemas.openxmlformats.org/officeDocument/2006/relationships/image" Target="../media/image24.png"/><Relationship Id="rId4" Type="http://schemas.openxmlformats.org/officeDocument/2006/relationships/image" Target="../media/image14.png"/><Relationship Id="rId9" Type="http://schemas.openxmlformats.org/officeDocument/2006/relationships/image" Target="../media/image17.gif"/><Relationship Id="rId1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9.png"/><Relationship Id="rId18" Type="http://schemas.openxmlformats.org/officeDocument/2006/relationships/slide" Target="slide13.xml"/><Relationship Id="rId3" Type="http://schemas.openxmlformats.org/officeDocument/2006/relationships/slideLayout" Target="../slideLayouts/slideLayout1.xml"/><Relationship Id="rId21" Type="http://schemas.openxmlformats.org/officeDocument/2006/relationships/slide" Target="slide14.xml"/><Relationship Id="rId7" Type="http://schemas.openxmlformats.org/officeDocument/2006/relationships/image" Target="../media/image27.png"/><Relationship Id="rId12" Type="http://schemas.microsoft.com/office/2007/relationships/hdphoto" Target="../media/hdphoto8.wdp"/><Relationship Id="rId17" Type="http://schemas.openxmlformats.org/officeDocument/2006/relationships/slide" Target="slide12.xml"/><Relationship Id="rId2" Type="http://schemas.openxmlformats.org/officeDocument/2006/relationships/audio" Target="../media/media2.mp3"/><Relationship Id="rId16" Type="http://schemas.microsoft.com/office/2007/relationships/hdphoto" Target="../media/hdphoto9.wdp"/><Relationship Id="rId20" Type="http://schemas.openxmlformats.org/officeDocument/2006/relationships/image" Target="../media/image24.png"/><Relationship Id="rId1" Type="http://schemas.microsoft.com/office/2007/relationships/media" Target="../media/media2.mp3"/><Relationship Id="rId6" Type="http://schemas.microsoft.com/office/2007/relationships/hdphoto" Target="../media/hdphoto6.wdp"/><Relationship Id="rId11" Type="http://schemas.openxmlformats.org/officeDocument/2006/relationships/image" Target="../media/image28.png"/><Relationship Id="rId5" Type="http://schemas.openxmlformats.org/officeDocument/2006/relationships/image" Target="../media/image26.png"/><Relationship Id="rId15" Type="http://schemas.openxmlformats.org/officeDocument/2006/relationships/image" Target="../media/image31.png"/><Relationship Id="rId10" Type="http://schemas.microsoft.com/office/2007/relationships/hdphoto" Target="../media/hdphoto3.wdp"/><Relationship Id="rId19" Type="http://schemas.openxmlformats.org/officeDocument/2006/relationships/slide" Target="slide15.xml"/><Relationship Id="rId4" Type="http://schemas.openxmlformats.org/officeDocument/2006/relationships/image" Target="../media/image25.png"/><Relationship Id="rId9" Type="http://schemas.openxmlformats.org/officeDocument/2006/relationships/image" Target="../media/image18.png"/><Relationship Id="rId14" Type="http://schemas.openxmlformats.org/officeDocument/2006/relationships/image" Target="../media/image30.png"/><Relationship Id="rId22" Type="http://schemas.openxmlformats.org/officeDocument/2006/relationships/slide" Target="slide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slide" Target="slide1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32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slide" Target="slide1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32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slide" Target="slide1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32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slide" Target="slide1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32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CF5D9BBB-33CE-4E65-8206-D29D4DEA7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2870201"/>
            <a:ext cx="10515600" cy="2067339"/>
          </a:xfrm>
        </p:spPr>
        <p:txBody>
          <a:bodyPr>
            <a:prstTxWarp prst="textChevron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en-US" sz="4400" b="1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lgerian" panose="04020705040A02060702" pitchFamily="82" charset="0"/>
                <a:cs typeface="Times New Roman" panose="02020603050405020304" pitchFamily="18" charset="0"/>
              </a:rPr>
              <a:t>XIN CHÀO CÁC EM HỌC SINH</a:t>
            </a:r>
            <a:endParaRPr lang="en-US" sz="4400" b="1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lgerian" panose="04020705040A02060702" pitchFamily="82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0" y="0"/>
            <a:ext cx="5537200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5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675249" y="-188774"/>
            <a:ext cx="12590584" cy="6714126"/>
            <a:chOff x="-1035896" y="-1421250"/>
            <a:chExt cx="13540209" cy="7863124"/>
          </a:xfrm>
        </p:grpSpPr>
        <p:grpSp>
          <p:nvGrpSpPr>
            <p:cNvPr id="16" name="Group 15"/>
            <p:cNvGrpSpPr/>
            <p:nvPr/>
          </p:nvGrpSpPr>
          <p:grpSpPr>
            <a:xfrm>
              <a:off x="-1035896" y="-1421250"/>
              <a:ext cx="13294897" cy="7863124"/>
              <a:chOff x="-1035896" y="-1394698"/>
              <a:chExt cx="13294897" cy="7863124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-25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001" y="-745266"/>
                <a:ext cx="12192000" cy="7213692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23774" b="72075" l="0" r="94578"/>
                        </a14:imgEffect>
                        <a14:imgEffect>
                          <a14:brightnessContrast bright="-2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035896" y="-1394698"/>
                <a:ext cx="6324600" cy="5048250"/>
              </a:xfrm>
              <a:prstGeom prst="rect">
                <a:avLst/>
              </a:prstGeom>
            </p:spPr>
          </p:pic>
        </p:grp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53774" l="0" r="100000"/>
                      </a14:imgEffect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300658" y="0"/>
              <a:ext cx="6203655" cy="5048250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7594">
            <a:off x="2093927" y="2156049"/>
            <a:ext cx="1195163" cy="91187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204" y="1201545"/>
            <a:ext cx="1118254" cy="18822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563" y="1839965"/>
            <a:ext cx="940733" cy="11726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563" y="1640104"/>
            <a:ext cx="934166" cy="1572416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70597" y="2214050"/>
            <a:ext cx="1303550" cy="138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423" y="1676512"/>
            <a:ext cx="934166" cy="15724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4582" flipH="1">
            <a:off x="12632973" y="896888"/>
            <a:ext cx="1497875" cy="14504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067509" y="1471252"/>
            <a:ext cx="1082331" cy="129849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backgroundMark x1="52239" y1="57771" x2="52239" y2="57771"/>
                        <a14:backgroundMark x1="52488" y1="65885" x2="52488" y2="65885"/>
                        <a14:backgroundMark x1="51741" y1="64516" x2="51741" y2="64516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2882" flipH="1">
            <a:off x="1237818" y="2853880"/>
            <a:ext cx="3015115" cy="3939414"/>
          </a:xfrm>
          <a:prstGeom prst="rect">
            <a:avLst/>
          </a:prstGeom>
        </p:spPr>
      </p:pic>
      <p:pic>
        <p:nvPicPr>
          <p:cNvPr id="18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051" y="843405"/>
            <a:ext cx="2538885" cy="255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291524" y="1801648"/>
            <a:ext cx="17908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LOÀI CHIM</a:t>
            </a:r>
          </a:p>
        </p:txBody>
      </p:sp>
      <p:pic>
        <p:nvPicPr>
          <p:cNvPr id="20" name="Picture 11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427" y="3475908"/>
            <a:ext cx="934118" cy="56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iếng Chim Hó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699281" y="4206151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1.48148E-6 L -6.66667E-6 1.48148E-6 C -0.0056 0.00833 -0.01159 0.01643 -0.01706 0.025 C -0.01941 0.02847 -0.02097 0.0331 -0.02331 0.03611 C -0.02527 0.03866 -0.02761 0.03981 -0.02956 0.04167 C -0.04714 0.05949 -0.01693 0.03194 -0.04206 0.05278 C -0.0474 0.05718 -0.05287 0.06111 -0.05769 0.06667 C -0.05925 0.06852 -0.06068 0.0713 -0.06251 0.07222 C -0.06745 0.075 -0.07292 0.07593 -0.078 0.07778 C -0.07956 0.07963 -0.08112 0.08194 -0.08269 0.08333 C -0.08425 0.08472 -0.08594 0.08518 -0.08751 0.08611 C -0.09011 0.08796 -0.09258 0.09005 -0.09519 0.09167 C -0.09675 0.09282 -0.09844 0.09329 -0.10001 0.09444 C -0.10821 0.10093 -0.1043 0.10069 -0.11394 0.10278 C -0.12435 0.10509 -0.14519 0.10833 -0.14519 0.10833 C -0.14831 0.11018 -0.15157 0.11181 -0.15456 0.11389 C -0.15834 0.11643 -0.16172 0.1206 -0.1655 0.12222 C -0.17071 0.12454 -0.17592 0.12407 -0.18126 0.125 C -0.19011 0.13032 -0.18243 0.12639 -0.19675 0.13056 C -0.24297 0.14444 -0.17839 0.12708 -0.23907 0.14167 C -0.24219 0.14259 -0.24519 0.14375 -0.24831 0.14444 C -0.25248 0.1456 -0.25665 0.14653 -0.26081 0.14722 C -0.28881 0.15301 -0.28321 0.15185 -0.30626 0.15556 C -0.30873 0.15741 -0.3112 0.16018 -0.31407 0.16111 C -0.32435 0.16505 -0.36329 0.16667 -0.36407 0.16667 C -0.40066 0.17986 -0.37162 0.1706 -0.46081 0.16667 C -0.47553 0.1662 -0.48998 0.16481 -0.50456 0.16389 C -0.51615 0.16111 -0.52761 0.15903 -0.53907 0.15556 C -0.54206 0.15463 -0.54532 0.15417 -0.54831 0.15278 C -0.55157 0.15139 -0.55469 0.14954 -0.55782 0.14722 C -0.5599 0.14583 -0.56172 0.14259 -0.56407 0.14167 C -0.57227 0.13889 -0.58086 0.13981 -0.58907 0.13611 C -0.60808 0.12778 -0.59727 0.13125 -0.62175 0.12778 C -0.63282 0.11806 -0.62396 0.12454 -0.6405 0.11944 C -0.64271 0.11898 -0.64467 0.11759 -0.64675 0.11667 C -0.64935 0.11574 -0.65196 0.11481 -0.65469 0.11389 C -0.67279 0.10856 -0.65899 0.11366 -0.68112 0.10833 C -0.68386 0.10787 -0.68633 0.10648 -0.68907 0.10556 C -0.69154 0.10278 -0.69389 0.09884 -0.69675 0.09722 C -0.70235 0.09421 -0.70834 0.09398 -0.71407 0.09167 C -0.71771 0.09028 -0.72136 0.08796 -0.72487 0.08611 C -0.7461 0.06366 -0.72409 0.08333 -0.77487 0.08333 C -0.78855 0.08333 -0.80209 0.08032 -0.8155 0.07778 C -0.84362 0.07292 -0.8306 0.07407 -0.84844 0.06944 C -0.85248 0.06852 -0.85678 0.06782 -0.86094 0.06667 C -0.86407 0.06597 -0.86706 0.06481 -0.87032 0.06389 C -0.8737 0.06296 -0.88672 0.05995 -0.8905 0.05833 C -0.9073 0.05162 -0.89636 0.05301 -0.9155 0.04722 C -0.93881 0.04051 -0.93217 0.04468 -0.94675 0.03889 C -0.96915 0.03009 -0.93126 0.04444 -0.96237 0.03056 C -0.96446 0.02963 -0.96667 0.02893 -0.96862 0.02778 C -0.97188 0.02616 -0.97487 0.02361 -0.978 0.02222 C -0.98165 0.02083 -0.98529 0.02037 -0.98894 0.01944 C -0.99362 0.01667 -0.99896 0.0162 -1.003 0.01111 C -1.00456 0.00926 -1.00586 0.00625 -1.00769 0.00556 C -1.01706 0.00255 -1.02644 0.00185 -1.03581 1.48148E-6 C -1.05014 -0.00833 -1.02761 0.00463 -1.04831 -0.00556 C -1.05157 -0.00694 -1.05456 -0.00995 -1.05769 -0.01111 C -1.06277 -0.01273 -1.0681 -0.01296 -1.07331 -0.01389 L -1.08581 -0.01944 C -1.0879 -0.02037 -1.08985 -0.0213 -1.09206 -0.02222 C -1.09467 -0.02315 -1.09727 -0.02361 -1.09988 -0.025 C -1.10248 -0.02639 -1.10495 -0.02894 -1.10769 -0.03056 C -1.11394 -0.03426 -1.11485 -0.03264 -1.12175 -0.03611 C -1.12488 -0.0375 -1.12787 -0.04005 -1.13113 -0.04167 C -1.13529 -0.04352 -1.13946 -0.04468 -1.14363 -0.04722 C -1.14675 -0.04907 -1.14974 -0.05139 -1.153 -0.05278 C -1.15912 -0.05509 -1.1655 -0.05648 -1.17175 -0.05833 C -1.17488 -0.06111 -1.17787 -0.06412 -1.18113 -0.06667 C -1.18646 -0.07083 -1.18633 -0.06782 -1.19206 -0.075 C -1.19376 -0.07708 -1.1948 -0.08125 -1.19675 -0.08333 C -1.19961 -0.08611 -1.20326 -0.08542 -1.20613 -0.08889 C -1.20769 -0.09074 -1.20912 -0.09282 -1.21081 -0.09444 C -1.21394 -0.09722 -1.22032 -0.09884 -1.22331 -0.1 C -1.23321 -0.11319 -1.2254 -0.10509 -1.23738 -0.11111 C -1.2405 -0.1125 -1.24675 -0.11644 -1.24675 -0.11644 " pathEditMode="relative" ptsTypes="AAAAAAAAAAAAAAAAAAAAAAAAAAAAAAAAAAAAAAAAAAAAAAAAAAAAAAAAAAAAAAAAAAAAAAAAAAAA">
                                      <p:cBhvr>
                                        <p:cTn id="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-1.85185E-6 L -3.125E-6 0.00046 L 0.03282 0.03357 C 0.03685 0.0375 0.04453 0.04607 0.04453 0.0463 C 0.0461 0.05023 0.04688 0.05579 0.04922 0.05857 C 0.05196 0.06158 0.0556 0.06111 0.0586 0.0625 C 0.06107 0.06389 0.06328 0.06551 0.06563 0.06667 C 0.06797 0.07107 0.07006 0.0757 0.07266 0.0794 C 0.08607 0.09769 0.08399 0.09213 0.0961 0.1044 C 0.1017 0.10949 0.1069 0.11597 0.1125 0.12107 C 0.11706 0.12431 0.12253 0.12431 0.12657 0.1294 C 0.15742 0.16551 0.12422 0.1294 0.15469 0.1544 C 0.15886 0.15741 0.16224 0.16389 0.16641 0.1669 C 0.17709 0.17408 0.19024 0.17616 0.20157 0.1794 C 0.21732 0.19306 0.20495 0.18449 0.22735 0.1919 C 0.23047 0.19259 0.23334 0.19468 0.23672 0.19607 C 0.24128 0.19769 0.24597 0.19861 0.25065 0.20023 C 0.2586 0.20278 0.26641 0.20579 0.27422 0.20834 C 0.35534 0.20579 0.43672 0.20671 0.51797 0.20023 C 0.5237 0.19954 0.52839 0.19005 0.53438 0.1875 C 0.54349 0.18334 0.55339 0.18449 0.5625 0.1794 C 0.57552 0.17153 0.56706 0.17616 0.58828 0.1669 C 0.60743 0.14607 0.59349 0.15787 0.6211 0.14607 C 0.62657 0.14352 0.6319 0.14051 0.63737 0.1375 C 0.63985 0.13634 0.64206 0.1338 0.64453 0.13334 C 0.65769 0.13079 0.67097 0.13079 0.68438 0.1294 C 0.7168 0.11459 0.66667 0.13681 0.70534 0.12107 C 0.71172 0.11806 0.71784 0.11459 0.72422 0.1125 C 0.72956 0.11042 0.73503 0.10996 0.74063 0.10834 C 0.75547 0.1044 0.75157 0.10533 0.76394 0.10023 C 0.77995 0.08125 0.75964 0.10232 0.78516 0.0875 C 0.78776 0.08611 0.78946 0.08102 0.79219 0.0794 C 0.79584 0.07685 0.8 0.07685 0.80391 0.07523 C 0.80938 0.07269 0.81485 0.06968 0.82032 0.06667 C 0.82422 0.06412 0.82787 0.06042 0.8319 0.05857 C 0.83972 0.05486 0.85547 0.05023 0.85547 0.05023 C 0.89584 0.01412 0.8517 0.04861 0.89519 0.0294 C 0.89792 0.02778 0.89974 0.02269 0.90235 0.02107 C 0.91446 0.01134 0.9194 0.01158 0.93282 0.00857 C 0.93672 0.00556 0.94063 0.00347 0.9444 -1.85185E-6 C 0.95326 -0.0081 0.95651 -0.01481 0.96563 -0.02106 C 0.96862 -0.02291 0.97188 -0.02361 0.975 -0.025 C 0.99323 -0.05764 0.96979 -0.01852 0.99141 -0.0456 C 0.99401 -0.04907 0.99571 -0.05509 0.99831 -0.05833 C 1.00118 -0.0618 1.00456 -0.06435 1.00769 -0.06643 C 1.01615 -0.07315 1.01875 -0.07454 1.02657 -0.07916 C 1.02969 -0.08333 1.03269 -0.08773 1.03594 -0.09143 C 1.03815 -0.09444 1.04063 -0.09699 1.04284 -0.1 C 1.04922 -0.1081 1.05521 -0.11736 1.06159 -0.125 C 1.06628 -0.13055 1.07071 -0.13704 1.07578 -0.14143 C 1.07891 -0.14421 1.08229 -0.14629 1.08516 -0.15 C 1.10222 -0.17153 1.07995 -0.15393 1.10157 -0.18727 C 1.10391 -0.1912 1.10782 -0.19004 1.11094 -0.19143 C 1.12149 -0.21991 1.10782 -0.18611 1.12735 -0.22083 C 1.15404 -0.26829 1.1099 -0.20254 1.1461 -0.25393 C 1.14896 -0.26435 1.15131 -0.2743 1.15547 -0.2831 C 1.1724 -0.31944 1.15196 -0.26875 1.16953 -0.31227 C 1.1711 -0.31643 1.17279 -0.3206 1.17422 -0.32477 C 1.17591 -0.33032 1.17683 -0.33657 1.17891 -0.34143 C 1.18073 -0.34606 1.1836 -0.34977 1.18594 -0.35393 C 1.18894 -0.37014 1.19128 -0.38472 1.19766 -0.39977 L 1.20469 -0.41643 C 1.21055 -0.44768 1.20261 -0.40903 1.21172 -0.44143 C 1.21276 -0.44514 1.21263 -0.45023 1.21407 -0.45393 C 1.21589 -0.45879 1.2211 -0.46643 1.2211 -0.4662 " pathEditMode="relative" rAng="0" ptsTypes="AAAAAAAAAAAAAAAAAAAA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055" y="-128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18182" numSld="23">
                <p:cTn id="8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641" y="1307076"/>
            <a:ext cx="1334549" cy="98999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901020" y="953877"/>
            <a:ext cx="865791" cy="1696390"/>
            <a:chOff x="3041936" y="0"/>
            <a:chExt cx="1154388" cy="2261853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9375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0125" y="542617"/>
              <a:ext cx="946199" cy="171923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1936" y="0"/>
              <a:ext cx="1154388" cy="1943100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076" y="1307076"/>
            <a:ext cx="1213321" cy="98565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082646" y="953877"/>
            <a:ext cx="925178" cy="1457325"/>
            <a:chOff x="4240362" y="1928291"/>
            <a:chExt cx="1233570" cy="19431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0329" y="2858252"/>
              <a:ext cx="1133603" cy="908875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0362" y="1928291"/>
              <a:ext cx="1154388" cy="19431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866" y="1585016"/>
            <a:ext cx="1154255" cy="97796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827" y="1071243"/>
            <a:ext cx="865791" cy="14573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8169" y1="18679" x2="13078" y2="19362"/>
                        <a14:foregroundMark x1="20523" y1="13440" x2="3018" y2="2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4217" flipH="1">
            <a:off x="5284616" y="1566117"/>
            <a:ext cx="1025957" cy="101358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593" y="1071243"/>
            <a:ext cx="865791" cy="1457325"/>
          </a:xfrm>
          <a:prstGeom prst="rect">
            <a:avLst/>
          </a:prstGeom>
        </p:spPr>
      </p:pic>
      <p:sp>
        <p:nvSpPr>
          <p:cNvPr id="4" name="Oval 3">
            <a:hlinkClick r:id="rId17" action="ppaction://hlinksldjump"/>
          </p:cNvPr>
          <p:cNvSpPr/>
          <p:nvPr/>
        </p:nvSpPr>
        <p:spPr>
          <a:xfrm>
            <a:off x="2145341" y="888142"/>
            <a:ext cx="420392" cy="40042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009900"/>
                </a:solidFill>
              </a:rPr>
              <a:t>1</a:t>
            </a:r>
          </a:p>
        </p:txBody>
      </p:sp>
      <p:sp>
        <p:nvSpPr>
          <p:cNvPr id="56" name="Oval 55">
            <a:hlinkClick r:id="rId18" action="ppaction://hlinksldjump"/>
          </p:cNvPr>
          <p:cNvSpPr/>
          <p:nvPr/>
        </p:nvSpPr>
        <p:spPr>
          <a:xfrm>
            <a:off x="3307087" y="888142"/>
            <a:ext cx="420392" cy="40042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009900"/>
                </a:solidFill>
              </a:rPr>
              <a:t>2</a:t>
            </a:r>
          </a:p>
        </p:txBody>
      </p:sp>
      <p:sp>
        <p:nvSpPr>
          <p:cNvPr id="68" name="Oval 67">
            <a:hlinkClick r:id="rId19" action="ppaction://hlinksldjump"/>
          </p:cNvPr>
          <p:cNvSpPr/>
          <p:nvPr/>
        </p:nvSpPr>
        <p:spPr>
          <a:xfrm>
            <a:off x="5631593" y="925783"/>
            <a:ext cx="420392" cy="40042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009900"/>
                </a:solidFill>
              </a:rPr>
              <a:t>4</a:t>
            </a:r>
          </a:p>
        </p:txBody>
      </p:sp>
      <p:pic>
        <p:nvPicPr>
          <p:cNvPr id="11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624919" y="-2815650"/>
            <a:ext cx="457200" cy="457200"/>
          </a:xfrm>
          <a:prstGeom prst="rect">
            <a:avLst/>
          </a:prstGeom>
        </p:spPr>
      </p:pic>
      <p:pic>
        <p:nvPicPr>
          <p:cNvPr id="75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495376" y="-2827564"/>
            <a:ext cx="457200" cy="457200"/>
          </a:xfrm>
          <a:prstGeom prst="rect">
            <a:avLst/>
          </a:prstGeom>
        </p:spPr>
      </p:pic>
      <p:pic>
        <p:nvPicPr>
          <p:cNvPr id="76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555537" y="-2832993"/>
            <a:ext cx="457200" cy="457200"/>
          </a:xfrm>
          <a:prstGeom prst="rect">
            <a:avLst/>
          </a:prstGeom>
        </p:spPr>
      </p:pic>
      <p:pic>
        <p:nvPicPr>
          <p:cNvPr id="77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523575" y="-2812574"/>
            <a:ext cx="457200" cy="457200"/>
          </a:xfrm>
          <a:prstGeom prst="rect">
            <a:avLst/>
          </a:prstGeom>
        </p:spPr>
      </p:pic>
      <p:pic>
        <p:nvPicPr>
          <p:cNvPr id="78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739219" y="-2701350"/>
            <a:ext cx="457200" cy="457200"/>
          </a:xfrm>
          <a:prstGeom prst="rect">
            <a:avLst/>
          </a:prstGeom>
        </p:spPr>
      </p:pic>
      <p:pic>
        <p:nvPicPr>
          <p:cNvPr id="79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853519" y="-2587050"/>
            <a:ext cx="457200" cy="457200"/>
          </a:xfrm>
          <a:prstGeom prst="rect">
            <a:avLst/>
          </a:prstGeom>
        </p:spPr>
      </p:pic>
      <p:pic>
        <p:nvPicPr>
          <p:cNvPr id="80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967819" y="-2472750"/>
            <a:ext cx="457200" cy="457200"/>
          </a:xfrm>
          <a:prstGeom prst="rect">
            <a:avLst/>
          </a:prstGeom>
        </p:spPr>
      </p:pic>
      <p:pic>
        <p:nvPicPr>
          <p:cNvPr id="81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082119" y="-2358450"/>
            <a:ext cx="457200" cy="457200"/>
          </a:xfrm>
          <a:prstGeom prst="rect">
            <a:avLst/>
          </a:prstGeom>
        </p:spPr>
      </p:pic>
      <p:pic>
        <p:nvPicPr>
          <p:cNvPr id="82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196419" y="-2244150"/>
            <a:ext cx="457200" cy="457200"/>
          </a:xfrm>
          <a:prstGeom prst="rect">
            <a:avLst/>
          </a:prstGeom>
        </p:spPr>
      </p:pic>
      <p:pic>
        <p:nvPicPr>
          <p:cNvPr id="83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310719" y="-2129850"/>
            <a:ext cx="457200" cy="457200"/>
          </a:xfrm>
          <a:prstGeom prst="rect">
            <a:avLst/>
          </a:prstGeom>
        </p:spPr>
      </p:pic>
      <p:pic>
        <p:nvPicPr>
          <p:cNvPr id="84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425019" y="-2015550"/>
            <a:ext cx="457200" cy="457200"/>
          </a:xfrm>
          <a:prstGeom prst="rect">
            <a:avLst/>
          </a:prstGeom>
        </p:spPr>
      </p:pic>
      <p:pic>
        <p:nvPicPr>
          <p:cNvPr id="95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539319" y="-1901250"/>
            <a:ext cx="457200" cy="457200"/>
          </a:xfrm>
          <a:prstGeom prst="rect">
            <a:avLst/>
          </a:prstGeom>
        </p:spPr>
      </p:pic>
      <p:pic>
        <p:nvPicPr>
          <p:cNvPr id="96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653619" y="-1786950"/>
            <a:ext cx="457200" cy="457200"/>
          </a:xfrm>
          <a:prstGeom prst="rect">
            <a:avLst/>
          </a:prstGeom>
        </p:spPr>
      </p:pic>
      <p:pic>
        <p:nvPicPr>
          <p:cNvPr id="97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767919" y="-1672650"/>
            <a:ext cx="457200" cy="457200"/>
          </a:xfrm>
          <a:prstGeom prst="rect">
            <a:avLst/>
          </a:prstGeom>
        </p:spPr>
      </p:pic>
      <p:pic>
        <p:nvPicPr>
          <p:cNvPr id="98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882219" y="-1558350"/>
            <a:ext cx="457200" cy="457200"/>
          </a:xfrm>
          <a:prstGeom prst="rect">
            <a:avLst/>
          </a:prstGeom>
        </p:spPr>
      </p:pic>
      <p:pic>
        <p:nvPicPr>
          <p:cNvPr id="99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996519" y="-1444050"/>
            <a:ext cx="457200" cy="457200"/>
          </a:xfrm>
          <a:prstGeom prst="rect">
            <a:avLst/>
          </a:prstGeom>
        </p:spPr>
      </p:pic>
      <p:pic>
        <p:nvPicPr>
          <p:cNvPr id="100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110819" y="-1329750"/>
            <a:ext cx="457200" cy="457200"/>
          </a:xfrm>
          <a:prstGeom prst="rect">
            <a:avLst/>
          </a:prstGeom>
        </p:spPr>
      </p:pic>
      <p:pic>
        <p:nvPicPr>
          <p:cNvPr id="101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225119" y="-1215450"/>
            <a:ext cx="457200" cy="457200"/>
          </a:xfrm>
          <a:prstGeom prst="rect">
            <a:avLst/>
          </a:prstGeom>
        </p:spPr>
      </p:pic>
      <p:pic>
        <p:nvPicPr>
          <p:cNvPr id="102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339419" y="-1101150"/>
            <a:ext cx="457200" cy="457200"/>
          </a:xfrm>
          <a:prstGeom prst="rect">
            <a:avLst/>
          </a:prstGeom>
        </p:spPr>
      </p:pic>
      <p:pic>
        <p:nvPicPr>
          <p:cNvPr id="103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453719" y="-986850"/>
            <a:ext cx="457200" cy="457200"/>
          </a:xfrm>
          <a:prstGeom prst="rect">
            <a:avLst/>
          </a:prstGeom>
        </p:spPr>
      </p:pic>
      <p:sp>
        <p:nvSpPr>
          <p:cNvPr id="57" name="Oval 56">
            <a:hlinkClick r:id="" action="ppaction://noaction"/>
          </p:cNvPr>
          <p:cNvSpPr/>
          <p:nvPr/>
        </p:nvSpPr>
        <p:spPr>
          <a:xfrm>
            <a:off x="4439180" y="925783"/>
            <a:ext cx="420392" cy="40042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009900"/>
                </a:solidFill>
                <a:hlinkClick r:id="rId21" action="ppaction://hlinksldjump"/>
              </a:rPr>
              <a:t>3</a:t>
            </a:r>
            <a:endParaRPr lang="en-US" sz="2700" dirty="0">
              <a:solidFill>
                <a:srgbClr val="009900"/>
              </a:solidFill>
            </a:endParaRPr>
          </a:p>
        </p:txBody>
      </p:sp>
      <p:sp>
        <p:nvSpPr>
          <p:cNvPr id="10" name="Rectangle 9">
            <a:hlinkClick r:id="rId22" action="ppaction://hlinksldjump"/>
          </p:cNvPr>
          <p:cNvSpPr/>
          <p:nvPr/>
        </p:nvSpPr>
        <p:spPr>
          <a:xfrm>
            <a:off x="10724606" y="6322423"/>
            <a:ext cx="1467394" cy="535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FFFF00"/>
                </a:solidFill>
              </a:rPr>
              <a:t>Tiếp</a:t>
            </a:r>
            <a:endParaRPr lang="en-US" sz="2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93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04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-0.27448 -0.28912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24" y="-1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042" fill="hold"/>
                                        <p:tgtEl>
                                          <p:spTgt spid="1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33333E-6 L -0.58412 -0.16527 " pathEditMode="relative" rAng="0" ptsTypes="AA">
                                      <p:cBhvr>
                                        <p:cTn id="4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06" y="-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042" fill="hold"/>
                                        <p:tgtEl>
                                          <p:spTgt spid="1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07407E-6 L 0.14987 -0.43078 " pathEditMode="relative" rAng="0" ptsTypes="AA">
                                      <p:cBhvr>
                                        <p:cTn id="5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7" y="-2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5042" fill="hold"/>
                                        <p:tgtEl>
                                          <p:spTgt spid="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59259E-6 L 0.11536 -0.52639 " pathEditMode="relative" rAng="0" ptsTypes="AA">
                                      <p:cBhvr>
                                        <p:cTn id="74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8" y="-2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audio>
              <p:cMediaNode vol="31818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31818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  <p:audio>
              <p:cMediaNode vol="31818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  <p:audio>
              <p:cMediaNode vol="31818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7"/>
                </p:tgtEl>
              </p:cMediaNode>
            </p:audio>
            <p:audio>
              <p:cMediaNode vol="31818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audio>
              <p:cMediaNode vol="31818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  <p:audio>
              <p:cMediaNode vol="31818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  <p:audio>
              <p:cMediaNode vol="31818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"/>
                </p:tgtEl>
              </p:cMediaNode>
            </p:audio>
            <p:audio>
              <p:cMediaNode vol="31818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"/>
                </p:tgtEl>
              </p:cMediaNode>
            </p:audio>
            <p:audio>
              <p:cMediaNode vol="31818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3"/>
                </p:tgtEl>
              </p:cMediaNode>
            </p:audio>
            <p:audio>
              <p:cMediaNode vol="31818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4"/>
                </p:tgtEl>
              </p:cMediaNode>
            </p:audio>
            <p:audio>
              <p:cMediaNode vol="31818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5"/>
                </p:tgtEl>
              </p:cMediaNode>
            </p:audio>
            <p:audio>
              <p:cMediaNode vol="31818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6"/>
                </p:tgtEl>
              </p:cMediaNode>
            </p:audio>
            <p:audio>
              <p:cMediaNode vol="31818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7"/>
                </p:tgtEl>
              </p:cMediaNode>
            </p:audio>
            <p:audio>
              <p:cMediaNode vol="31818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8"/>
                </p:tgtEl>
              </p:cMediaNode>
            </p:audio>
            <p:audio>
              <p:cMediaNode vol="31818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9"/>
                </p:tgtEl>
              </p:cMediaNode>
            </p:audio>
            <p:audio>
              <p:cMediaNode vol="31818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0"/>
                </p:tgtEl>
              </p:cMediaNode>
            </p:audio>
            <p:audio>
              <p:cMediaNode vol="31818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1"/>
                </p:tgtEl>
              </p:cMediaNode>
            </p:audio>
            <p:audio>
              <p:cMediaNode vol="31818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"/>
                </p:tgtEl>
              </p:cMediaNode>
            </p:audio>
            <p:audio>
              <p:cMediaNode vol="31818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3"/>
                </p:tgtEl>
              </p:cMediaNode>
            </p:audio>
          </p:childTnLst>
        </p:cTn>
      </p:par>
    </p:tnLst>
    <p:bldLst>
      <p:bldP spid="4" grpId="0" animBg="1"/>
      <p:bldP spid="56" grpId="0" animBg="1"/>
      <p:bldP spid="68" grpId="0" animBg="1"/>
      <p:bldP spid="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680" y="330798"/>
            <a:ext cx="9174479" cy="406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024" y="3841558"/>
            <a:ext cx="5365376" cy="266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2480" y="1447542"/>
            <a:ext cx="6760464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Bef>
                <a:spcPts val="600"/>
              </a:spcBef>
            </a:pP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hững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8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20683" y="4425775"/>
            <a:ext cx="39492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nl-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ách </a:t>
            </a:r>
            <a:r>
              <a:rPr lang="nl-NL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chu vi và diện tích của HCN; thước </a:t>
            </a:r>
            <a:r>
              <a:rPr lang="nl-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đo; </a:t>
            </a:r>
            <a:r>
              <a:rPr lang="nl-NL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 bàn.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Users\ADMIN\Desktop\Tai nguyen thiet ke tro choi\Bảng gỗ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114" y="5501387"/>
            <a:ext cx="1385171" cy="58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10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81088"/>
          </a:xfrm>
          <a:prstGeom prst="rect">
            <a:avLst/>
          </a:prstGeom>
        </p:spPr>
      </p:pic>
      <p:pic>
        <p:nvPicPr>
          <p:cNvPr id="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694" y="3949135"/>
            <a:ext cx="6091518" cy="236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13094" y="4538146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chu vi, diện tích của mặt bàn đang ngồi học.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680" y="330798"/>
            <a:ext cx="9174479" cy="406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852480" y="1447542"/>
            <a:ext cx="6760464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Bef>
                <a:spcPts val="600"/>
              </a:spcBef>
            </a:pP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ần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8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114" y="5501387"/>
            <a:ext cx="1385171" cy="58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33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68" y="3841557"/>
            <a:ext cx="5301502" cy="236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437831" y="4501415"/>
            <a:ext cx="3287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681" y="330798"/>
            <a:ext cx="8629426" cy="384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512911" y="1544953"/>
            <a:ext cx="67604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114" y="5501387"/>
            <a:ext cx="1385171" cy="58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15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681" y="330798"/>
            <a:ext cx="8629426" cy="384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565162" y="1544953"/>
            <a:ext cx="67604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68" y="3841557"/>
            <a:ext cx="5301502" cy="236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349348" y="4589517"/>
            <a:ext cx="3737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ADMIN\Desktop\Tai nguyen thiet ke tro choi\Bảng gỗ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114" y="5501387"/>
            <a:ext cx="1385171" cy="58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44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338950" y="528866"/>
            <a:ext cx="3726873" cy="74814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3949421" y="2081080"/>
            <a:ext cx="7281481" cy="3377611"/>
          </a:xfrm>
          <a:prstGeom prst="horizontalScroll">
            <a:avLst/>
          </a:prstGeom>
          <a:solidFill>
            <a:srgbClr val="CC00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/>
              <a:t>Trước khi thực hiện một nhiệm vụ, cần xác định những gì đã cho, cần làm gì hay tạo ra sản phẩm </a:t>
            </a:r>
            <a:r>
              <a:rPr lang="vi-VN" sz="2800" b="1"/>
              <a:t>nào</a:t>
            </a:r>
            <a:r>
              <a:rPr lang="vi-VN" sz="2800" b="1" smtClean="0"/>
              <a:t>.</a:t>
            </a:r>
            <a:r>
              <a:rPr lang="en-US" sz="2800" b="1" smtClean="0"/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32813" y="1627874"/>
            <a:ext cx="3216608" cy="4511429"/>
            <a:chOff x="1082437" y="1224464"/>
            <a:chExt cx="3216608" cy="451142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564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CF5D9BBB-33CE-4E65-8206-D29D4DEA7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2971801"/>
            <a:ext cx="10515600" cy="2067339"/>
          </a:xfrm>
        </p:spPr>
        <p:txBody>
          <a:bodyPr>
            <a:prstTxWarp prst="textChevron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en-US" sz="4400" b="1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lgerian" panose="04020705040A02060702" pitchFamily="82" charset="0"/>
                <a:cs typeface="Times New Roman" panose="02020603050405020304" pitchFamily="18" charset="0"/>
              </a:rPr>
              <a:t>TẠM BIỆT CÁC EM HỌC SINH</a:t>
            </a:r>
            <a:endParaRPr lang="en-US" sz="4400" b="1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lgerian" panose="04020705040A02060702" pitchFamily="82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200" y="-11546"/>
            <a:ext cx="5537200" cy="312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94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257206" y="0"/>
            <a:ext cx="3457933" cy="595983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 TRA BÀI CŨ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23044" y="1035667"/>
            <a:ext cx="6178732" cy="2865285"/>
            <a:chOff x="5181923" y="2918692"/>
            <a:chExt cx="8698560" cy="4906439"/>
          </a:xfrm>
        </p:grpSpPr>
        <p:sp>
          <p:nvSpPr>
            <p:cNvPr id="5" name="Rectangle 4"/>
            <p:cNvSpPr/>
            <p:nvPr/>
          </p:nvSpPr>
          <p:spPr>
            <a:xfrm>
              <a:off x="5181923" y="3540486"/>
              <a:ext cx="8632029" cy="36628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spcAft>
                  <a:spcPts val="600"/>
                </a:spcAft>
                <a:buFont typeface="Wingdings" panose="05000000000000000000" pitchFamily="2" charset="2"/>
                <a:buChar char="v"/>
              </a:pPr>
              <a:r>
                <a:rPr lang="en-US" sz="3200" b="1" dirty="0" err="1">
                  <a:solidFill>
                    <a:srgbClr val="3333CC"/>
                  </a:solidFill>
                </a:rPr>
                <a:t>Em</a:t>
              </a:r>
              <a:r>
                <a:rPr lang="en-US" sz="3200" b="1" dirty="0">
                  <a:solidFill>
                    <a:srgbClr val="3333CC"/>
                  </a:solidFill>
                </a:rPr>
                <a:t> </a:t>
              </a:r>
              <a:r>
                <a:rPr lang="en-US" sz="3200" b="1" dirty="0" err="1">
                  <a:solidFill>
                    <a:srgbClr val="3333CC"/>
                  </a:solidFill>
                </a:rPr>
                <a:t>hãy</a:t>
              </a:r>
              <a:r>
                <a:rPr lang="en-US" sz="3200" b="1" dirty="0">
                  <a:solidFill>
                    <a:srgbClr val="3333CC"/>
                  </a:solidFill>
                </a:rPr>
                <a:t> </a:t>
              </a:r>
              <a:r>
                <a:rPr lang="en-US" sz="3200" b="1" dirty="0" err="1">
                  <a:solidFill>
                    <a:srgbClr val="3333CC"/>
                  </a:solidFill>
                </a:rPr>
                <a:t>diễn</a:t>
              </a:r>
              <a:r>
                <a:rPr lang="en-US" sz="3200" b="1" dirty="0">
                  <a:solidFill>
                    <a:srgbClr val="3333CC"/>
                  </a:solidFill>
                </a:rPr>
                <a:t> </a:t>
              </a:r>
              <a:r>
                <a:rPr lang="en-US" sz="3200" b="1" dirty="0" err="1">
                  <a:solidFill>
                    <a:srgbClr val="3333CC"/>
                  </a:solidFill>
                </a:rPr>
                <a:t>đạt</a:t>
              </a:r>
              <a:r>
                <a:rPr lang="en-US" sz="3200" b="1" dirty="0">
                  <a:solidFill>
                    <a:srgbClr val="3333CC"/>
                  </a:solidFill>
                </a:rPr>
                <a:t> </a:t>
              </a:r>
              <a:r>
                <a:rPr lang="en-US" sz="3200" b="1" dirty="0" err="1">
                  <a:solidFill>
                    <a:srgbClr val="3333CC"/>
                  </a:solidFill>
                </a:rPr>
                <a:t>câu</a:t>
              </a:r>
              <a:r>
                <a:rPr lang="en-US" sz="3200" b="1" dirty="0">
                  <a:solidFill>
                    <a:srgbClr val="3333CC"/>
                  </a:solidFill>
                </a:rPr>
                <a:t> </a:t>
              </a:r>
              <a:r>
                <a:rPr lang="en-US" sz="3200" b="1" dirty="0" err="1">
                  <a:solidFill>
                    <a:srgbClr val="3333CC"/>
                  </a:solidFill>
                </a:rPr>
                <a:t>tục</a:t>
              </a:r>
              <a:r>
                <a:rPr lang="en-US" sz="3200" b="1" dirty="0">
                  <a:solidFill>
                    <a:srgbClr val="3333CC"/>
                  </a:solidFill>
                </a:rPr>
                <a:t> </a:t>
              </a:r>
              <a:r>
                <a:rPr lang="en-US" sz="3200" b="1" dirty="0" err="1">
                  <a:solidFill>
                    <a:srgbClr val="3333CC"/>
                  </a:solidFill>
                </a:rPr>
                <a:t>ngữ</a:t>
              </a:r>
              <a:r>
                <a:rPr lang="en-US" sz="3200" b="1" dirty="0">
                  <a:solidFill>
                    <a:srgbClr val="3333CC"/>
                  </a:solidFill>
                </a:rPr>
                <a:t> </a:t>
              </a:r>
              <a:r>
                <a:rPr lang="en-US" sz="3200" b="1" dirty="0" err="1">
                  <a:solidFill>
                    <a:srgbClr val="3333CC"/>
                  </a:solidFill>
                </a:rPr>
                <a:t>sau</a:t>
              </a:r>
              <a:r>
                <a:rPr lang="en-US" sz="3200" b="1" dirty="0">
                  <a:solidFill>
                    <a:srgbClr val="3333CC"/>
                  </a:solidFill>
                </a:rPr>
                <a:t> </a:t>
              </a:r>
              <a:r>
                <a:rPr lang="en-US" sz="3200" b="1" dirty="0" err="1">
                  <a:solidFill>
                    <a:srgbClr val="3333CC"/>
                  </a:solidFill>
                </a:rPr>
                <a:t>theo</a:t>
              </a:r>
              <a:r>
                <a:rPr lang="en-US" sz="3200" b="1" dirty="0">
                  <a:solidFill>
                    <a:srgbClr val="3333CC"/>
                  </a:solidFill>
                </a:rPr>
                <a:t> </a:t>
              </a:r>
              <a:r>
                <a:rPr lang="en-US" sz="3200" b="1" dirty="0" err="1">
                  <a:solidFill>
                    <a:srgbClr val="3333CC"/>
                  </a:solidFill>
                </a:rPr>
                <a:t>cách</a:t>
              </a:r>
              <a:r>
                <a:rPr lang="en-US" sz="3200" b="1" dirty="0">
                  <a:solidFill>
                    <a:srgbClr val="3333CC"/>
                  </a:solidFill>
                </a:rPr>
                <a:t> </a:t>
              </a:r>
              <a:r>
                <a:rPr lang="en-US" sz="3200" b="1" dirty="0" err="1">
                  <a:solidFill>
                    <a:srgbClr val="3333CC"/>
                  </a:solidFill>
                </a:rPr>
                <a:t>nói</a:t>
              </a:r>
              <a:r>
                <a:rPr lang="en-US" sz="3200" b="1" dirty="0">
                  <a:solidFill>
                    <a:srgbClr val="3333CC"/>
                  </a:solidFill>
                </a:rPr>
                <a:t> “</a:t>
              </a:r>
              <a:r>
                <a:rPr lang="en-US" sz="3200" b="1" dirty="0" err="1">
                  <a:solidFill>
                    <a:srgbClr val="FF0000"/>
                  </a:solidFill>
                </a:rPr>
                <a:t>Nếu</a:t>
              </a:r>
              <a:r>
                <a:rPr lang="en-US" sz="3200" b="1" dirty="0">
                  <a:solidFill>
                    <a:srgbClr val="FF0000"/>
                  </a:solidFill>
                </a:rPr>
                <a:t>…</a:t>
              </a:r>
              <a:r>
                <a:rPr lang="en-US" sz="3200" b="1" dirty="0" err="1">
                  <a:solidFill>
                    <a:srgbClr val="FF0000"/>
                  </a:solidFill>
                </a:rPr>
                <a:t>thì</a:t>
              </a:r>
              <a:r>
                <a:rPr lang="en-US" sz="3200" b="1" dirty="0">
                  <a:solidFill>
                    <a:srgbClr val="FF0000"/>
                  </a:solidFill>
                </a:rPr>
                <a:t>…</a:t>
              </a:r>
              <a:r>
                <a:rPr lang="en-US" sz="3200" b="1" dirty="0">
                  <a:solidFill>
                    <a:srgbClr val="3333CC"/>
                  </a:solidFill>
                </a:rPr>
                <a:t>”:</a:t>
              </a:r>
            </a:p>
            <a:p>
              <a:pPr algn="ctr"/>
              <a:r>
                <a:rPr lang="en-US" sz="3200" dirty="0" err="1">
                  <a:solidFill>
                    <a:srgbClr val="3333CC"/>
                  </a:solidFill>
                </a:rPr>
                <a:t>Bao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giờ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cho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đến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tháng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năm</a:t>
              </a:r>
              <a:r>
                <a:rPr lang="en-US" sz="3200" dirty="0">
                  <a:solidFill>
                    <a:srgbClr val="3333CC"/>
                  </a:solidFill>
                </a:rPr>
                <a:t/>
              </a:r>
              <a:br>
                <a:rPr lang="en-US" sz="3200" dirty="0">
                  <a:solidFill>
                    <a:srgbClr val="3333CC"/>
                  </a:solidFill>
                </a:rPr>
              </a:br>
              <a:r>
                <a:rPr lang="en-US" sz="3200" dirty="0" err="1">
                  <a:solidFill>
                    <a:srgbClr val="3333CC"/>
                  </a:solidFill>
                </a:rPr>
                <a:t>Thổi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nồi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cơm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nếp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vừa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err="1">
                  <a:solidFill>
                    <a:srgbClr val="3333CC"/>
                  </a:solidFill>
                </a:rPr>
                <a:t>nằm</a:t>
              </a:r>
              <a:r>
                <a:rPr lang="en-US" sz="3200">
                  <a:solidFill>
                    <a:srgbClr val="3333CC"/>
                  </a:solidFill>
                </a:rPr>
                <a:t> </a:t>
              </a:r>
              <a:r>
                <a:rPr lang="en-US" sz="3200" smtClean="0">
                  <a:solidFill>
                    <a:srgbClr val="3333CC"/>
                  </a:solidFill>
                </a:rPr>
                <a:t>vừa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smtClean="0">
                  <a:solidFill>
                    <a:srgbClr val="3333CC"/>
                  </a:solidFill>
                </a:rPr>
                <a:t>ăn</a:t>
              </a:r>
              <a:r>
                <a:rPr lang="en-US" sz="3200" dirty="0">
                  <a:solidFill>
                    <a:srgbClr val="3333CC"/>
                  </a:solidFill>
                </a:rPr>
                <a:t>.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5181923" y="2918692"/>
              <a:ext cx="8698560" cy="4906439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865206" y="4340637"/>
            <a:ext cx="5894409" cy="162581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 tháng năm </a:t>
            </a:r>
            <a:r>
              <a:rPr lang="nl-NL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thổi nồi cơm nếp vừa nằm, vừa ăn.</a:t>
            </a:r>
            <a:endParaRPr lang="en-US" sz="28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164729" y="1185722"/>
            <a:ext cx="4421529" cy="5013071"/>
            <a:chOff x="10163865" y="2478469"/>
            <a:chExt cx="7989387" cy="12914264"/>
          </a:xfrm>
        </p:grpSpPr>
        <p:sp>
          <p:nvSpPr>
            <p:cNvPr id="8" name="Rectangle 7"/>
            <p:cNvSpPr/>
            <p:nvPr/>
          </p:nvSpPr>
          <p:spPr>
            <a:xfrm>
              <a:off x="10335348" y="3170510"/>
              <a:ext cx="7817904" cy="70961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US" sz="28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 khi cô giáo giao</a:t>
              </a:r>
            </a:p>
            <a:p>
              <a:pPr>
                <a:spcAft>
                  <a:spcPts val="600"/>
                </a:spcAft>
              </a:pPr>
              <a:r>
                <a:rPr lang="en-US" sz="28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 vụ, để hoàn thành nhiệm vụ, các em phải biết xác định những gì đã cho, cần làm gì hay tạo ra sản phẩm nào.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0163865" y="2478469"/>
              <a:ext cx="7989387" cy="12914264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7445677" y="4423226"/>
            <a:ext cx="38596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vi-VN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xác định được nv</a:t>
            </a:r>
          </a:p>
          <a:p>
            <a:r>
              <a:rPr lang="vi-VN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 khi chúng ta thực hiện thì-&gt; bài học</a:t>
            </a:r>
          </a:p>
        </p:txBody>
      </p:sp>
    </p:spTree>
    <p:extLst>
      <p:ext uri="{BB962C8B-B14F-4D97-AF65-F5344CB8AC3E}">
        <p14:creationId xmlns:p14="http://schemas.microsoft.com/office/powerpoint/2010/main" val="256882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2792374" y="1745485"/>
            <a:ext cx="6916404" cy="18743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4000" b="1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Tiết 29 - </a:t>
            </a:r>
            <a:r>
              <a:rPr lang="vi-VN" sz="4000" b="1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dirty="0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30</a:t>
            </a:r>
            <a:endParaRPr lang="vi-VN" sz="4000" b="1" dirty="0">
              <a:ln w="28575">
                <a:noFill/>
              </a:ln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 ĐỊNH NHIỆM VỤ</a:t>
            </a:r>
            <a:endParaRPr lang="vi-VN" sz="44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loud Callout 2"/>
          <p:cNvSpPr/>
          <p:nvPr/>
        </p:nvSpPr>
        <p:spPr>
          <a:xfrm rot="20444608">
            <a:off x="9476782" y="404345"/>
            <a:ext cx="2636236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SGK-72,73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994247" y="0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8" name="Rounded Rectangle 7"/>
          <p:cNvSpPr/>
          <p:nvPr/>
        </p:nvSpPr>
        <p:spPr>
          <a:xfrm>
            <a:off x="1050307" y="4630813"/>
            <a:ext cx="4678140" cy="15740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ếch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583" y="953589"/>
            <a:ext cx="5051099" cy="3593111"/>
          </a:xfrm>
          <a:prstGeom prst="rect">
            <a:avLst/>
          </a:prstGeom>
        </p:spPr>
      </p:pic>
      <p:sp>
        <p:nvSpPr>
          <p:cNvPr id="21" name="Cloud 20"/>
          <p:cNvSpPr/>
          <p:nvPr/>
        </p:nvSpPr>
        <p:spPr>
          <a:xfrm>
            <a:off x="5889471" y="1817225"/>
            <a:ext cx="5673638" cy="3065141"/>
          </a:xfrm>
          <a:prstGeom prst="cloud">
            <a:avLst/>
          </a:prstGeom>
          <a:solidFill>
            <a:schemeClr val="bg1"/>
          </a:solidFill>
          <a:ln w="28575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 sz="230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sz="23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en-US" sz="230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3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 đôi xác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3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gì? 1’</a:t>
            </a:r>
            <a:endParaRPr lang="en-US" sz="23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6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901856" y="233456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8" name="Rounded Rectangle 7"/>
          <p:cNvSpPr/>
          <p:nvPr/>
        </p:nvSpPr>
        <p:spPr>
          <a:xfrm>
            <a:off x="1077201" y="4681541"/>
            <a:ext cx="4678140" cy="14841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ếc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007" y="1101005"/>
            <a:ext cx="4745375" cy="3414531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822576" y="1519518"/>
            <a:ext cx="5751115" cy="3818964"/>
          </a:xfrm>
          <a:prstGeom prst="roundRect">
            <a:avLst/>
          </a:prstGeom>
          <a:solidFill>
            <a:srgbClr val="FBFF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vi-VN" sz="2600" dirty="0">
                <a:solidFill>
                  <a:srgbClr val="FF0000"/>
                </a:solidFill>
              </a:rPr>
              <a:t>• </a:t>
            </a:r>
            <a:r>
              <a:rPr lang="vi-VN" sz="2600" dirty="0">
                <a:solidFill>
                  <a:srgbClr val="0070C0"/>
                </a:solidFill>
              </a:rPr>
              <a:t>Những gì đã cho là: </a:t>
            </a:r>
            <a:endParaRPr lang="en-US" sz="2600" dirty="0" smtClean="0">
              <a:solidFill>
                <a:srgbClr val="0070C0"/>
              </a:solidFill>
            </a:endParaRPr>
          </a:p>
          <a:p>
            <a:pPr marL="457200" indent="-282575">
              <a:lnSpc>
                <a:spcPct val="130000"/>
              </a:lnSpc>
              <a:buFontTx/>
              <a:buChar char="-"/>
            </a:pPr>
            <a:r>
              <a:rPr lang="vi-VN" sz="2600" dirty="0" smtClean="0">
                <a:solidFill>
                  <a:srgbClr val="C00000"/>
                </a:solidFill>
              </a:rPr>
              <a:t>Tờ </a:t>
            </a:r>
            <a:r>
              <a:rPr lang="vi-VN" sz="2600" dirty="0">
                <a:solidFill>
                  <a:srgbClr val="C00000"/>
                </a:solidFill>
              </a:rPr>
              <a:t>giấy màu xanh; </a:t>
            </a:r>
            <a:endParaRPr lang="en-US" sz="2600" dirty="0" smtClean="0">
              <a:solidFill>
                <a:srgbClr val="C00000"/>
              </a:solidFill>
            </a:endParaRPr>
          </a:p>
          <a:p>
            <a:pPr marL="457200" indent="-282575">
              <a:lnSpc>
                <a:spcPct val="130000"/>
              </a:lnSpc>
              <a:buFontTx/>
              <a:buChar char="-"/>
            </a:pPr>
            <a:r>
              <a:rPr lang="vi-VN" sz="2600" dirty="0" smtClean="0">
                <a:solidFill>
                  <a:srgbClr val="C00000"/>
                </a:solidFill>
              </a:rPr>
              <a:t>Cách </a:t>
            </a:r>
            <a:r>
              <a:rPr lang="vi-VN" sz="2600" dirty="0">
                <a:solidFill>
                  <a:srgbClr val="C00000"/>
                </a:solidFill>
              </a:rPr>
              <a:t>gấp con ếch đã được học. </a:t>
            </a:r>
            <a:endParaRPr lang="en-US" sz="2600" dirty="0" smtClean="0">
              <a:solidFill>
                <a:srgbClr val="C00000"/>
              </a:solidFill>
            </a:endParaRPr>
          </a:p>
          <a:p>
            <a:pPr>
              <a:lnSpc>
                <a:spcPct val="130000"/>
              </a:lnSpc>
            </a:pPr>
            <a:r>
              <a:rPr lang="vi-VN" sz="2600" dirty="0" smtClean="0">
                <a:solidFill>
                  <a:srgbClr val="FF0000"/>
                </a:solidFill>
              </a:rPr>
              <a:t>• </a:t>
            </a:r>
            <a:r>
              <a:rPr lang="vi-VN" sz="2600" dirty="0">
                <a:solidFill>
                  <a:srgbClr val="0070C0"/>
                </a:solidFill>
              </a:rPr>
              <a:t>Sản phẩm tạo ra là: </a:t>
            </a:r>
            <a:endParaRPr lang="en-US" sz="2600" dirty="0" smtClean="0">
              <a:solidFill>
                <a:srgbClr val="0070C0"/>
              </a:solidFill>
            </a:endParaRPr>
          </a:p>
          <a:p>
            <a:pPr>
              <a:lnSpc>
                <a:spcPct val="130000"/>
              </a:lnSpc>
            </a:pP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  </a:t>
            </a:r>
            <a:r>
              <a:rPr lang="vi-VN" sz="2600" dirty="0" smtClean="0">
                <a:solidFill>
                  <a:srgbClr val="C00000"/>
                </a:solidFill>
              </a:rPr>
              <a:t>Con </a:t>
            </a:r>
            <a:r>
              <a:rPr lang="vi-VN" sz="2600" dirty="0">
                <a:solidFill>
                  <a:srgbClr val="C00000"/>
                </a:solidFill>
              </a:rPr>
              <a:t>ếch giấy màu xanh.</a:t>
            </a:r>
            <a:endParaRPr lang="en-US" sz="2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40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1116142" y="458597"/>
            <a:ext cx="10094441" cy="1016803"/>
          </a:xfrm>
          <a:prstGeom prst="roundRect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1313" indent="-341313">
              <a:lnSpc>
                <a:spcPct val="130000"/>
              </a:lnSpc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 + 16 : 2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526728" y="1592542"/>
            <a:ext cx="786423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vi-VN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 nhiệm vụ trên, hai bạn An và Hoa xác định như sau:</a:t>
            </a:r>
            <a:endParaRPr lang="en-US" sz="23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184108"/>
              </p:ext>
            </p:extLst>
          </p:nvPr>
        </p:nvGraphicFramePr>
        <p:xfrm>
          <a:off x="858982" y="2313181"/>
          <a:ext cx="6740937" cy="3852092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0474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934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35486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Bạn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xác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định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nhiệm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vụ</a:t>
                      </a:r>
                      <a:endParaRPr lang="en-US" sz="23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Bạn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Hoa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xác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định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nhiệm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vụ</a:t>
                      </a:r>
                      <a:endParaRPr lang="en-US" sz="23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49709">
                <a:tc>
                  <a:txBody>
                    <a:bodyPr/>
                    <a:lstStyle/>
                    <a:p>
                      <a:pPr marL="0" indent="53975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Những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đã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</a:p>
                    <a:p>
                      <a:pPr marL="0" indent="53975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Dãy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phép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indent="231775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 + 16 : 2</a:t>
                      </a:r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vi-VN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Những gì đã cho: </a:t>
                      </a:r>
                      <a:endParaRPr lang="en-US" sz="2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7800" indent="-177800">
                        <a:buFontTx/>
                        <a:buChar char="-"/>
                      </a:pPr>
                      <a:r>
                        <a:rPr lang="vi-VN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Dãy phép tính 68 + 16 : 2 </a:t>
                      </a:r>
                      <a:endParaRPr lang="en-US" sz="2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7800" indent="-177800">
                        <a:buFontTx/>
                        <a:buChar char="-"/>
                      </a:pPr>
                      <a:r>
                        <a:rPr lang="vi-VN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 tắc về thứ tự ưu tiên thực hiện các phép tính.</a:t>
                      </a:r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66897">
                <a:tc>
                  <a:txBody>
                    <a:bodyPr/>
                    <a:lstStyle/>
                    <a:p>
                      <a:pPr marL="0" indent="53975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Việc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cần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287338" indent="-233363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trị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dãy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phép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Việc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cần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231775" indent="-231775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trị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dãy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phép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7896535" y="2273101"/>
            <a:ext cx="3512996" cy="3687862"/>
            <a:chOff x="7882888" y="2516012"/>
            <a:chExt cx="3512996" cy="3375012"/>
          </a:xfrm>
        </p:grpSpPr>
        <p:grpSp>
          <p:nvGrpSpPr>
            <p:cNvPr id="2" name="Group 1"/>
            <p:cNvGrpSpPr/>
            <p:nvPr/>
          </p:nvGrpSpPr>
          <p:grpSpPr>
            <a:xfrm>
              <a:off x="7882888" y="2516012"/>
              <a:ext cx="3512996" cy="3375012"/>
              <a:chOff x="1140279" y="1884501"/>
              <a:chExt cx="4353025" cy="3993026"/>
            </a:xfrm>
            <a:solidFill>
              <a:srgbClr val="FFE1FF"/>
            </a:solidFill>
          </p:grpSpPr>
          <p:sp>
            <p:nvSpPr>
              <p:cNvPr id="8" name="Rounded Rectangle 7"/>
              <p:cNvSpPr/>
              <p:nvPr/>
            </p:nvSpPr>
            <p:spPr>
              <a:xfrm>
                <a:off x="1140279" y="1884501"/>
                <a:ext cx="4353025" cy="3993026"/>
              </a:xfrm>
              <a:prstGeom prst="roundRect">
                <a:avLst/>
              </a:prstGeom>
              <a:grpFill/>
              <a:ln w="28575">
                <a:solidFill>
                  <a:srgbClr val="FF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59838" y="1884501"/>
                <a:ext cx="2113902" cy="903012"/>
              </a:xfrm>
              <a:prstGeom prst="rect">
                <a:avLst/>
              </a:prstGeom>
              <a:grpFill/>
            </p:spPr>
          </p:pic>
        </p:grpSp>
        <p:sp>
          <p:nvSpPr>
            <p:cNvPr id="10" name="Rectangle 9"/>
            <p:cNvSpPr/>
            <p:nvPr/>
          </p:nvSpPr>
          <p:spPr>
            <a:xfrm>
              <a:off x="7974355" y="3279262"/>
              <a:ext cx="3330057" cy="21125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20000"/>
                </a:lnSpc>
                <a:buFont typeface="Wingdings" panose="05000000000000000000" pitchFamily="2" charset="2"/>
                <a:buChar char="v"/>
              </a:pPr>
              <a:r>
                <a:rPr lang="en-US" sz="240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</a:t>
              </a:r>
              <a:r>
                <a:rPr lang="en-US" sz="240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hãy thảo luận</a:t>
              </a:r>
            </a:p>
            <a:p>
              <a:pPr algn="just">
                <a:lnSpc>
                  <a:spcPct val="120000"/>
                </a:lnSpc>
              </a:pP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nhóm đôi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trao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đổi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với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bạn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biết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bạn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nào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xác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định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nhiệm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vụ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đầy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đủ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hơn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?  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8935526" y="5290734"/>
            <a:ext cx="14350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</a:rPr>
              <a:t>Bạn Hoa</a:t>
            </a:r>
          </a:p>
        </p:txBody>
      </p:sp>
    </p:spTree>
    <p:extLst>
      <p:ext uri="{BB962C8B-B14F-4D97-AF65-F5344CB8AC3E}">
        <p14:creationId xmlns:p14="http://schemas.microsoft.com/office/powerpoint/2010/main" val="35245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38734" y="35972"/>
            <a:ext cx="4353220" cy="45016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3071" y="16778"/>
            <a:ext cx="695325" cy="46936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006736" y="879475"/>
            <a:ext cx="10417215" cy="5336130"/>
            <a:chOff x="647104" y="1517473"/>
            <a:chExt cx="10809675" cy="4789952"/>
          </a:xfrm>
        </p:grpSpPr>
        <p:sp>
          <p:nvSpPr>
            <p:cNvPr id="13" name="Rounded Rectangle 12"/>
            <p:cNvSpPr/>
            <p:nvPr/>
          </p:nvSpPr>
          <p:spPr>
            <a:xfrm>
              <a:off x="647104" y="1675838"/>
              <a:ext cx="6080184" cy="463158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10903" y="1913640"/>
              <a:ext cx="5567081" cy="39518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 algn="just">
                <a:lnSpc>
                  <a:spcPct val="114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vi-VN" sz="2600" dirty="0">
                  <a:solidFill>
                    <a:srgbClr val="3333CC"/>
                  </a:solidFill>
                  <a:latin typeface="Arial (Body)"/>
                </a:rPr>
                <a:t>Cô giáo giao nhiệm vụ cho mỗi bạn: </a:t>
              </a:r>
              <a:endParaRPr lang="en-US" sz="2600" dirty="0" smtClean="0">
                <a:solidFill>
                  <a:srgbClr val="3333CC"/>
                </a:solidFill>
                <a:latin typeface="Arial (Body)"/>
              </a:endParaRPr>
            </a:p>
            <a:p>
              <a:pPr marL="457200" indent="-457200" algn="just">
                <a:lnSpc>
                  <a:spcPct val="114000"/>
                </a:lnSpc>
                <a:spcAft>
                  <a:spcPts val="600"/>
                </a:spcAft>
                <a:buClr>
                  <a:srgbClr val="FF0000"/>
                </a:buClr>
                <a:buAutoNum type="alphaLcPeriod"/>
              </a:pPr>
              <a:r>
                <a:rPr lang="vi-VN" sz="2600" dirty="0" smtClean="0">
                  <a:solidFill>
                    <a:srgbClr val="3333CC"/>
                  </a:solidFill>
                  <a:latin typeface="Arial (Body)"/>
                </a:rPr>
                <a:t>Dùng </a:t>
              </a:r>
              <a:r>
                <a:rPr lang="vi-VN" sz="2600" dirty="0">
                  <a:solidFill>
                    <a:srgbClr val="3333CC"/>
                  </a:solidFill>
                  <a:latin typeface="Arial (Body)"/>
                </a:rPr>
                <a:t>một tờ giấy màu vàng để gấp và cắt thành ngôi sao năm cánh. </a:t>
              </a:r>
              <a:endParaRPr lang="en-US" sz="2600" dirty="0" smtClean="0">
                <a:solidFill>
                  <a:srgbClr val="3333CC"/>
                </a:solidFill>
                <a:latin typeface="Arial (Body)"/>
              </a:endParaRPr>
            </a:p>
            <a:p>
              <a:pPr marL="457200" indent="-457200" algn="just">
                <a:lnSpc>
                  <a:spcPct val="114000"/>
                </a:lnSpc>
                <a:spcAft>
                  <a:spcPts val="600"/>
                </a:spcAft>
                <a:buClr>
                  <a:srgbClr val="FF0000"/>
                </a:buClr>
                <a:buAutoNum type="alphaLcPeriod"/>
              </a:pPr>
              <a:r>
                <a:rPr lang="vi-VN" sz="2600" dirty="0" smtClean="0">
                  <a:solidFill>
                    <a:srgbClr val="3333CC"/>
                  </a:solidFill>
                  <a:latin typeface="Arial (Body)"/>
                </a:rPr>
                <a:t>Tạo </a:t>
              </a:r>
              <a:r>
                <a:rPr lang="vi-VN" sz="2600" dirty="0">
                  <a:solidFill>
                    <a:srgbClr val="3333CC"/>
                  </a:solidFill>
                  <a:latin typeface="Arial (Body)"/>
                </a:rPr>
                <a:t>trang trình chiếu về cơ quan tuần hoàn của con </a:t>
              </a:r>
              <a:r>
                <a:rPr lang="vi-VN" sz="2600" smtClean="0">
                  <a:solidFill>
                    <a:srgbClr val="3333CC"/>
                  </a:solidFill>
                  <a:latin typeface="Arial (Body)"/>
                </a:rPr>
                <a:t>người.</a:t>
              </a:r>
              <a:endParaRPr lang="en-US" sz="2600" smtClean="0">
                <a:solidFill>
                  <a:srgbClr val="3333CC"/>
                </a:solidFill>
                <a:latin typeface="Arial (Body)"/>
              </a:endParaRPr>
            </a:p>
            <a:p>
              <a:pPr marL="457200" indent="-457200" algn="just">
                <a:lnSpc>
                  <a:spcPct val="114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Ø"/>
              </a:pPr>
              <a:r>
                <a:rPr lang="en-US" sz="2600" smtClean="0">
                  <a:solidFill>
                    <a:srgbClr val="3333CC"/>
                  </a:solidFill>
                  <a:latin typeface="Arial (Body)"/>
                  <a:cs typeface="Arial" panose="020B0604020202020204" pitchFamily="34" charset="0"/>
                </a:rPr>
                <a:t>Em hãy thảo luận nhóm đôi để hoàn thành 2 nhiệm vụ trên 4’</a:t>
              </a:r>
              <a:endParaRPr lang="en-US" sz="2600" dirty="0" smtClean="0">
                <a:solidFill>
                  <a:srgbClr val="3333CC"/>
                </a:solidFill>
                <a:latin typeface="Arial (Body)"/>
                <a:cs typeface="Arial" panose="020B060402020202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3319" y="1517473"/>
              <a:ext cx="4263460" cy="213774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93319" y="3943141"/>
              <a:ext cx="4167374" cy="2110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56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853538" y="2628"/>
            <a:ext cx="4353220" cy="701545"/>
            <a:chOff x="4085032" y="617500"/>
            <a:chExt cx="4353220" cy="701545"/>
          </a:xfrm>
        </p:grpSpPr>
        <p:sp>
          <p:nvSpPr>
            <p:cNvPr id="4" name="Rounded Rectangle 3"/>
            <p:cNvSpPr/>
            <p:nvPr/>
          </p:nvSpPr>
          <p:spPr>
            <a:xfrm>
              <a:off x="4085032" y="617500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LUYỆN TẬP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86220" y="650123"/>
              <a:ext cx="695325" cy="647700"/>
            </a:xfrm>
            <a:prstGeom prst="rect">
              <a:avLst/>
            </a:prstGeom>
          </p:spPr>
        </p:pic>
      </p:grp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659702"/>
              </p:ext>
            </p:extLst>
          </p:nvPr>
        </p:nvGraphicFramePr>
        <p:xfrm>
          <a:off x="831273" y="872836"/>
          <a:ext cx="10667999" cy="3993587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0778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90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9876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Nhiệm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vụ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Nhiệm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vụ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25535">
                <a:tc>
                  <a:txBody>
                    <a:bodyPr/>
                    <a:lstStyle/>
                    <a:p>
                      <a:pPr marL="0" indent="53975">
                        <a:spcAft>
                          <a:spcPts val="600"/>
                        </a:spcAft>
                      </a:pP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Những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đã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2400" b="1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0" indent="53975">
                        <a:spcAft>
                          <a:spcPts val="600"/>
                        </a:spcAft>
                      </a:pPr>
                      <a:endParaRPr lang="en-US" sz="2400" b="1" baseline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53975">
                        <a:spcAft>
                          <a:spcPts val="600"/>
                        </a:spcAft>
                      </a:pPr>
                      <a:endParaRPr lang="en-US" sz="2400" b="1" baseline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53975">
                        <a:spcAft>
                          <a:spcPts val="600"/>
                        </a:spcAft>
                      </a:pPr>
                      <a:endParaRPr lang="en-US" sz="2400" b="1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53975">
                        <a:spcAft>
                          <a:spcPts val="600"/>
                        </a:spcAft>
                      </a:pPr>
                      <a:r>
                        <a:rPr lang="en-US" sz="2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Những</a:t>
                      </a:r>
                      <a:r>
                        <a:rPr lang="en-US" sz="2400" b="1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đã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2400" b="1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0" indent="53975">
                        <a:spcAft>
                          <a:spcPts val="600"/>
                        </a:spcAft>
                      </a:pPr>
                      <a:endParaRPr lang="en-US" sz="2400" b="1" baseline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53975">
                        <a:spcAft>
                          <a:spcPts val="600"/>
                        </a:spcAft>
                      </a:pPr>
                      <a:endParaRPr lang="en-US" sz="2400" b="1" baseline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53975">
                        <a:spcAft>
                          <a:spcPts val="600"/>
                        </a:spcAft>
                      </a:pPr>
                      <a:endParaRPr lang="en-US" sz="2400" b="1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88932">
                <a:tc>
                  <a:txBody>
                    <a:bodyPr/>
                    <a:lstStyle/>
                    <a:p>
                      <a:pPr marL="0" indent="53975">
                        <a:spcAft>
                          <a:spcPts val="600"/>
                        </a:spcAft>
                      </a:pP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tạo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2400" b="1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là:</a:t>
                      </a:r>
                    </a:p>
                    <a:p>
                      <a:pPr marL="0" indent="53975">
                        <a:spcAft>
                          <a:spcPts val="600"/>
                        </a:spcAft>
                      </a:pPr>
                      <a:endParaRPr lang="en-US" sz="2400" b="1" baseline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53975">
                        <a:spcAft>
                          <a:spcPts val="600"/>
                        </a:spcAft>
                      </a:pPr>
                      <a:endParaRPr lang="en-US" sz="2400" dirty="0">
                        <a:solidFill>
                          <a:srgbClr val="3333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53975">
                        <a:spcAft>
                          <a:spcPts val="600"/>
                        </a:spcAft>
                      </a:pP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tạo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231775" indent="-177800">
                        <a:spcAft>
                          <a:spcPts val="600"/>
                        </a:spcAft>
                      </a:pPr>
                      <a:endParaRPr lang="en-US" sz="2400" baseline="0" smtClean="0">
                        <a:solidFill>
                          <a:srgbClr val="3333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31775" indent="-177800">
                        <a:spcAft>
                          <a:spcPts val="600"/>
                        </a:spcAft>
                      </a:pPr>
                      <a:endParaRPr lang="en-US" sz="2400" dirty="0">
                        <a:solidFill>
                          <a:srgbClr val="3333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1053297" y="5132141"/>
            <a:ext cx="9907928" cy="104874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Trước khi thực hiện nhiệm vụ cần phải xác định được những gì đã cho, cần làm gì hay tạo ra sản phẩm nào?</a:t>
            </a:r>
            <a:endParaRPr lang="en-US" sz="2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53297" y="2145342"/>
            <a:ext cx="44053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Tờ </a:t>
            </a: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 màu vàng</a:t>
            </a:r>
          </a:p>
          <a:p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kéo </a:t>
            </a: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gấp và cắt thành ngôi sao năm cánh.</a:t>
            </a:r>
          </a:p>
        </p:txBody>
      </p:sp>
      <p:sp>
        <p:nvSpPr>
          <p:cNvPr id="6" name="Rectangle 5"/>
          <p:cNvSpPr/>
          <p:nvPr/>
        </p:nvSpPr>
        <p:spPr>
          <a:xfrm>
            <a:off x="5995686" y="2077258"/>
            <a:ext cx="53478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solidFill>
                  <a:srgbClr val="3333CC"/>
                </a:solidFill>
              </a:rPr>
              <a:t>- </a:t>
            </a:r>
            <a:r>
              <a:rPr lang="vi-VN" sz="2400" smtClean="0">
                <a:solidFill>
                  <a:srgbClr val="3333CC"/>
                </a:solidFill>
              </a:rPr>
              <a:t>Máy </a:t>
            </a:r>
            <a:r>
              <a:rPr lang="vi-VN" sz="2400">
                <a:solidFill>
                  <a:srgbClr val="3333CC"/>
                </a:solidFill>
              </a:rPr>
              <a:t>tính có phần mềm powerpoint, trong máy có ảnh cơ quan tuần hoàn của người, cách tạo bài trình chiếu</a:t>
            </a:r>
          </a:p>
        </p:txBody>
      </p:sp>
      <p:sp>
        <p:nvSpPr>
          <p:cNvPr id="9" name="Rectangle 8"/>
          <p:cNvSpPr/>
          <p:nvPr/>
        </p:nvSpPr>
        <p:spPr>
          <a:xfrm>
            <a:off x="1053297" y="4013430"/>
            <a:ext cx="30267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Ngôi </a:t>
            </a: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 năm cánh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95686" y="3972621"/>
            <a:ext cx="53823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solidFill>
                  <a:srgbClr val="3333CC"/>
                </a:solidFill>
              </a:rPr>
              <a:t>- </a:t>
            </a:r>
            <a:r>
              <a:rPr lang="vi-VN" sz="2400" smtClean="0">
                <a:solidFill>
                  <a:srgbClr val="3333CC"/>
                </a:solidFill>
              </a:rPr>
              <a:t>Trang </a:t>
            </a:r>
            <a:r>
              <a:rPr lang="vi-VN" sz="2400">
                <a:solidFill>
                  <a:srgbClr val="3333CC"/>
                </a:solidFill>
              </a:rPr>
              <a:t>trình chiếu về cơ quan tuần hoàn của con người.</a:t>
            </a:r>
          </a:p>
        </p:txBody>
      </p:sp>
    </p:spTree>
    <p:extLst>
      <p:ext uri="{BB962C8B-B14F-4D97-AF65-F5344CB8AC3E}">
        <p14:creationId xmlns:p14="http://schemas.microsoft.com/office/powerpoint/2010/main" val="167443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  <p:bldP spid="6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1" y="1612593"/>
            <a:ext cx="5415986" cy="33297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95" y="1612594"/>
            <a:ext cx="4808592" cy="33297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10847" y="5206961"/>
            <a:ext cx="109843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Nhiều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kiểu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diệt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”.</a:t>
            </a:r>
          </a:p>
          <a:p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9FCD31A-FA39-4360-90E9-321CA5B6AE54}"/>
              </a:ext>
            </a:extLst>
          </p:cNvPr>
          <p:cNvSpPr txBox="1"/>
          <p:nvPr/>
        </p:nvSpPr>
        <p:spPr>
          <a:xfrm>
            <a:off x="3145701" y="701689"/>
            <a:ext cx="5960963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i: </a:t>
            </a: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949573" y="0"/>
            <a:ext cx="4353220" cy="486564"/>
            <a:chOff x="4057737" y="593505"/>
            <a:chExt cx="4353220" cy="701545"/>
          </a:xfrm>
        </p:grpSpPr>
        <p:sp>
          <p:nvSpPr>
            <p:cNvPr id="10" name="Rounded Rectangle 9"/>
            <p:cNvSpPr/>
            <p:nvPr/>
          </p:nvSpPr>
          <p:spPr>
            <a:xfrm>
              <a:off x="4057737" y="593505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VẬN DỤNG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94959" y="612965"/>
              <a:ext cx="695907" cy="6684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576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4050</TotalTime>
  <Words>731</Words>
  <Application>Microsoft Office PowerPoint</Application>
  <PresentationFormat>Widescreen</PresentationFormat>
  <Paragraphs>91</Paragraphs>
  <Slides>17</Slides>
  <Notes>5</Notes>
  <HiddenSlides>0</HiddenSlides>
  <MMClips>21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Algerian</vt:lpstr>
      <vt:lpstr>Arial</vt:lpstr>
      <vt:lpstr>Arial (Body)</vt:lpstr>
      <vt:lpstr>Calibri</vt:lpstr>
      <vt:lpstr>Calibri Light</vt:lpstr>
      <vt:lpstr>Tahoma</vt:lpstr>
      <vt:lpstr>Times New Roman</vt:lpstr>
      <vt:lpstr>Wingdings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677</cp:revision>
  <dcterms:created xsi:type="dcterms:W3CDTF">2022-01-27T15:18:21Z</dcterms:created>
  <dcterms:modified xsi:type="dcterms:W3CDTF">2023-08-28T09:40:31Z</dcterms:modified>
</cp:coreProperties>
</file>