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395" r:id="rId3"/>
    <p:sldId id="387" r:id="rId4"/>
    <p:sldId id="257" r:id="rId5"/>
    <p:sldId id="376" r:id="rId6"/>
    <p:sldId id="391" r:id="rId7"/>
    <p:sldId id="392" r:id="rId8"/>
    <p:sldId id="389" r:id="rId9"/>
    <p:sldId id="368" r:id="rId10"/>
    <p:sldId id="393" r:id="rId11"/>
    <p:sldId id="370" r:id="rId12"/>
    <p:sldId id="394" r:id="rId13"/>
    <p:sldId id="390" r:id="rId14"/>
    <p:sldId id="39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FFE1FF"/>
    <a:srgbClr val="FF33CC"/>
    <a:srgbClr val="FCFFD9"/>
    <a:srgbClr val="F9FFAB"/>
    <a:srgbClr val="FBFFCD"/>
    <a:srgbClr val="ECFEDE"/>
    <a:srgbClr val="FFFF99"/>
    <a:srgbClr val="F7FF93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9228" autoAdjust="0"/>
  </p:normalViewPr>
  <p:slideViewPr>
    <p:cSldViewPr snapToGrid="0">
      <p:cViewPr varScale="1">
        <p:scale>
          <a:sx n="62" d="100"/>
          <a:sy n="62" d="100"/>
        </p:scale>
        <p:origin x="49" y="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907CA-8C46-46C3-AE5A-20978CE22B24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DB108-CF2B-4BA7-9F7A-E3008B01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0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308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1539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501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383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7352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1096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208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1395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6397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3486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7830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1191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2459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2768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930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5578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2016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40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230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microsoft.com/office/2007/relationships/hdphoto" Target="../media/hdphoto4.wdp"/><Relationship Id="rId14" Type="http://schemas.microsoft.com/office/2007/relationships/hdphoto" Target="../media/hdphoto6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microsoft.com/office/2007/relationships/hdphoto" Target="../media/hdphoto4.wdp"/><Relationship Id="rId14" Type="http://schemas.microsoft.com/office/2007/relationships/hdphoto" Target="../media/hdphoto6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11.png"/><Relationship Id="rId4" Type="http://schemas.microsoft.com/office/2007/relationships/hdphoto" Target="../media/hdphoto7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Nong trai\transcoder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5944"/>
            <a:ext cx="12540344" cy="7053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2" descr="C:\Users\ADMIN\Desktop\Nong trai\dep-of-vector-farm-animals (5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6290" y1="85824" x2="63306" y2="942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460" y="602618"/>
            <a:ext cx="1525856" cy="2349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4" y="290945"/>
            <a:ext cx="1194103" cy="287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81923" y="-431800"/>
            <a:ext cx="2106877" cy="2479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5" descr="C:\Users\ADMIN\Desktop\Nong trai\barn-clipart-old-macdonald-2a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33832" y1="71453" x2="7065" y2="88205"/>
                        <a14:foregroundMark x1="92527" y1="76581" x2="32745" y2="93333"/>
                        <a14:foregroundMark x1="11957" y1="84444" x2="41304" y2="95385"/>
                        <a14:foregroundMark x1="11277" y1="94530" x2="38587" y2="95043"/>
                        <a14:foregroundMark x1="90761" y1="78632" x2="49049" y2="95897"/>
                        <a14:foregroundMark x1="28397" y1="47009" x2="28940" y2="73162"/>
                        <a14:foregroundMark x1="30842" y1="57094" x2="49321" y2="57436"/>
                        <a14:foregroundMark x1="49457" y1="58462" x2="45652" y2="84103"/>
                        <a14:foregroundMark x1="79891" y1="61026" x2="52310" y2="80342"/>
                        <a14:foregroundMark x1="58832" y1="57436" x2="77174" y2="75214"/>
                        <a14:foregroundMark x1="69158" y1="57436" x2="59375" y2="64444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30" y="173397"/>
            <a:ext cx="4335152" cy="325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13" descr="C:\Users\ADMIN\Desktop\Nong trai\58fefc29c5857 (2)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904" y="1801199"/>
            <a:ext cx="2245208" cy="136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9" descr="C:\Users\ADMIN\Desktop\Nong trai\dep-of-vector-farm-animals (2)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058" b="97942" l="0" r="100000">
                        <a14:foregroundMark x1="68731" y1="22222" x2="59752" y2="32510"/>
                        <a14:backgroundMark x1="11146" y1="52675" x2="9907" y2="53498"/>
                        <a14:backgroundMark x1="8669" y1="46502" x2="5263" y2="46502"/>
                        <a14:backgroundMark x1="5882" y1="41564" x2="7740" y2="41152"/>
                        <a14:backgroundMark x1="9907" y1="28395" x2="11146" y2="29630"/>
                        <a14:backgroundMark x1="7121" y1="32922" x2="8669" y2="33745"/>
                        <a14:backgroundMark x1="17957" y1="23045" x2="17337" y2="25514"/>
                        <a14:backgroundMark x1="22910" y1="22222" x2="21672" y2="24691"/>
                        <a14:backgroundMark x1="30031" y1="28807" x2="27864" y2="30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34022" y="1900230"/>
            <a:ext cx="1020367" cy="892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1463527" y="3722961"/>
            <a:ext cx="85024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XIN CHÀO CÁC EM HỌC SINH</a:t>
            </a:r>
            <a:endParaRPr lang="en-US" sz="60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5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226" y="443344"/>
            <a:ext cx="1194103" cy="2206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813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057737" y="320143"/>
            <a:ext cx="4353220" cy="701545"/>
            <a:chOff x="4057737" y="593505"/>
            <a:chExt cx="4353220" cy="701545"/>
          </a:xfrm>
        </p:grpSpPr>
        <p:sp>
          <p:nvSpPr>
            <p:cNvPr id="15" name="Rounded Rectangle 14"/>
            <p:cNvSpPr/>
            <p:nvPr/>
          </p:nvSpPr>
          <p:spPr>
            <a:xfrm>
              <a:off x="4057737" y="593505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VẬN DỤNG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94959" y="612965"/>
              <a:ext cx="695907" cy="668437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868372" y="1550427"/>
            <a:ext cx="6258569" cy="2967785"/>
            <a:chOff x="989072" y="1503520"/>
            <a:chExt cx="6080781" cy="2967785"/>
          </a:xfrm>
        </p:grpSpPr>
        <p:sp>
          <p:nvSpPr>
            <p:cNvPr id="6" name="Round Diagonal Corner Rectangle 5"/>
            <p:cNvSpPr/>
            <p:nvPr/>
          </p:nvSpPr>
          <p:spPr>
            <a:xfrm>
              <a:off x="989072" y="1503520"/>
              <a:ext cx="6080781" cy="2967785"/>
            </a:xfrm>
            <a:prstGeom prst="round2DiagRect">
              <a:avLst/>
            </a:prstGeom>
            <a:solidFill>
              <a:schemeClr val="bg1"/>
            </a:solidFill>
            <a:ln w="28575">
              <a:noFill/>
            </a:ln>
            <a:effectLst>
              <a:glow rad="1016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95378" y="1722686"/>
              <a:ext cx="5702949" cy="24622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 algn="just">
                <a:lnSpc>
                  <a:spcPct val="120000"/>
                </a:lnSpc>
                <a:buClr>
                  <a:srgbClr val="FF0000"/>
                </a:buClr>
                <a:buFont typeface="Wingdings" panose="05000000000000000000" pitchFamily="2" charset="2"/>
                <a:buChar char="v"/>
              </a:pPr>
              <a:r>
                <a:rPr lang="vi-VN" sz="2400" dirty="0">
                  <a:solidFill>
                    <a:srgbClr val="3333CC"/>
                  </a:solidFill>
                </a:rPr>
                <a:t>Mẹ giao cho An dùng phần mềm Notepad để nhập câu tục ngữ sau (không cần gõ dấu): </a:t>
              </a:r>
              <a:endParaRPr lang="en-US" sz="2400" dirty="0" smtClean="0">
                <a:solidFill>
                  <a:srgbClr val="3333CC"/>
                </a:solidFill>
              </a:endParaRPr>
            </a:p>
            <a:p>
              <a:pPr marL="349250" algn="just">
                <a:lnSpc>
                  <a:spcPct val="120000"/>
                </a:lnSpc>
                <a:spcBef>
                  <a:spcPts val="600"/>
                </a:spcBef>
                <a:buClr>
                  <a:srgbClr val="FF0000"/>
                </a:buClr>
              </a:pPr>
              <a:r>
                <a:rPr lang="en-US" sz="2400" dirty="0" smtClean="0">
                  <a:solidFill>
                    <a:srgbClr val="FF0000"/>
                  </a:solidFill>
                </a:rPr>
                <a:t>    </a:t>
              </a:r>
              <a:r>
                <a:rPr lang="vi-VN" sz="2400" dirty="0" smtClean="0">
                  <a:solidFill>
                    <a:srgbClr val="FF0000"/>
                  </a:solidFill>
                </a:rPr>
                <a:t>"</a:t>
              </a:r>
              <a:r>
                <a:rPr lang="vi-VN" sz="2400" dirty="0">
                  <a:solidFill>
                    <a:srgbClr val="FF0000"/>
                  </a:solidFill>
                </a:rPr>
                <a:t>Chuồn chuồn bay thấp thì </a:t>
              </a:r>
              <a:r>
                <a:rPr lang="vi-VN" sz="2400" dirty="0" smtClean="0">
                  <a:solidFill>
                    <a:srgbClr val="FF0000"/>
                  </a:solidFill>
                </a:rPr>
                <a:t>mưa </a:t>
              </a:r>
              <a:endParaRPr lang="en-US" sz="2400" dirty="0" smtClean="0">
                <a:solidFill>
                  <a:srgbClr val="FF0000"/>
                </a:solidFill>
              </a:endParaRPr>
            </a:p>
            <a:p>
              <a:pPr marL="349250" algn="just">
                <a:lnSpc>
                  <a:spcPct val="120000"/>
                </a:lnSpc>
                <a:spcBef>
                  <a:spcPts val="600"/>
                </a:spcBef>
                <a:buClr>
                  <a:srgbClr val="FF0000"/>
                </a:buClr>
              </a:pPr>
              <a:r>
                <a:rPr lang="en-US" sz="2400" dirty="0" smtClean="0">
                  <a:solidFill>
                    <a:srgbClr val="FF0000"/>
                  </a:solidFill>
                </a:rPr>
                <a:t>  </a:t>
              </a:r>
              <a:r>
                <a:rPr lang="vi-VN" sz="2400" dirty="0" smtClean="0">
                  <a:solidFill>
                    <a:srgbClr val="FF0000"/>
                  </a:solidFill>
                </a:rPr>
                <a:t>Bay </a:t>
              </a:r>
              <a:r>
                <a:rPr lang="vi-VN" sz="2400" dirty="0">
                  <a:solidFill>
                    <a:srgbClr val="FF0000"/>
                  </a:solidFill>
                </a:rPr>
                <a:t>cao thì nắng, bay vừa thì </a:t>
              </a:r>
              <a:r>
                <a:rPr lang="vi-VN" sz="2400" dirty="0" smtClean="0">
                  <a:solidFill>
                    <a:srgbClr val="FF0000"/>
                  </a:solidFill>
                </a:rPr>
                <a:t>râm</a:t>
              </a:r>
              <a:r>
                <a:rPr lang="en-US" sz="2400" smtClean="0">
                  <a:solidFill>
                    <a:srgbClr val="FF0000"/>
                  </a:solidFill>
                </a:rPr>
                <a:t>.</a:t>
              </a:r>
              <a:r>
                <a:rPr lang="vi-VN" sz="2400" smtClean="0">
                  <a:solidFill>
                    <a:srgbClr val="FF0000"/>
                  </a:solidFill>
                </a:rPr>
                <a:t>"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0657" y="1419961"/>
            <a:ext cx="4146237" cy="31946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2111" l="4297" r="100000"/>
                    </a14:imgEffect>
                  </a14:imgLayer>
                </a14:imgProps>
              </a:ext>
            </a:extLst>
          </a:blip>
          <a:srcRect l="10754" b="8545"/>
          <a:stretch/>
        </p:blipFill>
        <p:spPr>
          <a:xfrm>
            <a:off x="2252815" y="4825284"/>
            <a:ext cx="872526" cy="1222069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3137719" y="4907173"/>
            <a:ext cx="6532659" cy="1079570"/>
          </a:xfrm>
          <a:prstGeom prst="roundRect">
            <a:avLst/>
          </a:prstGeom>
          <a:solidFill>
            <a:srgbClr val="C0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/>
              <a:t>Theo em, An nên chia công việc </a:t>
            </a:r>
            <a:r>
              <a:rPr lang="vi-VN" sz="2400" b="1"/>
              <a:t>mẹ </a:t>
            </a:r>
            <a:r>
              <a:rPr lang="vi-VN" sz="2400" b="1" smtClean="0"/>
              <a:t>giao</a:t>
            </a:r>
            <a:r>
              <a:rPr lang="en-US" sz="2400" b="1" smtClean="0"/>
              <a:t> </a:t>
            </a:r>
            <a:r>
              <a:rPr lang="vi-VN" sz="2400" b="1" smtClean="0"/>
              <a:t> </a:t>
            </a:r>
            <a:r>
              <a:rPr lang="vi-VN" sz="2400" b="1" dirty="0"/>
              <a:t>thành những việc nhỏ hơn như thế </a:t>
            </a:r>
            <a:r>
              <a:rPr lang="vi-VN" sz="2400" b="1"/>
              <a:t>nào</a:t>
            </a:r>
            <a:r>
              <a:rPr lang="vi-VN" sz="2400" b="1" smtClean="0"/>
              <a:t>?</a:t>
            </a:r>
            <a:r>
              <a:rPr lang="en-US" sz="2400" b="1" smtClean="0"/>
              <a:t> 1’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543553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057737" y="320143"/>
            <a:ext cx="4353220" cy="701545"/>
            <a:chOff x="4057737" y="593505"/>
            <a:chExt cx="4353220" cy="701545"/>
          </a:xfrm>
        </p:grpSpPr>
        <p:sp>
          <p:nvSpPr>
            <p:cNvPr id="15" name="Rounded Rectangle 14"/>
            <p:cNvSpPr/>
            <p:nvPr/>
          </p:nvSpPr>
          <p:spPr>
            <a:xfrm>
              <a:off x="4057737" y="593505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VẬN DỤNG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94959" y="612965"/>
              <a:ext cx="695907" cy="668437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868372" y="1550427"/>
            <a:ext cx="6747770" cy="4407260"/>
            <a:chOff x="989072" y="1503520"/>
            <a:chExt cx="6080781" cy="3530859"/>
          </a:xfrm>
        </p:grpSpPr>
        <p:sp>
          <p:nvSpPr>
            <p:cNvPr id="6" name="Round Diagonal Corner Rectangle 5"/>
            <p:cNvSpPr/>
            <p:nvPr/>
          </p:nvSpPr>
          <p:spPr>
            <a:xfrm>
              <a:off x="989072" y="1503520"/>
              <a:ext cx="6080781" cy="3530859"/>
            </a:xfrm>
            <a:prstGeom prst="round2DiagRect">
              <a:avLst/>
            </a:prstGeom>
            <a:solidFill>
              <a:schemeClr val="bg1"/>
            </a:solidFill>
            <a:ln w="28575">
              <a:noFill/>
            </a:ln>
            <a:effectLst>
              <a:glow rad="1016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77988" y="1783113"/>
              <a:ext cx="5702949" cy="18493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lvl="0" indent="-342900">
                <a:buFont typeface="Wingdings" panose="05000000000000000000" pitchFamily="2" charset="2"/>
                <a:buChar char="v"/>
              </a:pPr>
              <a:r>
                <a:rPr lang="en-US" sz="2400">
                  <a:solidFill>
                    <a:srgbClr val="3333CC"/>
                  </a:solidFill>
                  <a:latin typeface="Arial (Body)"/>
                </a:rPr>
                <a:t>Để nhập câu tục ngữ như trên, ta </a:t>
              </a:r>
              <a:r>
                <a:rPr lang="en-US" sz="2400" smtClean="0">
                  <a:solidFill>
                    <a:srgbClr val="3333CC"/>
                  </a:solidFill>
                  <a:latin typeface="Arial (Body)"/>
                </a:rPr>
                <a:t>có</a:t>
              </a:r>
            </a:p>
            <a:p>
              <a:pPr lvl="0"/>
              <a:r>
                <a:rPr lang="en-US" sz="2400" smtClean="0">
                  <a:solidFill>
                    <a:srgbClr val="3333CC"/>
                  </a:solidFill>
                  <a:latin typeface="Arial (Body)"/>
                </a:rPr>
                <a:t>thể </a:t>
              </a:r>
              <a:r>
                <a:rPr lang="en-US" sz="2400">
                  <a:solidFill>
                    <a:srgbClr val="3333CC"/>
                  </a:solidFill>
                  <a:latin typeface="Arial (Body)"/>
                </a:rPr>
                <a:t>chia thành những việc nhỏ hơn như sau:</a:t>
              </a:r>
            </a:p>
            <a:p>
              <a:r>
                <a:rPr lang="en-US" sz="2400">
                  <a:solidFill>
                    <a:srgbClr val="3333CC"/>
                  </a:solidFill>
                  <a:latin typeface="Arial (Body)"/>
                </a:rPr>
                <a:t>	</a:t>
              </a:r>
              <a:r>
                <a:rPr lang="en-US" sz="2400" b="1" smtClean="0">
                  <a:solidFill>
                    <a:srgbClr val="3333CC"/>
                  </a:solidFill>
                  <a:latin typeface="Arial (Body)"/>
                </a:rPr>
                <a:t>B1</a:t>
              </a:r>
              <a:r>
                <a:rPr lang="en-US" sz="2400" smtClean="0">
                  <a:solidFill>
                    <a:srgbClr val="3333CC"/>
                  </a:solidFill>
                  <a:latin typeface="Arial (Body)"/>
                </a:rPr>
                <a:t>: </a:t>
              </a:r>
              <a:r>
                <a:rPr lang="en-US" sz="2400">
                  <a:solidFill>
                    <a:srgbClr val="3333CC"/>
                  </a:solidFill>
                  <a:latin typeface="Arial (Body)"/>
                </a:rPr>
                <a:t>Khởi động máy tính</a:t>
              </a:r>
            </a:p>
            <a:p>
              <a:r>
                <a:rPr lang="en-US" sz="2400" smtClean="0">
                  <a:solidFill>
                    <a:srgbClr val="3333CC"/>
                  </a:solidFill>
                  <a:latin typeface="Arial (Body)"/>
                </a:rPr>
                <a:t>	</a:t>
              </a:r>
              <a:r>
                <a:rPr lang="en-US" sz="2400" b="1" smtClean="0">
                  <a:solidFill>
                    <a:srgbClr val="3333CC"/>
                  </a:solidFill>
                  <a:latin typeface="Arial (Body)"/>
                </a:rPr>
                <a:t>B2</a:t>
              </a:r>
              <a:r>
                <a:rPr lang="en-US" sz="2400" smtClean="0">
                  <a:solidFill>
                    <a:srgbClr val="3333CC"/>
                  </a:solidFill>
                  <a:latin typeface="Arial (Body)"/>
                </a:rPr>
                <a:t>: </a:t>
              </a:r>
              <a:r>
                <a:rPr lang="en-US" sz="2400">
                  <a:solidFill>
                    <a:srgbClr val="3333CC"/>
                  </a:solidFill>
                  <a:latin typeface="Arial (Body)"/>
                </a:rPr>
                <a:t>Mở phần mềm notepad</a:t>
              </a:r>
            </a:p>
            <a:p>
              <a:r>
                <a:rPr lang="en-US" sz="2400" smtClean="0">
                  <a:solidFill>
                    <a:srgbClr val="3333CC"/>
                  </a:solidFill>
                  <a:latin typeface="Arial (Body)"/>
                </a:rPr>
                <a:t>	</a:t>
              </a:r>
              <a:r>
                <a:rPr lang="en-US" sz="2400" b="1" smtClean="0">
                  <a:solidFill>
                    <a:srgbClr val="3333CC"/>
                  </a:solidFill>
                  <a:latin typeface="Arial (Body)"/>
                </a:rPr>
                <a:t>B3</a:t>
              </a:r>
              <a:r>
                <a:rPr lang="en-US" sz="2400" smtClean="0">
                  <a:solidFill>
                    <a:srgbClr val="3333CC"/>
                  </a:solidFill>
                  <a:latin typeface="Arial (Body)"/>
                </a:rPr>
                <a:t>: Gõ </a:t>
              </a:r>
              <a:r>
                <a:rPr lang="en-US" sz="2400">
                  <a:solidFill>
                    <a:srgbClr val="3333CC"/>
                  </a:solidFill>
                  <a:latin typeface="Arial (Body)"/>
                </a:rPr>
                <a:t>câu tục ngữ vào cửa sổ làm việc của </a:t>
              </a:r>
              <a:r>
                <a:rPr lang="en-US" sz="2400" smtClean="0">
                  <a:solidFill>
                    <a:srgbClr val="3333CC"/>
                  </a:solidFill>
                  <a:latin typeface="Arial (Body)"/>
                </a:rPr>
                <a:t>notepad</a:t>
              </a:r>
              <a:endParaRPr lang="en-US" sz="2400">
                <a:solidFill>
                  <a:srgbClr val="3333CC"/>
                </a:solidFill>
                <a:latin typeface="Arial (Body)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5780" y="1419961"/>
            <a:ext cx="3631114" cy="453772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078010" y="4361275"/>
            <a:ext cx="65381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US" sz="2400">
                <a:solidFill>
                  <a:srgbClr val="FF0000"/>
                </a:solidFill>
                <a:latin typeface="Arial (Body)"/>
              </a:rPr>
              <a:t>Một số công việc có thể chia thành những việc nhỏ hơn. Một số việc nhỏ có thể thực hiện nhờ máy tính.</a:t>
            </a:r>
          </a:p>
        </p:txBody>
      </p:sp>
    </p:spTree>
    <p:extLst>
      <p:ext uri="{BB962C8B-B14F-4D97-AF65-F5344CB8AC3E}">
        <p14:creationId xmlns:p14="http://schemas.microsoft.com/office/powerpoint/2010/main" val="698290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338950" y="528866"/>
            <a:ext cx="3726873" cy="748145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4230803" y="2081080"/>
            <a:ext cx="6919418" cy="3496760"/>
          </a:xfrm>
          <a:prstGeom prst="horizontalScroll">
            <a:avLst/>
          </a:prstGeom>
          <a:solidFill>
            <a:srgbClr val="CC00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nhờ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864069" y="1695109"/>
            <a:ext cx="3216608" cy="4511429"/>
            <a:chOff x="1082437" y="1224464"/>
            <a:chExt cx="3216608" cy="451142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2437" y="1224464"/>
              <a:ext cx="3216608" cy="4511429"/>
            </a:xfrm>
            <a:prstGeom prst="rect">
              <a:avLst/>
            </a:prstGeom>
          </p:spPr>
        </p:pic>
        <p:sp>
          <p:nvSpPr>
            <p:cNvPr id="9" name="Oval 8"/>
            <p:cNvSpPr/>
            <p:nvPr/>
          </p:nvSpPr>
          <p:spPr>
            <a:xfrm>
              <a:off x="3739488" y="1624083"/>
              <a:ext cx="450376" cy="464025"/>
            </a:xfrm>
            <a:prstGeom prst="ellipse">
              <a:avLst/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3182206" y="1924335"/>
              <a:ext cx="297976" cy="302526"/>
            </a:xfrm>
            <a:prstGeom prst="ellipse">
              <a:avLst/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84031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Nong trai\transcoder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5944"/>
            <a:ext cx="12540344" cy="7053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2" descr="C:\Users\ADMIN\Desktop\Nong trai\dep-of-vector-farm-animals (5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6290" y1="85824" x2="63306" y2="942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3701" y="1215185"/>
            <a:ext cx="1075099" cy="113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01" y="720025"/>
            <a:ext cx="1194103" cy="136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81923" y="-431800"/>
            <a:ext cx="2106877" cy="2479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5" descr="C:\Users\ADMIN\Desktop\Nong trai\barn-clipart-old-macdonald-2a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33832" y1="71453" x2="7065" y2="88205"/>
                        <a14:foregroundMark x1="92527" y1="76581" x2="32745" y2="93333"/>
                        <a14:foregroundMark x1="11957" y1="84444" x2="41304" y2="95385"/>
                        <a14:foregroundMark x1="11277" y1="94530" x2="38587" y2="95043"/>
                        <a14:foregroundMark x1="90761" y1="78632" x2="49049" y2="95897"/>
                        <a14:foregroundMark x1="28397" y1="47009" x2="28940" y2="73162"/>
                        <a14:foregroundMark x1="30842" y1="57094" x2="49321" y2="57436"/>
                        <a14:foregroundMark x1="49457" y1="58462" x2="45652" y2="84103"/>
                        <a14:foregroundMark x1="79891" y1="61026" x2="52310" y2="80342"/>
                        <a14:foregroundMark x1="58832" y1="57436" x2="77174" y2="75214"/>
                        <a14:foregroundMark x1="69158" y1="57436" x2="59375" y2="64444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30" y="173397"/>
            <a:ext cx="3744687" cy="325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13" descr="C:\Users\ADMIN\Desktop\Nong trai\58fefc29c5857 (2)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904" y="1801199"/>
            <a:ext cx="2245208" cy="136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9" descr="C:\Users\ADMIN\Desktop\Nong trai\dep-of-vector-farm-animals (2)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058" b="97942" l="0" r="100000">
                        <a14:foregroundMark x1="68731" y1="22222" x2="59752" y2="32510"/>
                        <a14:backgroundMark x1="11146" y1="52675" x2="9907" y2="53498"/>
                        <a14:backgroundMark x1="8669" y1="46502" x2="5263" y2="46502"/>
                        <a14:backgroundMark x1="5882" y1="41564" x2="7740" y2="41152"/>
                        <a14:backgroundMark x1="9907" y1="28395" x2="11146" y2="29630"/>
                        <a14:backgroundMark x1="7121" y1="32922" x2="8669" y2="33745"/>
                        <a14:backgroundMark x1="17957" y1="23045" x2="17337" y2="25514"/>
                        <a14:backgroundMark x1="22910" y1="22222" x2="21672" y2="24691"/>
                        <a14:backgroundMark x1="30031" y1="28807" x2="27864" y2="30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34022" y="1900230"/>
            <a:ext cx="1020367" cy="892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1463527" y="3722961"/>
            <a:ext cx="85024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XIN CHÀO CÁC EM HỌC SINH</a:t>
            </a:r>
            <a:endParaRPr lang="en-US" sz="60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44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901856" y="233457"/>
            <a:ext cx="4353220" cy="57336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TÌNH HUỐNG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004094" y="1495973"/>
            <a:ext cx="3667878" cy="4267518"/>
            <a:chOff x="2020654" y="1445685"/>
            <a:chExt cx="3762403" cy="472152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20654" y="1445685"/>
              <a:ext cx="3762403" cy="4721525"/>
            </a:xfrm>
            <a:prstGeom prst="rect">
              <a:avLst/>
            </a:prstGeom>
          </p:spPr>
        </p:pic>
        <p:grpSp>
          <p:nvGrpSpPr>
            <p:cNvPr id="10" name="Group 9"/>
            <p:cNvGrpSpPr/>
            <p:nvPr/>
          </p:nvGrpSpPr>
          <p:grpSpPr>
            <a:xfrm>
              <a:off x="4157348" y="3254187"/>
              <a:ext cx="401203" cy="890709"/>
              <a:chOff x="8890713" y="2716305"/>
              <a:chExt cx="401203" cy="890709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0" b="100000" l="0" r="1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890713" y="2716305"/>
                <a:ext cx="401203" cy="890709"/>
              </a:xfrm>
              <a:prstGeom prst="rect">
                <a:avLst/>
              </a:prstGeom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8824" b="100000" l="0" r="100000"/>
                        </a14:imgEffect>
                      </a14:imgLayer>
                    </a14:imgProps>
                  </a:ext>
                </a:extLst>
              </a:blip>
              <a:srcRect l="59082" b="11269"/>
              <a:stretch/>
            </p:blipFill>
            <p:spPr>
              <a:xfrm>
                <a:off x="8928714" y="2899161"/>
                <a:ext cx="363202" cy="524996"/>
              </a:xfrm>
              <a:prstGeom prst="rect">
                <a:avLst/>
              </a:prstGeom>
            </p:spPr>
          </p:pic>
        </p:grp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119214" y="3239288"/>
              <a:ext cx="395509" cy="395509"/>
            </a:xfrm>
            <a:prstGeom prst="rect">
              <a:avLst/>
            </a:prstGeom>
          </p:spPr>
        </p:pic>
        <p:sp>
          <p:nvSpPr>
            <p:cNvPr id="12" name="Oval 11"/>
            <p:cNvSpPr/>
            <p:nvPr/>
          </p:nvSpPr>
          <p:spPr>
            <a:xfrm>
              <a:off x="3805518" y="3254187"/>
              <a:ext cx="389831" cy="89070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ounded Rectangular Callout 13"/>
          <p:cNvSpPr/>
          <p:nvPr/>
        </p:nvSpPr>
        <p:spPr>
          <a:xfrm>
            <a:off x="809033" y="1223681"/>
            <a:ext cx="3092823" cy="2321182"/>
          </a:xfrm>
          <a:prstGeom prst="wedgeRoundRectCallout">
            <a:avLst>
              <a:gd name="adj1" fmla="val 66807"/>
              <a:gd name="adj2" fmla="val 3066"/>
              <a:gd name="adj3" fmla="val 16667"/>
            </a:avLst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gái ơi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hồng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Con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cắm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tươi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lâu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nhé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ounded Rectangular Callout 14"/>
          <p:cNvSpPr/>
          <p:nvPr/>
        </p:nvSpPr>
        <p:spPr>
          <a:xfrm>
            <a:off x="7203140" y="1983186"/>
            <a:ext cx="1386678" cy="771538"/>
          </a:xfrm>
          <a:prstGeom prst="wedgeRoundRectCallout">
            <a:avLst>
              <a:gd name="adj1" fmla="val -52076"/>
              <a:gd name="adj2" fmla="val 87883"/>
              <a:gd name="adj3" fmla="val 16667"/>
            </a:avLst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Vâng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ạ!</a:t>
            </a:r>
            <a:endPara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671972" y="4022288"/>
            <a:ext cx="3729091" cy="211229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Để </a:t>
            </a:r>
            <a:r>
              <a:rPr lang="en-US" sz="280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biết bạn Mơ đã làm gì để hoàn </a:t>
            </a:r>
            <a:r>
              <a:rPr lang="en-US" sz="280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thành công việc mẹ giao, </a:t>
            </a:r>
            <a:r>
              <a:rPr lang="en-US" sz="280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</a:t>
            </a:r>
            <a:r>
              <a:rPr lang="en-US" sz="280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học</a:t>
            </a:r>
            <a:endParaRPr lang="en-US" sz="28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10113" y="5928763"/>
            <a:ext cx="15140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1" smtClean="0"/>
              <a:t>Hình 31.1</a:t>
            </a:r>
            <a:endParaRPr lang="en-US" i="1"/>
          </a:p>
        </p:txBody>
      </p:sp>
    </p:spTree>
    <p:extLst>
      <p:ext uri="{BB962C8B-B14F-4D97-AF65-F5344CB8AC3E}">
        <p14:creationId xmlns:p14="http://schemas.microsoft.com/office/powerpoint/2010/main" val="407072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05E2FA4-701D-4C92-898E-7EE4AF07FEBA}"/>
              </a:ext>
            </a:extLst>
          </p:cNvPr>
          <p:cNvSpPr txBox="1"/>
          <p:nvPr/>
        </p:nvSpPr>
        <p:spPr>
          <a:xfrm>
            <a:off x="1742536" y="1365919"/>
            <a:ext cx="8609162" cy="268688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US" sz="4000" b="1" smtClean="0">
                <a:ln w="28575">
                  <a:noFill/>
                </a:ln>
                <a:solidFill>
                  <a:srgbClr val="00B05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Tiết 32 - </a:t>
            </a:r>
            <a:r>
              <a:rPr lang="vi-VN" sz="4000" b="1" smtClean="0">
                <a:ln w="28575">
                  <a:noFill/>
                </a:ln>
                <a:solidFill>
                  <a:srgbClr val="00B05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BÀI </a:t>
            </a:r>
            <a:r>
              <a:rPr lang="en-US" sz="4000" b="1" dirty="0" smtClean="0">
                <a:ln w="28575">
                  <a:noFill/>
                </a:ln>
                <a:solidFill>
                  <a:srgbClr val="00B05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31</a:t>
            </a:r>
            <a:endParaRPr lang="vi-VN" sz="4000" b="1" dirty="0">
              <a:ln w="28575">
                <a:noFill/>
              </a:ln>
              <a:solidFill>
                <a:srgbClr val="00B05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ts val="1200"/>
              </a:spcBef>
            </a:pP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 NHỎ CÔNG VIỆC VÀ SỰ TRỢ GIÚP CỦA MÁY TÍNH</a:t>
            </a:r>
            <a:endParaRPr lang="vi-VN" sz="4400" b="1" dirty="0">
              <a:ln w="28575"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Cloud Callout 2"/>
          <p:cNvSpPr/>
          <p:nvPr/>
        </p:nvSpPr>
        <p:spPr>
          <a:xfrm rot="20444608">
            <a:off x="9476782" y="404345"/>
            <a:ext cx="2636236" cy="1085556"/>
          </a:xfrm>
          <a:prstGeom prst="cloudCallout">
            <a:avLst>
              <a:gd name="adj1" fmla="val -58278"/>
              <a:gd name="adj2" fmla="val 4731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SGK-74,75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642216" y="-33723"/>
            <a:ext cx="4353220" cy="54730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10006"/>
              <a:ext cx="722412" cy="665379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929252" y="1455193"/>
            <a:ext cx="4031203" cy="3658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1313" indent="-341313">
              <a:lnSpc>
                <a:spcPct val="130000"/>
              </a:lnSpc>
              <a:spcAft>
                <a:spcPts val="800"/>
              </a:spcAft>
            </a:pPr>
            <a:r>
              <a:rPr lang="vi-VN" sz="2400" b="1" dirty="0" smtClean="0">
                <a:solidFill>
                  <a:srgbClr val="FF0000"/>
                </a:solidFill>
              </a:rPr>
              <a:t>a. </a:t>
            </a:r>
            <a:r>
              <a:rPr lang="vi-VN" sz="2400" b="1" dirty="0" smtClean="0">
                <a:solidFill>
                  <a:srgbClr val="3333CC"/>
                </a:solidFill>
              </a:rPr>
              <a:t>Bạn </a:t>
            </a:r>
            <a:r>
              <a:rPr lang="vi-VN" sz="2400" b="1" dirty="0">
                <a:solidFill>
                  <a:srgbClr val="3333CC"/>
                </a:solidFill>
              </a:rPr>
              <a:t>Mơ đã chia công việc mẹ giao thành hai việc nhỏ như sau: </a:t>
            </a:r>
            <a:endParaRPr lang="en-US" sz="2400" b="1" dirty="0" smtClean="0">
              <a:solidFill>
                <a:srgbClr val="3333CC"/>
              </a:solidFill>
            </a:endParaRPr>
          </a:p>
          <a:p>
            <a:pPr marL="627063" indent="-285750">
              <a:lnSpc>
                <a:spcPct val="130000"/>
              </a:lnSpc>
              <a:spcAft>
                <a:spcPts val="800"/>
              </a:spcAft>
              <a:buSzPct val="120000"/>
              <a:buFont typeface="Calibri" panose="020F0502020204030204" pitchFamily="34" charset="0"/>
              <a:buChar char="•"/>
            </a:pP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Cắm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bình.</a:t>
            </a:r>
          </a:p>
          <a:p>
            <a:pPr marL="627063" indent="-285750">
              <a:lnSpc>
                <a:spcPct val="130000"/>
              </a:lnSpc>
              <a:spcAft>
                <a:spcPts val="800"/>
              </a:spcAft>
              <a:buSzPct val="120000"/>
              <a:buFont typeface="Calibri" panose="020F0502020204030204" pitchFamily="34" charset="0"/>
              <a:buChar char="•"/>
            </a:pPr>
            <a:r>
              <a:rPr lang="vi-VN" sz="2400" smtClean="0">
                <a:solidFill>
                  <a:srgbClr val="3333CC"/>
                </a:solidFill>
              </a:rPr>
              <a:t>Nhờ </a:t>
            </a:r>
            <a:r>
              <a:rPr lang="vi-VN" sz="2400" dirty="0">
                <a:solidFill>
                  <a:srgbClr val="3333CC"/>
                </a:solidFill>
              </a:rPr>
              <a:t>bố tìm trên Internet cách giữ cho hoa </a:t>
            </a:r>
            <a:r>
              <a:rPr lang="en-US" sz="2400" dirty="0" err="1">
                <a:solidFill>
                  <a:srgbClr val="3333CC"/>
                </a:solidFill>
              </a:rPr>
              <a:t>hồng</a:t>
            </a:r>
            <a:r>
              <a:rPr lang="en-US" sz="2400" dirty="0">
                <a:solidFill>
                  <a:srgbClr val="3333CC"/>
                </a:solidFill>
              </a:rPr>
              <a:t> </a:t>
            </a:r>
            <a:r>
              <a:rPr lang="vi-VN" sz="2400" dirty="0">
                <a:solidFill>
                  <a:srgbClr val="3333CC"/>
                </a:solidFill>
              </a:rPr>
              <a:t>tươi lâu.</a:t>
            </a:r>
            <a:endParaRPr lang="en-US" sz="2400" b="1" dirty="0">
              <a:solidFill>
                <a:srgbClr val="3333CC"/>
              </a:solidFill>
            </a:endParaRPr>
          </a:p>
        </p:txBody>
      </p:sp>
      <p:sp>
        <p:nvSpPr>
          <p:cNvPr id="6" name="Round Diagonal Corner Rectangle 5"/>
          <p:cNvSpPr/>
          <p:nvPr/>
        </p:nvSpPr>
        <p:spPr>
          <a:xfrm>
            <a:off x="888911" y="1070193"/>
            <a:ext cx="4528042" cy="4332562"/>
          </a:xfrm>
          <a:prstGeom prst="round2DiagRect">
            <a:avLst/>
          </a:prstGeom>
          <a:noFill/>
          <a:ln w="28575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0707" y="3685308"/>
            <a:ext cx="3200603" cy="2507673"/>
          </a:xfrm>
          <a:prstGeom prst="rect">
            <a:avLst/>
          </a:prstGeom>
          <a:ln w="9525">
            <a:solidFill>
              <a:srgbClr val="00B050"/>
            </a:solidFill>
          </a:ln>
        </p:spPr>
      </p:pic>
      <p:sp>
        <p:nvSpPr>
          <p:cNvPr id="9" name="Cloud 8"/>
          <p:cNvSpPr/>
          <p:nvPr/>
        </p:nvSpPr>
        <p:spPr>
          <a:xfrm>
            <a:off x="5476731" y="703648"/>
            <a:ext cx="6082665" cy="2843116"/>
          </a:xfrm>
          <a:prstGeom prst="cloud">
            <a:avLst/>
          </a:prstGeom>
          <a:solidFill>
            <a:srgbClr val="FFC000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chemeClr val="tx1"/>
                </a:solidFill>
                <a:latin typeface="Arial (Body)"/>
              </a:rPr>
              <a:t>Nếu em được giao công việc của bạn Mơ thì em sẽ chia công việc đó thành những việc nhỏ </a:t>
            </a:r>
            <a:r>
              <a:rPr lang="vi-VN" sz="2400">
                <a:solidFill>
                  <a:schemeClr val="tx1"/>
                </a:solidFill>
                <a:latin typeface="Arial (Body)"/>
              </a:rPr>
              <a:t>nào</a:t>
            </a:r>
            <a:r>
              <a:rPr lang="vi-VN" sz="2400" smtClean="0">
                <a:solidFill>
                  <a:schemeClr val="tx1"/>
                </a:solidFill>
                <a:latin typeface="Arial (Body)"/>
              </a:rPr>
              <a:t>?</a:t>
            </a:r>
            <a:r>
              <a:rPr lang="en-US" sz="2400" smtClean="0">
                <a:solidFill>
                  <a:schemeClr val="tx1"/>
                </a:solidFill>
                <a:latin typeface="Arial (Body)"/>
              </a:rPr>
              <a:t> Thảo luận nhóm đôi 2’</a:t>
            </a:r>
            <a:endParaRPr lang="en-US" sz="2400" dirty="0">
              <a:solidFill>
                <a:schemeClr val="tx1"/>
              </a:solidFill>
              <a:latin typeface="Arial (Body)"/>
            </a:endParaRPr>
          </a:p>
        </p:txBody>
      </p:sp>
    </p:spTree>
    <p:extLst>
      <p:ext uri="{BB962C8B-B14F-4D97-AF65-F5344CB8AC3E}">
        <p14:creationId xmlns:p14="http://schemas.microsoft.com/office/powerpoint/2010/main" val="117565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901856" y="233456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10006"/>
              <a:ext cx="722412" cy="665379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1007295" y="1771889"/>
            <a:ext cx="593453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smtClean="0">
                <a:solidFill>
                  <a:srgbClr val="3333CC"/>
                </a:solidFill>
                <a:latin typeface="Calibri (Body)"/>
              </a:rPr>
              <a:t>Để thực hiện công việc mẹ giao bạn Mơ đã làm như sau:</a:t>
            </a:r>
          </a:p>
          <a:p>
            <a:r>
              <a:rPr lang="en-US" sz="2400" b="1" i="1" smtClean="0">
                <a:solidFill>
                  <a:srgbClr val="3333CC"/>
                </a:solidFill>
                <a:latin typeface="Calibri (Body)"/>
              </a:rPr>
              <a:t>B1</a:t>
            </a:r>
            <a:r>
              <a:rPr lang="en-US" sz="2400" b="1" i="1">
                <a:solidFill>
                  <a:srgbClr val="3333CC"/>
                </a:solidFill>
                <a:latin typeface="Calibri (Body)"/>
              </a:rPr>
              <a:t>. </a:t>
            </a:r>
            <a:r>
              <a:rPr lang="en-US" sz="2400">
                <a:solidFill>
                  <a:srgbClr val="3333CC"/>
                </a:solidFill>
                <a:latin typeface="Calibri (Body)"/>
              </a:rPr>
              <a:t>Nhờ bố tra </a:t>
            </a:r>
            <a:r>
              <a:rPr lang="en-US" sz="2400" smtClean="0">
                <a:solidFill>
                  <a:srgbClr val="3333CC"/>
                </a:solidFill>
                <a:latin typeface="Calibri (Body)"/>
              </a:rPr>
              <a:t>cứu trên internet </a:t>
            </a:r>
            <a:r>
              <a:rPr lang="en-US" sz="2400">
                <a:solidFill>
                  <a:srgbClr val="3333CC"/>
                </a:solidFill>
                <a:latin typeface="Calibri (Body)"/>
              </a:rPr>
              <a:t>cách giữ hoa tươi lâu</a:t>
            </a:r>
            <a:r>
              <a:rPr lang="en-US" sz="2400" b="1">
                <a:solidFill>
                  <a:srgbClr val="3333CC"/>
                </a:solidFill>
                <a:latin typeface="Calibri (Body)"/>
              </a:rPr>
              <a:t>,</a:t>
            </a:r>
            <a:r>
              <a:rPr lang="en-US" sz="2400" b="1" i="1">
                <a:solidFill>
                  <a:srgbClr val="3333CC"/>
                </a:solidFill>
                <a:latin typeface="Calibri (Body)"/>
              </a:rPr>
              <a:t> </a:t>
            </a:r>
            <a:endParaRPr lang="en-US" sz="2400">
              <a:solidFill>
                <a:srgbClr val="3333CC"/>
              </a:solidFill>
              <a:latin typeface="Calibri (Body)"/>
            </a:endParaRPr>
          </a:p>
          <a:p>
            <a:r>
              <a:rPr lang="en-US" sz="2400" b="1" i="1">
                <a:solidFill>
                  <a:srgbClr val="3333CC"/>
                </a:solidFill>
                <a:latin typeface="Calibri (Body)"/>
              </a:rPr>
              <a:t>B2. </a:t>
            </a:r>
            <a:r>
              <a:rPr lang="en-US" sz="2400">
                <a:solidFill>
                  <a:srgbClr val="3333CC"/>
                </a:solidFill>
                <a:latin typeface="Calibri (Body)"/>
              </a:rPr>
              <a:t>Lấy nước vào bình cắm hoa</a:t>
            </a:r>
          </a:p>
          <a:p>
            <a:r>
              <a:rPr lang="en-US" sz="2400" b="1" i="1">
                <a:solidFill>
                  <a:srgbClr val="3333CC"/>
                </a:solidFill>
                <a:latin typeface="Calibri (Body)"/>
              </a:rPr>
              <a:t>B3</a:t>
            </a:r>
            <a:r>
              <a:rPr lang="en-US" sz="2400" b="1" i="1" smtClean="0">
                <a:solidFill>
                  <a:srgbClr val="3333CC"/>
                </a:solidFill>
                <a:latin typeface="Calibri (Body)"/>
              </a:rPr>
              <a:t>. </a:t>
            </a:r>
            <a:r>
              <a:rPr lang="en-US" sz="2400" smtClean="0">
                <a:solidFill>
                  <a:srgbClr val="3333CC"/>
                </a:solidFill>
                <a:latin typeface="Calibri (Body)"/>
              </a:rPr>
              <a:t>Cắt </a:t>
            </a:r>
            <a:r>
              <a:rPr lang="en-US" sz="2400">
                <a:solidFill>
                  <a:srgbClr val="3333CC"/>
                </a:solidFill>
                <a:latin typeface="Calibri (Body)"/>
              </a:rPr>
              <a:t>bỏ phần thừa để cắm hoa vào bình cho đẹp</a:t>
            </a:r>
          </a:p>
          <a:p>
            <a:r>
              <a:rPr lang="en-US" sz="2400" b="1" i="1">
                <a:solidFill>
                  <a:srgbClr val="3333CC"/>
                </a:solidFill>
                <a:latin typeface="Calibri (Body)"/>
              </a:rPr>
              <a:t>B4</a:t>
            </a:r>
            <a:r>
              <a:rPr lang="en-US" sz="2400" b="1" i="1" smtClean="0">
                <a:solidFill>
                  <a:srgbClr val="3333CC"/>
                </a:solidFill>
                <a:latin typeface="Calibri (Body)"/>
              </a:rPr>
              <a:t>. </a:t>
            </a:r>
            <a:r>
              <a:rPr lang="en-US" sz="2400" smtClean="0">
                <a:solidFill>
                  <a:srgbClr val="3333CC"/>
                </a:solidFill>
                <a:latin typeface="Calibri (Body)"/>
              </a:rPr>
              <a:t>Thực </a:t>
            </a:r>
            <a:r>
              <a:rPr lang="en-US" sz="2400">
                <a:solidFill>
                  <a:srgbClr val="3333CC"/>
                </a:solidFill>
                <a:latin typeface="Calibri (Body)"/>
              </a:rPr>
              <a:t>hiện theo hướng dẫn của bố</a:t>
            </a:r>
            <a:r>
              <a:rPr lang="en-US" sz="2400" i="1">
                <a:solidFill>
                  <a:srgbClr val="3333CC"/>
                </a:solidFill>
                <a:latin typeface="Calibri (Body)"/>
              </a:rPr>
              <a:t>.</a:t>
            </a:r>
            <a:endParaRPr lang="en-US" sz="2400">
              <a:solidFill>
                <a:srgbClr val="3333CC"/>
              </a:solidFill>
              <a:latin typeface="Calibri (Body)"/>
            </a:endParaRPr>
          </a:p>
        </p:txBody>
      </p:sp>
      <p:sp>
        <p:nvSpPr>
          <p:cNvPr id="6" name="Round Diagonal Corner Rectangle 5"/>
          <p:cNvSpPr/>
          <p:nvPr/>
        </p:nvSpPr>
        <p:spPr>
          <a:xfrm>
            <a:off x="929252" y="1414831"/>
            <a:ext cx="6090623" cy="4332562"/>
          </a:xfrm>
          <a:prstGeom prst="round2DiagRect">
            <a:avLst/>
          </a:prstGeom>
          <a:noFill/>
          <a:ln w="28575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7291" y="4710896"/>
            <a:ext cx="1895770" cy="10164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3626" y="1422751"/>
            <a:ext cx="3634450" cy="4316722"/>
          </a:xfrm>
          <a:prstGeom prst="rect">
            <a:avLst/>
          </a:prstGeom>
          <a:ln w="9525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2963740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901856" y="233456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10006"/>
              <a:ext cx="722412" cy="66537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1102038" y="1622384"/>
            <a:ext cx="5390865" cy="4332562"/>
            <a:chOff x="856374" y="1743407"/>
            <a:chExt cx="5390865" cy="4332562"/>
          </a:xfrm>
        </p:grpSpPr>
        <p:sp>
          <p:nvSpPr>
            <p:cNvPr id="6" name="Round Diagonal Corner Rectangle 5"/>
            <p:cNvSpPr/>
            <p:nvPr/>
          </p:nvSpPr>
          <p:spPr>
            <a:xfrm>
              <a:off x="856374" y="1743407"/>
              <a:ext cx="5390865" cy="4332562"/>
            </a:xfrm>
            <a:prstGeom prst="round2DiagRect">
              <a:avLst/>
            </a:prstGeom>
            <a:solidFill>
              <a:schemeClr val="bg1"/>
            </a:solidFill>
            <a:ln w="28575">
              <a:noFill/>
            </a:ln>
            <a:effectLst>
              <a:glow rad="139700">
                <a:srgbClr val="FF33CC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30662" y="3530883"/>
              <a:ext cx="3171825" cy="2190750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1091821" y="1875324"/>
              <a:ext cx="5063319" cy="15327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1313" indent="-341313" algn="just">
                <a:lnSpc>
                  <a:spcPct val="130000"/>
                </a:lnSpc>
                <a:spcAft>
                  <a:spcPts val="800"/>
                </a:spcAft>
              </a:pPr>
              <a:r>
                <a:rPr lang="vi-VN" sz="2400" b="1" dirty="0">
                  <a:solidFill>
                    <a:srgbClr val="FF0000"/>
                  </a:solidFill>
                </a:rPr>
                <a:t>b. </a:t>
              </a:r>
              <a:r>
                <a:rPr lang="vi-VN" sz="2400" b="1" dirty="0">
                  <a:solidFill>
                    <a:srgbClr val="3333CC"/>
                  </a:solidFill>
                </a:rPr>
                <a:t>Mẹ bạn Nam muốn làm món gà chiên nhưng quên cách làm đã xem trên Internet</a:t>
              </a:r>
              <a:r>
                <a:rPr lang="vi-VN" sz="2400" b="1" dirty="0" smtClean="0">
                  <a:solidFill>
                    <a:srgbClr val="3333CC"/>
                  </a:solidFill>
                </a:rPr>
                <a:t>.</a:t>
              </a:r>
              <a:r>
                <a:rPr lang="en-US" sz="24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2400" b="1" dirty="0">
                <a:solidFill>
                  <a:srgbClr val="3333CC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196888" y="1622384"/>
            <a:ext cx="3923828" cy="3978227"/>
            <a:chOff x="7983938" y="2083391"/>
            <a:chExt cx="3923828" cy="3978227"/>
          </a:xfrm>
        </p:grpSpPr>
        <p:grpSp>
          <p:nvGrpSpPr>
            <p:cNvPr id="16" name="Group 15"/>
            <p:cNvGrpSpPr/>
            <p:nvPr/>
          </p:nvGrpSpPr>
          <p:grpSpPr>
            <a:xfrm>
              <a:off x="7983938" y="2083391"/>
              <a:ext cx="3923828" cy="3978227"/>
              <a:chOff x="1265493" y="1372661"/>
              <a:chExt cx="4862095" cy="4706698"/>
            </a:xfrm>
            <a:solidFill>
              <a:srgbClr val="FFE1FF"/>
            </a:solidFill>
          </p:grpSpPr>
          <p:sp>
            <p:nvSpPr>
              <p:cNvPr id="18" name="Rounded Rectangle 17"/>
              <p:cNvSpPr/>
              <p:nvPr/>
            </p:nvSpPr>
            <p:spPr>
              <a:xfrm>
                <a:off x="1265493" y="1372661"/>
                <a:ext cx="4862095" cy="4706698"/>
              </a:xfrm>
              <a:prstGeom prst="roundRect">
                <a:avLst/>
              </a:prstGeom>
              <a:solidFill>
                <a:schemeClr val="bg1"/>
              </a:solidFill>
              <a:ln w="28575">
                <a:noFill/>
              </a:ln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84128" y="1372661"/>
                <a:ext cx="1224825" cy="1258097"/>
              </a:xfrm>
              <a:prstGeom prst="rect">
                <a:avLst/>
              </a:prstGeom>
              <a:noFill/>
            </p:spPr>
          </p:pic>
        </p:grpSp>
        <p:sp>
          <p:nvSpPr>
            <p:cNvPr id="17" name="Rectangle 16"/>
            <p:cNvSpPr/>
            <p:nvPr/>
          </p:nvSpPr>
          <p:spPr>
            <a:xfrm>
              <a:off x="8099040" y="3450031"/>
              <a:ext cx="3693621" cy="23083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vi-VN" sz="2400" dirty="0">
                  <a:solidFill>
                    <a:srgbClr val="3333CC"/>
                  </a:solidFill>
                  <a:latin typeface="Arial (Body)"/>
                </a:rPr>
                <a:t>Theo em, công việc của mẹ bạn Nam nên chia thành những việc nhỏ hơn như thế </a:t>
              </a:r>
              <a:r>
                <a:rPr lang="vi-VN" sz="2400">
                  <a:solidFill>
                    <a:srgbClr val="3333CC"/>
                  </a:solidFill>
                  <a:latin typeface="Arial (Body)"/>
                </a:rPr>
                <a:t>nào</a:t>
              </a:r>
              <a:r>
                <a:rPr lang="vi-VN" sz="2400" smtClean="0">
                  <a:solidFill>
                    <a:srgbClr val="3333CC"/>
                  </a:solidFill>
                  <a:latin typeface="Arial (Body)"/>
                </a:rPr>
                <a:t>?</a:t>
              </a:r>
              <a:r>
                <a:rPr lang="en-US" sz="2400" smtClean="0">
                  <a:solidFill>
                    <a:srgbClr val="3333CC"/>
                  </a:solidFill>
                  <a:latin typeface="Arial (Body)"/>
                </a:rPr>
                <a:t> Thảo luận nhóm đôi 2</a:t>
              </a:r>
              <a:r>
                <a:rPr lang="en-US" sz="2400" smtClean="0">
                  <a:solidFill>
                    <a:srgbClr val="3333CC"/>
                  </a:solidFill>
                </a:rPr>
                <a:t>’</a:t>
              </a:r>
              <a:endPara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9116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901856" y="233456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10006"/>
              <a:ext cx="722412" cy="66537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1132026" y="1215342"/>
            <a:ext cx="5822955" cy="4670638"/>
            <a:chOff x="856374" y="1743407"/>
            <a:chExt cx="5390865" cy="4332562"/>
          </a:xfrm>
        </p:grpSpPr>
        <p:sp>
          <p:nvSpPr>
            <p:cNvPr id="6" name="Round Diagonal Corner Rectangle 5"/>
            <p:cNvSpPr/>
            <p:nvPr/>
          </p:nvSpPr>
          <p:spPr>
            <a:xfrm>
              <a:off x="856374" y="1743407"/>
              <a:ext cx="5390865" cy="4332562"/>
            </a:xfrm>
            <a:prstGeom prst="round2DiagRect">
              <a:avLst/>
            </a:prstGeom>
            <a:solidFill>
              <a:schemeClr val="bg1"/>
            </a:solidFill>
            <a:ln w="28575">
              <a:noFill/>
            </a:ln>
            <a:effectLst>
              <a:glow rad="139700">
                <a:srgbClr val="FF33CC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020146" y="2047958"/>
              <a:ext cx="5063319" cy="2683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914400" lvl="1" indent="-457200">
                <a:buFont typeface="Wingdings" panose="05000000000000000000" pitchFamily="2" charset="2"/>
                <a:buChar char="v"/>
              </a:pPr>
              <a:r>
                <a:rPr lang="en-US" sz="2600">
                  <a:solidFill>
                    <a:srgbClr val="3333CC"/>
                  </a:solidFill>
                  <a:latin typeface="Calibri (Body)"/>
                </a:rPr>
                <a:t>Đ</a:t>
              </a:r>
              <a:r>
                <a:rPr lang="en-US" sz="2600" smtClean="0">
                  <a:solidFill>
                    <a:srgbClr val="3333CC"/>
                  </a:solidFill>
                  <a:latin typeface="Calibri (Body)"/>
                </a:rPr>
                <a:t>ể </a:t>
              </a:r>
              <a:r>
                <a:rPr lang="en-US" sz="2600">
                  <a:solidFill>
                    <a:srgbClr val="3333CC"/>
                  </a:solidFill>
                  <a:latin typeface="Calibri (Body)"/>
                </a:rPr>
                <a:t>làm món đùi </a:t>
              </a:r>
              <a:r>
                <a:rPr lang="en-US" sz="2600" smtClean="0">
                  <a:solidFill>
                    <a:srgbClr val="3333CC"/>
                  </a:solidFill>
                  <a:latin typeface="Calibri (Body)"/>
                </a:rPr>
                <a:t>gà chiên</a:t>
              </a:r>
              <a:r>
                <a:rPr lang="en-US" sz="2600">
                  <a:solidFill>
                    <a:srgbClr val="3333CC"/>
                  </a:solidFill>
                  <a:latin typeface="Calibri (Body)"/>
                </a:rPr>
                <a:t>, ta chia nhỏ nhiệm vụ như sau:</a:t>
              </a:r>
            </a:p>
            <a:p>
              <a:r>
                <a:rPr lang="en-US" sz="2600" b="1">
                  <a:solidFill>
                    <a:srgbClr val="3333CC"/>
                  </a:solidFill>
                  <a:latin typeface="Calibri (Body)"/>
                </a:rPr>
                <a:t>B1.</a:t>
              </a:r>
              <a:r>
                <a:rPr lang="en-US" sz="2600">
                  <a:solidFill>
                    <a:srgbClr val="3333CC"/>
                  </a:solidFill>
                  <a:latin typeface="Calibri (Body)"/>
                </a:rPr>
                <a:t>Tìm kiếm trên internet cách làm món đùi gà chiên</a:t>
              </a:r>
            </a:p>
            <a:p>
              <a:r>
                <a:rPr lang="en-US" sz="2600" b="1">
                  <a:solidFill>
                    <a:srgbClr val="3333CC"/>
                  </a:solidFill>
                  <a:latin typeface="Calibri (Body)"/>
                </a:rPr>
                <a:t>B2. </a:t>
              </a:r>
              <a:r>
                <a:rPr lang="en-US" sz="2600">
                  <a:solidFill>
                    <a:srgbClr val="3333CC"/>
                  </a:solidFill>
                  <a:latin typeface="Calibri (Body)"/>
                </a:rPr>
                <a:t>Chuẩn bị các nguyên liệu</a:t>
              </a:r>
            </a:p>
            <a:p>
              <a:r>
                <a:rPr lang="en-US" sz="2600" b="1">
                  <a:solidFill>
                    <a:srgbClr val="3333CC"/>
                  </a:solidFill>
                  <a:latin typeface="Calibri (Body)"/>
                </a:rPr>
                <a:t>B3. </a:t>
              </a:r>
              <a:r>
                <a:rPr lang="en-US" sz="2600">
                  <a:solidFill>
                    <a:srgbClr val="3333CC"/>
                  </a:solidFill>
                  <a:latin typeface="Calibri (Body)"/>
                </a:rPr>
                <a:t>Thực hiện theo cách làm đã tìm kiếm được</a:t>
              </a:r>
              <a:r>
                <a:rPr lang="en-US" sz="2600" b="1" smtClean="0">
                  <a:solidFill>
                    <a:srgbClr val="3333CC"/>
                  </a:solidFill>
                  <a:latin typeface="Calibri (Body)"/>
                </a:rPr>
                <a:t>.</a:t>
              </a: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1307" y="1394889"/>
            <a:ext cx="3982438" cy="445252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434734" y="4684315"/>
            <a:ext cx="49342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en-US" sz="2800" smtClean="0">
                <a:solidFill>
                  <a:srgbClr val="FF0000"/>
                </a:solidFill>
              </a:rPr>
              <a:t>Một </a:t>
            </a:r>
            <a:r>
              <a:rPr lang="en-US" sz="2800">
                <a:solidFill>
                  <a:srgbClr val="FF0000"/>
                </a:solidFill>
              </a:rPr>
              <a:t>số công việc có thể chia thành những việc nhỏ hơn.</a:t>
            </a:r>
          </a:p>
        </p:txBody>
      </p:sp>
    </p:spTree>
    <p:extLst>
      <p:ext uri="{BB962C8B-B14F-4D97-AF65-F5344CB8AC3E}">
        <p14:creationId xmlns:p14="http://schemas.microsoft.com/office/powerpoint/2010/main" val="425345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085032" y="267878"/>
            <a:ext cx="4353220" cy="70154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6220" y="300501"/>
            <a:ext cx="695325" cy="647700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763929" y="1268576"/>
            <a:ext cx="6261904" cy="4864084"/>
            <a:chOff x="888911" y="1544396"/>
            <a:chExt cx="5436233" cy="4904425"/>
          </a:xfrm>
        </p:grpSpPr>
        <p:sp>
          <p:nvSpPr>
            <p:cNvPr id="22" name="Round Diagonal Corner Rectangle 21"/>
            <p:cNvSpPr/>
            <p:nvPr/>
          </p:nvSpPr>
          <p:spPr>
            <a:xfrm>
              <a:off x="888911" y="1544396"/>
              <a:ext cx="5436233" cy="4904425"/>
            </a:xfrm>
            <a:prstGeom prst="round2DiagRect">
              <a:avLst/>
            </a:prstGeom>
            <a:solidFill>
              <a:schemeClr val="bg1"/>
            </a:solidFill>
            <a:ln w="28575">
              <a:noFill/>
            </a:ln>
            <a:effectLst>
              <a:glow rad="139700">
                <a:srgbClr val="FF33CC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038598" y="1602364"/>
              <a:ext cx="5246778" cy="20128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 algn="just">
                <a:lnSpc>
                  <a:spcPct val="130000"/>
                </a:lnSpc>
                <a:buClr>
                  <a:srgbClr val="FF0000"/>
                </a:buClr>
                <a:buFont typeface="Wingdings" panose="05000000000000000000" pitchFamily="2" charset="2"/>
                <a:buChar char="v"/>
              </a:pPr>
              <a:r>
                <a:rPr lang="vi-VN" sz="2400" dirty="0">
                  <a:solidFill>
                    <a:srgbClr val="3333CC"/>
                  </a:solidFill>
                </a:rPr>
                <a:t>Chị Lan giao cho Minh tạo trang trình chiếu có ảnh hoa mai vàng và dòng văn bản ở dưới ảnh như sau: </a:t>
              </a:r>
              <a:r>
                <a:rPr lang="en-US" sz="2400" dirty="0" smtClean="0">
                  <a:solidFill>
                    <a:srgbClr val="3333CC"/>
                  </a:solidFill>
                </a:rPr>
                <a:t> </a:t>
              </a:r>
            </a:p>
            <a:p>
              <a:pPr indent="860425" algn="just">
                <a:lnSpc>
                  <a:spcPct val="130000"/>
                </a:lnSpc>
                <a:spcAft>
                  <a:spcPts val="800"/>
                </a:spcAft>
                <a:buClr>
                  <a:srgbClr val="FF0000"/>
                </a:buClr>
              </a:pPr>
              <a:r>
                <a:rPr lang="vi-VN" sz="2400" dirty="0" smtClean="0">
                  <a:solidFill>
                    <a:srgbClr val="FF0000"/>
                  </a:solidFill>
                </a:rPr>
                <a:t>Mai </a:t>
              </a:r>
              <a:r>
                <a:rPr lang="vi-VN" sz="2400" dirty="0">
                  <a:solidFill>
                    <a:srgbClr val="FF0000"/>
                  </a:solidFill>
                </a:rPr>
                <a:t>vang ruc ro mua xuan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722" y="3339402"/>
            <a:ext cx="5555848" cy="2667859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7697164" y="2039127"/>
            <a:ext cx="3715473" cy="3331525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en-US" sz="2400" smtClean="0">
                <a:solidFill>
                  <a:srgbClr val="3333CC"/>
                </a:solidFill>
                <a:latin typeface="Calibri (Body)"/>
              </a:rPr>
              <a:t>Em hãy thảo </a:t>
            </a:r>
            <a:r>
              <a:rPr lang="en-US" sz="2400">
                <a:solidFill>
                  <a:srgbClr val="3333CC"/>
                </a:solidFill>
                <a:latin typeface="Calibri (Body)"/>
              </a:rPr>
              <a:t>luận </a:t>
            </a:r>
            <a:r>
              <a:rPr lang="en-US" sz="2400" smtClean="0">
                <a:solidFill>
                  <a:srgbClr val="3333CC"/>
                </a:solidFill>
                <a:latin typeface="Calibri (Body)"/>
              </a:rPr>
              <a:t>nhóm đôi </a:t>
            </a:r>
            <a:r>
              <a:rPr lang="en-US" sz="2400">
                <a:solidFill>
                  <a:srgbClr val="3333CC"/>
                </a:solidFill>
                <a:latin typeface="Calibri (Body)"/>
              </a:rPr>
              <a:t>trả lời câu </a:t>
            </a:r>
            <a:r>
              <a:rPr lang="en-US" sz="2400" smtClean="0">
                <a:solidFill>
                  <a:srgbClr val="3333CC"/>
                </a:solidFill>
                <a:latin typeface="Calibri (Body)"/>
              </a:rPr>
              <a:t>hỏi sau: 4’ </a:t>
            </a:r>
            <a:endParaRPr lang="en-US" sz="2400" smtClean="0">
              <a:solidFill>
                <a:srgbClr val="3333CC"/>
              </a:solidFill>
              <a:latin typeface="Calibri (Body)"/>
            </a:endParaRPr>
          </a:p>
          <a:p>
            <a:pPr lvl="0"/>
            <a:r>
              <a:rPr lang="en-US" sz="2400" smtClean="0">
                <a:solidFill>
                  <a:srgbClr val="3333CC"/>
                </a:solidFill>
                <a:latin typeface="Calibri (Body)"/>
              </a:rPr>
              <a:t>Theo </a:t>
            </a:r>
            <a:r>
              <a:rPr lang="en-US" sz="2400">
                <a:solidFill>
                  <a:srgbClr val="3333CC"/>
                </a:solidFill>
                <a:latin typeface="Calibri (Body)"/>
              </a:rPr>
              <a:t>em Minh nên chia công việc đó thành những việc nhỏ hơn như thế nào? </a:t>
            </a:r>
            <a:endParaRPr lang="en-US" sz="2400" smtClean="0">
              <a:solidFill>
                <a:srgbClr val="3333CC"/>
              </a:solidFill>
              <a:latin typeface="Calibri (Body)"/>
            </a:endParaRPr>
          </a:p>
        </p:txBody>
      </p:sp>
    </p:spTree>
    <p:extLst>
      <p:ext uri="{BB962C8B-B14F-4D97-AF65-F5344CB8AC3E}">
        <p14:creationId xmlns:p14="http://schemas.microsoft.com/office/powerpoint/2010/main" val="93563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085032" y="267878"/>
            <a:ext cx="4353220" cy="70154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6220" y="300501"/>
            <a:ext cx="695325" cy="647700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1006471" y="1268576"/>
            <a:ext cx="5949388" cy="4864084"/>
            <a:chOff x="888911" y="1544396"/>
            <a:chExt cx="5436233" cy="4904425"/>
          </a:xfrm>
        </p:grpSpPr>
        <p:sp>
          <p:nvSpPr>
            <p:cNvPr id="22" name="Round Diagonal Corner Rectangle 21"/>
            <p:cNvSpPr/>
            <p:nvPr/>
          </p:nvSpPr>
          <p:spPr>
            <a:xfrm>
              <a:off x="888911" y="1544396"/>
              <a:ext cx="5436233" cy="4904425"/>
            </a:xfrm>
            <a:prstGeom prst="round2DiagRect">
              <a:avLst/>
            </a:prstGeom>
            <a:solidFill>
              <a:schemeClr val="bg1"/>
            </a:solidFill>
            <a:ln w="28575">
              <a:noFill/>
            </a:ln>
            <a:effectLst>
              <a:glow rad="139700">
                <a:srgbClr val="FF33CC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107266" y="1731816"/>
              <a:ext cx="5123150" cy="38170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buFont typeface="Wingdings" panose="05000000000000000000" pitchFamily="2" charset="2"/>
                <a:buChar char="v"/>
              </a:pPr>
              <a:r>
                <a:rPr lang="en-US" sz="2400" smtClean="0">
                  <a:solidFill>
                    <a:srgbClr val="3333CC"/>
                  </a:solidFill>
                  <a:latin typeface="Arial (Body)"/>
                </a:rPr>
                <a:t>Minh chia </a:t>
              </a:r>
              <a:r>
                <a:rPr lang="en-US" sz="2400">
                  <a:solidFill>
                    <a:srgbClr val="3333CC"/>
                  </a:solidFill>
                  <a:latin typeface="Arial (Body)"/>
                </a:rPr>
                <a:t>công việc </a:t>
              </a:r>
              <a:r>
                <a:rPr lang="en-US" sz="2400" smtClean="0">
                  <a:solidFill>
                    <a:srgbClr val="3333CC"/>
                  </a:solidFill>
                  <a:latin typeface="Arial (Body)"/>
                </a:rPr>
                <a:t>đó như sau:</a:t>
              </a:r>
              <a:endParaRPr lang="en-US" sz="2400" b="1" smtClean="0">
                <a:solidFill>
                  <a:srgbClr val="3333CC"/>
                </a:solidFill>
                <a:latin typeface="Arial (Body)"/>
              </a:endParaRPr>
            </a:p>
            <a:p>
              <a:r>
                <a:rPr lang="en-US" sz="2400" b="1" smtClean="0">
                  <a:solidFill>
                    <a:srgbClr val="3333CC"/>
                  </a:solidFill>
                  <a:latin typeface="Arial (Body)"/>
                </a:rPr>
                <a:t>B1</a:t>
              </a:r>
              <a:r>
                <a:rPr lang="en-US" sz="2400" b="1">
                  <a:solidFill>
                    <a:srgbClr val="3333CC"/>
                  </a:solidFill>
                  <a:latin typeface="Arial (Body)"/>
                </a:rPr>
                <a:t>. </a:t>
              </a:r>
              <a:r>
                <a:rPr lang="en-US" sz="2400">
                  <a:solidFill>
                    <a:srgbClr val="3333CC"/>
                  </a:solidFill>
                  <a:latin typeface="Arial (Body)"/>
                </a:rPr>
                <a:t>khởi động máy tính</a:t>
              </a:r>
            </a:p>
            <a:p>
              <a:r>
                <a:rPr lang="en-US" sz="2400" b="1">
                  <a:solidFill>
                    <a:srgbClr val="3333CC"/>
                  </a:solidFill>
                  <a:latin typeface="Arial (Body)"/>
                </a:rPr>
                <a:t>B2. </a:t>
              </a:r>
              <a:r>
                <a:rPr lang="en-US" sz="2400">
                  <a:solidFill>
                    <a:srgbClr val="3333CC"/>
                  </a:solidFill>
                  <a:latin typeface="Arial (Body)"/>
                </a:rPr>
                <a:t>kích hoạt phần mềm trình chiếu powerpoint, chọn blank presentation</a:t>
              </a:r>
            </a:p>
            <a:p>
              <a:r>
                <a:rPr lang="en-US" sz="2400" b="1">
                  <a:solidFill>
                    <a:srgbClr val="3333CC"/>
                  </a:solidFill>
                  <a:latin typeface="Arial (Body)"/>
                </a:rPr>
                <a:t>B3. </a:t>
              </a:r>
              <a:r>
                <a:rPr lang="en-US" sz="2400">
                  <a:solidFill>
                    <a:srgbClr val="3333CC"/>
                  </a:solidFill>
                  <a:latin typeface="Arial (Body)"/>
                </a:rPr>
                <a:t>gõ dòng chữ “ Mai vàng rực rỡ xuân”</a:t>
              </a:r>
            </a:p>
            <a:p>
              <a:r>
                <a:rPr lang="en-US" sz="2400" b="1">
                  <a:solidFill>
                    <a:srgbClr val="3333CC"/>
                  </a:solidFill>
                  <a:latin typeface="Arial (Body)"/>
                </a:rPr>
                <a:t>B4. </a:t>
              </a:r>
              <a:r>
                <a:rPr lang="en-US" sz="2400">
                  <a:solidFill>
                    <a:srgbClr val="3333CC"/>
                  </a:solidFill>
                  <a:latin typeface="Arial (Body)"/>
                </a:rPr>
                <a:t>Đưa ảnh hoa mai vàng trong máy tính vào trang trình chiếu.</a:t>
              </a:r>
            </a:p>
            <a:p>
              <a:r>
                <a:rPr lang="en-US" sz="2400" b="1">
                  <a:solidFill>
                    <a:srgbClr val="3333CC"/>
                  </a:solidFill>
                  <a:latin typeface="Arial (Body)"/>
                </a:rPr>
                <a:t>B5. </a:t>
              </a:r>
              <a:r>
                <a:rPr lang="en-US" sz="2400">
                  <a:solidFill>
                    <a:srgbClr val="3333CC"/>
                  </a:solidFill>
                  <a:latin typeface="Arial (Body)"/>
                </a:rPr>
                <a:t>Điều chỉnh kích thước, vị trí ảnh mong muốn</a:t>
              </a:r>
              <a:r>
                <a:rPr lang="en-US" sz="2400" smtClean="0">
                  <a:solidFill>
                    <a:srgbClr val="3333CC"/>
                  </a:solidFill>
                  <a:latin typeface="Arial (Body)"/>
                </a:rPr>
                <a:t>.</a:t>
              </a: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0477" y="1268576"/>
            <a:ext cx="4259482" cy="486408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45438" y="5139777"/>
            <a:ext cx="496139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600" smtClean="0">
                <a:solidFill>
                  <a:srgbClr val="FF0000"/>
                </a:solidFill>
                <a:latin typeface="Arial (Body)"/>
              </a:rPr>
              <a:t>Một  </a:t>
            </a:r>
            <a:r>
              <a:rPr lang="en-US" sz="2600">
                <a:solidFill>
                  <a:srgbClr val="FF0000"/>
                </a:solidFill>
                <a:latin typeface="Arial (Body)"/>
              </a:rPr>
              <a:t>số việc nhỏ có thể thực hiện nhờ máy tính</a:t>
            </a:r>
          </a:p>
        </p:txBody>
      </p:sp>
    </p:spTree>
    <p:extLst>
      <p:ext uri="{BB962C8B-B14F-4D97-AF65-F5344CB8AC3E}">
        <p14:creationId xmlns:p14="http://schemas.microsoft.com/office/powerpoint/2010/main" val="3208157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4234</TotalTime>
  <Words>606</Words>
  <Application>Microsoft Office PowerPoint</Application>
  <PresentationFormat>Widescreen</PresentationFormat>
  <Paragraphs>64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Arial</vt:lpstr>
      <vt:lpstr>Arial (Body)</vt:lpstr>
      <vt:lpstr>Calibri</vt:lpstr>
      <vt:lpstr>Calibri (Body)</vt:lpstr>
      <vt:lpstr>Calibri Light</vt:lpstr>
      <vt:lpstr>Monotype Corsiva</vt:lpstr>
      <vt:lpstr>Tahoma</vt:lpstr>
      <vt:lpstr>Wingdings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708</cp:revision>
  <dcterms:created xsi:type="dcterms:W3CDTF">2022-01-27T15:18:21Z</dcterms:created>
  <dcterms:modified xsi:type="dcterms:W3CDTF">2023-08-28T01:35:43Z</dcterms:modified>
</cp:coreProperties>
</file>