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8" r:id="rId2"/>
  </p:sldMasterIdLst>
  <p:notesMasterIdLst>
    <p:notesMasterId r:id="rId18"/>
  </p:notesMasterIdLst>
  <p:sldIdLst>
    <p:sldId id="289" r:id="rId3"/>
    <p:sldId id="274" r:id="rId4"/>
    <p:sldId id="259" r:id="rId5"/>
    <p:sldId id="262" r:id="rId6"/>
    <p:sldId id="270" r:id="rId7"/>
    <p:sldId id="261" r:id="rId8"/>
    <p:sldId id="282" r:id="rId9"/>
    <p:sldId id="275" r:id="rId10"/>
    <p:sldId id="283" r:id="rId11"/>
    <p:sldId id="273" r:id="rId12"/>
    <p:sldId id="263" r:id="rId13"/>
    <p:sldId id="284" r:id="rId14"/>
    <p:sldId id="266" r:id="rId15"/>
    <p:sldId id="268" r:id="rId16"/>
    <p:sldId id="29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CC0000"/>
    <a:srgbClr val="3333CC"/>
    <a:srgbClr val="FFCCFF"/>
    <a:srgbClr val="CC00CC"/>
    <a:srgbClr val="00FF00"/>
    <a:srgbClr val="FF66FF"/>
    <a:srgbClr val="99CCFF"/>
    <a:srgbClr val="FF00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543" y="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D77ECF-C534-4A6D-90B8-D6BAF784942C}" type="datetimeFigureOut">
              <a:rPr lang="en-US" smtClean="0"/>
              <a:t>8/24/2023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A73F1A-080A-45D8-B3B7-B6A2BBD50079}" type="slidenum">
              <a:rPr lang="en-US" smtClean="0"/>
              <a:t>‹#›</a:t>
            </a:fld>
            <a:endParaRPr lang="en-US"/>
          </a:p>
        </p:txBody>
      </p:sp>
    </p:spTree>
    <p:extLst>
      <p:ext uri="{BB962C8B-B14F-4D97-AF65-F5344CB8AC3E}">
        <p14:creationId xmlns:p14="http://schemas.microsoft.com/office/powerpoint/2010/main" val="2948377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2A3DF1-C98A-5946-878B-58834C71A148}"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506583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2A3DF1-C98A-5946-878B-58834C71A148}"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142032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3C0228-5297-2044-BF9E-5CE56CC7D4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E9EC2925-15B2-1342-A91D-850696B501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A98F7A5-DECF-1C40-B5C5-C593243555EF}"/>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B522FD4-E01D-0A4D-B185-7C0121657E8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EFCB0E5-8C5D-5E43-8731-37BBE8CC5594}"/>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9232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DF988D-00FA-1A4E-AE6B-0278341FC4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0396DEB-7310-ED4B-911E-03F1DAAB7A2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4D82149-7DEA-284D-8B84-D8DB862AC46D}"/>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155A20E9-A5BE-C143-98AD-7BC7FE631C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C3FC97D-CFE2-0F41-A042-E6E07E24BC11}"/>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64496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F4668D-EC10-464F-85C6-70B2A69B91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0FD65FF-79D8-0047-82F1-492C98BF7E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69DEE213-5A67-6046-89CA-FF0799579523}"/>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E7D8A80A-ED2F-3449-8B5F-E5E4C4AB92B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325C60C7-A3E1-544B-9BD8-2CAD68D931B0}"/>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9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64A059-699E-5245-95BB-B400D309A1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06BFD50-E530-C74B-BC9F-6C61CAA1A6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70E0D5BF-69EB-B345-A06D-18DFF83CE6F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2953983-B927-9545-8C35-3AA22AC7B7BB}"/>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5ED8B2EA-3575-7147-AB0C-C0098DAE23E8}"/>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0235F72A-B63B-DD4C-93E0-75E7DE5EAD2A}"/>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9017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E3DAF2-DEFE-B548-A64E-7752FCA827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06EEF57-D2D7-BD4D-9D6B-8478C0960C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D84DBCCA-62E4-F645-A211-8138F4A5B7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DBA5DFB-11AD-1F4B-8BD4-EA7E4041E6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28A245E-1EFA-8A49-9DCB-C2E76DBBE62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19ADF470-3A26-F945-921F-0A46DB2E6E90}"/>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53780D17-8B4A-3542-85AA-CE42F6ACC894}"/>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E2BB0DB3-D018-C049-9D97-3018D5BB5970}"/>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9769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612642-B97D-D54B-9BB3-E0C3F87D46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426B86F5-D9E4-1E4E-935C-F7D1EBEA5919}"/>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06083DFD-9524-F14B-A72C-FE2D8C266764}"/>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F8B9950B-6E9B-6846-AE0E-18FE0A62F175}"/>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67949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92CEA12-355E-4248-B741-9FBDC9AFF03D}"/>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A6ED099A-239F-6A4D-901C-3AA084C56B9A}"/>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0C627A22-DD81-8F4A-884E-DC0F22C29774}"/>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36764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FD7436-DC00-FB4E-A0B2-3A6F036DA1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655E5CD9-6A18-E54C-8E09-D365D4CFD9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F932A1E-0A2E-954B-AEB3-DF6B259A68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657DE74-B9B6-A44F-916A-8433A0CF6DB4}"/>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58B9E9A8-BDA5-2247-999F-13C1123CE55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7543C1F2-7135-0949-BD3D-FC3EA5A52975}"/>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3139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BC65DA-AE7B-2A49-81C8-0364F606EA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9B9987E5-0CAB-D149-B192-3F2BDBE839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9D8AD8F-7C0F-BF48-8D1C-A459D4A8E2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A0D4555-B501-1E4F-81ED-CF23A9D8F40D}"/>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84C4B1DB-E2DF-F246-B14D-9BF2F4F7D14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669B447E-31DD-3C40-9646-870518987D84}"/>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8168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654544-A60C-0E4D-B580-DC7FCEC352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21B8D27-8081-524E-BE36-6846C81582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DBEF39F-E736-6347-8B36-96BA86415CC7}"/>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7A62223A-43F6-644D-B4D2-DE252CADEC5C}"/>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A59A6C4-9B2F-7A4A-B48B-431282385963}"/>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45735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C9DFC50-63AC-4B4A-9A5F-09F5C560B3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B5F5568D-8D1D-4F40-85C5-71114FB84C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A385988-0101-8A44-9729-70B0A3BDED9D}"/>
              </a:ext>
            </a:extLst>
          </p:cNvPr>
          <p:cNvSpPr>
            <a:spLocks noGrp="1"/>
          </p:cNvSpPr>
          <p:nvPr>
            <p:ph type="dt" sz="half" idx="10"/>
          </p:nvPr>
        </p:nvSpPr>
        <p:spPr/>
        <p:txBody>
          <a:body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498A8B78-7651-FC42-88BC-3ECA1014C7A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F6A8A418-D836-A544-81C9-604B7037CA8F}"/>
              </a:ext>
            </a:extLst>
          </p:cNvPr>
          <p:cNvSpPr>
            <a:spLocks noGrp="1"/>
          </p:cNvSpPr>
          <p:nvPr>
            <p:ph type="sldNum" sz="quarter" idx="12"/>
          </p:nvPr>
        </p:nvSpPr>
        <p:spPr/>
        <p:txBody>
          <a:body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4198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8/24/2023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B6116D-D749-4333-8A20-75867DF24F75}"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B6116D-D749-4333-8A20-75867DF24F75}" type="datetimeFigureOut">
              <a:rPr lang="en-US" smtClean="0"/>
              <a:t>8/24/2023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B6116D-D749-4333-8A20-75867DF24F75}" type="datetimeFigureOut">
              <a:rPr lang="en-US" smtClean="0"/>
              <a:t>8/24/2023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8/24/2023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8/24/2023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8/24/2023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96ADEBA-D596-8248-BE3C-7A98262A72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68BFD083-59B6-914B-B779-83208BE8BE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700F960-3F26-8741-BED7-2D0F326EA2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9EF895-A865-AE46-B7CC-A95E5B089D43}" type="datetimeFigureOut">
              <a:rPr lang="en-US" smtClean="0">
                <a:solidFill>
                  <a:prstClr val="black">
                    <a:tint val="75000"/>
                  </a:prstClr>
                </a:solidFill>
              </a:rPr>
              <a:pPr/>
              <a:t>8/24/2023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C7380497-C5ED-3F4C-ABE4-1011520695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7EF3E93F-56D5-9C4A-ABE3-53BEC5623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FCEE75-FDF6-5A45-8123-AA9B7935B0C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680056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7" name="Rectangle 6"/>
          <p:cNvSpPr/>
          <p:nvPr/>
        </p:nvSpPr>
        <p:spPr>
          <a:xfrm>
            <a:off x="1358537" y="3766849"/>
            <a:ext cx="10032274" cy="2123658"/>
          </a:xfrm>
          <a:prstGeom prst="rect">
            <a:avLst/>
          </a:prstGeom>
        </p:spPr>
        <p:txBody>
          <a:bodyPr wrap="square">
            <a:spAutoFit/>
          </a:bodyPr>
          <a:lstStyle/>
          <a:p>
            <a:pPr algn="ctr"/>
            <a:r>
              <a:rPr lang="en-US" sz="6600" b="1" spc="50" smtClean="0">
                <a:ln w="9525" cmpd="sng">
                  <a:solidFill>
                    <a:schemeClr val="accent1"/>
                  </a:solidFill>
                  <a:prstDash val="solid"/>
                </a:ln>
                <a:solidFill>
                  <a:srgbClr val="70AD47">
                    <a:tint val="1000"/>
                  </a:srgbClr>
                </a:solidFill>
                <a:effectLst>
                  <a:glow rad="38100">
                    <a:schemeClr val="accent1">
                      <a:alpha val="40000"/>
                    </a:schemeClr>
                  </a:glow>
                </a:effectLst>
                <a:latin typeface=".Vn3DH" panose="020B7200000000000000" pitchFamily="34" charset="0"/>
              </a:rPr>
              <a:t>XIN CHÀO CÁC </a:t>
            </a:r>
            <a:r>
              <a:rPr lang="en-US" sz="6600" b="1" spc="50" smtClean="0">
                <a:ln w="9525" cmpd="sng">
                  <a:solidFill>
                    <a:schemeClr val="accent1"/>
                  </a:solidFill>
                  <a:prstDash val="solid"/>
                </a:ln>
                <a:solidFill>
                  <a:srgbClr val="70AD47">
                    <a:tint val="1000"/>
                  </a:srgbClr>
                </a:solidFill>
                <a:effectLst>
                  <a:glow rad="38100">
                    <a:schemeClr val="accent1">
                      <a:alpha val="40000"/>
                    </a:schemeClr>
                  </a:glow>
                </a:effectLst>
                <a:latin typeface=".Vn3DH" panose="020B7200000000000000" pitchFamily="34" charset="0"/>
              </a:rPr>
              <a:t>EM</a:t>
            </a:r>
          </a:p>
          <a:p>
            <a:pPr algn="ctr"/>
            <a:r>
              <a:rPr lang="en-US" sz="6600" b="1" spc="50" smtClean="0">
                <a:ln w="9525" cmpd="sng">
                  <a:solidFill>
                    <a:schemeClr val="accent1"/>
                  </a:solidFill>
                  <a:prstDash val="solid"/>
                </a:ln>
                <a:solidFill>
                  <a:srgbClr val="70AD47">
                    <a:tint val="1000"/>
                  </a:srgbClr>
                </a:solidFill>
                <a:effectLst>
                  <a:glow rad="38100">
                    <a:schemeClr val="accent1">
                      <a:alpha val="40000"/>
                    </a:schemeClr>
                  </a:glow>
                </a:effectLst>
                <a:latin typeface=".Vn3DH" panose="020B7200000000000000" pitchFamily="34" charset="0"/>
              </a:rPr>
              <a:t> </a:t>
            </a:r>
            <a:r>
              <a:rPr lang="en-US" sz="6600" b="1" spc="50">
                <a:ln w="9525" cmpd="sng">
                  <a:solidFill>
                    <a:schemeClr val="accent1"/>
                  </a:solidFill>
                  <a:prstDash val="solid"/>
                </a:ln>
                <a:solidFill>
                  <a:srgbClr val="70AD47">
                    <a:tint val="1000"/>
                  </a:srgbClr>
                </a:solidFill>
                <a:effectLst>
                  <a:glow rad="38100">
                    <a:schemeClr val="accent1">
                      <a:alpha val="40000"/>
                    </a:schemeClr>
                  </a:glow>
                </a:effectLst>
                <a:latin typeface=".Vn3DH" panose="020B7200000000000000" pitchFamily="34" charset="0"/>
              </a:rPr>
              <a:t>HỌC SINH!</a:t>
            </a:r>
          </a:p>
        </p:txBody>
      </p:sp>
    </p:spTree>
    <p:extLst>
      <p:ext uri="{BB962C8B-B14F-4D97-AF65-F5344CB8AC3E}">
        <p14:creationId xmlns:p14="http://schemas.microsoft.com/office/powerpoint/2010/main" val="13338996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115747" y="695893"/>
            <a:ext cx="11933499" cy="6019232"/>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917009" y="75275"/>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63621" y="254079"/>
              <a:ext cx="571500" cy="552450"/>
            </a:xfrm>
            <a:prstGeom prst="rect">
              <a:avLst/>
            </a:prstGeom>
          </p:spPr>
        </p:pic>
      </p:grpSp>
      <p:grpSp>
        <p:nvGrpSpPr>
          <p:cNvPr id="11" name="Group 10"/>
          <p:cNvGrpSpPr/>
          <p:nvPr/>
        </p:nvGrpSpPr>
        <p:grpSpPr>
          <a:xfrm>
            <a:off x="667540" y="785102"/>
            <a:ext cx="6498937" cy="586778"/>
            <a:chOff x="712076" y="1405392"/>
            <a:chExt cx="6379246" cy="584775"/>
          </a:xfrm>
        </p:grpSpPr>
        <p:grpSp>
          <p:nvGrpSpPr>
            <p:cNvPr id="12" name="Group 11"/>
            <p:cNvGrpSpPr/>
            <p:nvPr/>
          </p:nvGrpSpPr>
          <p:grpSpPr>
            <a:xfrm>
              <a:off x="712076" y="1405392"/>
              <a:ext cx="445956" cy="584775"/>
              <a:chOff x="1104838" y="1405332"/>
              <a:chExt cx="445956" cy="584775"/>
            </a:xfrm>
          </p:grpSpPr>
          <p:sp>
            <p:nvSpPr>
              <p:cNvPr id="14" name="Rectangle 13"/>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3" name="TextBox 12"/>
            <p:cNvSpPr txBox="1"/>
            <p:nvPr/>
          </p:nvSpPr>
          <p:spPr>
            <a:xfrm>
              <a:off x="1219202" y="1459948"/>
              <a:ext cx="5872120"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Rô</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bốt</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làm</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việc</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thay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con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người</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4" name="Picture 3"/>
          <p:cNvPicPr>
            <a:picLocks noChangeAspect="1"/>
          </p:cNvPicPr>
          <p:nvPr/>
        </p:nvPicPr>
        <p:blipFill>
          <a:blip r:embed="rId4"/>
          <a:stretch>
            <a:fillRect/>
          </a:stretch>
        </p:blipFill>
        <p:spPr>
          <a:xfrm>
            <a:off x="7788570" y="1114158"/>
            <a:ext cx="4034526" cy="5182702"/>
          </a:xfrm>
          <a:prstGeom prst="rect">
            <a:avLst/>
          </a:prstGeom>
        </p:spPr>
      </p:pic>
      <p:sp>
        <p:nvSpPr>
          <p:cNvPr id="8" name="Rounded Rectangle 7"/>
          <p:cNvSpPr/>
          <p:nvPr/>
        </p:nvSpPr>
        <p:spPr>
          <a:xfrm>
            <a:off x="305096" y="1531718"/>
            <a:ext cx="7257325" cy="4960223"/>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endParaRPr lang="en-US" sz="2600" smtClean="0">
              <a:solidFill>
                <a:schemeClr val="tx1"/>
              </a:solidFill>
            </a:endParaRPr>
          </a:p>
          <a:p>
            <a:pPr algn="just">
              <a:lnSpc>
                <a:spcPct val="114000"/>
              </a:lnSpc>
            </a:pPr>
            <a:endParaRPr lang="en-US" sz="2600" smtClean="0">
              <a:solidFill>
                <a:schemeClr val="tx1"/>
              </a:solidFill>
            </a:endParaRPr>
          </a:p>
          <a:p>
            <a:pPr algn="just">
              <a:lnSpc>
                <a:spcPct val="114000"/>
              </a:lnSpc>
            </a:pPr>
            <a:endParaRPr lang="en-US" sz="2600" smtClean="0">
              <a:solidFill>
                <a:schemeClr val="tx1"/>
              </a:solidFill>
            </a:endParaRPr>
          </a:p>
          <a:p>
            <a:pPr algn="just">
              <a:lnSpc>
                <a:spcPct val="114000"/>
              </a:lnSpc>
            </a:pPr>
            <a:r>
              <a:rPr lang="vi-VN" sz="2600" smtClean="0">
                <a:solidFill>
                  <a:schemeClr val="tx1"/>
                </a:solidFill>
              </a:rPr>
              <a:t>Với r</a:t>
            </a:r>
            <a:r>
              <a:rPr lang="en-US" sz="2600" smtClean="0">
                <a:solidFill>
                  <a:schemeClr val="tx1"/>
                </a:solidFill>
              </a:rPr>
              <a:t>ô-</a:t>
            </a:r>
            <a:r>
              <a:rPr lang="vi-VN" sz="2600" smtClean="0">
                <a:solidFill>
                  <a:schemeClr val="tx1"/>
                </a:solidFill>
              </a:rPr>
              <a:t>b</a:t>
            </a:r>
            <a:r>
              <a:rPr lang="en-US" sz="2600" dirty="0" smtClean="0">
                <a:solidFill>
                  <a:schemeClr val="tx1"/>
                </a:solidFill>
              </a:rPr>
              <a:t>ố</a:t>
            </a:r>
            <a:r>
              <a:rPr lang="vi-VN" sz="2600" dirty="0" smtClean="0">
                <a:solidFill>
                  <a:schemeClr val="tx1"/>
                </a:solidFill>
              </a:rPr>
              <a:t>t </a:t>
            </a:r>
            <a:r>
              <a:rPr lang="vi-VN" sz="2600" dirty="0">
                <a:solidFill>
                  <a:schemeClr val="tx1"/>
                </a:solidFill>
              </a:rPr>
              <a:t>lau nhà, khi người dùng chọn chế độ hoạt động cạnh tường, robot sẽ thực hiện hút bụi </a:t>
            </a:r>
            <a:r>
              <a:rPr lang="vi-VN" sz="2600">
                <a:solidFill>
                  <a:schemeClr val="tx1"/>
                </a:solidFill>
              </a:rPr>
              <a:t>cạnh </a:t>
            </a:r>
            <a:r>
              <a:rPr lang="vi-VN" sz="2600" smtClean="0">
                <a:solidFill>
                  <a:schemeClr val="tx1"/>
                </a:solidFill>
              </a:rPr>
              <a:t>tường.</a:t>
            </a:r>
            <a:endParaRPr lang="en-US" sz="2600" smtClean="0">
              <a:solidFill>
                <a:schemeClr val="tx1"/>
              </a:solidFill>
            </a:endParaRPr>
          </a:p>
          <a:p>
            <a:pPr algn="just">
              <a:lnSpc>
                <a:spcPct val="120000"/>
              </a:lnSpc>
              <a:spcAft>
                <a:spcPts val="600"/>
              </a:spcAft>
              <a:buClr>
                <a:srgbClr val="FF0000"/>
              </a:buClr>
            </a:pPr>
            <a:r>
              <a:rPr lang="vi-VN" sz="2600">
                <a:solidFill>
                  <a:schemeClr val="tx1"/>
                </a:solidFill>
              </a:rPr>
              <a:t>Em hãy </a:t>
            </a:r>
            <a:r>
              <a:rPr lang="en-US" sz="2600">
                <a:solidFill>
                  <a:schemeClr val="tx1"/>
                </a:solidFill>
              </a:rPr>
              <a:t>thảo luận nhóm đôi </a:t>
            </a:r>
            <a:r>
              <a:rPr lang="vi-VN" sz="2600">
                <a:solidFill>
                  <a:schemeClr val="tx1"/>
                </a:solidFill>
              </a:rPr>
              <a:t>và cho </a:t>
            </a:r>
            <a:r>
              <a:rPr lang="vi-VN" sz="2600" smtClean="0">
                <a:solidFill>
                  <a:schemeClr val="tx1"/>
                </a:solidFill>
              </a:rPr>
              <a:t>biết</a:t>
            </a:r>
            <a:r>
              <a:rPr lang="en-US" sz="2600" smtClean="0">
                <a:solidFill>
                  <a:schemeClr val="tx1"/>
                </a:solidFill>
              </a:rPr>
              <a:t>: 1’</a:t>
            </a:r>
            <a:endParaRPr lang="en-US" sz="2600">
              <a:solidFill>
                <a:schemeClr val="tx1"/>
              </a:solidFill>
            </a:endParaRPr>
          </a:p>
          <a:p>
            <a:pPr algn="just">
              <a:lnSpc>
                <a:spcPct val="120000"/>
              </a:lnSpc>
              <a:spcAft>
                <a:spcPts val="600"/>
              </a:spcAft>
              <a:buClr>
                <a:srgbClr val="FF0000"/>
              </a:buClr>
            </a:pPr>
            <a:r>
              <a:rPr lang="en-US" sz="2600" smtClean="0">
                <a:solidFill>
                  <a:schemeClr val="tx1"/>
                </a:solidFill>
              </a:rPr>
              <a:t>R</a:t>
            </a:r>
            <a:r>
              <a:rPr lang="vi-VN" sz="2600" smtClean="0">
                <a:solidFill>
                  <a:schemeClr val="tx1"/>
                </a:solidFill>
              </a:rPr>
              <a:t>obot </a:t>
            </a:r>
            <a:r>
              <a:rPr lang="vi-VN" sz="2600">
                <a:solidFill>
                  <a:schemeClr val="tx1"/>
                </a:solidFill>
              </a:rPr>
              <a:t>lau nhà đã nhận được thông tin </a:t>
            </a:r>
            <a:r>
              <a:rPr lang="vi-VN" sz="2600" smtClean="0">
                <a:solidFill>
                  <a:schemeClr val="tx1"/>
                </a:solidFill>
              </a:rPr>
              <a:t>gì?</a:t>
            </a:r>
            <a:endParaRPr lang="en-US" sz="2600">
              <a:solidFill>
                <a:schemeClr val="tx1"/>
              </a:solidFill>
            </a:endParaRPr>
          </a:p>
          <a:p>
            <a:pPr algn="just">
              <a:lnSpc>
                <a:spcPct val="120000"/>
              </a:lnSpc>
              <a:spcAft>
                <a:spcPts val="600"/>
              </a:spcAft>
              <a:buClr>
                <a:srgbClr val="FF0000"/>
              </a:buClr>
            </a:pPr>
            <a:r>
              <a:rPr lang="en-US" sz="2600" b="1" smtClean="0">
                <a:solidFill>
                  <a:srgbClr val="FF0000"/>
                </a:solidFill>
                <a:ea typeface="Tahoma" panose="020B0604030504040204" pitchFamily="34" charset="0"/>
                <a:cs typeface="Tahoma" panose="020B0604030504040204" pitchFamily="34" charset="0"/>
              </a:rPr>
              <a:t>	Chế </a:t>
            </a:r>
            <a:r>
              <a:rPr lang="en-US" sz="2600" b="1">
                <a:solidFill>
                  <a:srgbClr val="FF0000"/>
                </a:solidFill>
                <a:ea typeface="Tahoma" panose="020B0604030504040204" pitchFamily="34" charset="0"/>
                <a:cs typeface="Tahoma" panose="020B0604030504040204" pitchFamily="34" charset="0"/>
              </a:rPr>
              <a:t>độ hoạt động cạnh </a:t>
            </a:r>
            <a:r>
              <a:rPr lang="en-US" sz="2600" b="1" smtClean="0">
                <a:solidFill>
                  <a:srgbClr val="FF0000"/>
                </a:solidFill>
                <a:ea typeface="Tahoma" panose="020B0604030504040204" pitchFamily="34" charset="0"/>
                <a:cs typeface="Tahoma" panose="020B0604030504040204" pitchFamily="34" charset="0"/>
              </a:rPr>
              <a:t>tường</a:t>
            </a:r>
            <a:r>
              <a:rPr lang="en-US" sz="2600" b="1" smtClean="0">
                <a:solidFill>
                  <a:schemeClr val="tx1"/>
                </a:solidFill>
                <a:ea typeface="Tahoma" panose="020B0604030504040204" pitchFamily="34" charset="0"/>
                <a:cs typeface="Tahoma" panose="020B0604030504040204" pitchFamily="34" charset="0"/>
              </a:rPr>
              <a:t>	</a:t>
            </a:r>
            <a:endParaRPr lang="en-US" sz="2600">
              <a:solidFill>
                <a:schemeClr val="tx1"/>
              </a:solidFill>
            </a:endParaRPr>
          </a:p>
          <a:p>
            <a:pPr algn="just">
              <a:lnSpc>
                <a:spcPct val="120000"/>
              </a:lnSpc>
              <a:spcAft>
                <a:spcPts val="600"/>
              </a:spcAft>
              <a:buClr>
                <a:srgbClr val="FF0000"/>
              </a:buClr>
            </a:pPr>
            <a:r>
              <a:rPr lang="vi-VN" sz="2600">
                <a:solidFill>
                  <a:schemeClr val="tx1"/>
                </a:solidFill>
              </a:rPr>
              <a:t>Kết quả xử lí như thế nào?</a:t>
            </a:r>
            <a:r>
              <a:rPr lang="en-US" sz="2600">
                <a:solidFill>
                  <a:schemeClr val="tx1"/>
                </a:solidFill>
              </a:rPr>
              <a:t> </a:t>
            </a:r>
            <a:endParaRPr lang="en-US" sz="2600" smtClean="0">
              <a:solidFill>
                <a:schemeClr val="tx1"/>
              </a:solidFill>
            </a:endParaRPr>
          </a:p>
          <a:p>
            <a:pPr algn="just">
              <a:lnSpc>
                <a:spcPct val="120000"/>
              </a:lnSpc>
              <a:spcAft>
                <a:spcPts val="600"/>
              </a:spcAft>
              <a:buClr>
                <a:srgbClr val="FF0000"/>
              </a:buClr>
            </a:pPr>
            <a:r>
              <a:rPr lang="en-US" sz="2600" b="1" smtClean="0">
                <a:solidFill>
                  <a:srgbClr val="FF0000"/>
                </a:solidFill>
                <a:ea typeface="Tahoma" panose="020B0604030504040204" pitchFamily="34" charset="0"/>
                <a:cs typeface="Tahoma" panose="020B0604030504040204" pitchFamily="34" charset="0"/>
              </a:rPr>
              <a:t>	là </a:t>
            </a:r>
            <a:r>
              <a:rPr lang="en-US" sz="2600" b="1">
                <a:solidFill>
                  <a:srgbClr val="FF0000"/>
                </a:solidFill>
                <a:ea typeface="Tahoma" panose="020B0604030504040204" pitchFamily="34" charset="0"/>
                <a:cs typeface="Tahoma" panose="020B0604030504040204" pitchFamily="34" charset="0"/>
              </a:rPr>
              <a:t>hút bụi cạnh tường</a:t>
            </a:r>
            <a:r>
              <a:rPr lang="en-US" sz="2600" b="1" smtClean="0">
                <a:solidFill>
                  <a:srgbClr val="FF0000"/>
                </a:solidFill>
                <a:ea typeface="Tahoma" panose="020B0604030504040204" pitchFamily="34" charset="0"/>
                <a:cs typeface="Tahoma" panose="020B0604030504040204" pitchFamily="34" charset="0"/>
              </a:rPr>
              <a:t>.</a:t>
            </a:r>
            <a:endParaRPr lang="en-US" sz="2600" smtClean="0">
              <a:solidFill>
                <a:schemeClr val="tx1"/>
              </a:solidFill>
            </a:endParaRPr>
          </a:p>
          <a:p>
            <a:pPr marL="342900" indent="-342900" algn="just">
              <a:lnSpc>
                <a:spcPct val="120000"/>
              </a:lnSpc>
              <a:spcAft>
                <a:spcPts val="600"/>
              </a:spcAft>
              <a:buClr>
                <a:srgbClr val="FF0000"/>
              </a:buClr>
              <a:buFont typeface="Wingdings" panose="05000000000000000000" pitchFamily="2" charset="2"/>
              <a:buChar char="Ø"/>
            </a:pPr>
            <a:r>
              <a:rPr lang="en-US" sz="2600" smtClean="0">
                <a:solidFill>
                  <a:schemeClr val="tx1"/>
                </a:solidFill>
                <a:ea typeface="Tahoma" panose="020B0604030504040204" pitchFamily="34" charset="0"/>
                <a:cs typeface="Tahoma" panose="020B0604030504040204" pitchFamily="34" charset="0"/>
              </a:rPr>
              <a:t>Để </a:t>
            </a:r>
            <a:r>
              <a:rPr lang="en-US" sz="2600">
                <a:solidFill>
                  <a:schemeClr val="tx1"/>
                </a:solidFill>
                <a:ea typeface="Tahoma" panose="020B0604030504040204" pitchFamily="34" charset="0"/>
                <a:cs typeface="Tahoma" panose="020B0604030504040204" pitchFamily="34" charset="0"/>
              </a:rPr>
              <a:t>hiểu thêm về tác dụng của Robot-&gt; HĐ3</a:t>
            </a:r>
          </a:p>
          <a:p>
            <a:pPr algn="just">
              <a:lnSpc>
                <a:spcPct val="120000"/>
              </a:lnSpc>
              <a:spcAft>
                <a:spcPts val="600"/>
              </a:spcAft>
              <a:buClr>
                <a:srgbClr val="FF0000"/>
              </a:buClr>
            </a:pPr>
            <a:endParaRPr lang="en-US" sz="2600" spc="-150">
              <a:solidFill>
                <a:schemeClr val="tx1"/>
              </a:solidFill>
              <a:cs typeface="Arial" panose="020B0604020202020204" pitchFamily="34" charset="0"/>
            </a:endParaRPr>
          </a:p>
          <a:p>
            <a:pPr algn="just">
              <a:lnSpc>
                <a:spcPct val="114000"/>
              </a:lnSpc>
            </a:pPr>
            <a:endParaRPr lang="en-US" sz="2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97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anim calcmode="lin" valueType="num">
                                      <p:cBhvr additive="base">
                                        <p:cTn id="13"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 calcmode="lin" valueType="num">
                                      <p:cBhvr additive="base">
                                        <p:cTn id="1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anim calcmode="lin" valueType="num">
                                      <p:cBhvr additive="base">
                                        <p:cTn id="21"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8">
                                            <p:txEl>
                                              <p:pRg st="7" end="7"/>
                                            </p:txEl>
                                          </p:spTgt>
                                        </p:tgtEl>
                                        <p:attrNameLst>
                                          <p:attrName>style.visibility</p:attrName>
                                        </p:attrNameLst>
                                      </p:cBhvr>
                                      <p:to>
                                        <p:strVal val="visible"/>
                                      </p:to>
                                    </p:set>
                                    <p:animEffect transition="in" filter="fade">
                                      <p:cBhvr>
                                        <p:cTn id="27" dur="1000"/>
                                        <p:tgtEl>
                                          <p:spTgt spid="8">
                                            <p:txEl>
                                              <p:pRg st="7" end="7"/>
                                            </p:txEl>
                                          </p:spTgt>
                                        </p:tgtEl>
                                      </p:cBhvr>
                                    </p:animEffect>
                                    <p:anim calcmode="lin" valueType="num">
                                      <p:cBhvr>
                                        <p:cTn id="28"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29"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nodeType="clickEffect">
                                  <p:stCondLst>
                                    <p:cond delay="0"/>
                                  </p:stCondLst>
                                  <p:childTnLst>
                                    <p:set>
                                      <p:cBhvr>
                                        <p:cTn id="33" dur="1" fill="hold">
                                          <p:stCondLst>
                                            <p:cond delay="0"/>
                                          </p:stCondLst>
                                        </p:cTn>
                                        <p:tgtEl>
                                          <p:spTgt spid="8">
                                            <p:txEl>
                                              <p:pRg st="6" end="6"/>
                                            </p:txEl>
                                          </p:spTgt>
                                        </p:tgtEl>
                                        <p:attrNameLst>
                                          <p:attrName>style.visibility</p:attrName>
                                        </p:attrNameLst>
                                      </p:cBhvr>
                                      <p:to>
                                        <p:strVal val="visible"/>
                                      </p:to>
                                    </p:set>
                                    <p:animEffect transition="in" filter="fade">
                                      <p:cBhvr>
                                        <p:cTn id="34" dur="2000"/>
                                        <p:tgtEl>
                                          <p:spTgt spid="8">
                                            <p:txEl>
                                              <p:pRg st="6" end="6"/>
                                            </p:txEl>
                                          </p:spTgt>
                                        </p:tgtEl>
                                      </p:cBhvr>
                                    </p:animEffect>
                                    <p:anim calcmode="lin" valueType="num">
                                      <p:cBhvr>
                                        <p:cTn id="35" dur="2000" fill="hold"/>
                                        <p:tgtEl>
                                          <p:spTgt spid="8">
                                            <p:txEl>
                                              <p:pRg st="6" end="6"/>
                                            </p:txEl>
                                          </p:spTgt>
                                        </p:tgtEl>
                                        <p:attrNameLst>
                                          <p:attrName>ppt_w</p:attrName>
                                        </p:attrNameLst>
                                      </p:cBhvr>
                                      <p:tavLst>
                                        <p:tav tm="0" fmla="#ppt_w*sin(2.5*pi*$)">
                                          <p:val>
                                            <p:fltVal val="0"/>
                                          </p:val>
                                        </p:tav>
                                        <p:tav tm="100000">
                                          <p:val>
                                            <p:fltVal val="1"/>
                                          </p:val>
                                        </p:tav>
                                      </p:tavLst>
                                    </p:anim>
                                    <p:anim calcmode="lin" valueType="num">
                                      <p:cBhvr>
                                        <p:cTn id="36" dur="2000" fill="hold"/>
                                        <p:tgtEl>
                                          <p:spTgt spid="8">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8">
                                            <p:txEl>
                                              <p:pRg st="8" end="8"/>
                                            </p:txEl>
                                          </p:spTgt>
                                        </p:tgtEl>
                                        <p:attrNameLst>
                                          <p:attrName>style.visibility</p:attrName>
                                        </p:attrNameLst>
                                      </p:cBhvr>
                                      <p:to>
                                        <p:strVal val="visible"/>
                                      </p:to>
                                    </p:set>
                                    <p:anim calcmode="lin" valueType="num">
                                      <p:cBhvr>
                                        <p:cTn id="41" dur="1000" fill="hold"/>
                                        <p:tgtEl>
                                          <p:spTgt spid="8">
                                            <p:txEl>
                                              <p:pRg st="8" end="8"/>
                                            </p:txEl>
                                          </p:spTgt>
                                        </p:tgtEl>
                                        <p:attrNameLst>
                                          <p:attrName>ppt_w</p:attrName>
                                        </p:attrNameLst>
                                      </p:cBhvr>
                                      <p:tavLst>
                                        <p:tav tm="0">
                                          <p:val>
                                            <p:fltVal val="0"/>
                                          </p:val>
                                        </p:tav>
                                        <p:tav tm="100000">
                                          <p:val>
                                            <p:strVal val="#ppt_w"/>
                                          </p:val>
                                        </p:tav>
                                      </p:tavLst>
                                    </p:anim>
                                    <p:anim calcmode="lin" valueType="num">
                                      <p:cBhvr>
                                        <p:cTn id="42" dur="1000" fill="hold"/>
                                        <p:tgtEl>
                                          <p:spTgt spid="8">
                                            <p:txEl>
                                              <p:pRg st="8" end="8"/>
                                            </p:txEl>
                                          </p:spTgt>
                                        </p:tgtEl>
                                        <p:attrNameLst>
                                          <p:attrName>ppt_h</p:attrName>
                                        </p:attrNameLst>
                                      </p:cBhvr>
                                      <p:tavLst>
                                        <p:tav tm="0">
                                          <p:val>
                                            <p:fltVal val="0"/>
                                          </p:val>
                                        </p:tav>
                                        <p:tav tm="100000">
                                          <p:val>
                                            <p:strVal val="#ppt_h"/>
                                          </p:val>
                                        </p:tav>
                                      </p:tavLst>
                                    </p:anim>
                                    <p:anim calcmode="lin" valueType="num">
                                      <p:cBhvr>
                                        <p:cTn id="43" dur="1000" fill="hold"/>
                                        <p:tgtEl>
                                          <p:spTgt spid="8">
                                            <p:txEl>
                                              <p:pRg st="8" end="8"/>
                                            </p:txEl>
                                          </p:spTgt>
                                        </p:tgtEl>
                                        <p:attrNameLst>
                                          <p:attrName>style.rotation</p:attrName>
                                        </p:attrNameLst>
                                      </p:cBhvr>
                                      <p:tavLst>
                                        <p:tav tm="0">
                                          <p:val>
                                            <p:fltVal val="90"/>
                                          </p:val>
                                        </p:tav>
                                        <p:tav tm="100000">
                                          <p:val>
                                            <p:fltVal val="0"/>
                                          </p:val>
                                        </p:tav>
                                      </p:tavLst>
                                    </p:anim>
                                    <p:animEffect transition="in" filter="fade">
                                      <p:cBhvr>
                                        <p:cTn id="44" dur="1000"/>
                                        <p:tgtEl>
                                          <p:spTgt spid="8">
                                            <p:txEl>
                                              <p:pRg st="8" end="8"/>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8">
                                            <p:txEl>
                                              <p:pRg st="9" end="9"/>
                                            </p:txEl>
                                          </p:spTgt>
                                        </p:tgtEl>
                                        <p:attrNameLst>
                                          <p:attrName>style.visibility</p:attrName>
                                        </p:attrNameLst>
                                      </p:cBhvr>
                                      <p:to>
                                        <p:strVal val="visible"/>
                                      </p:to>
                                    </p:set>
                                    <p:animEffect transition="in" filter="fade">
                                      <p:cBhvr>
                                        <p:cTn id="49" dur="500"/>
                                        <p:tgtEl>
                                          <p:spTgt spid="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173620" y="798654"/>
            <a:ext cx="11864052" cy="589151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p:cNvGrpSpPr/>
          <p:nvPr/>
        </p:nvGrpSpPr>
        <p:grpSpPr>
          <a:xfrm>
            <a:off x="3942013" y="23932"/>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3"/>
            <a:stretch>
              <a:fillRect/>
            </a:stretch>
          </p:blipFill>
          <p:spPr>
            <a:xfrm>
              <a:off x="4712495" y="845675"/>
              <a:ext cx="576956" cy="614616"/>
            </a:xfrm>
            <a:prstGeom prst="rect">
              <a:avLst/>
            </a:prstGeom>
          </p:spPr>
        </p:pic>
      </p:grpSp>
      <p:pic>
        <p:nvPicPr>
          <p:cNvPr id="2" name="Picture 1"/>
          <p:cNvPicPr>
            <a:picLocks noChangeAspect="1"/>
          </p:cNvPicPr>
          <p:nvPr/>
        </p:nvPicPr>
        <p:blipFill>
          <a:blip r:embed="rId4"/>
          <a:stretch>
            <a:fillRect/>
          </a:stretch>
        </p:blipFill>
        <p:spPr>
          <a:xfrm>
            <a:off x="7733375" y="942111"/>
            <a:ext cx="4084552" cy="5597234"/>
          </a:xfrm>
          <a:prstGeom prst="rect">
            <a:avLst/>
          </a:prstGeom>
        </p:spPr>
      </p:pic>
      <p:sp>
        <p:nvSpPr>
          <p:cNvPr id="11" name="Rounded Rectangle 10"/>
          <p:cNvSpPr/>
          <p:nvPr/>
        </p:nvSpPr>
        <p:spPr>
          <a:xfrm>
            <a:off x="266218" y="942111"/>
            <a:ext cx="7467157" cy="5597234"/>
          </a:xfrm>
          <a:prstGeom prst="roundRect">
            <a:avLst/>
          </a:prstGeom>
          <a:solidFill>
            <a:schemeClr val="accent4">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b="1" smtClean="0">
              <a:solidFill>
                <a:srgbClr val="3333CC"/>
              </a:solidFill>
              <a:latin typeface="Arial" panose="020B0604020202020204" pitchFamily="34" charset="0"/>
              <a:ea typeface="Tahoma" panose="020B0604030504040204" pitchFamily="34" charset="0"/>
              <a:cs typeface="Arial" panose="020B0604020202020204" pitchFamily="34" charset="0"/>
            </a:endParaRPr>
          </a:p>
          <a:p>
            <a:pPr algn="ctr"/>
            <a:endParaRPr lang="en-US" sz="2500" smtClean="0">
              <a:solidFill>
                <a:srgbClr val="3333CC"/>
              </a:solidFill>
              <a:latin typeface="Arial" panose="020B0604020202020204" pitchFamily="34" charset="0"/>
              <a:cs typeface="Arial" panose="020B0604020202020204" pitchFamily="34" charset="0"/>
            </a:endParaRPr>
          </a:p>
          <a:p>
            <a:pPr algn="ctr"/>
            <a:r>
              <a:rPr lang="vi-VN" sz="2500" smtClean="0">
                <a:solidFill>
                  <a:srgbClr val="3333CC"/>
                </a:solidFill>
                <a:latin typeface="Arial" panose="020B0604020202020204" pitchFamily="34" charset="0"/>
                <a:cs typeface="Arial" panose="020B0604020202020204" pitchFamily="34" charset="0"/>
              </a:rPr>
              <a:t>Với </a:t>
            </a:r>
            <a:r>
              <a:rPr lang="vi-VN" sz="2500">
                <a:solidFill>
                  <a:srgbClr val="3333CC"/>
                </a:solidFill>
                <a:latin typeface="Arial" panose="020B0604020202020204" pitchFamily="34" charset="0"/>
                <a:cs typeface="Arial" panose="020B0604020202020204" pitchFamily="34" charset="0"/>
              </a:rPr>
              <a:t>r</a:t>
            </a:r>
            <a:r>
              <a:rPr lang="en-US" sz="2500">
                <a:solidFill>
                  <a:srgbClr val="3333CC"/>
                </a:solidFill>
                <a:latin typeface="Arial" panose="020B0604020202020204" pitchFamily="34" charset="0"/>
                <a:cs typeface="Arial" panose="020B0604020202020204" pitchFamily="34" charset="0"/>
              </a:rPr>
              <a:t>ô – </a:t>
            </a:r>
            <a:r>
              <a:rPr lang="vi-VN" sz="2500">
                <a:solidFill>
                  <a:srgbClr val="3333CC"/>
                </a:solidFill>
                <a:latin typeface="Arial" panose="020B0604020202020204" pitchFamily="34" charset="0"/>
                <a:cs typeface="Arial" panose="020B0604020202020204" pitchFamily="34" charset="0"/>
              </a:rPr>
              <a:t>b</a:t>
            </a:r>
            <a:r>
              <a:rPr lang="en-US" sz="2500">
                <a:solidFill>
                  <a:srgbClr val="3333CC"/>
                </a:solidFill>
                <a:latin typeface="Arial" panose="020B0604020202020204" pitchFamily="34" charset="0"/>
                <a:cs typeface="Arial" panose="020B0604020202020204" pitchFamily="34" charset="0"/>
              </a:rPr>
              <a:t>ố</a:t>
            </a:r>
            <a:r>
              <a:rPr lang="vi-VN" sz="2500">
                <a:solidFill>
                  <a:srgbClr val="3333CC"/>
                </a:solidFill>
                <a:latin typeface="Arial" panose="020B0604020202020204" pitchFamily="34" charset="0"/>
                <a:cs typeface="Arial" panose="020B0604020202020204" pitchFamily="34" charset="0"/>
              </a:rPr>
              <a:t>t trong bệnh viện, khi người dùng chọn chế độ phát thuốc, r</a:t>
            </a:r>
            <a:r>
              <a:rPr lang="en-US" sz="2500">
                <a:solidFill>
                  <a:srgbClr val="3333CC"/>
                </a:solidFill>
                <a:latin typeface="Arial" panose="020B0604020202020204" pitchFamily="34" charset="0"/>
                <a:cs typeface="Arial" panose="020B0604020202020204" pitchFamily="34" charset="0"/>
              </a:rPr>
              <a:t>ô – </a:t>
            </a:r>
            <a:r>
              <a:rPr lang="vi-VN" sz="2500">
                <a:solidFill>
                  <a:srgbClr val="3333CC"/>
                </a:solidFill>
                <a:latin typeface="Arial" panose="020B0604020202020204" pitchFamily="34" charset="0"/>
                <a:cs typeface="Arial" panose="020B0604020202020204" pitchFamily="34" charset="0"/>
              </a:rPr>
              <a:t>b</a:t>
            </a:r>
            <a:r>
              <a:rPr lang="en-US" sz="2500">
                <a:solidFill>
                  <a:srgbClr val="3333CC"/>
                </a:solidFill>
                <a:latin typeface="Arial" panose="020B0604020202020204" pitchFamily="34" charset="0"/>
                <a:cs typeface="Arial" panose="020B0604020202020204" pitchFamily="34" charset="0"/>
              </a:rPr>
              <a:t>ố</a:t>
            </a:r>
            <a:r>
              <a:rPr lang="vi-VN" sz="2500">
                <a:solidFill>
                  <a:srgbClr val="3333CC"/>
                </a:solidFill>
                <a:latin typeface="Arial" panose="020B0604020202020204" pitchFamily="34" charset="0"/>
                <a:cs typeface="Arial" panose="020B0604020202020204" pitchFamily="34" charset="0"/>
              </a:rPr>
              <a:t>t sẽ tự động đi phát thuốc cho bệnh nhân ở các phòng</a:t>
            </a:r>
            <a:r>
              <a:rPr lang="vi-VN" sz="2500" smtClean="0">
                <a:solidFill>
                  <a:srgbClr val="3333CC"/>
                </a:solidFill>
                <a:latin typeface="Arial" panose="020B0604020202020204" pitchFamily="34" charset="0"/>
                <a:cs typeface="Arial" panose="020B0604020202020204" pitchFamily="34" charset="0"/>
              </a:rPr>
              <a:t>.</a:t>
            </a:r>
            <a:endParaRPr lang="en-US" sz="2500" smtClean="0">
              <a:solidFill>
                <a:srgbClr val="3333CC"/>
              </a:solidFill>
              <a:latin typeface="Arial" panose="020B0604020202020204" pitchFamily="34" charset="0"/>
              <a:cs typeface="Arial" panose="020B0604020202020204" pitchFamily="34" charset="0"/>
            </a:endParaRPr>
          </a:p>
          <a:p>
            <a:pPr marL="457200" indent="-457200" algn="just">
              <a:lnSpc>
                <a:spcPct val="120000"/>
              </a:lnSpc>
              <a:spcAft>
                <a:spcPts val="600"/>
              </a:spcAft>
              <a:buClr>
                <a:srgbClr val="FF0000"/>
              </a:buClr>
              <a:buFont typeface="Wingdings" panose="05000000000000000000" pitchFamily="2" charset="2"/>
              <a:buChar char="q"/>
            </a:pPr>
            <a:r>
              <a:rPr lang="en-US" sz="2500">
                <a:solidFill>
                  <a:srgbClr val="3333CC"/>
                </a:solidFill>
                <a:latin typeface="Arial" panose="020B0604020202020204" pitchFamily="34" charset="0"/>
                <a:cs typeface="Arial" panose="020B0604020202020204" pitchFamily="34" charset="0"/>
              </a:rPr>
              <a:t>Em hãy thảo luận nhóm đôi và cho biết: 1’</a:t>
            </a:r>
          </a:p>
          <a:p>
            <a:pPr algn="just">
              <a:lnSpc>
                <a:spcPct val="120000"/>
              </a:lnSpc>
              <a:spcAft>
                <a:spcPts val="600"/>
              </a:spcAft>
              <a:buClr>
                <a:srgbClr val="FF0000"/>
              </a:buClr>
            </a:pPr>
            <a:r>
              <a:rPr lang="en-US" sz="2500">
                <a:solidFill>
                  <a:srgbClr val="3333CC"/>
                </a:solidFill>
                <a:latin typeface="Arial" panose="020B0604020202020204" pitchFamily="34" charset="0"/>
                <a:cs typeface="Arial" panose="020B0604020202020204" pitchFamily="34" charset="0"/>
              </a:rPr>
              <a:t>Rô – bốt trong bệnh viện nhận thông tin gì</a:t>
            </a:r>
            <a:r>
              <a:rPr lang="en-US" sz="2500" smtClean="0">
                <a:solidFill>
                  <a:srgbClr val="3333CC"/>
                </a:solidFill>
                <a:latin typeface="Arial" panose="020B0604020202020204" pitchFamily="34" charset="0"/>
                <a:cs typeface="Arial" panose="020B0604020202020204" pitchFamily="34" charset="0"/>
              </a:rPr>
              <a:t>?</a:t>
            </a:r>
          </a:p>
          <a:p>
            <a:pPr algn="just">
              <a:lnSpc>
                <a:spcPct val="120000"/>
              </a:lnSpc>
              <a:spcAft>
                <a:spcPts val="600"/>
              </a:spcAft>
              <a:buClr>
                <a:srgbClr val="FF0000"/>
              </a:buClr>
            </a:pPr>
            <a:r>
              <a:rPr lang="en-US" sz="2500" smtClean="0">
                <a:solidFill>
                  <a:srgbClr val="3333CC"/>
                </a:solidFill>
                <a:cs typeface="Arial" panose="020B0604020202020204" pitchFamily="34" charset="0"/>
              </a:rPr>
              <a:t>	</a:t>
            </a:r>
            <a:r>
              <a:rPr lang="vi-VN" sz="2500" smtClean="0">
                <a:solidFill>
                  <a:schemeClr val="tx1"/>
                </a:solidFill>
                <a:cs typeface="Arial" panose="020B0604020202020204" pitchFamily="34" charset="0"/>
              </a:rPr>
              <a:t>phát thuốc</a:t>
            </a:r>
            <a:endParaRPr lang="en-US" sz="2500" smtClean="0">
              <a:solidFill>
                <a:schemeClr val="tx1"/>
              </a:solidFill>
              <a:cs typeface="Arial" panose="020B0604020202020204" pitchFamily="34" charset="0"/>
            </a:endParaRPr>
          </a:p>
          <a:p>
            <a:pPr algn="just">
              <a:lnSpc>
                <a:spcPct val="120000"/>
              </a:lnSpc>
              <a:spcAft>
                <a:spcPts val="600"/>
              </a:spcAft>
              <a:buClr>
                <a:srgbClr val="FF0000"/>
              </a:buClr>
            </a:pPr>
            <a:r>
              <a:rPr lang="en-US" sz="2500" smtClean="0">
                <a:solidFill>
                  <a:srgbClr val="3333CC"/>
                </a:solidFill>
                <a:latin typeface="Arial" panose="020B0604020202020204" pitchFamily="34" charset="0"/>
                <a:cs typeface="Arial" panose="020B0604020202020204" pitchFamily="34" charset="0"/>
              </a:rPr>
              <a:t> </a:t>
            </a:r>
            <a:r>
              <a:rPr lang="en-US" sz="2500">
                <a:solidFill>
                  <a:srgbClr val="3333CC"/>
                </a:solidFill>
                <a:latin typeface="Arial" panose="020B0604020202020204" pitchFamily="34" charset="0"/>
                <a:cs typeface="Arial" panose="020B0604020202020204" pitchFamily="34" charset="0"/>
              </a:rPr>
              <a:t>kết quả xử lí ra sao? </a:t>
            </a:r>
            <a:endParaRPr lang="en-US" sz="2500" smtClean="0">
              <a:solidFill>
                <a:srgbClr val="3333CC"/>
              </a:solidFill>
              <a:latin typeface="Arial" panose="020B0604020202020204" pitchFamily="34" charset="0"/>
              <a:cs typeface="Arial" panose="020B0604020202020204" pitchFamily="34" charset="0"/>
            </a:endParaRPr>
          </a:p>
          <a:p>
            <a:pPr algn="just">
              <a:lnSpc>
                <a:spcPct val="120000"/>
              </a:lnSpc>
              <a:spcAft>
                <a:spcPts val="600"/>
              </a:spcAft>
              <a:buClr>
                <a:srgbClr val="FF0000"/>
              </a:buClr>
            </a:pPr>
            <a:r>
              <a:rPr lang="en-US" sz="2500" smtClean="0">
                <a:solidFill>
                  <a:srgbClr val="3333CC"/>
                </a:solidFill>
                <a:cs typeface="Arial" panose="020B0604020202020204" pitchFamily="34" charset="0"/>
              </a:rPr>
              <a:t>           </a:t>
            </a:r>
            <a:r>
              <a:rPr lang="vi-VN" sz="2500" smtClean="0">
                <a:solidFill>
                  <a:schemeClr val="tx1"/>
                </a:solidFill>
                <a:cs typeface="Arial" panose="020B0604020202020204" pitchFamily="34" charset="0"/>
              </a:rPr>
              <a:t>đi </a:t>
            </a:r>
            <a:r>
              <a:rPr lang="vi-VN" sz="2500">
                <a:solidFill>
                  <a:schemeClr val="tx1"/>
                </a:solidFill>
                <a:cs typeface="Arial" panose="020B0604020202020204" pitchFamily="34" charset="0"/>
              </a:rPr>
              <a:t>phát thuốc cho bệnh nhân ở các phòng</a:t>
            </a:r>
            <a:endParaRPr lang="en-US" sz="2500" b="1" smtClean="0">
              <a:solidFill>
                <a:schemeClr val="tx1"/>
              </a:solidFill>
              <a:latin typeface="Arial" panose="020B0604020202020204" pitchFamily="34" charset="0"/>
              <a:ea typeface="Tahoma" panose="020B0604030504040204" pitchFamily="34" charset="0"/>
              <a:cs typeface="Arial" panose="020B0604020202020204" pitchFamily="34" charset="0"/>
            </a:endParaRPr>
          </a:p>
          <a:p>
            <a:pPr marL="457200" indent="-457200">
              <a:buFont typeface="Wingdings" panose="05000000000000000000" pitchFamily="2" charset="2"/>
              <a:buChar char="Ø"/>
            </a:pPr>
            <a:r>
              <a:rPr lang="en-US" sz="2500" smtClean="0">
                <a:solidFill>
                  <a:srgbClr val="FF0000"/>
                </a:solidFill>
                <a:latin typeface="Arial" panose="020B0604020202020204" pitchFamily="34" charset="0"/>
                <a:ea typeface="Tahoma" panose="020B0604030504040204" pitchFamily="34" charset="0"/>
                <a:cs typeface="Arial" panose="020B0604020202020204" pitchFamily="34" charset="0"/>
              </a:rPr>
              <a:t>Robot trong bệnh viện nhận được thông tin chế </a:t>
            </a:r>
            <a:r>
              <a:rPr lang="en-US" sz="2500">
                <a:solidFill>
                  <a:srgbClr val="FF0000"/>
                </a:solidFill>
                <a:latin typeface="Arial" panose="020B0604020202020204" pitchFamily="34" charset="0"/>
                <a:ea typeface="Tahoma" panose="020B0604030504040204" pitchFamily="34" charset="0"/>
                <a:cs typeface="Arial" panose="020B0604020202020204" pitchFamily="34" charset="0"/>
              </a:rPr>
              <a:t>độ phát thuốc cho bệnh </a:t>
            </a:r>
            <a:r>
              <a:rPr lang="en-US" sz="2500" smtClean="0">
                <a:solidFill>
                  <a:srgbClr val="FF0000"/>
                </a:solidFill>
                <a:latin typeface="Arial" panose="020B0604020202020204" pitchFamily="34" charset="0"/>
                <a:ea typeface="Tahoma" panose="020B0604030504040204" pitchFamily="34" charset="0"/>
                <a:cs typeface="Arial" panose="020B0604020202020204" pitchFamily="34" charset="0"/>
              </a:rPr>
              <a:t>nhân và kết quả xử lí là </a:t>
            </a:r>
            <a:r>
              <a:rPr lang="en-US" sz="2500">
                <a:solidFill>
                  <a:srgbClr val="FF0000"/>
                </a:solidFill>
                <a:latin typeface="Arial" panose="020B0604020202020204" pitchFamily="34" charset="0"/>
                <a:ea typeface="Tahoma" panose="020B0604030504040204" pitchFamily="34" charset="0"/>
                <a:cs typeface="Arial" panose="020B0604020202020204" pitchFamily="34" charset="0"/>
              </a:rPr>
              <a:t>Tự động đi phát thuốc cho bệnh nhân ở các phòng</a:t>
            </a:r>
          </a:p>
          <a:p>
            <a:pPr algn="ctr"/>
            <a:endParaRPr lang="en-US" sz="2400" b="1">
              <a:solidFill>
                <a:srgbClr val="CC0000"/>
              </a:solidFill>
              <a:latin typeface="Arial" panose="020B0604020202020204" pitchFamily="34" charset="0"/>
              <a:ea typeface="Tahoma" panose="020B0604030504040204" pitchFamily="34" charset="0"/>
              <a:cs typeface="Arial" panose="020B0604020202020204" pitchFamily="34" charset="0"/>
            </a:endParaRPr>
          </a:p>
          <a:p>
            <a:pPr algn="ctr"/>
            <a:endParaRPr lang="en-US" sz="2400" b="1" dirty="0">
              <a:solidFill>
                <a:srgbClr val="CC000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8781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ppt_x"/>
                                          </p:val>
                                        </p:tav>
                                        <p:tav tm="100000">
                                          <p:val>
                                            <p:strVal val="#ppt_x"/>
                                          </p:val>
                                        </p:tav>
                                      </p:tavLst>
                                    </p:anim>
                                    <p:anim calcmode="lin" valueType="num">
                                      <p:cBhvr additive="base">
                                        <p:cTn id="1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animEffect transition="in" filter="wheel(1)">
                                      <p:cBhvr>
                                        <p:cTn id="20" dur="2000"/>
                                        <p:tgtEl>
                                          <p:spTgt spid="11">
                                            <p:txEl>
                                              <p:pRg st="2" end="2"/>
                                            </p:txEl>
                                          </p:spTgt>
                                        </p:tgtEl>
                                      </p:cBhvr>
                                    </p:animEffect>
                                  </p:childTnLst>
                                </p:cTn>
                              </p:par>
                              <p:par>
                                <p:cTn id="21" presetID="21" presetClass="entr" presetSubtype="1" fill="hold" nodeType="withEffect">
                                  <p:stCondLst>
                                    <p:cond delay="0"/>
                                  </p:stCondLst>
                                  <p:childTnLst>
                                    <p:set>
                                      <p:cBhvr>
                                        <p:cTn id="22" dur="1" fill="hold">
                                          <p:stCondLst>
                                            <p:cond delay="0"/>
                                          </p:stCondLst>
                                        </p:cTn>
                                        <p:tgtEl>
                                          <p:spTgt spid="11">
                                            <p:txEl>
                                              <p:pRg st="3" end="3"/>
                                            </p:txEl>
                                          </p:spTgt>
                                        </p:tgtEl>
                                        <p:attrNameLst>
                                          <p:attrName>style.visibility</p:attrName>
                                        </p:attrNameLst>
                                      </p:cBhvr>
                                      <p:to>
                                        <p:strVal val="visible"/>
                                      </p:to>
                                    </p:set>
                                    <p:animEffect transition="in" filter="wheel(1)">
                                      <p:cBhvr>
                                        <p:cTn id="23" dur="2000"/>
                                        <p:tgtEl>
                                          <p:spTgt spid="11">
                                            <p:txEl>
                                              <p:pRg st="3" end="3"/>
                                            </p:txEl>
                                          </p:spTgt>
                                        </p:tgtEl>
                                      </p:cBhvr>
                                    </p:animEffect>
                                  </p:childTnLst>
                                </p:cTn>
                              </p:par>
                              <p:par>
                                <p:cTn id="24" presetID="21" presetClass="entr" presetSubtype="1" fill="hold" nodeType="withEffect">
                                  <p:stCondLst>
                                    <p:cond delay="0"/>
                                  </p:stCondLst>
                                  <p:childTnLst>
                                    <p:set>
                                      <p:cBhvr>
                                        <p:cTn id="25" dur="1" fill="hold">
                                          <p:stCondLst>
                                            <p:cond delay="0"/>
                                          </p:stCondLst>
                                        </p:cTn>
                                        <p:tgtEl>
                                          <p:spTgt spid="11">
                                            <p:txEl>
                                              <p:pRg st="4" end="4"/>
                                            </p:txEl>
                                          </p:spTgt>
                                        </p:tgtEl>
                                        <p:attrNameLst>
                                          <p:attrName>style.visibility</p:attrName>
                                        </p:attrNameLst>
                                      </p:cBhvr>
                                      <p:to>
                                        <p:strVal val="visible"/>
                                      </p:to>
                                    </p:set>
                                    <p:animEffect transition="in" filter="wheel(1)">
                                      <p:cBhvr>
                                        <p:cTn id="26" dur="2000"/>
                                        <p:tgtEl>
                                          <p:spTgt spid="11">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anim calcmode="lin" valueType="num">
                                      <p:cBhvr additive="base">
                                        <p:cTn id="31"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1">
                                            <p:txEl>
                                              <p:pRg st="5" end="5"/>
                                            </p:txEl>
                                          </p:spTgt>
                                        </p:tgtEl>
                                        <p:attrNameLst>
                                          <p:attrName>style.visibility</p:attrName>
                                        </p:attrNameLst>
                                      </p:cBhvr>
                                      <p:to>
                                        <p:strVal val="visible"/>
                                      </p:to>
                                    </p:set>
                                    <p:animEffect transition="in" filter="circle(in)">
                                      <p:cBhvr>
                                        <p:cTn id="37" dur="2000"/>
                                        <p:tgtEl>
                                          <p:spTgt spid="11">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1">
                                            <p:txEl>
                                              <p:pRg st="7" end="7"/>
                                            </p:txEl>
                                          </p:spTgt>
                                        </p:tgtEl>
                                        <p:attrNameLst>
                                          <p:attrName>style.visibility</p:attrName>
                                        </p:attrNameLst>
                                      </p:cBhvr>
                                      <p:to>
                                        <p:strVal val="visible"/>
                                      </p:to>
                                    </p:set>
                                    <p:animEffect transition="in" filter="fade">
                                      <p:cBhvr>
                                        <p:cTn id="42" dur="1000"/>
                                        <p:tgtEl>
                                          <p:spTgt spid="11">
                                            <p:txEl>
                                              <p:pRg st="7" end="7"/>
                                            </p:txEl>
                                          </p:spTgt>
                                        </p:tgtEl>
                                      </p:cBhvr>
                                    </p:animEffect>
                                    <p:anim calcmode="lin" valueType="num">
                                      <p:cBhvr>
                                        <p:cTn id="43"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11">
                                            <p:txEl>
                                              <p:pRg st="8" end="8"/>
                                            </p:txEl>
                                          </p:spTgt>
                                        </p:tgtEl>
                                        <p:attrNameLst>
                                          <p:attrName>style.visibility</p:attrName>
                                        </p:attrNameLst>
                                      </p:cBhvr>
                                      <p:to>
                                        <p:strVal val="visible"/>
                                      </p:to>
                                    </p:set>
                                    <p:anim calcmode="lin" valueType="num">
                                      <p:cBhvr>
                                        <p:cTn id="49" dur="1000" fill="hold"/>
                                        <p:tgtEl>
                                          <p:spTgt spid="11">
                                            <p:txEl>
                                              <p:pRg st="8" end="8"/>
                                            </p:txEl>
                                          </p:spTgt>
                                        </p:tgtEl>
                                        <p:attrNameLst>
                                          <p:attrName>ppt_w</p:attrName>
                                        </p:attrNameLst>
                                      </p:cBhvr>
                                      <p:tavLst>
                                        <p:tav tm="0">
                                          <p:val>
                                            <p:fltVal val="0"/>
                                          </p:val>
                                        </p:tav>
                                        <p:tav tm="100000">
                                          <p:val>
                                            <p:strVal val="#ppt_w"/>
                                          </p:val>
                                        </p:tav>
                                      </p:tavLst>
                                    </p:anim>
                                    <p:anim calcmode="lin" valueType="num">
                                      <p:cBhvr>
                                        <p:cTn id="50" dur="1000" fill="hold"/>
                                        <p:tgtEl>
                                          <p:spTgt spid="11">
                                            <p:txEl>
                                              <p:pRg st="8" end="8"/>
                                            </p:txEl>
                                          </p:spTgt>
                                        </p:tgtEl>
                                        <p:attrNameLst>
                                          <p:attrName>ppt_h</p:attrName>
                                        </p:attrNameLst>
                                      </p:cBhvr>
                                      <p:tavLst>
                                        <p:tav tm="0">
                                          <p:val>
                                            <p:fltVal val="0"/>
                                          </p:val>
                                        </p:tav>
                                        <p:tav tm="100000">
                                          <p:val>
                                            <p:strVal val="#ppt_h"/>
                                          </p:val>
                                        </p:tav>
                                      </p:tavLst>
                                    </p:anim>
                                    <p:anim calcmode="lin" valueType="num">
                                      <p:cBhvr>
                                        <p:cTn id="51" dur="1000" fill="hold"/>
                                        <p:tgtEl>
                                          <p:spTgt spid="11">
                                            <p:txEl>
                                              <p:pRg st="8" end="8"/>
                                            </p:txEl>
                                          </p:spTgt>
                                        </p:tgtEl>
                                        <p:attrNameLst>
                                          <p:attrName>style.rotation</p:attrName>
                                        </p:attrNameLst>
                                      </p:cBhvr>
                                      <p:tavLst>
                                        <p:tav tm="0">
                                          <p:val>
                                            <p:fltVal val="90"/>
                                          </p:val>
                                        </p:tav>
                                        <p:tav tm="100000">
                                          <p:val>
                                            <p:fltVal val="0"/>
                                          </p:val>
                                        </p:tav>
                                      </p:tavLst>
                                    </p:anim>
                                    <p:animEffect transition="in" filter="fade">
                                      <p:cBhvr>
                                        <p:cTn id="52" dur="10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124981" y="691679"/>
            <a:ext cx="12067019" cy="5894535"/>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Rounded Rectangle 5"/>
          <p:cNvSpPr/>
          <p:nvPr/>
        </p:nvSpPr>
        <p:spPr>
          <a:xfrm>
            <a:off x="3917009" y="75275"/>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a:solidFill>
                  <a:srgbClr val="0070C0"/>
                </a:solidFill>
                <a:latin typeface="Arial" panose="020B0604020202020204" pitchFamily="34" charset="0"/>
                <a:cs typeface="Arial" panose="020B0604020202020204" pitchFamily="34" charset="0"/>
              </a:rPr>
              <a:t>LUYỆN TẬP</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3"/>
          <a:stretch>
            <a:fillRect/>
          </a:stretch>
        </p:blipFill>
        <p:spPr>
          <a:xfrm>
            <a:off x="7874230" y="4648349"/>
            <a:ext cx="2271712" cy="2225898"/>
          </a:xfrm>
          <a:prstGeom prst="rect">
            <a:avLst/>
          </a:prstGeom>
        </p:spPr>
      </p:pic>
      <p:pic>
        <p:nvPicPr>
          <p:cNvPr id="5" name="Picture 4"/>
          <p:cNvPicPr>
            <a:picLocks noChangeAspect="1"/>
          </p:cNvPicPr>
          <p:nvPr/>
        </p:nvPicPr>
        <p:blipFill>
          <a:blip r:embed="rId4"/>
          <a:stretch>
            <a:fillRect/>
          </a:stretch>
        </p:blipFill>
        <p:spPr>
          <a:xfrm>
            <a:off x="69940" y="4664597"/>
            <a:ext cx="1901736" cy="2193403"/>
          </a:xfrm>
          <a:prstGeom prst="rect">
            <a:avLst/>
          </a:prstGeom>
        </p:spPr>
      </p:pic>
      <p:pic>
        <p:nvPicPr>
          <p:cNvPr id="7" name="Picture 6"/>
          <p:cNvPicPr>
            <a:picLocks noChangeAspect="1"/>
          </p:cNvPicPr>
          <p:nvPr/>
        </p:nvPicPr>
        <p:blipFill>
          <a:blip r:embed="rId5"/>
          <a:stretch>
            <a:fillRect/>
          </a:stretch>
        </p:blipFill>
        <p:spPr>
          <a:xfrm>
            <a:off x="10173462" y="4680179"/>
            <a:ext cx="1922082" cy="2245765"/>
          </a:xfrm>
          <a:prstGeom prst="rect">
            <a:avLst/>
          </a:prstGeom>
        </p:spPr>
      </p:pic>
      <p:pic>
        <p:nvPicPr>
          <p:cNvPr id="9" name="Picture 8"/>
          <p:cNvPicPr>
            <a:picLocks noChangeAspect="1"/>
          </p:cNvPicPr>
          <p:nvPr/>
        </p:nvPicPr>
        <p:blipFill>
          <a:blip r:embed="rId6"/>
          <a:stretch>
            <a:fillRect/>
          </a:stretch>
        </p:blipFill>
        <p:spPr>
          <a:xfrm>
            <a:off x="2026717" y="4664597"/>
            <a:ext cx="2300373" cy="2193403"/>
          </a:xfrm>
          <a:prstGeom prst="rect">
            <a:avLst/>
          </a:prstGeom>
        </p:spPr>
      </p:pic>
      <p:pic>
        <p:nvPicPr>
          <p:cNvPr id="18" name="Picture 17"/>
          <p:cNvPicPr>
            <a:picLocks noChangeAspect="1"/>
          </p:cNvPicPr>
          <p:nvPr/>
        </p:nvPicPr>
        <p:blipFill>
          <a:blip r:embed="rId7"/>
          <a:stretch>
            <a:fillRect/>
          </a:stretch>
        </p:blipFill>
        <p:spPr>
          <a:xfrm>
            <a:off x="4255697" y="4648349"/>
            <a:ext cx="1973653" cy="2225898"/>
          </a:xfrm>
          <a:prstGeom prst="rect">
            <a:avLst/>
          </a:prstGeom>
        </p:spPr>
      </p:pic>
      <p:pic>
        <p:nvPicPr>
          <p:cNvPr id="20" name="Picture 19"/>
          <p:cNvPicPr>
            <a:picLocks noChangeAspect="1"/>
          </p:cNvPicPr>
          <p:nvPr/>
        </p:nvPicPr>
        <p:blipFill>
          <a:blip r:embed="rId8"/>
          <a:stretch>
            <a:fillRect/>
          </a:stretch>
        </p:blipFill>
        <p:spPr>
          <a:xfrm>
            <a:off x="6232848" y="4619715"/>
            <a:ext cx="1791660" cy="2238286"/>
          </a:xfrm>
          <a:prstGeom prst="rect">
            <a:avLst/>
          </a:prstGeom>
        </p:spPr>
      </p:pic>
      <p:pic>
        <p:nvPicPr>
          <p:cNvPr id="21" name="Picture 20"/>
          <p:cNvPicPr>
            <a:picLocks noChangeAspect="1"/>
          </p:cNvPicPr>
          <p:nvPr/>
        </p:nvPicPr>
        <p:blipFill>
          <a:blip r:embed="rId9"/>
          <a:stretch>
            <a:fillRect/>
          </a:stretch>
        </p:blipFill>
        <p:spPr>
          <a:xfrm>
            <a:off x="4252710" y="54612"/>
            <a:ext cx="579170" cy="615749"/>
          </a:xfrm>
          <a:prstGeom prst="rect">
            <a:avLst/>
          </a:prstGeom>
        </p:spPr>
      </p:pic>
      <p:sp>
        <p:nvSpPr>
          <p:cNvPr id="16" name="Horizontal Scroll 15"/>
          <p:cNvSpPr/>
          <p:nvPr/>
        </p:nvSpPr>
        <p:spPr>
          <a:xfrm>
            <a:off x="147833" y="489460"/>
            <a:ext cx="11891571" cy="4392939"/>
          </a:xfrm>
          <a:prstGeom prst="horizontalScroll">
            <a:avLst/>
          </a:prstGeom>
          <a:solidFill>
            <a:srgbClr val="CC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lnSpc>
                <a:spcPct val="114000"/>
              </a:lnSpc>
              <a:buFont typeface="Wingdings" panose="05000000000000000000" pitchFamily="2" charset="2"/>
              <a:buChar char="Ø"/>
            </a:pPr>
            <a:r>
              <a:rPr lang="en-US" sz="3200" b="1" smtClean="0">
                <a:solidFill>
                  <a:schemeClr val="bg1"/>
                </a:solidFill>
                <a:latin typeface="Times New Roman" panose="02020603050405020304" pitchFamily="18" charset="0"/>
                <a:cs typeface="Times New Roman" panose="02020603050405020304" pitchFamily="18" charset="0"/>
              </a:rPr>
              <a:t>Robot </a:t>
            </a:r>
            <a:r>
              <a:rPr lang="en-US" sz="3200" b="1">
                <a:solidFill>
                  <a:schemeClr val="bg1"/>
                </a:solidFill>
                <a:latin typeface="Times New Roman" panose="02020603050405020304" pitchFamily="18" charset="0"/>
                <a:cs typeface="Times New Roman" panose="02020603050405020304" pitchFamily="18" charset="0"/>
              </a:rPr>
              <a:t>là 1 sản phẩm của trí tuệ nhân tạo do con người thiết kế và tạo ra. </a:t>
            </a:r>
          </a:p>
          <a:p>
            <a:pPr algn="just">
              <a:lnSpc>
                <a:spcPct val="114000"/>
              </a:lnSpc>
            </a:pPr>
            <a:r>
              <a:rPr lang="en-US" sz="3200" b="1" smtClean="0">
                <a:solidFill>
                  <a:schemeClr val="bg1"/>
                </a:solidFill>
                <a:latin typeface="Times New Roman" panose="02020603050405020304" pitchFamily="18" charset="0"/>
                <a:cs typeface="Times New Roman" panose="02020603050405020304" pitchFamily="18" charset="0"/>
              </a:rPr>
              <a:t>- Robot </a:t>
            </a:r>
            <a:r>
              <a:rPr lang="en-US" sz="3200" b="1">
                <a:solidFill>
                  <a:schemeClr val="bg1"/>
                </a:solidFill>
                <a:latin typeface="Times New Roman" panose="02020603050405020304" pitchFamily="18" charset="0"/>
                <a:cs typeface="Times New Roman" panose="02020603050405020304" pitchFamily="18" charset="0"/>
              </a:rPr>
              <a:t>giúp tiết kiệm được nhân </a:t>
            </a:r>
            <a:r>
              <a:rPr lang="en-US" sz="3200" b="1" smtClean="0">
                <a:solidFill>
                  <a:schemeClr val="bg1"/>
                </a:solidFill>
                <a:latin typeface="Times New Roman" panose="02020603050405020304" pitchFamily="18" charset="0"/>
                <a:cs typeface="Times New Roman" panose="02020603050405020304" pitchFamily="18" charset="0"/>
              </a:rPr>
              <a:t>lực, trong nông nghiệp, công nghiệp, y tế… </a:t>
            </a:r>
            <a:r>
              <a:rPr lang="en-US" sz="3200" b="1">
                <a:solidFill>
                  <a:schemeClr val="bg1"/>
                </a:solidFill>
                <a:latin typeface="Times New Roman" panose="02020603050405020304" pitchFamily="18" charset="0"/>
                <a:cs typeface="Times New Roman" panose="02020603050405020304" pitchFamily="18" charset="0"/>
              </a:rPr>
              <a:t>tránh được sự lây lan của bệnh truyền nhiễm giữa con người với nhau </a:t>
            </a:r>
            <a:r>
              <a:rPr lang="en-US" sz="3200" b="1" smtClean="0">
                <a:solidFill>
                  <a:schemeClr val="bg1"/>
                </a:solidFill>
                <a:latin typeface="Times New Roman" panose="02020603050405020304" pitchFamily="18" charset="0"/>
                <a:cs typeface="Times New Roman" panose="02020603050405020304" pitchFamily="18" charset="0"/>
              </a:rPr>
              <a:t>(Covid </a:t>
            </a:r>
            <a:r>
              <a:rPr lang="en-US" sz="3200" b="1">
                <a:solidFill>
                  <a:schemeClr val="bg1"/>
                </a:solidFill>
                <a:latin typeface="Times New Roman" panose="02020603050405020304" pitchFamily="18" charset="0"/>
                <a:cs typeface="Times New Roman" panose="02020603050405020304" pitchFamily="18" charset="0"/>
              </a:rPr>
              <a:t>19)</a:t>
            </a:r>
            <a:endParaRPr lang="en-US" sz="32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843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Rounded Rectangle 14"/>
          <p:cNvSpPr/>
          <p:nvPr/>
        </p:nvSpPr>
        <p:spPr>
          <a:xfrm>
            <a:off x="196770" y="881660"/>
            <a:ext cx="6897664" cy="5889530"/>
          </a:xfrm>
          <a:prstGeom prst="roundRect">
            <a:avLst/>
          </a:prstGeom>
          <a:solidFill>
            <a:srgbClr val="3333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3550" indent="-463550" algn="just">
              <a:lnSpc>
                <a:spcPct val="120000"/>
              </a:lnSpc>
              <a:spcAft>
                <a:spcPts val="600"/>
              </a:spcAft>
              <a:buClr>
                <a:srgbClr val="FFFF00"/>
              </a:buClr>
              <a:buFont typeface="Wingdings" panose="05000000000000000000" pitchFamily="2" charset="2"/>
              <a:buChar char="q"/>
            </a:pPr>
            <a:endParaRPr lang="en-US" sz="2400" smtClean="0"/>
          </a:p>
          <a:p>
            <a:pPr marL="463550" indent="-463550" algn="just">
              <a:lnSpc>
                <a:spcPct val="120000"/>
              </a:lnSpc>
              <a:spcAft>
                <a:spcPts val="600"/>
              </a:spcAft>
              <a:buClr>
                <a:srgbClr val="FFFF00"/>
              </a:buClr>
              <a:buFont typeface="Wingdings" panose="05000000000000000000" pitchFamily="2" charset="2"/>
              <a:buChar char="q"/>
            </a:pPr>
            <a:r>
              <a:rPr lang="vi-VN" sz="2400" smtClean="0"/>
              <a:t>a</a:t>
            </a:r>
            <a:r>
              <a:rPr lang="vi-VN" sz="2400"/>
              <a:t>. Máy bay không người lái phun thuốc </a:t>
            </a:r>
            <a:r>
              <a:rPr lang="vi-VN" sz="2400" smtClean="0"/>
              <a:t>trừ</a:t>
            </a:r>
            <a:r>
              <a:rPr lang="en-US" sz="2400" smtClean="0"/>
              <a:t> </a:t>
            </a:r>
            <a:r>
              <a:rPr lang="vi-VN" sz="2400" smtClean="0"/>
              <a:t>sâu </a:t>
            </a:r>
            <a:r>
              <a:rPr lang="vi-VN" sz="2400"/>
              <a:t>trên cánh đồng. Khi người dùng chọn chế độ phun thuốc tự động cho cây trồng thì máy bay thực hiện ngay theo chế độ đó. </a:t>
            </a:r>
            <a:endParaRPr lang="en-US" sz="2400" smtClean="0"/>
          </a:p>
          <a:p>
            <a:pPr marL="463550" indent="-463550" algn="just">
              <a:lnSpc>
                <a:spcPct val="120000"/>
              </a:lnSpc>
              <a:spcAft>
                <a:spcPts val="600"/>
              </a:spcAft>
              <a:buClr>
                <a:srgbClr val="FFFF00"/>
              </a:buClr>
              <a:buFont typeface="Wingdings" panose="05000000000000000000" pitchFamily="2" charset="2"/>
              <a:buChar char="q"/>
            </a:pPr>
            <a:r>
              <a:rPr lang="vi-VN" sz="2400" smtClean="0"/>
              <a:t>Em </a:t>
            </a:r>
            <a:r>
              <a:rPr lang="vi-VN" sz="2400"/>
              <a:t>hãy </a:t>
            </a:r>
            <a:r>
              <a:rPr lang="en-US" sz="2400" smtClean="0"/>
              <a:t>thảo luận nhóm đôi </a:t>
            </a:r>
            <a:r>
              <a:rPr lang="vi-VN" sz="2400" smtClean="0"/>
              <a:t>và </a:t>
            </a:r>
            <a:r>
              <a:rPr lang="vi-VN" sz="2400"/>
              <a:t>cho </a:t>
            </a:r>
            <a:r>
              <a:rPr lang="vi-VN" sz="2400" smtClean="0"/>
              <a:t>biết:</a:t>
            </a:r>
            <a:r>
              <a:rPr lang="en-US" sz="2400" smtClean="0"/>
              <a:t> 2’</a:t>
            </a:r>
            <a:r>
              <a:rPr lang="vi-VN" sz="2400" smtClean="0"/>
              <a:t> </a:t>
            </a:r>
            <a:r>
              <a:rPr lang="vi-VN" sz="2400" dirty="0"/>
              <a:t>Thông tin mà máy bay nhận được </a:t>
            </a:r>
            <a:r>
              <a:rPr lang="vi-VN" sz="2400"/>
              <a:t>là </a:t>
            </a:r>
            <a:r>
              <a:rPr lang="vi-VN" sz="2400" smtClean="0"/>
              <a:t>gì</a:t>
            </a:r>
            <a:r>
              <a:rPr lang="en-US" sz="2400" smtClean="0"/>
              <a:t>?</a:t>
            </a:r>
          </a:p>
          <a:p>
            <a:pPr algn="just">
              <a:lnSpc>
                <a:spcPct val="120000"/>
              </a:lnSpc>
              <a:spcAft>
                <a:spcPts val="600"/>
              </a:spcAft>
              <a:buClr>
                <a:srgbClr val="FFFF00"/>
              </a:buClr>
            </a:pPr>
            <a:endParaRPr lang="en-US" sz="2400" smtClean="0"/>
          </a:p>
          <a:p>
            <a:pPr algn="just">
              <a:lnSpc>
                <a:spcPct val="120000"/>
              </a:lnSpc>
              <a:spcAft>
                <a:spcPts val="600"/>
              </a:spcAft>
              <a:buClr>
                <a:srgbClr val="FFFF00"/>
              </a:buClr>
            </a:pPr>
            <a:r>
              <a:rPr lang="vi-VN" sz="2400" smtClean="0"/>
              <a:t> </a:t>
            </a:r>
            <a:r>
              <a:rPr lang="vi-VN" sz="2400" dirty="0"/>
              <a:t>kết quả xử lí ra </a:t>
            </a:r>
            <a:r>
              <a:rPr lang="vi-VN" sz="2400"/>
              <a:t>sao</a:t>
            </a:r>
            <a:r>
              <a:rPr lang="vi-VN" sz="2400" smtClean="0"/>
              <a:t>?</a:t>
            </a:r>
            <a:endParaRPr lang="en-US" sz="2400" b="1" smtClean="0">
              <a:solidFill>
                <a:srgbClr val="FFFF00"/>
              </a:solidFill>
            </a:endParaRPr>
          </a:p>
          <a:p>
            <a:pPr algn="just">
              <a:lnSpc>
                <a:spcPct val="120000"/>
              </a:lnSpc>
              <a:spcAft>
                <a:spcPts val="600"/>
              </a:spcAft>
              <a:buClr>
                <a:srgbClr val="FFFF00"/>
              </a:buClr>
            </a:pPr>
            <a:r>
              <a:rPr lang="en-US" sz="2400" b="1" smtClean="0">
                <a:solidFill>
                  <a:srgbClr val="FFFF00"/>
                </a:solidFill>
              </a:rPr>
              <a:t>b</a:t>
            </a:r>
            <a:r>
              <a:rPr lang="vi-VN" sz="2400" b="1">
                <a:solidFill>
                  <a:srgbClr val="FFFF00"/>
                </a:solidFill>
              </a:rPr>
              <a:t>. </a:t>
            </a:r>
            <a:r>
              <a:rPr lang="en-US" sz="2400" b="1">
                <a:solidFill>
                  <a:srgbClr val="FFFF00"/>
                </a:solidFill>
                <a:latin typeface="Arial" panose="020B0604020202020204" pitchFamily="34" charset="0"/>
                <a:cs typeface="Arial" panose="020B0604020202020204" pitchFamily="34" charset="0"/>
              </a:rPr>
              <a:t>Hãy kể tên một số loại đồ dùng có thể xử lí thông tin trong gia đình em.</a:t>
            </a:r>
          </a:p>
          <a:p>
            <a:pPr algn="just">
              <a:lnSpc>
                <a:spcPct val="120000"/>
              </a:lnSpc>
              <a:spcAft>
                <a:spcPts val="600"/>
              </a:spcAft>
              <a:buClr>
                <a:srgbClr val="FFFF00"/>
              </a:buClr>
            </a:pPr>
            <a:endParaRPr lang="en-US" sz="2400" smtClean="0"/>
          </a:p>
        </p:txBody>
      </p:sp>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23" y="-39189"/>
            <a:ext cx="1095090" cy="1007790"/>
          </a:xfrm>
          <a:prstGeom prst="rect">
            <a:avLst/>
          </a:prstGeom>
        </p:spPr>
      </p:pic>
      <p:grpSp>
        <p:nvGrpSpPr>
          <p:cNvPr id="10" name="Group 9"/>
          <p:cNvGrpSpPr/>
          <p:nvPr/>
        </p:nvGrpSpPr>
        <p:grpSpPr>
          <a:xfrm>
            <a:off x="3933487" y="66630"/>
            <a:ext cx="4353220" cy="760850"/>
            <a:chOff x="4041063" y="658299"/>
            <a:chExt cx="4353220" cy="645359"/>
          </a:xfrm>
        </p:grpSpPr>
        <p:sp>
          <p:nvSpPr>
            <p:cNvPr id="12" name="Rounded Rectangle 11"/>
            <p:cNvSpPr/>
            <p:nvPr/>
          </p:nvSpPr>
          <p:spPr>
            <a:xfrm>
              <a:off x="4041063" y="658299"/>
              <a:ext cx="4353220" cy="645359"/>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4"/>
            <a:stretch>
              <a:fillRect/>
            </a:stretch>
          </p:blipFill>
          <p:spPr>
            <a:xfrm>
              <a:off x="4878128" y="704255"/>
              <a:ext cx="589389" cy="565168"/>
            </a:xfrm>
            <a:prstGeom prst="rect">
              <a:avLst/>
            </a:prstGeom>
          </p:spPr>
        </p:pic>
      </p:grpSp>
      <p:pic>
        <p:nvPicPr>
          <p:cNvPr id="4" name="Picture 3"/>
          <p:cNvPicPr>
            <a:picLocks noChangeAspect="1"/>
          </p:cNvPicPr>
          <p:nvPr/>
        </p:nvPicPr>
        <p:blipFill>
          <a:blip r:embed="rId5"/>
          <a:stretch>
            <a:fillRect/>
          </a:stretch>
        </p:blipFill>
        <p:spPr>
          <a:xfrm>
            <a:off x="7214981" y="1117466"/>
            <a:ext cx="4782061" cy="5514828"/>
          </a:xfrm>
          <a:prstGeom prst="rect">
            <a:avLst/>
          </a:prstGeom>
        </p:spPr>
      </p:pic>
      <p:sp>
        <p:nvSpPr>
          <p:cNvPr id="16" name="Rounded Rectangle 15"/>
          <p:cNvSpPr/>
          <p:nvPr/>
        </p:nvSpPr>
        <p:spPr>
          <a:xfrm>
            <a:off x="925415" y="4420015"/>
            <a:ext cx="5691878" cy="531458"/>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Tahoma" panose="020B0604030504040204" pitchFamily="34" charset="0"/>
                <a:ea typeface="Tahoma" panose="020B0604030504040204" pitchFamily="34" charset="0"/>
                <a:cs typeface="Tahoma" panose="020B0604030504040204" pitchFamily="34" charset="0"/>
              </a:rPr>
              <a:t>Chế độ tự động phun thuốc cho cây trồng</a:t>
            </a:r>
            <a:endParaRPr lang="en-US" sz="2000" b="1" dirty="0">
              <a:solidFill>
                <a:schemeClr val="tx1"/>
              </a:solidFill>
              <a:latin typeface="Arial" panose="020B0604020202020204" pitchFamily="34" charset="0"/>
              <a:cs typeface="Arial" panose="020B0604020202020204" pitchFamily="34" charset="0"/>
            </a:endParaRPr>
          </a:p>
        </p:txBody>
      </p:sp>
      <p:sp>
        <p:nvSpPr>
          <p:cNvPr id="18" name="Rounded Rectangle 17"/>
          <p:cNvSpPr/>
          <p:nvPr/>
        </p:nvSpPr>
        <p:spPr>
          <a:xfrm>
            <a:off x="3531298" y="5005653"/>
            <a:ext cx="3346490" cy="473428"/>
          </a:xfrm>
          <a:prstGeom prst="round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Tahoma" panose="020B0604030504040204" pitchFamily="34" charset="0"/>
                <a:ea typeface="Tahoma" panose="020B0604030504040204" pitchFamily="34" charset="0"/>
                <a:cs typeface="Tahoma" panose="020B0604030504040204" pitchFamily="34" charset="0"/>
              </a:rPr>
              <a:t>Thực hiện phun thuốc</a:t>
            </a:r>
            <a:endParaRPr lang="en-US" sz="20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14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nodeType="clickEffect">
                                  <p:stCondLst>
                                    <p:cond delay="0"/>
                                  </p:stCondLst>
                                  <p:childTnLst>
                                    <p:set>
                                      <p:cBhvr>
                                        <p:cTn id="23" dur="1" fill="hold">
                                          <p:stCondLst>
                                            <p:cond delay="0"/>
                                          </p:stCondLst>
                                        </p:cTn>
                                        <p:tgtEl>
                                          <p:spTgt spid="15">
                                            <p:txEl>
                                              <p:pRg st="1" end="1"/>
                                            </p:txEl>
                                          </p:spTgt>
                                        </p:tgtEl>
                                        <p:attrNameLst>
                                          <p:attrName>style.visibility</p:attrName>
                                        </p:attrNameLst>
                                      </p:cBhvr>
                                      <p:to>
                                        <p:strVal val="visible"/>
                                      </p:to>
                                    </p:set>
                                    <p:anim calcmode="lin" valueType="num">
                                      <p:cBhvr>
                                        <p:cTn id="24" dur="10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25" dur="1000" fill="hold"/>
                                        <p:tgtEl>
                                          <p:spTgt spid="15">
                                            <p:txEl>
                                              <p:pRg st="1" end="1"/>
                                            </p:txEl>
                                          </p:spTgt>
                                        </p:tgtEl>
                                        <p:attrNameLst>
                                          <p:attrName>ppt_h</p:attrName>
                                        </p:attrNameLst>
                                      </p:cBhvr>
                                      <p:tavLst>
                                        <p:tav tm="0">
                                          <p:val>
                                            <p:fltVal val="0"/>
                                          </p:val>
                                        </p:tav>
                                        <p:tav tm="100000">
                                          <p:val>
                                            <p:strVal val="#ppt_h"/>
                                          </p:val>
                                        </p:tav>
                                      </p:tavLst>
                                    </p:anim>
                                    <p:anim calcmode="lin" valueType="num">
                                      <p:cBhvr>
                                        <p:cTn id="26" dur="1000" fill="hold"/>
                                        <p:tgtEl>
                                          <p:spTgt spid="15">
                                            <p:txEl>
                                              <p:pRg st="1" end="1"/>
                                            </p:txEl>
                                          </p:spTgt>
                                        </p:tgtEl>
                                        <p:attrNameLst>
                                          <p:attrName>style.rotation</p:attrName>
                                        </p:attrNameLst>
                                      </p:cBhvr>
                                      <p:tavLst>
                                        <p:tav tm="0">
                                          <p:val>
                                            <p:fltVal val="90"/>
                                          </p:val>
                                        </p:tav>
                                        <p:tav tm="100000">
                                          <p:val>
                                            <p:fltVal val="0"/>
                                          </p:val>
                                        </p:tav>
                                      </p:tavLst>
                                    </p:anim>
                                    <p:animEffect transition="in" filter="fade">
                                      <p:cBhvr>
                                        <p:cTn id="27" dur="1000"/>
                                        <p:tgtEl>
                                          <p:spTgt spid="15">
                                            <p:txEl>
                                              <p:pRg st="1" end="1"/>
                                            </p:txEl>
                                          </p:spTgt>
                                        </p:tgtEl>
                                      </p:cBhvr>
                                    </p:animEffect>
                                  </p:childTnLst>
                                </p:cTn>
                              </p:par>
                              <p:par>
                                <p:cTn id="28" presetID="31" presetClass="entr" presetSubtype="0" fill="hold" nodeType="withEffect">
                                  <p:stCondLst>
                                    <p:cond delay="0"/>
                                  </p:stCondLst>
                                  <p:childTnLst>
                                    <p:set>
                                      <p:cBhvr>
                                        <p:cTn id="29" dur="1" fill="hold">
                                          <p:stCondLst>
                                            <p:cond delay="0"/>
                                          </p:stCondLst>
                                        </p:cTn>
                                        <p:tgtEl>
                                          <p:spTgt spid="15">
                                            <p:txEl>
                                              <p:pRg st="2" end="2"/>
                                            </p:txEl>
                                          </p:spTgt>
                                        </p:tgtEl>
                                        <p:attrNameLst>
                                          <p:attrName>style.visibility</p:attrName>
                                        </p:attrNameLst>
                                      </p:cBhvr>
                                      <p:to>
                                        <p:strVal val="visible"/>
                                      </p:to>
                                    </p:set>
                                    <p:anim calcmode="lin" valueType="num">
                                      <p:cBhvr>
                                        <p:cTn id="30" dur="1000" fill="hold"/>
                                        <p:tgtEl>
                                          <p:spTgt spid="15">
                                            <p:txEl>
                                              <p:pRg st="2" end="2"/>
                                            </p:txEl>
                                          </p:spTgt>
                                        </p:tgtEl>
                                        <p:attrNameLst>
                                          <p:attrName>ppt_w</p:attrName>
                                        </p:attrNameLst>
                                      </p:cBhvr>
                                      <p:tavLst>
                                        <p:tav tm="0">
                                          <p:val>
                                            <p:fltVal val="0"/>
                                          </p:val>
                                        </p:tav>
                                        <p:tav tm="100000">
                                          <p:val>
                                            <p:strVal val="#ppt_w"/>
                                          </p:val>
                                        </p:tav>
                                      </p:tavLst>
                                    </p:anim>
                                    <p:anim calcmode="lin" valueType="num">
                                      <p:cBhvr>
                                        <p:cTn id="31" dur="1000" fill="hold"/>
                                        <p:tgtEl>
                                          <p:spTgt spid="15">
                                            <p:txEl>
                                              <p:pRg st="2" end="2"/>
                                            </p:txEl>
                                          </p:spTgt>
                                        </p:tgtEl>
                                        <p:attrNameLst>
                                          <p:attrName>ppt_h</p:attrName>
                                        </p:attrNameLst>
                                      </p:cBhvr>
                                      <p:tavLst>
                                        <p:tav tm="0">
                                          <p:val>
                                            <p:fltVal val="0"/>
                                          </p:val>
                                        </p:tav>
                                        <p:tav tm="100000">
                                          <p:val>
                                            <p:strVal val="#ppt_h"/>
                                          </p:val>
                                        </p:tav>
                                      </p:tavLst>
                                    </p:anim>
                                    <p:anim calcmode="lin" valueType="num">
                                      <p:cBhvr>
                                        <p:cTn id="32" dur="1000" fill="hold"/>
                                        <p:tgtEl>
                                          <p:spTgt spid="15">
                                            <p:txEl>
                                              <p:pRg st="2" end="2"/>
                                            </p:txEl>
                                          </p:spTgt>
                                        </p:tgtEl>
                                        <p:attrNameLst>
                                          <p:attrName>style.rotation</p:attrName>
                                        </p:attrNameLst>
                                      </p:cBhvr>
                                      <p:tavLst>
                                        <p:tav tm="0">
                                          <p:val>
                                            <p:fltVal val="90"/>
                                          </p:val>
                                        </p:tav>
                                        <p:tav tm="100000">
                                          <p:val>
                                            <p:fltVal val="0"/>
                                          </p:val>
                                        </p:tav>
                                      </p:tavLst>
                                    </p:anim>
                                    <p:animEffect transition="in" filter="fade">
                                      <p:cBhvr>
                                        <p:cTn id="33" dur="1000"/>
                                        <p:tgtEl>
                                          <p:spTgt spid="15">
                                            <p:txEl>
                                              <p:pRg st="2" end="2"/>
                                            </p:txEl>
                                          </p:spTgt>
                                        </p:tgtEl>
                                      </p:cBhvr>
                                    </p:animEffect>
                                  </p:childTnLst>
                                </p:cTn>
                              </p:par>
                              <p:par>
                                <p:cTn id="34" presetID="31" presetClass="entr" presetSubtype="0" fill="hold" nodeType="withEffect">
                                  <p:stCondLst>
                                    <p:cond delay="0"/>
                                  </p:stCondLst>
                                  <p:childTnLst>
                                    <p:set>
                                      <p:cBhvr>
                                        <p:cTn id="35" dur="1" fill="hold">
                                          <p:stCondLst>
                                            <p:cond delay="0"/>
                                          </p:stCondLst>
                                        </p:cTn>
                                        <p:tgtEl>
                                          <p:spTgt spid="15">
                                            <p:txEl>
                                              <p:pRg st="4" end="4"/>
                                            </p:txEl>
                                          </p:spTgt>
                                        </p:tgtEl>
                                        <p:attrNameLst>
                                          <p:attrName>style.visibility</p:attrName>
                                        </p:attrNameLst>
                                      </p:cBhvr>
                                      <p:to>
                                        <p:strVal val="visible"/>
                                      </p:to>
                                    </p:set>
                                    <p:anim calcmode="lin" valueType="num">
                                      <p:cBhvr>
                                        <p:cTn id="36" dur="1000" fill="hold"/>
                                        <p:tgtEl>
                                          <p:spTgt spid="15">
                                            <p:txEl>
                                              <p:pRg st="4" end="4"/>
                                            </p:txEl>
                                          </p:spTgt>
                                        </p:tgtEl>
                                        <p:attrNameLst>
                                          <p:attrName>ppt_w</p:attrName>
                                        </p:attrNameLst>
                                      </p:cBhvr>
                                      <p:tavLst>
                                        <p:tav tm="0">
                                          <p:val>
                                            <p:fltVal val="0"/>
                                          </p:val>
                                        </p:tav>
                                        <p:tav tm="100000">
                                          <p:val>
                                            <p:strVal val="#ppt_w"/>
                                          </p:val>
                                        </p:tav>
                                      </p:tavLst>
                                    </p:anim>
                                    <p:anim calcmode="lin" valueType="num">
                                      <p:cBhvr>
                                        <p:cTn id="37" dur="1000" fill="hold"/>
                                        <p:tgtEl>
                                          <p:spTgt spid="15">
                                            <p:txEl>
                                              <p:pRg st="4" end="4"/>
                                            </p:txEl>
                                          </p:spTgt>
                                        </p:tgtEl>
                                        <p:attrNameLst>
                                          <p:attrName>ppt_h</p:attrName>
                                        </p:attrNameLst>
                                      </p:cBhvr>
                                      <p:tavLst>
                                        <p:tav tm="0">
                                          <p:val>
                                            <p:fltVal val="0"/>
                                          </p:val>
                                        </p:tav>
                                        <p:tav tm="100000">
                                          <p:val>
                                            <p:strVal val="#ppt_h"/>
                                          </p:val>
                                        </p:tav>
                                      </p:tavLst>
                                    </p:anim>
                                    <p:anim calcmode="lin" valueType="num">
                                      <p:cBhvr>
                                        <p:cTn id="38" dur="1000" fill="hold"/>
                                        <p:tgtEl>
                                          <p:spTgt spid="15">
                                            <p:txEl>
                                              <p:pRg st="4" end="4"/>
                                            </p:txEl>
                                          </p:spTgt>
                                        </p:tgtEl>
                                        <p:attrNameLst>
                                          <p:attrName>style.rotation</p:attrName>
                                        </p:attrNameLst>
                                      </p:cBhvr>
                                      <p:tavLst>
                                        <p:tav tm="0">
                                          <p:val>
                                            <p:fltVal val="90"/>
                                          </p:val>
                                        </p:tav>
                                        <p:tav tm="100000">
                                          <p:val>
                                            <p:fltVal val="0"/>
                                          </p:val>
                                        </p:tav>
                                      </p:tavLst>
                                    </p:anim>
                                    <p:animEffect transition="in" filter="fade">
                                      <p:cBhvr>
                                        <p:cTn id="39" dur="1000"/>
                                        <p:tgtEl>
                                          <p:spTgt spid="15">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500" fill="hold"/>
                                        <p:tgtEl>
                                          <p:spTgt spid="16"/>
                                        </p:tgtEl>
                                        <p:attrNameLst>
                                          <p:attrName>ppt_x</p:attrName>
                                        </p:attrNameLst>
                                      </p:cBhvr>
                                      <p:tavLst>
                                        <p:tav tm="0">
                                          <p:val>
                                            <p:strVal val="#ppt_x"/>
                                          </p:val>
                                        </p:tav>
                                        <p:tav tm="100000">
                                          <p:val>
                                            <p:strVal val="#ppt_x"/>
                                          </p:val>
                                        </p:tav>
                                      </p:tavLst>
                                    </p:anim>
                                    <p:anim calcmode="lin" valueType="num">
                                      <p:cBhvr additive="base">
                                        <p:cTn id="4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1000"/>
                                        <p:tgtEl>
                                          <p:spTgt spid="18"/>
                                        </p:tgtEl>
                                      </p:cBhvr>
                                    </p:animEffect>
                                    <p:anim calcmode="lin" valueType="num">
                                      <p:cBhvr>
                                        <p:cTn id="51" dur="1000" fill="hold"/>
                                        <p:tgtEl>
                                          <p:spTgt spid="18"/>
                                        </p:tgtEl>
                                        <p:attrNameLst>
                                          <p:attrName>ppt_x</p:attrName>
                                        </p:attrNameLst>
                                      </p:cBhvr>
                                      <p:tavLst>
                                        <p:tav tm="0">
                                          <p:val>
                                            <p:strVal val="#ppt_x"/>
                                          </p:val>
                                        </p:tav>
                                        <p:tav tm="100000">
                                          <p:val>
                                            <p:strVal val="#ppt_x"/>
                                          </p:val>
                                        </p:tav>
                                      </p:tavLst>
                                    </p:anim>
                                    <p:anim calcmode="lin" valueType="num">
                                      <p:cBhvr>
                                        <p:cTn id="5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31" presetClass="entr" presetSubtype="0" fill="hold" nodeType="clickEffect">
                                  <p:stCondLst>
                                    <p:cond delay="0"/>
                                  </p:stCondLst>
                                  <p:childTnLst>
                                    <p:set>
                                      <p:cBhvr>
                                        <p:cTn id="56" dur="1" fill="hold">
                                          <p:stCondLst>
                                            <p:cond delay="0"/>
                                          </p:stCondLst>
                                        </p:cTn>
                                        <p:tgtEl>
                                          <p:spTgt spid="15">
                                            <p:txEl>
                                              <p:pRg st="5" end="5"/>
                                            </p:txEl>
                                          </p:spTgt>
                                        </p:tgtEl>
                                        <p:attrNameLst>
                                          <p:attrName>style.visibility</p:attrName>
                                        </p:attrNameLst>
                                      </p:cBhvr>
                                      <p:to>
                                        <p:strVal val="visible"/>
                                      </p:to>
                                    </p:set>
                                    <p:anim calcmode="lin" valueType="num">
                                      <p:cBhvr>
                                        <p:cTn id="57" dur="1000" fill="hold"/>
                                        <p:tgtEl>
                                          <p:spTgt spid="15">
                                            <p:txEl>
                                              <p:pRg st="5" end="5"/>
                                            </p:txEl>
                                          </p:spTgt>
                                        </p:tgtEl>
                                        <p:attrNameLst>
                                          <p:attrName>ppt_w</p:attrName>
                                        </p:attrNameLst>
                                      </p:cBhvr>
                                      <p:tavLst>
                                        <p:tav tm="0">
                                          <p:val>
                                            <p:fltVal val="0"/>
                                          </p:val>
                                        </p:tav>
                                        <p:tav tm="100000">
                                          <p:val>
                                            <p:strVal val="#ppt_w"/>
                                          </p:val>
                                        </p:tav>
                                      </p:tavLst>
                                    </p:anim>
                                    <p:anim calcmode="lin" valueType="num">
                                      <p:cBhvr>
                                        <p:cTn id="58" dur="1000" fill="hold"/>
                                        <p:tgtEl>
                                          <p:spTgt spid="15">
                                            <p:txEl>
                                              <p:pRg st="5" end="5"/>
                                            </p:txEl>
                                          </p:spTgt>
                                        </p:tgtEl>
                                        <p:attrNameLst>
                                          <p:attrName>ppt_h</p:attrName>
                                        </p:attrNameLst>
                                      </p:cBhvr>
                                      <p:tavLst>
                                        <p:tav tm="0">
                                          <p:val>
                                            <p:fltVal val="0"/>
                                          </p:val>
                                        </p:tav>
                                        <p:tav tm="100000">
                                          <p:val>
                                            <p:strVal val="#ppt_h"/>
                                          </p:val>
                                        </p:tav>
                                      </p:tavLst>
                                    </p:anim>
                                    <p:anim calcmode="lin" valueType="num">
                                      <p:cBhvr>
                                        <p:cTn id="59" dur="1000" fill="hold"/>
                                        <p:tgtEl>
                                          <p:spTgt spid="15">
                                            <p:txEl>
                                              <p:pRg st="5" end="5"/>
                                            </p:txEl>
                                          </p:spTgt>
                                        </p:tgtEl>
                                        <p:attrNameLst>
                                          <p:attrName>style.rotation</p:attrName>
                                        </p:attrNameLst>
                                      </p:cBhvr>
                                      <p:tavLst>
                                        <p:tav tm="0">
                                          <p:val>
                                            <p:fltVal val="90"/>
                                          </p:val>
                                        </p:tav>
                                        <p:tav tm="100000">
                                          <p:val>
                                            <p:fltVal val="0"/>
                                          </p:val>
                                        </p:tav>
                                      </p:tavLst>
                                    </p:anim>
                                    <p:animEffect transition="in" filter="fade">
                                      <p:cBhvr>
                                        <p:cTn id="60" dur="1000"/>
                                        <p:tgtEl>
                                          <p:spTgt spid="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3933487" y="155474"/>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smtClean="0">
                <a:solidFill>
                  <a:srgbClr val="C00000"/>
                </a:solidFill>
                <a:latin typeface="Arial" panose="020B0604020202020204" pitchFamily="34" charset="0"/>
                <a:cs typeface="Arial" panose="020B0604020202020204" pitchFamily="34" charset="0"/>
              </a:rPr>
              <a:t>GHI NHỚ</a:t>
            </a:r>
            <a:endParaRPr lang="en-US" sz="3200" b="1" dirty="0">
              <a:solidFill>
                <a:srgbClr val="0070C0"/>
              </a:solidFill>
              <a:latin typeface="Arial" panose="020B0604020202020204" pitchFamily="34" charset="0"/>
              <a:cs typeface="Arial" panose="020B0604020202020204" pitchFamily="34" charset="0"/>
            </a:endParaRPr>
          </a:p>
        </p:txBody>
      </p:sp>
      <p:sp>
        <p:nvSpPr>
          <p:cNvPr id="7" name="Rounded Rectangle 6"/>
          <p:cNvSpPr/>
          <p:nvPr/>
        </p:nvSpPr>
        <p:spPr>
          <a:xfrm>
            <a:off x="443959" y="954741"/>
            <a:ext cx="11282289" cy="55267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orizontal Scroll 7"/>
          <p:cNvSpPr/>
          <p:nvPr/>
        </p:nvSpPr>
        <p:spPr>
          <a:xfrm>
            <a:off x="2743202" y="1984934"/>
            <a:ext cx="7736114" cy="2926417"/>
          </a:xfrm>
          <a:prstGeom prst="horizontalScroll">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800" b="1" dirty="0"/>
              <a:t>Ngày nay, nhiều loại máy có thể xử lí thông tin nhận được để quyết định hành động giúp con người trong công việc.</a:t>
            </a:r>
            <a:endParaRPr lang="en-US" sz="2800" b="1"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769007" y="1796674"/>
            <a:ext cx="1974195" cy="2926417"/>
          </a:xfrm>
          <a:prstGeom prst="rect">
            <a:avLst/>
          </a:prstGeom>
        </p:spPr>
      </p:pic>
    </p:spTree>
    <p:extLst>
      <p:ext uri="{BB962C8B-B14F-4D97-AF65-F5344CB8AC3E}">
        <p14:creationId xmlns:p14="http://schemas.microsoft.com/office/powerpoint/2010/main" val="78147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2" name="Rectangle 1"/>
          <p:cNvSpPr/>
          <p:nvPr/>
        </p:nvSpPr>
        <p:spPr>
          <a:xfrm>
            <a:off x="1358537" y="3766849"/>
            <a:ext cx="10032274" cy="2123658"/>
          </a:xfrm>
          <a:prstGeom prst="rect">
            <a:avLst/>
          </a:prstGeom>
        </p:spPr>
        <p:txBody>
          <a:bodyPr wrap="square">
            <a:spAutoFit/>
          </a:bodyPr>
          <a:lstStyle/>
          <a:p>
            <a:pPr algn="ctr"/>
            <a:r>
              <a:rPr lang="en-US" sz="6600" b="1" spc="50" smtClean="0">
                <a:ln w="9525" cmpd="sng">
                  <a:solidFill>
                    <a:schemeClr val="accent1"/>
                  </a:solidFill>
                  <a:prstDash val="solid"/>
                </a:ln>
                <a:solidFill>
                  <a:srgbClr val="70AD47">
                    <a:tint val="1000"/>
                  </a:srgbClr>
                </a:solidFill>
                <a:effectLst>
                  <a:glow rad="38100">
                    <a:schemeClr val="accent1">
                      <a:alpha val="40000"/>
                    </a:schemeClr>
                  </a:glow>
                </a:effectLst>
                <a:latin typeface=".Vn3DH" panose="020B7200000000000000" pitchFamily="34" charset="0"/>
              </a:rPr>
              <a:t>TẠM BIỆT CÁC </a:t>
            </a:r>
            <a:r>
              <a:rPr lang="en-US" sz="6600" b="1" spc="50" smtClean="0">
                <a:ln w="9525" cmpd="sng">
                  <a:solidFill>
                    <a:schemeClr val="accent1"/>
                  </a:solidFill>
                  <a:prstDash val="solid"/>
                </a:ln>
                <a:solidFill>
                  <a:srgbClr val="70AD47">
                    <a:tint val="1000"/>
                  </a:srgbClr>
                </a:solidFill>
                <a:effectLst>
                  <a:glow rad="38100">
                    <a:schemeClr val="accent1">
                      <a:alpha val="40000"/>
                    </a:schemeClr>
                  </a:glow>
                </a:effectLst>
                <a:latin typeface=".Vn3DH" panose="020B7200000000000000" pitchFamily="34" charset="0"/>
              </a:rPr>
              <a:t>EM</a:t>
            </a:r>
          </a:p>
          <a:p>
            <a:pPr algn="ctr"/>
            <a:r>
              <a:rPr lang="en-US" sz="6600" b="1" spc="50" smtClean="0">
                <a:ln w="9525" cmpd="sng">
                  <a:solidFill>
                    <a:schemeClr val="accent1"/>
                  </a:solidFill>
                  <a:prstDash val="solid"/>
                </a:ln>
                <a:solidFill>
                  <a:srgbClr val="70AD47">
                    <a:tint val="1000"/>
                  </a:srgbClr>
                </a:solidFill>
                <a:effectLst>
                  <a:glow rad="38100">
                    <a:schemeClr val="accent1">
                      <a:alpha val="40000"/>
                    </a:schemeClr>
                  </a:glow>
                </a:effectLst>
                <a:latin typeface=".Vn3DH" panose="020B7200000000000000" pitchFamily="34" charset="0"/>
              </a:rPr>
              <a:t> </a:t>
            </a:r>
            <a:r>
              <a:rPr lang="en-US" sz="6600" b="1" spc="50">
                <a:ln w="9525" cmpd="sng">
                  <a:solidFill>
                    <a:schemeClr val="accent1"/>
                  </a:solidFill>
                  <a:prstDash val="solid"/>
                </a:ln>
                <a:solidFill>
                  <a:srgbClr val="70AD47">
                    <a:tint val="1000"/>
                  </a:srgbClr>
                </a:solidFill>
                <a:effectLst>
                  <a:glow rad="38100">
                    <a:schemeClr val="accent1">
                      <a:alpha val="40000"/>
                    </a:schemeClr>
                  </a:glow>
                </a:effectLst>
                <a:latin typeface=".Vn3DH" panose="020B7200000000000000" pitchFamily="34" charset="0"/>
              </a:rPr>
              <a:t>HỌC SINH!</a:t>
            </a:r>
          </a:p>
        </p:txBody>
      </p:sp>
    </p:spTree>
    <p:extLst>
      <p:ext uri="{BB962C8B-B14F-4D97-AF65-F5344CB8AC3E}">
        <p14:creationId xmlns:p14="http://schemas.microsoft.com/office/powerpoint/2010/main" val="28846344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1737814" y="1468582"/>
            <a:ext cx="9021171" cy="36160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865174" y="334359"/>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Kiểm</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tra</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bài</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cũ</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sp>
        <p:nvSpPr>
          <p:cNvPr id="8" name="Cloud Callout 1">
            <a:extLst>
              <a:ext uri="{FF2B5EF4-FFF2-40B4-BE49-F238E27FC236}">
                <a16:creationId xmlns="" xmlns:a16="http://schemas.microsoft.com/office/drawing/2014/main" id="{CEF4D80B-0136-DA40-A050-C7F1E816987F}"/>
              </a:ext>
            </a:extLst>
          </p:cNvPr>
          <p:cNvSpPr/>
          <p:nvPr/>
        </p:nvSpPr>
        <p:spPr>
          <a:xfrm>
            <a:off x="2119744" y="1828800"/>
            <a:ext cx="8257310" cy="2701636"/>
          </a:xfrm>
          <a:prstGeom prst="cloudCallout">
            <a:avLst>
              <a:gd name="adj1" fmla="val -65784"/>
              <a:gd name="adj2" fmla="val -42103"/>
            </a:avLst>
          </a:prstGeom>
          <a:solidFill>
            <a:srgbClr val="CC00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Arial" panose="020B0604020202020204" pitchFamily="34" charset="0"/>
                <a:cs typeface="Arial" panose="020B0604020202020204" pitchFamily="34" charset="0"/>
              </a:rPr>
              <a:t>Em</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hãy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nêu</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ví</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dụ</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cho</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thấy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bộ</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não</a:t>
            </a:r>
            <a:r>
              <a:rPr lang="en-US" sz="2800" b="1" dirty="0" smtClean="0">
                <a:latin typeface="Arial" panose="020B0604020202020204" pitchFamily="34" charset="0"/>
                <a:cs typeface="Arial" panose="020B0604020202020204" pitchFamily="34" charset="0"/>
              </a:rPr>
              <a:t> con </a:t>
            </a:r>
            <a:r>
              <a:rPr lang="en-US" sz="2800" b="1" dirty="0" err="1" smtClean="0">
                <a:latin typeface="Arial" panose="020B0604020202020204" pitchFamily="34" charset="0"/>
                <a:cs typeface="Arial" panose="020B0604020202020204" pitchFamily="34" charset="0"/>
              </a:rPr>
              <a:t>người</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là</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một</a:t>
            </a:r>
            <a:r>
              <a:rPr lang="en-US" sz="2800" b="1" dirty="0" smtClean="0">
                <a:latin typeface="Arial" panose="020B0604020202020204" pitchFamily="34" charset="0"/>
                <a:cs typeface="Arial" panose="020B0604020202020204" pitchFamily="34" charset="0"/>
              </a:rPr>
              <a:t> </a:t>
            </a:r>
            <a:r>
              <a:rPr lang="en-US" sz="2800" b="1" err="1" smtClean="0">
                <a:latin typeface="Arial" panose="020B0604020202020204" pitchFamily="34" charset="0"/>
                <a:cs typeface="Arial" panose="020B0604020202020204" pitchFamily="34" charset="0"/>
              </a:rPr>
              <a:t>bộ</a:t>
            </a:r>
            <a:r>
              <a:rPr lang="en-US" sz="2800" b="1" smtClean="0">
                <a:latin typeface="Arial" panose="020B0604020202020204" pitchFamily="34" charset="0"/>
                <a:cs typeface="Arial" panose="020B0604020202020204" pitchFamily="34" charset="0"/>
              </a:rPr>
              <a:t> phận</a:t>
            </a:r>
            <a:r>
              <a:rPr lang="en-US" sz="2800" b="1" dirty="0">
                <a:latin typeface="Arial" panose="020B0604020202020204" pitchFamily="34" charset="0"/>
                <a:cs typeface="Arial" panose="020B0604020202020204" pitchFamily="34" charset="0"/>
              </a:rPr>
              <a:t> </a:t>
            </a:r>
            <a:r>
              <a:rPr lang="en-US" sz="2800" b="1" smtClean="0">
                <a:latin typeface="Arial" panose="020B0604020202020204" pitchFamily="34" charset="0"/>
                <a:cs typeface="Arial" panose="020B0604020202020204" pitchFamily="34" charset="0"/>
              </a:rPr>
              <a:t>xử </a:t>
            </a:r>
            <a:r>
              <a:rPr lang="en-US" sz="2800" b="1" dirty="0" err="1" smtClean="0">
                <a:latin typeface="Arial" panose="020B0604020202020204" pitchFamily="34" charset="0"/>
                <a:cs typeface="Arial" panose="020B0604020202020204" pitchFamily="34" charset="0"/>
              </a:rPr>
              <a:t>lý</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thông</a:t>
            </a:r>
            <a:r>
              <a:rPr lang="en-US" sz="2800" b="1" dirty="0" smtClean="0">
                <a:latin typeface="Arial" panose="020B0604020202020204" pitchFamily="34" charset="0"/>
                <a:cs typeface="Arial" panose="020B0604020202020204" pitchFamily="34" charset="0"/>
              </a:rPr>
              <a:t> </a:t>
            </a:r>
            <a:r>
              <a:rPr lang="en-US" sz="2800" b="1" smtClean="0">
                <a:latin typeface="Arial" panose="020B0604020202020204" pitchFamily="34" charset="0"/>
                <a:cs typeface="Arial" panose="020B0604020202020204" pitchFamily="34" charset="0"/>
              </a:rPr>
              <a:t>tin?</a:t>
            </a:r>
          </a:p>
        </p:txBody>
      </p:sp>
    </p:spTree>
    <p:extLst>
      <p:ext uri="{BB962C8B-B14F-4D97-AF65-F5344CB8AC3E}">
        <p14:creationId xmlns:p14="http://schemas.microsoft.com/office/powerpoint/2010/main" val="37594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10"/>
            </p:par>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3698920" y="44183"/>
            <a:ext cx="4353220" cy="649187"/>
            <a:chOff x="3865174" y="172682"/>
            <a:chExt cx="4353220" cy="649187"/>
          </a:xfrm>
          <a:solidFill>
            <a:srgbClr val="FFFF00"/>
          </a:solidFill>
        </p:grpSpPr>
        <p:sp>
          <p:nvSpPr>
            <p:cNvPr id="6" name="Rounded Rectangle 5"/>
            <p:cNvSpPr/>
            <p:nvPr/>
          </p:nvSpPr>
          <p:spPr>
            <a:xfrm>
              <a:off x="3865174" y="172682"/>
              <a:ext cx="4353220" cy="649187"/>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MỞ ĐẦU</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3"/>
            <a:stretch>
              <a:fillRect/>
            </a:stretch>
          </p:blipFill>
          <p:spPr>
            <a:xfrm>
              <a:off x="4753883" y="247862"/>
              <a:ext cx="561975" cy="561975"/>
            </a:xfrm>
            <a:prstGeom prst="rect">
              <a:avLst/>
            </a:prstGeom>
            <a:grpFill/>
          </p:spPr>
        </p:pic>
      </p:grpSp>
      <p:sp>
        <p:nvSpPr>
          <p:cNvPr id="10" name="Rounded Rectangle 9"/>
          <p:cNvSpPr/>
          <p:nvPr/>
        </p:nvSpPr>
        <p:spPr>
          <a:xfrm>
            <a:off x="1260764" y="1094509"/>
            <a:ext cx="9526841" cy="5294715"/>
          </a:xfrm>
          <a:prstGeom prst="roundRect">
            <a:avLst/>
          </a:prstGeom>
          <a:solidFill>
            <a:schemeClr val="accent6">
              <a:lumMod val="75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en-US" sz="2800" b="1" smtClean="0">
              <a:solidFill>
                <a:srgbClr val="FF0000"/>
              </a:solidFill>
              <a:latin typeface="Arial" panose="020B0604020202020204" pitchFamily="34" charset="0"/>
              <a:ea typeface="Tahoma" panose="020B0604030504040204" pitchFamily="34" charset="0"/>
              <a:cs typeface="Arial" panose="020B0604020202020204" pitchFamily="34" charset="0"/>
            </a:endParaRPr>
          </a:p>
          <a:p>
            <a:pPr algn="ctr">
              <a:lnSpc>
                <a:spcPct val="150000"/>
              </a:lnSpc>
            </a:pPr>
            <a:r>
              <a:rPr lang="en-US" sz="3200" b="1" smtClean="0">
                <a:solidFill>
                  <a:srgbClr val="FFFF00"/>
                </a:solidFill>
                <a:latin typeface="Arial" panose="020B0604020202020204" pitchFamily="34" charset="0"/>
                <a:ea typeface="Tahoma" panose="020B0604030504040204" pitchFamily="34" charset="0"/>
                <a:cs typeface="Arial" panose="020B0604020202020204" pitchFamily="34" charset="0"/>
              </a:rPr>
              <a:t>TRÒ CHƠI: TRUYỀN ĐIỆN</a:t>
            </a:r>
          </a:p>
          <a:p>
            <a:pPr algn="just">
              <a:lnSpc>
                <a:spcPct val="150000"/>
              </a:lnSpc>
            </a:pPr>
            <a:r>
              <a:rPr lang="en-US" sz="2800" b="1" smtClean="0">
                <a:solidFill>
                  <a:schemeClr val="bg1"/>
                </a:solidFill>
                <a:latin typeface="Arial" panose="020B0604020202020204" pitchFamily="34" charset="0"/>
                <a:cs typeface="Arial" panose="020B0604020202020204" pitchFamily="34" charset="0"/>
              </a:rPr>
              <a:t>Em hãy </a:t>
            </a:r>
            <a:r>
              <a:rPr lang="en-US" sz="2800" b="1">
                <a:solidFill>
                  <a:schemeClr val="bg1"/>
                </a:solidFill>
                <a:latin typeface="Arial" panose="020B0604020202020204" pitchFamily="34" charset="0"/>
                <a:cs typeface="Arial" panose="020B0604020202020204" pitchFamily="34" charset="0"/>
              </a:rPr>
              <a:t>kể tên các đồ dùng, thiết bị hoạt động bằng điện trong gia đình</a:t>
            </a:r>
            <a:r>
              <a:rPr lang="en-US" sz="2800" b="1" smtClean="0">
                <a:solidFill>
                  <a:schemeClr val="bg1"/>
                </a:solidFill>
                <a:latin typeface="Arial" panose="020B0604020202020204" pitchFamily="34" charset="0"/>
                <a:cs typeface="Arial" panose="020B0604020202020204" pitchFamily="34" charset="0"/>
              </a:rPr>
              <a:t>.</a:t>
            </a:r>
          </a:p>
          <a:p>
            <a:pPr>
              <a:lnSpc>
                <a:spcPct val="150000"/>
              </a:lnSpc>
            </a:pPr>
            <a:r>
              <a:rPr lang="en-US" sz="2800" b="1">
                <a:solidFill>
                  <a:schemeClr val="bg1"/>
                </a:solidFill>
                <a:latin typeface="Arial" panose="020B0604020202020204" pitchFamily="34" charset="0"/>
                <a:ea typeface="Tahoma" panose="020B0604030504040204" pitchFamily="34" charset="0"/>
                <a:cs typeface="Arial" panose="020B0604020202020204" pitchFamily="34" charset="0"/>
              </a:rPr>
              <a:t>Luật chơi: </a:t>
            </a:r>
            <a:r>
              <a:rPr lang="en-US" sz="2800">
                <a:solidFill>
                  <a:schemeClr val="bg1"/>
                </a:solidFill>
                <a:latin typeface="Arial" panose="020B0604020202020204" pitchFamily="34" charset="0"/>
                <a:ea typeface="Tahoma" panose="020B0604030504040204" pitchFamily="34" charset="0"/>
                <a:cs typeface="Arial" panose="020B0604020202020204" pitchFamily="34" charset="0"/>
              </a:rPr>
              <a:t>Cô chỉ định bạn đầu tiên trả lời, sau khi bạn trả lời xong </a:t>
            </a:r>
            <a:r>
              <a:rPr lang="en-US" sz="2800" smtClean="0">
                <a:solidFill>
                  <a:schemeClr val="bg1"/>
                </a:solidFill>
                <a:latin typeface="Arial" panose="020B0604020202020204" pitchFamily="34" charset="0"/>
                <a:ea typeface="Tahoma" panose="020B0604030504040204" pitchFamily="34" charset="0"/>
                <a:cs typeface="Arial" panose="020B0604020202020204" pitchFamily="34" charset="0"/>
              </a:rPr>
              <a:t>thì </a:t>
            </a:r>
            <a:r>
              <a:rPr lang="en-US" sz="2800">
                <a:solidFill>
                  <a:schemeClr val="bg1"/>
                </a:solidFill>
                <a:latin typeface="Arial" panose="020B0604020202020204" pitchFamily="34" charset="0"/>
                <a:ea typeface="Tahoma" panose="020B0604030504040204" pitchFamily="34" charset="0"/>
                <a:cs typeface="Arial" panose="020B0604020202020204" pitchFamily="34" charset="0"/>
              </a:rPr>
              <a:t>bạn đó sẽ gọi tên bạn tiếp theo trả lời.</a:t>
            </a:r>
          </a:p>
          <a:p>
            <a:pPr>
              <a:lnSpc>
                <a:spcPct val="150000"/>
              </a:lnSpc>
            </a:pPr>
            <a:r>
              <a:rPr lang="en-US" sz="2800">
                <a:solidFill>
                  <a:schemeClr val="bg1"/>
                </a:solidFill>
                <a:latin typeface="Arial" panose="020B0604020202020204" pitchFamily="34" charset="0"/>
                <a:ea typeface="Tahoma" panose="020B0604030504040204" pitchFamily="34" charset="0"/>
                <a:cs typeface="Arial" panose="020B0604020202020204" pitchFamily="34" charset="0"/>
              </a:rPr>
              <a:t>Trò chơi kết thúc</a:t>
            </a:r>
            <a:r>
              <a:rPr lang="en-US" sz="2800" smtClean="0">
                <a:solidFill>
                  <a:schemeClr val="bg1"/>
                </a:solidFill>
                <a:latin typeface="Arial" panose="020B0604020202020204" pitchFamily="34" charset="0"/>
                <a:ea typeface="Tahoma" panose="020B0604030504040204" pitchFamily="34" charset="0"/>
                <a:cs typeface="Arial" panose="020B0604020202020204" pitchFamily="34" charset="0"/>
              </a:rPr>
              <a:t>: </a:t>
            </a:r>
            <a:r>
              <a:rPr lang="en-US" sz="2800">
                <a:solidFill>
                  <a:schemeClr val="bg1"/>
                </a:solidFill>
                <a:latin typeface="Arial" panose="020B0604020202020204" pitchFamily="34" charset="0"/>
                <a:ea typeface="Tahoma" panose="020B0604030504040204" pitchFamily="34" charset="0"/>
                <a:cs typeface="Arial" panose="020B0604020202020204" pitchFamily="34" charset="0"/>
              </a:rPr>
              <a:t>khi có câu trả lời trùng hoặc ko có câu trả lời. t/g 2’</a:t>
            </a:r>
          </a:p>
          <a:p>
            <a:pPr algn="just">
              <a:lnSpc>
                <a:spcPct val="200000"/>
              </a:lnSpc>
            </a:pPr>
            <a:endParaRPr lang="en-US" sz="2800" b="1" dirty="0">
              <a:solidFill>
                <a:srgbClr val="3333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195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calcmode="lin" valueType="num">
                                      <p:cBhvr>
                                        <p:cTn id="13" dur="1000" fill="hold"/>
                                        <p:tgtEl>
                                          <p:spTgt spid="10">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0">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10">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10">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 calcmode="lin" valueType="num">
                                      <p:cBhvr>
                                        <p:cTn id="19" dur="1000" fill="hold"/>
                                        <p:tgtEl>
                                          <p:spTgt spid="10">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0">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10">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10">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anim calcmode="lin" valueType="num">
                                      <p:cBhvr>
                                        <p:cTn id="25" dur="1000" fill="hold"/>
                                        <p:tgtEl>
                                          <p:spTgt spid="10">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0">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10">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10">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anim calcmode="lin" valueType="num">
                                      <p:cBhvr>
                                        <p:cTn id="31" dur="1000" fill="hold"/>
                                        <p:tgtEl>
                                          <p:spTgt spid="10">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10">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10">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2" name="Rounded Rectangle 21"/>
          <p:cNvSpPr/>
          <p:nvPr/>
        </p:nvSpPr>
        <p:spPr>
          <a:xfrm>
            <a:off x="166253" y="722339"/>
            <a:ext cx="12025747" cy="605043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chemeClr val="tx1">
                  <a:lumMod val="50000"/>
                  <a:lumOff val="50000"/>
                </a:schemeClr>
              </a:solidFill>
            </a:endParaRPr>
          </a:p>
        </p:txBody>
      </p:sp>
      <p:grpSp>
        <p:nvGrpSpPr>
          <p:cNvPr id="17" name="Group 16"/>
          <p:cNvGrpSpPr/>
          <p:nvPr/>
        </p:nvGrpSpPr>
        <p:grpSpPr>
          <a:xfrm>
            <a:off x="4313821" y="59293"/>
            <a:ext cx="3730609" cy="576403"/>
            <a:chOff x="3702211" y="-48283"/>
            <a:chExt cx="4353220" cy="576403"/>
          </a:xfrm>
          <a:solidFill>
            <a:srgbClr val="FFFF00"/>
          </a:solidFill>
        </p:grpSpPr>
        <p:sp>
          <p:nvSpPr>
            <p:cNvPr id="18" name="Rounded Rectangle 17"/>
            <p:cNvSpPr/>
            <p:nvPr/>
          </p:nvSpPr>
          <p:spPr>
            <a:xfrm>
              <a:off x="3702211" y="-48283"/>
              <a:ext cx="4353220" cy="553740"/>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MỞ ĐẦU</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20" name="Picture 19"/>
            <p:cNvPicPr>
              <a:picLocks noChangeAspect="1"/>
            </p:cNvPicPr>
            <p:nvPr/>
          </p:nvPicPr>
          <p:blipFill>
            <a:blip r:embed="rId5"/>
            <a:stretch>
              <a:fillRect/>
            </a:stretch>
          </p:blipFill>
          <p:spPr>
            <a:xfrm>
              <a:off x="4711663" y="-33855"/>
              <a:ext cx="561975" cy="561975"/>
            </a:xfrm>
            <a:prstGeom prst="rect">
              <a:avLst/>
            </a:prstGeom>
            <a:grpFill/>
          </p:spPr>
        </p:pic>
      </p:grpSp>
      <p:sp>
        <p:nvSpPr>
          <p:cNvPr id="2" name="Rounded Rectangle 1"/>
          <p:cNvSpPr/>
          <p:nvPr/>
        </p:nvSpPr>
        <p:spPr>
          <a:xfrm>
            <a:off x="347242" y="1058966"/>
            <a:ext cx="6400799" cy="558490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endParaRPr lang="en-US" sz="2400" smtClean="0">
              <a:solidFill>
                <a:srgbClr val="3333CC"/>
              </a:solidFill>
              <a:latin typeface="Arial" panose="020B0604020202020204" pitchFamily="34" charset="0"/>
              <a:cs typeface="Arial" panose="020B0604020202020204" pitchFamily="34" charset="0"/>
            </a:endParaRPr>
          </a:p>
          <a:p>
            <a:pPr algn="just">
              <a:lnSpc>
                <a:spcPct val="114000"/>
              </a:lnSpc>
            </a:pPr>
            <a:r>
              <a:rPr lang="en-US" sz="2400" smtClean="0">
                <a:solidFill>
                  <a:srgbClr val="3333CC"/>
                </a:solidFill>
                <a:latin typeface="Arial" panose="020B0604020202020204" pitchFamily="34" charset="0"/>
                <a:cs typeface="Arial" panose="020B0604020202020204" pitchFamily="34" charset="0"/>
              </a:rPr>
              <a:t>Sáng </a:t>
            </a:r>
            <a:r>
              <a:rPr lang="en-US" sz="2400" dirty="0">
                <a:solidFill>
                  <a:srgbClr val="3333CC"/>
                </a:solidFill>
                <a:latin typeface="Arial" panose="020B0604020202020204" pitchFamily="34" charset="0"/>
                <a:cs typeface="Arial" panose="020B0604020202020204" pitchFamily="34" charset="0"/>
              </a:rPr>
              <a:t>nay, </a:t>
            </a:r>
            <a:r>
              <a:rPr lang="en-US" sz="2400" dirty="0" err="1">
                <a:solidFill>
                  <a:srgbClr val="3333CC"/>
                </a:solidFill>
                <a:latin typeface="Arial" panose="020B0604020202020204" pitchFamily="34" charset="0"/>
                <a:cs typeface="Arial" panose="020B0604020202020204" pitchFamily="34" charset="0"/>
              </a:rPr>
              <a:t>bố</a:t>
            </a:r>
            <a:r>
              <a:rPr lang="en-US" sz="2400" dirty="0">
                <a:solidFill>
                  <a:srgbClr val="3333CC"/>
                </a:solidFill>
                <a:latin typeface="Arial" panose="020B0604020202020204" pitchFamily="34" charset="0"/>
                <a:cs typeface="Arial" panose="020B0604020202020204" pitchFamily="34" charset="0"/>
              </a:rPr>
              <a:t> Minh </a:t>
            </a:r>
            <a:r>
              <a:rPr lang="en-US" sz="2400" dirty="0" err="1">
                <a:solidFill>
                  <a:srgbClr val="3333CC"/>
                </a:solidFill>
                <a:latin typeface="Arial" panose="020B0604020202020204" pitchFamily="34" charset="0"/>
                <a:cs typeface="Arial" panose="020B0604020202020204" pitchFamily="34" charset="0"/>
              </a:rPr>
              <a:t>vừa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mua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chiếc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ti</a:t>
            </a:r>
            <a:r>
              <a:rPr lang="en-US" sz="2400" dirty="0">
                <a:solidFill>
                  <a:srgbClr val="3333CC"/>
                </a:solidFill>
                <a:latin typeface="Arial" panose="020B0604020202020204" pitchFamily="34" charset="0"/>
                <a:cs typeface="Arial" panose="020B0604020202020204" pitchFamily="34" charset="0"/>
              </a:rPr>
              <a:t> vi. </a:t>
            </a:r>
            <a:r>
              <a:rPr lang="en-US" sz="2400" dirty="0" err="1">
                <a:solidFill>
                  <a:srgbClr val="3333CC"/>
                </a:solidFill>
                <a:latin typeface="Arial" panose="020B0604020202020204" pitchFamily="34" charset="0"/>
                <a:cs typeface="Arial" panose="020B0604020202020204" pitchFamily="34" charset="0"/>
              </a:rPr>
              <a:t>Sau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khi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lắp</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đặt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bố</a:t>
            </a:r>
            <a:r>
              <a:rPr lang="en-US" sz="2400" dirty="0">
                <a:solidFill>
                  <a:srgbClr val="3333CC"/>
                </a:solidFill>
                <a:latin typeface="Arial" panose="020B0604020202020204" pitchFamily="34" charset="0"/>
                <a:cs typeface="Arial" panose="020B0604020202020204" pitchFamily="34" charset="0"/>
              </a:rPr>
              <a:t> Minh </a:t>
            </a:r>
            <a:r>
              <a:rPr lang="en-US" sz="2400" dirty="0" err="1">
                <a:solidFill>
                  <a:srgbClr val="3333CC"/>
                </a:solidFill>
                <a:latin typeface="Arial" panose="020B0604020202020204" pitchFamily="34" charset="0"/>
                <a:cs typeface="Arial" panose="020B0604020202020204" pitchFamily="34" charset="0"/>
              </a:rPr>
              <a:t>dùng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khiển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chuyển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kênh</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để</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thử</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Ngoài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ra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bố</a:t>
            </a:r>
            <a:r>
              <a:rPr lang="en-US" sz="2400" dirty="0">
                <a:solidFill>
                  <a:srgbClr val="3333CC"/>
                </a:solidFill>
                <a:latin typeface="Arial" panose="020B0604020202020204" pitchFamily="34" charset="0"/>
                <a:cs typeface="Arial" panose="020B0604020202020204" pitchFamily="34" charset="0"/>
              </a:rPr>
              <a:t> Minh </a:t>
            </a:r>
            <a:r>
              <a:rPr lang="en-US" sz="2400" dirty="0" err="1">
                <a:solidFill>
                  <a:srgbClr val="3333CC"/>
                </a:solidFill>
                <a:latin typeface="Arial" panose="020B0604020202020204" pitchFamily="34" charset="0"/>
                <a:cs typeface="Arial" panose="020B0604020202020204" pitchFamily="34" charset="0"/>
              </a:rPr>
              <a:t>còn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xem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được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các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thông</a:t>
            </a:r>
            <a:r>
              <a:rPr lang="en-US" sz="2400" dirty="0">
                <a:solidFill>
                  <a:srgbClr val="3333CC"/>
                </a:solidFill>
                <a:latin typeface="Arial" panose="020B0604020202020204" pitchFamily="34" charset="0"/>
                <a:cs typeface="Arial" panose="020B0604020202020204" pitchFamily="34" charset="0"/>
              </a:rPr>
              <a:t> tin </a:t>
            </a:r>
            <a:r>
              <a:rPr lang="en-US" sz="2400" dirty="0" err="1">
                <a:solidFill>
                  <a:srgbClr val="3333CC"/>
                </a:solidFill>
                <a:latin typeface="Arial" panose="020B0604020202020204" pitchFamily="34" charset="0"/>
                <a:cs typeface="Arial" panose="020B0604020202020204" pitchFamily="34" charset="0"/>
              </a:rPr>
              <a:t>trên</a:t>
            </a:r>
            <a:r>
              <a:rPr lang="en-US" sz="2400" dirty="0">
                <a:solidFill>
                  <a:srgbClr val="3333CC"/>
                </a:solidFill>
                <a:latin typeface="Arial" panose="020B0604020202020204" pitchFamily="34" charset="0"/>
                <a:cs typeface="Arial" panose="020B0604020202020204" pitchFamily="34" charset="0"/>
              </a:rPr>
              <a:t> Internet. Minh </a:t>
            </a:r>
            <a:r>
              <a:rPr lang="en-US" sz="2400" dirty="0" err="1">
                <a:solidFill>
                  <a:srgbClr val="3333CC"/>
                </a:solidFill>
                <a:latin typeface="Arial" panose="020B0604020202020204" pitchFamily="34" charset="0"/>
                <a:cs typeface="Arial" panose="020B0604020202020204" pitchFamily="34" charset="0"/>
              </a:rPr>
              <a:t>ngạc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nhiên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vì</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ti</a:t>
            </a:r>
            <a:r>
              <a:rPr lang="en-US" sz="2400" dirty="0">
                <a:solidFill>
                  <a:srgbClr val="3333CC"/>
                </a:solidFill>
                <a:latin typeface="Arial" panose="020B0604020202020204" pitchFamily="34" charset="0"/>
                <a:cs typeface="Arial" panose="020B0604020202020204" pitchFamily="34" charset="0"/>
              </a:rPr>
              <a:t> vi </a:t>
            </a:r>
            <a:r>
              <a:rPr lang="en-US" sz="2400" dirty="0" err="1">
                <a:solidFill>
                  <a:srgbClr val="3333CC"/>
                </a:solidFill>
                <a:latin typeface="Arial" panose="020B0604020202020204" pitchFamily="34" charset="0"/>
                <a:cs typeface="Arial" panose="020B0604020202020204" pitchFamily="34" charset="0"/>
              </a:rPr>
              <a:t>chuyển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được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kênh</a:t>
            </a:r>
            <a:r>
              <a:rPr lang="en-US" sz="2400">
                <a:solidFill>
                  <a:srgbClr val="3333CC"/>
                </a:solidFill>
                <a:latin typeface="Arial" panose="020B0604020202020204" pitchFamily="34" charset="0"/>
                <a:cs typeface="Arial" panose="020B0604020202020204" pitchFamily="34" charset="0"/>
              </a:rPr>
              <a:t>. </a:t>
            </a:r>
            <a:endParaRPr lang="en-US" sz="2400" smtClean="0">
              <a:solidFill>
                <a:srgbClr val="3333CC"/>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Ø"/>
            </a:pPr>
            <a:r>
              <a:rPr lang="en-US" sz="2400">
                <a:solidFill>
                  <a:schemeClr val="tx1"/>
                </a:solidFill>
                <a:latin typeface="Arial" panose="020B0604020202020204" pitchFamily="34" charset="0"/>
                <a:cs typeface="Arial" panose="020B0604020202020204" pitchFamily="34" charset="0"/>
              </a:rPr>
              <a:t>Các thiết bị mà các con vừa kể tên, có rất nhiều các thiết bị có thể tiếp nhận thông tin để quyết định hành động và TiVi cũng là một máy xử lý thông tin.</a:t>
            </a:r>
          </a:p>
          <a:p>
            <a:pPr marL="342900" indent="-342900" algn="just">
              <a:buFont typeface="Wingdings" panose="05000000000000000000" pitchFamily="2" charset="2"/>
              <a:buChar char="Ø"/>
            </a:pPr>
            <a:r>
              <a:rPr lang="en-US" sz="2400">
                <a:solidFill>
                  <a:srgbClr val="FF0000"/>
                </a:solidFill>
                <a:latin typeface="Arial" panose="020B0604020202020204" pitchFamily="34" charset="0"/>
                <a:cs typeface="Arial" panose="020B0604020202020204" pitchFamily="34" charset="0"/>
              </a:rPr>
              <a:t>Vậy để </a:t>
            </a:r>
            <a:r>
              <a:rPr lang="en-US" sz="2400" smtClean="0">
                <a:solidFill>
                  <a:srgbClr val="FF0000"/>
                </a:solidFill>
                <a:latin typeface="Arial" panose="020B0604020202020204" pitchFamily="34" charset="0"/>
                <a:cs typeface="Arial" panose="020B0604020202020204" pitchFamily="34" charset="0"/>
              </a:rPr>
              <a:t>biết TV </a:t>
            </a:r>
            <a:r>
              <a:rPr lang="en-US" sz="2400">
                <a:solidFill>
                  <a:srgbClr val="FF0000"/>
                </a:solidFill>
                <a:latin typeface="Arial" panose="020B0604020202020204" pitchFamily="34" charset="0"/>
                <a:cs typeface="Arial" panose="020B0604020202020204" pitchFamily="34" charset="0"/>
              </a:rPr>
              <a:t>xử lý thông tin ntn -&gt; bài học hôm nay.</a:t>
            </a:r>
            <a:endParaRPr lang="en-US" sz="2400" smtClean="0">
              <a:solidFill>
                <a:srgbClr val="FF0000"/>
              </a:solidFill>
              <a:latin typeface="Arial" panose="020B0604020202020204" pitchFamily="34" charset="0"/>
              <a:cs typeface="Arial" panose="020B0604020202020204" pitchFamily="34" charset="0"/>
            </a:endParaRPr>
          </a:p>
          <a:p>
            <a:pPr algn="just">
              <a:lnSpc>
                <a:spcPct val="114000"/>
              </a:lnSpc>
            </a:pPr>
            <a:endParaRPr lang="en-US" sz="2400" dirty="0">
              <a:solidFill>
                <a:srgbClr val="3333CC"/>
              </a:solidFill>
              <a:latin typeface="Arial" panose="020B0604020202020204" pitchFamily="34" charset="0"/>
              <a:cs typeface="Arial" panose="020B0604020202020204" pitchFamily="34" charset="0"/>
            </a:endParaRPr>
          </a:p>
        </p:txBody>
      </p:sp>
      <p:sp>
        <p:nvSpPr>
          <p:cNvPr id="3" name="Oval 2"/>
          <p:cNvSpPr/>
          <p:nvPr/>
        </p:nvSpPr>
        <p:spPr>
          <a:xfrm>
            <a:off x="1215790" y="757300"/>
            <a:ext cx="4663702" cy="603332"/>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err="1">
                <a:solidFill>
                  <a:schemeClr val="bg1"/>
                </a:solidFill>
                <a:latin typeface="Arial" panose="020B0604020202020204" pitchFamily="34" charset="0"/>
                <a:cs typeface="Arial" panose="020B0604020202020204" pitchFamily="34" charset="0"/>
              </a:rPr>
              <a:t>Tình</a:t>
            </a:r>
            <a:r>
              <a:rPr lang="en-US" sz="2600" b="1">
                <a:solidFill>
                  <a:schemeClr val="bg1"/>
                </a:solidFill>
                <a:latin typeface="Arial" panose="020B0604020202020204" pitchFamily="34" charset="0"/>
                <a:cs typeface="Arial" panose="020B0604020202020204" pitchFamily="34" charset="0"/>
              </a:rPr>
              <a:t> </a:t>
            </a:r>
            <a:r>
              <a:rPr lang="en-US" sz="2600" b="1" smtClean="0">
                <a:solidFill>
                  <a:schemeClr val="bg1"/>
                </a:solidFill>
                <a:latin typeface="Arial" panose="020B0604020202020204" pitchFamily="34" charset="0"/>
                <a:cs typeface="Arial" panose="020B0604020202020204" pitchFamily="34" charset="0"/>
              </a:rPr>
              <a:t>huống mở đầu </a:t>
            </a:r>
            <a:endParaRPr lang="en-US" sz="2600" b="1" dirty="0">
              <a:solidFill>
                <a:schemeClr val="bg1"/>
              </a:solidFill>
              <a:latin typeface="Arial" panose="020B0604020202020204" pitchFamily="34" charset="0"/>
              <a:cs typeface="Arial" panose="020B0604020202020204" pitchFamily="34" charset="0"/>
            </a:endParaRPr>
          </a:p>
        </p:txBody>
      </p:sp>
      <p:pic>
        <p:nvPicPr>
          <p:cNvPr id="4" name="điều khiển ti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929030" y="869062"/>
            <a:ext cx="5108641" cy="5288670"/>
          </a:xfrm>
          <a:prstGeom prst="rect">
            <a:avLst/>
          </a:prstGeom>
        </p:spPr>
      </p:pic>
    </p:spTree>
    <p:extLst>
      <p:ext uri="{BB962C8B-B14F-4D97-AF65-F5344CB8AC3E}">
        <p14:creationId xmlns:p14="http://schemas.microsoft.com/office/powerpoint/2010/main" val="403470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heel(1)">
                                      <p:cBhvr>
                                        <p:cTn id="11" dur="2000"/>
                                        <p:tgtEl>
                                          <p:spTgt spid="3"/>
                                        </p:tgtEl>
                                      </p:cBhvr>
                                    </p:animEffect>
                                  </p:childTnLst>
                                </p:cTn>
                              </p:par>
                              <p:par>
                                <p:cTn id="12" presetID="21" presetClass="entr" presetSubtype="1"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wheel(1)">
                                      <p:cBhvr>
                                        <p:cTn id="25" dur="2000"/>
                                        <p:tgtEl>
                                          <p:spTgt spid="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 calcmode="lin" valueType="num">
                                      <p:cBhvr additive="base">
                                        <p:cTn id="3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cTn>
                <p:tgtEl>
                  <p:spTgt spid="4"/>
                </p:tgtEl>
              </p:cMediaNode>
            </p:video>
          </p:childTnLst>
        </p:cTn>
      </p:par>
    </p:tnLst>
    <p:bldLst>
      <p:bldP spid="2"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4345"/>
          <a:stretch/>
        </p:blipFill>
        <p:spPr>
          <a:xfrm>
            <a:off x="2356143" y="-7466"/>
            <a:ext cx="7003010" cy="5247769"/>
          </a:xfrm>
          <a:prstGeom prst="rect">
            <a:avLst/>
          </a:prstGeom>
        </p:spPr>
      </p:pic>
      <p:pic>
        <p:nvPicPr>
          <p:cNvPr id="5" name="Picture 4"/>
          <p:cNvPicPr>
            <a:picLocks noChangeAspect="1"/>
          </p:cNvPicPr>
          <p:nvPr/>
        </p:nvPicPr>
        <p:blipFill>
          <a:blip r:embed="rId4"/>
          <a:stretch>
            <a:fillRect/>
          </a:stretch>
        </p:blipFill>
        <p:spPr>
          <a:xfrm>
            <a:off x="3267635" y="5196761"/>
            <a:ext cx="8162364" cy="170158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3" name="Rectangle 2"/>
          <p:cNvSpPr/>
          <p:nvPr/>
        </p:nvSpPr>
        <p:spPr>
          <a:xfrm>
            <a:off x="2944906" y="661180"/>
            <a:ext cx="5983941" cy="3573195"/>
          </a:xfrm>
          <a:prstGeom prst="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dirty="0" smtClean="0">
              <a:latin typeface="Arial" panose="020B0604020202020204" pitchFamily="34" charset="0"/>
              <a:cs typeface="Arial" panose="020B0604020202020204" pitchFamily="34" charset="0"/>
            </a:endParaRPr>
          </a:p>
          <a:p>
            <a:pPr algn="ctr"/>
            <a:endParaRPr lang="en-US" sz="3800" dirty="0">
              <a:latin typeface="Arial" panose="020B0604020202020204" pitchFamily="34" charset="0"/>
              <a:cs typeface="Arial" panose="020B0604020202020204" pitchFamily="34" charset="0"/>
            </a:endParaRPr>
          </a:p>
          <a:p>
            <a:pPr algn="ctr">
              <a:lnSpc>
                <a:spcPct val="150000"/>
              </a:lnSpc>
            </a:pPr>
            <a:r>
              <a:rPr lang="en-US" sz="3600" b="1" spc="-7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Tiết 4 - Bài </a:t>
            </a:r>
            <a:r>
              <a:rPr lang="en-US" sz="3600" b="1" spc="-70" dirty="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4 </a:t>
            </a:r>
          </a:p>
          <a:p>
            <a:pPr algn="ctr">
              <a:lnSpc>
                <a:spcPct val="150000"/>
              </a:lnSpc>
            </a:pPr>
            <a:r>
              <a:rPr lang="en-US" sz="3600" b="1" spc="-70" dirty="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MÁY XỬ LÝ THÔNG TIN</a:t>
            </a:r>
            <a:endParaRPr lang="en-US" sz="3600" b="1" spc="-70" dirty="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4053884" y="1251355"/>
            <a:ext cx="4842992" cy="815608"/>
          </a:xfrm>
          <a:prstGeom prst="rect">
            <a:avLst/>
          </a:prstGeom>
          <a:noFill/>
        </p:spPr>
        <p:txBody>
          <a:bodyPr wrap="none" lIns="91440" tIns="45720" rIns="91440" bIns="45720">
            <a:spAutoFit/>
          </a:bodyPr>
          <a:lstStyle/>
          <a:p>
            <a:pPr algn="ctr"/>
            <a:r>
              <a:rPr lang="en-US" sz="4700" b="1" cap="none" spc="-300" dirty="0" smtClean="0">
                <a:ln w="28575">
                  <a:solidFill>
                    <a:schemeClr val="bg1"/>
                  </a:solidFill>
                  <a:prstDash val="solid"/>
                </a:ln>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MÁY TÍNH VÀ EM</a:t>
            </a:r>
            <a:endParaRPr lang="en-US" sz="4700" b="1" cap="none" spc="-300" dirty="0">
              <a:ln w="28575">
                <a:solidFill>
                  <a:schemeClr val="bg1"/>
                </a:solidFill>
                <a:prstDash val="solid"/>
              </a:ln>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7" name="Oval 16"/>
          <p:cNvSpPr/>
          <p:nvPr/>
        </p:nvSpPr>
        <p:spPr>
          <a:xfrm>
            <a:off x="3039036" y="1048869"/>
            <a:ext cx="1096582" cy="1127633"/>
          </a:xfrm>
          <a:prstGeom prst="ellipse">
            <a:avLst/>
          </a:prstGeom>
          <a:blipFill>
            <a:blip r:embed="rId7"/>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loud Callout 7"/>
          <p:cNvSpPr/>
          <p:nvPr/>
        </p:nvSpPr>
        <p:spPr>
          <a:xfrm rot="20444608">
            <a:off x="9202501" y="1787484"/>
            <a:ext cx="2830107" cy="1085556"/>
          </a:xfrm>
          <a:prstGeom prst="cloudCallout">
            <a:avLst>
              <a:gd name="adj1" fmla="val -58278"/>
              <a:gd name="adj2" fmla="val 4731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smtClean="0">
                <a:solidFill>
                  <a:schemeClr val="tx1"/>
                </a:solidFill>
                <a:latin typeface="Arial" panose="020B0604020202020204" pitchFamily="34" charset="0"/>
                <a:cs typeface="Arial" panose="020B0604020202020204" pitchFamily="34" charset="0"/>
              </a:rPr>
              <a:t>SGK-,11,12</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1187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280725" y="723400"/>
            <a:ext cx="11826393" cy="61345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5" y="55166"/>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grpSp>
        <p:nvGrpSpPr>
          <p:cNvPr id="7" name="Group 6"/>
          <p:cNvGrpSpPr/>
          <p:nvPr/>
        </p:nvGrpSpPr>
        <p:grpSpPr>
          <a:xfrm>
            <a:off x="1004679" y="733967"/>
            <a:ext cx="5189242" cy="584775"/>
            <a:chOff x="712076" y="1405392"/>
            <a:chExt cx="5189242"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4682116"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xử</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lý</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err="1" smtClean="0">
                  <a:solidFill>
                    <a:srgbClr val="3333CC"/>
                  </a:solidFill>
                  <a:latin typeface="Arial" panose="020B0604020202020204" pitchFamily="34" charset="0"/>
                  <a:ea typeface="Tahoma" panose="020B0604030504040204" pitchFamily="34" charset="0"/>
                  <a:cs typeface="Arial" panose="020B0604020202020204" pitchFamily="34" charset="0"/>
                </a:rPr>
                <a:t>thông</a:t>
              </a:r>
              <a:r>
                <a:rPr lang="en-US" sz="2800" b="1" smtClean="0">
                  <a:solidFill>
                    <a:srgbClr val="3333CC"/>
                  </a:solidFill>
                  <a:latin typeface="Arial" panose="020B0604020202020204" pitchFamily="34" charset="0"/>
                  <a:ea typeface="Tahoma" panose="020B0604030504040204" pitchFamily="34" charset="0"/>
                  <a:cs typeface="Arial" panose="020B0604020202020204" pitchFamily="34" charset="0"/>
                </a:rPr>
                <a:t> tin_sgk11</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4" name="Rounded Rectangle 13"/>
          <p:cNvSpPr/>
          <p:nvPr/>
        </p:nvSpPr>
        <p:spPr>
          <a:xfrm>
            <a:off x="392772" y="1371600"/>
            <a:ext cx="7994578" cy="5318567"/>
          </a:xfrm>
          <a:prstGeom prst="roundRect">
            <a:avLst/>
          </a:prstGeom>
          <a:solidFill>
            <a:schemeClr val="accent2">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spcAft>
                <a:spcPts val="1200"/>
              </a:spcAft>
              <a:buClr>
                <a:srgbClr val="FFFF00"/>
              </a:buClr>
            </a:pPr>
            <a:r>
              <a:rPr lang="vi-VN" sz="2400" b="1">
                <a:solidFill>
                  <a:schemeClr val="bg1"/>
                </a:solidFill>
              </a:rPr>
              <a:t>a. Bố Minh dùng điều khiển để chuyển kênh. Khi đó ti vi nhận được thông tin là số được bấm; kết quả xử lí là mở kênh ứng với số đó.</a:t>
            </a:r>
            <a:endParaRPr lang="en-US" sz="2400" b="1">
              <a:solidFill>
                <a:schemeClr val="bg1"/>
              </a:solidFill>
              <a:latin typeface="Arial" panose="020B0604020202020204" pitchFamily="34" charset="0"/>
              <a:cs typeface="Arial" panose="020B0604020202020204" pitchFamily="34" charset="0"/>
            </a:endParaRPr>
          </a:p>
          <a:p>
            <a:pPr marL="403225" indent="-403225" algn="just">
              <a:lnSpc>
                <a:spcPct val="120000"/>
              </a:lnSpc>
              <a:spcAft>
                <a:spcPts val="1200"/>
              </a:spcAft>
              <a:buClr>
                <a:srgbClr val="FFFF00"/>
              </a:buClr>
              <a:buFont typeface="Wingdings" panose="05000000000000000000" pitchFamily="2" charset="2"/>
              <a:buChar char="q"/>
            </a:pPr>
            <a:r>
              <a:rPr lang="en-US" sz="2400" b="1">
                <a:solidFill>
                  <a:schemeClr val="bg1"/>
                </a:solidFill>
                <a:latin typeface="Arial" panose="020B0604020202020204" pitchFamily="34" charset="0"/>
                <a:cs typeface="Arial" panose="020B0604020202020204" pitchFamily="34" charset="0"/>
              </a:rPr>
              <a:t>Em hãy thảo luận nhóm đôi và cho cô biết khi bố Minh bấm chuyển kênh thì: 1’</a:t>
            </a:r>
          </a:p>
          <a:p>
            <a:pPr marL="739775" indent="-336550" algn="just">
              <a:lnSpc>
                <a:spcPct val="110000"/>
              </a:lnSpc>
              <a:spcAft>
                <a:spcPts val="600"/>
              </a:spcAft>
              <a:buClr>
                <a:srgbClr val="FFFF00"/>
              </a:buClr>
              <a:buFont typeface="Arial" panose="020B0604020202020204" pitchFamily="34" charset="0"/>
              <a:buChar char="•"/>
            </a:pPr>
            <a:r>
              <a:rPr lang="vi-VN" sz="2400">
                <a:solidFill>
                  <a:schemeClr val="bg1"/>
                </a:solidFill>
                <a:cs typeface="Arial" panose="020B0604020202020204" pitchFamily="34" charset="0"/>
              </a:rPr>
              <a:t>Ti vi nhận được thông tin gì?</a:t>
            </a:r>
            <a:endParaRPr lang="en-US" sz="2400">
              <a:solidFill>
                <a:schemeClr val="bg1"/>
              </a:solidFill>
              <a:latin typeface="Arial" panose="020B0604020202020204" pitchFamily="34" charset="0"/>
              <a:cs typeface="Arial" panose="020B0604020202020204" pitchFamily="34" charset="0"/>
            </a:endParaRPr>
          </a:p>
          <a:p>
            <a:pPr marL="739775" indent="-336550" algn="just">
              <a:lnSpc>
                <a:spcPct val="110000"/>
              </a:lnSpc>
              <a:spcAft>
                <a:spcPts val="600"/>
              </a:spcAft>
              <a:buClr>
                <a:srgbClr val="FFFF00"/>
              </a:buClr>
              <a:buFont typeface="Arial" panose="020B0604020202020204" pitchFamily="34" charset="0"/>
              <a:buChar char="•"/>
            </a:pPr>
            <a:r>
              <a:rPr lang="vi-VN" sz="2400">
                <a:solidFill>
                  <a:schemeClr val="bg1"/>
                </a:solidFill>
                <a:cs typeface="Arial" panose="020B0604020202020204" pitchFamily="34" charset="0"/>
              </a:rPr>
              <a:t>Sau khi ti vi xử lí thông tin thì kết quả xử lí như thế nào?</a:t>
            </a:r>
            <a:endParaRPr lang="en-US" sz="2400" b="1" dirty="0">
              <a:solidFill>
                <a:schemeClr val="bg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8516500" y="982878"/>
            <a:ext cx="3557493" cy="5394773"/>
          </a:xfrm>
          <a:prstGeom prst="rect">
            <a:avLst/>
          </a:prstGeom>
          <a:ln w="12700">
            <a:solidFill>
              <a:schemeClr val="tx1"/>
            </a:solidFill>
          </a:ln>
        </p:spPr>
      </p:pic>
      <p:sp>
        <p:nvSpPr>
          <p:cNvPr id="17" name="Rounded Rectangle 16"/>
          <p:cNvSpPr/>
          <p:nvPr/>
        </p:nvSpPr>
        <p:spPr>
          <a:xfrm>
            <a:off x="5430698" y="4600829"/>
            <a:ext cx="2216728" cy="49330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FF00"/>
                </a:solidFill>
                <a:ea typeface="Tahoma" panose="020B0604030504040204" pitchFamily="34" charset="0"/>
                <a:cs typeface="Tahoma" panose="020B0604030504040204" pitchFamily="34" charset="0"/>
              </a:rPr>
              <a:t>Số được bấm</a:t>
            </a:r>
            <a:endParaRPr lang="en-US" sz="2400" b="1" dirty="0">
              <a:solidFill>
                <a:srgbClr val="FFFF00"/>
              </a:solidFill>
              <a:ea typeface="Tahoma" panose="020B0604030504040204" pitchFamily="34" charset="0"/>
              <a:cs typeface="Tahoma" panose="020B0604030504040204" pitchFamily="34" charset="0"/>
            </a:endParaRPr>
          </a:p>
        </p:txBody>
      </p:sp>
      <p:sp>
        <p:nvSpPr>
          <p:cNvPr id="22" name="Rounded Rectangle 21"/>
          <p:cNvSpPr/>
          <p:nvPr/>
        </p:nvSpPr>
        <p:spPr>
          <a:xfrm>
            <a:off x="2734673" y="5591162"/>
            <a:ext cx="5483722" cy="55472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FF00"/>
                </a:solidFill>
                <a:cs typeface="Times New Roman" panose="02020603050405020304" pitchFamily="18" charset="0"/>
              </a:rPr>
              <a:t>M</a:t>
            </a:r>
            <a:r>
              <a:rPr lang="vi-VN" sz="2400" b="1" smtClean="0">
                <a:solidFill>
                  <a:srgbClr val="FFFF00"/>
                </a:solidFill>
                <a:cs typeface="Times New Roman" panose="02020603050405020304" pitchFamily="18" charset="0"/>
              </a:rPr>
              <a:t>ở </a:t>
            </a:r>
            <a:r>
              <a:rPr lang="en-US" sz="2400" b="1" smtClean="0">
                <a:solidFill>
                  <a:srgbClr val="FFFF00"/>
                </a:solidFill>
                <a:cs typeface="Times New Roman" panose="02020603050405020304" pitchFamily="18" charset="0"/>
              </a:rPr>
              <a:t>được </a:t>
            </a:r>
            <a:r>
              <a:rPr lang="vi-VN" sz="2400" b="1" smtClean="0">
                <a:solidFill>
                  <a:srgbClr val="FFFF00"/>
                </a:solidFill>
                <a:cs typeface="Times New Roman" panose="02020603050405020304" pitchFamily="18" charset="0"/>
              </a:rPr>
              <a:t>kênh </a:t>
            </a:r>
            <a:r>
              <a:rPr lang="vi-VN" sz="2400" b="1">
                <a:solidFill>
                  <a:srgbClr val="FFFF00"/>
                </a:solidFill>
                <a:cs typeface="Times New Roman" panose="02020603050405020304" pitchFamily="18" charset="0"/>
              </a:rPr>
              <a:t>ứng với số </a:t>
            </a:r>
            <a:r>
              <a:rPr lang="en-US" sz="2400" b="1" smtClean="0">
                <a:solidFill>
                  <a:srgbClr val="FFFF00"/>
                </a:solidFill>
                <a:ea typeface="Tahoma" panose="020B0604030504040204" pitchFamily="34" charset="0"/>
                <a:cs typeface="Times New Roman" panose="02020603050405020304" pitchFamily="18" charset="0"/>
              </a:rPr>
              <a:t>Số đã bấm</a:t>
            </a:r>
            <a:endParaRPr lang="en-US" sz="2400" b="1" dirty="0">
              <a:solidFill>
                <a:srgbClr val="FFFF00"/>
              </a:solidFill>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64217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additive="base">
                                        <p:cTn id="19"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4">
                                            <p:txEl>
                                              <p:pRg st="1" end="1"/>
                                            </p:txEl>
                                          </p:spTgt>
                                        </p:tgtEl>
                                        <p:attrNameLst>
                                          <p:attrName>style.visibility</p:attrName>
                                        </p:attrNameLst>
                                      </p:cBhvr>
                                      <p:to>
                                        <p:strVal val="visible"/>
                                      </p:to>
                                    </p:set>
                                    <p:anim calcmode="lin" valueType="num">
                                      <p:cBhvr additive="base">
                                        <p:cTn id="23"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4">
                                            <p:txEl>
                                              <p:pRg st="2" end="2"/>
                                            </p:txEl>
                                          </p:spTgt>
                                        </p:tgtEl>
                                        <p:attrNameLst>
                                          <p:attrName>style.visibility</p:attrName>
                                        </p:attrNameLst>
                                      </p:cBhvr>
                                      <p:to>
                                        <p:strVal val="visible"/>
                                      </p:to>
                                    </p:set>
                                    <p:anim calcmode="lin" valueType="num">
                                      <p:cBhvr additive="base">
                                        <p:cTn id="27"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4">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4">
                                            <p:txEl>
                                              <p:pRg st="3" end="3"/>
                                            </p:txEl>
                                          </p:spTgt>
                                        </p:tgtEl>
                                        <p:attrNameLst>
                                          <p:attrName>style.visibility</p:attrName>
                                        </p:attrNameLst>
                                      </p:cBhvr>
                                      <p:to>
                                        <p:strVal val="visible"/>
                                      </p:to>
                                    </p:set>
                                    <p:anim calcmode="lin" valueType="num">
                                      <p:cBhvr additive="base">
                                        <p:cTn id="31"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1000" fill="hold"/>
                                        <p:tgtEl>
                                          <p:spTgt spid="17"/>
                                        </p:tgtEl>
                                        <p:attrNameLst>
                                          <p:attrName>ppt_w</p:attrName>
                                        </p:attrNameLst>
                                      </p:cBhvr>
                                      <p:tavLst>
                                        <p:tav tm="0">
                                          <p:val>
                                            <p:fltVal val="0"/>
                                          </p:val>
                                        </p:tav>
                                        <p:tav tm="100000">
                                          <p:val>
                                            <p:strVal val="#ppt_w"/>
                                          </p:val>
                                        </p:tav>
                                      </p:tavLst>
                                    </p:anim>
                                    <p:anim calcmode="lin" valueType="num">
                                      <p:cBhvr>
                                        <p:cTn id="38" dur="1000" fill="hold"/>
                                        <p:tgtEl>
                                          <p:spTgt spid="17"/>
                                        </p:tgtEl>
                                        <p:attrNameLst>
                                          <p:attrName>ppt_h</p:attrName>
                                        </p:attrNameLst>
                                      </p:cBhvr>
                                      <p:tavLst>
                                        <p:tav tm="0">
                                          <p:val>
                                            <p:fltVal val="0"/>
                                          </p:val>
                                        </p:tav>
                                        <p:tav tm="100000">
                                          <p:val>
                                            <p:strVal val="#ppt_h"/>
                                          </p:val>
                                        </p:tav>
                                      </p:tavLst>
                                    </p:anim>
                                    <p:anim calcmode="lin" valueType="num">
                                      <p:cBhvr>
                                        <p:cTn id="39" dur="1000" fill="hold"/>
                                        <p:tgtEl>
                                          <p:spTgt spid="17"/>
                                        </p:tgtEl>
                                        <p:attrNameLst>
                                          <p:attrName>style.rotation</p:attrName>
                                        </p:attrNameLst>
                                      </p:cBhvr>
                                      <p:tavLst>
                                        <p:tav tm="0">
                                          <p:val>
                                            <p:fltVal val="90"/>
                                          </p:val>
                                        </p:tav>
                                        <p:tav tm="100000">
                                          <p:val>
                                            <p:fltVal val="0"/>
                                          </p:val>
                                        </p:tav>
                                      </p:tavLst>
                                    </p:anim>
                                    <p:animEffect transition="in" filter="fade">
                                      <p:cBhvr>
                                        <p:cTn id="40" dur="10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21" presetClass="entr" presetSubtype="1"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heel(1)">
                                      <p:cBhvr>
                                        <p:cTn id="45"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sp>
        <p:nvSpPr>
          <p:cNvPr id="7" name="Rounded Rectangle 6"/>
          <p:cNvSpPr/>
          <p:nvPr/>
        </p:nvSpPr>
        <p:spPr>
          <a:xfrm>
            <a:off x="150470" y="962138"/>
            <a:ext cx="11833536" cy="574104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8" name="Group 7"/>
          <p:cNvGrpSpPr/>
          <p:nvPr/>
        </p:nvGrpSpPr>
        <p:grpSpPr>
          <a:xfrm>
            <a:off x="961805" y="1047771"/>
            <a:ext cx="3987566" cy="584775"/>
            <a:chOff x="712076" y="1405392"/>
            <a:chExt cx="3987566" cy="584775"/>
          </a:xfrm>
        </p:grpSpPr>
        <p:grpSp>
          <p:nvGrpSpPr>
            <p:cNvPr id="9" name="Group 8"/>
            <p:cNvGrpSpPr/>
            <p:nvPr/>
          </p:nvGrpSpPr>
          <p:grpSpPr>
            <a:xfrm>
              <a:off x="712076" y="1405392"/>
              <a:ext cx="445956" cy="584775"/>
              <a:chOff x="1104838" y="1405332"/>
              <a:chExt cx="445956" cy="584775"/>
            </a:xfrm>
          </p:grpSpPr>
          <p:sp>
            <p:nvSpPr>
              <p:cNvPr id="11" name="Rectangle 10"/>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TextBox 11"/>
              <p:cNvSpPr txBox="1"/>
              <p:nvPr/>
            </p:nvSpPr>
            <p:spPr>
              <a:xfrm>
                <a:off x="1104838" y="1405332"/>
                <a:ext cx="445956" cy="584775"/>
              </a:xfrm>
              <a:prstGeom prst="rect">
                <a:avLst/>
              </a:prstGeom>
              <a:noFill/>
            </p:spPr>
            <p:txBody>
              <a:bodyPr wrap="none" rtlCol="0">
                <a:spAutoFit/>
              </a:bodyPr>
              <a:lstStyle/>
              <a:p>
                <a:r>
                  <a:rPr lang="en-US" sz="3200" b="1" dirty="0" smtClean="0">
                    <a:solidFill>
                      <a:prstClr val="white"/>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grpSp>
        <p:sp>
          <p:nvSpPr>
            <p:cNvPr id="10" name="TextBox 9"/>
            <p:cNvSpPr txBox="1"/>
            <p:nvPr/>
          </p:nvSpPr>
          <p:spPr>
            <a:xfrm>
              <a:off x="1219202" y="1459948"/>
              <a:ext cx="3480440"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xử</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lý</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thông</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tin</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4" name="Rounded Rectangle 13"/>
          <p:cNvSpPr/>
          <p:nvPr/>
        </p:nvSpPr>
        <p:spPr>
          <a:xfrm>
            <a:off x="471055" y="2044579"/>
            <a:ext cx="7273636" cy="3927958"/>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300" b="1" smtClean="0">
                <a:solidFill>
                  <a:prstClr val="white"/>
                </a:solidFill>
                <a:latin typeface="Arial" panose="020B0604020202020204" pitchFamily="34" charset="0"/>
                <a:cs typeface="Arial" panose="020B0604020202020204" pitchFamily="34" charset="0"/>
              </a:rPr>
              <a:t>	</a:t>
            </a:r>
            <a:r>
              <a:rPr lang="en-US" sz="2400" b="1" smtClean="0">
                <a:solidFill>
                  <a:prstClr val="white"/>
                </a:solidFill>
                <a:latin typeface="Arial" panose="020B0604020202020204" pitchFamily="34" charset="0"/>
                <a:cs typeface="Arial" panose="020B0604020202020204" pitchFamily="34" charset="0"/>
              </a:rPr>
              <a:t>Quan sát hình 4.1a và 4.1b thảo luận nhóm đôi 5”</a:t>
            </a:r>
          </a:p>
          <a:p>
            <a:pPr algn="just">
              <a:lnSpc>
                <a:spcPct val="150000"/>
              </a:lnSpc>
            </a:pPr>
            <a:r>
              <a:rPr lang="en-US" sz="2400" b="1" smtClean="0">
                <a:solidFill>
                  <a:prstClr val="white"/>
                </a:solidFill>
                <a:latin typeface="Arial" panose="020B0604020202020204" pitchFamily="34" charset="0"/>
                <a:cs typeface="Arial" panose="020B0604020202020204" pitchFamily="34" charset="0"/>
              </a:rPr>
              <a:t>- 4.1a: Người sử dụng thang máy muốn đi lên hay đi xuống? </a:t>
            </a:r>
          </a:p>
          <a:p>
            <a:pPr algn="just">
              <a:lnSpc>
                <a:spcPct val="150000"/>
              </a:lnSpc>
            </a:pPr>
            <a:r>
              <a:rPr lang="en-US" sz="2400" b="1" smtClean="0">
                <a:solidFill>
                  <a:prstClr val="white"/>
                </a:solidFill>
                <a:latin typeface="Arial" panose="020B0604020202020204" pitchFamily="34" charset="0"/>
                <a:cs typeface="Arial" panose="020B0604020202020204" pitchFamily="34" charset="0"/>
              </a:rPr>
              <a:t>- 4.1b: Người sử dụng thang máy muốn đến tầng nào?</a:t>
            </a:r>
          </a:p>
          <a:p>
            <a:pPr algn="just">
              <a:lnSpc>
                <a:spcPct val="114000"/>
              </a:lnSpc>
            </a:pPr>
            <a:endParaRPr lang="en-US" sz="2300" b="1" dirty="0">
              <a:solidFill>
                <a:prstClr val="white"/>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7938655" y="1252077"/>
            <a:ext cx="3837709" cy="5206596"/>
          </a:xfrm>
          <a:prstGeom prst="rect">
            <a:avLst/>
          </a:prstGeom>
        </p:spPr>
      </p:pic>
      <p:sp>
        <p:nvSpPr>
          <p:cNvPr id="15" name="Rounded Rectangle 14"/>
          <p:cNvSpPr/>
          <p:nvPr/>
        </p:nvSpPr>
        <p:spPr>
          <a:xfrm>
            <a:off x="2936199" y="3889094"/>
            <a:ext cx="2216728" cy="47404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FFFF00"/>
                </a:solidFill>
                <a:ea typeface="Tahoma" panose="020B0604030504040204" pitchFamily="34" charset="0"/>
                <a:cs typeface="Tahoma" panose="020B0604030504040204" pitchFamily="34" charset="0"/>
              </a:rPr>
              <a:t>Đi lên</a:t>
            </a:r>
            <a:endParaRPr lang="en-US" sz="2800" b="1" dirty="0">
              <a:solidFill>
                <a:srgbClr val="FFFF00"/>
              </a:solidFill>
              <a:ea typeface="Tahoma" panose="020B0604030504040204" pitchFamily="34" charset="0"/>
              <a:cs typeface="Tahoma" panose="020B0604030504040204" pitchFamily="34" charset="0"/>
            </a:endParaRPr>
          </a:p>
        </p:txBody>
      </p:sp>
      <p:sp>
        <p:nvSpPr>
          <p:cNvPr id="16" name="Rounded Rectangle 15"/>
          <p:cNvSpPr/>
          <p:nvPr/>
        </p:nvSpPr>
        <p:spPr>
          <a:xfrm>
            <a:off x="2340733" y="4950896"/>
            <a:ext cx="2216728" cy="49468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FFFF00"/>
                </a:solidFill>
                <a:ea typeface="Tahoma" panose="020B0604030504040204" pitchFamily="34" charset="0"/>
                <a:cs typeface="Tahoma" panose="020B0604030504040204" pitchFamily="34" charset="0"/>
              </a:rPr>
              <a:t>Tầng 5</a:t>
            </a:r>
            <a:endParaRPr lang="en-US" sz="2800" b="1" dirty="0">
              <a:solidFill>
                <a:srgbClr val="FFFF0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40625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1000" fill="hold"/>
                                        <p:tgtEl>
                                          <p:spTgt spid="15"/>
                                        </p:tgtEl>
                                        <p:attrNameLst>
                                          <p:attrName>ppt_w</p:attrName>
                                        </p:attrNameLst>
                                      </p:cBhvr>
                                      <p:tavLst>
                                        <p:tav tm="0">
                                          <p:val>
                                            <p:fltVal val="0"/>
                                          </p:val>
                                        </p:tav>
                                        <p:tav tm="100000">
                                          <p:val>
                                            <p:strVal val="#ppt_w"/>
                                          </p:val>
                                        </p:tav>
                                      </p:tavLst>
                                    </p:anim>
                                    <p:anim calcmode="lin" valueType="num">
                                      <p:cBhvr>
                                        <p:cTn id="21" dur="1000" fill="hold"/>
                                        <p:tgtEl>
                                          <p:spTgt spid="15"/>
                                        </p:tgtEl>
                                        <p:attrNameLst>
                                          <p:attrName>ppt_h</p:attrName>
                                        </p:attrNameLst>
                                      </p:cBhvr>
                                      <p:tavLst>
                                        <p:tav tm="0">
                                          <p:val>
                                            <p:fltVal val="0"/>
                                          </p:val>
                                        </p:tav>
                                        <p:tav tm="100000">
                                          <p:val>
                                            <p:strVal val="#ppt_h"/>
                                          </p:val>
                                        </p:tav>
                                      </p:tavLst>
                                    </p:anim>
                                    <p:anim calcmode="lin" valueType="num">
                                      <p:cBhvr>
                                        <p:cTn id="22" dur="1000" fill="hold"/>
                                        <p:tgtEl>
                                          <p:spTgt spid="15"/>
                                        </p:tgtEl>
                                        <p:attrNameLst>
                                          <p:attrName>style.rotation</p:attrName>
                                        </p:attrNameLst>
                                      </p:cBhvr>
                                      <p:tavLst>
                                        <p:tav tm="0">
                                          <p:val>
                                            <p:fltVal val="90"/>
                                          </p:val>
                                        </p:tav>
                                        <p:tav tm="100000">
                                          <p:val>
                                            <p:fltVal val="0"/>
                                          </p:val>
                                        </p:tav>
                                      </p:tavLst>
                                    </p:anim>
                                    <p:animEffect transition="in" filter="fade">
                                      <p:cBhvr>
                                        <p:cTn id="23" dur="10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heel(1)">
                                      <p:cBhvr>
                                        <p:cTn id="28"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0" name="Group 19"/>
          <p:cNvGrpSpPr/>
          <p:nvPr/>
        </p:nvGrpSpPr>
        <p:grpSpPr>
          <a:xfrm>
            <a:off x="3879029" y="42202"/>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sp>
        <p:nvSpPr>
          <p:cNvPr id="7" name="Rounded Rectangle 6"/>
          <p:cNvSpPr/>
          <p:nvPr/>
        </p:nvSpPr>
        <p:spPr>
          <a:xfrm>
            <a:off x="128588" y="739965"/>
            <a:ext cx="11862644" cy="6118036"/>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p:nvPr/>
        </p:nvGrpSpPr>
        <p:grpSpPr>
          <a:xfrm>
            <a:off x="1261410" y="675080"/>
            <a:ext cx="3987566" cy="584775"/>
            <a:chOff x="712076" y="1405392"/>
            <a:chExt cx="3987566" cy="584775"/>
          </a:xfrm>
        </p:grpSpPr>
        <p:grpSp>
          <p:nvGrpSpPr>
            <p:cNvPr id="9" name="Group 8"/>
            <p:cNvGrpSpPr/>
            <p:nvPr/>
          </p:nvGrpSpPr>
          <p:grpSpPr>
            <a:xfrm>
              <a:off x="712076" y="1405392"/>
              <a:ext cx="445956" cy="584775"/>
              <a:chOff x="1104838" y="1405332"/>
              <a:chExt cx="445956" cy="584775"/>
            </a:xfrm>
          </p:grpSpPr>
          <p:sp>
            <p:nvSpPr>
              <p:cNvPr id="11" name="Rectangle 10"/>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0" name="TextBox 9"/>
            <p:cNvSpPr txBox="1"/>
            <p:nvPr/>
          </p:nvSpPr>
          <p:spPr>
            <a:xfrm>
              <a:off x="1219202" y="1459948"/>
              <a:ext cx="3480440"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xử</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lý</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thông</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tin</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3" name="Rounded Rectangle 12"/>
          <p:cNvSpPr/>
          <p:nvPr/>
        </p:nvSpPr>
        <p:spPr>
          <a:xfrm>
            <a:off x="326661" y="1324740"/>
            <a:ext cx="9234028" cy="5275478"/>
          </a:xfrm>
          <a:prstGeom prst="roundRect">
            <a:avLst/>
          </a:prstGeom>
          <a:solidFill>
            <a:schemeClr val="accent1">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lnSpc>
                <a:spcPct val="150000"/>
              </a:lnSpc>
              <a:spcAft>
                <a:spcPts val="1200"/>
              </a:spcAft>
              <a:buClr>
                <a:srgbClr val="FFFF00"/>
              </a:buClr>
              <a:buFont typeface="Wingdings" panose="05000000000000000000" pitchFamily="2" charset="2"/>
              <a:buChar char="q"/>
            </a:pPr>
            <a:r>
              <a:rPr lang="vi-VN" sz="2000" b="1"/>
              <a:t>b. Với thang máy thông thường: Trước khi vào bấm nút chọn lên hoặc xuống; khi vào trong thì bấm số tầng muốn đến</a:t>
            </a:r>
            <a:r>
              <a:rPr lang="vi-VN" sz="2000" b="1" smtClean="0"/>
              <a:t>.</a:t>
            </a:r>
            <a:endParaRPr lang="en-US" sz="2000" b="1" smtClean="0"/>
          </a:p>
          <a:p>
            <a:pPr marL="342900" indent="-342900" algn="just">
              <a:lnSpc>
                <a:spcPct val="150000"/>
              </a:lnSpc>
              <a:spcAft>
                <a:spcPts val="1200"/>
              </a:spcAft>
              <a:buClr>
                <a:srgbClr val="FFFF00"/>
              </a:buClr>
              <a:buFont typeface="Wingdings" panose="05000000000000000000" pitchFamily="2" charset="2"/>
              <a:buChar char="q"/>
            </a:pPr>
            <a:r>
              <a:rPr lang="vi-VN" sz="2000" b="1" smtClean="0"/>
              <a:t>Em </a:t>
            </a:r>
            <a:r>
              <a:rPr lang="vi-VN" sz="2000" b="1" dirty="0"/>
              <a:t>hãy cùng bạn quan sát hình 4.1a, 4.1b và cho biết</a:t>
            </a:r>
            <a:r>
              <a:rPr lang="vi-VN" sz="2000" b="1"/>
              <a:t>: </a:t>
            </a:r>
            <a:endParaRPr lang="en-US" sz="2000" b="1" smtClean="0"/>
          </a:p>
          <a:p>
            <a:pPr algn="just">
              <a:lnSpc>
                <a:spcPct val="150000"/>
              </a:lnSpc>
              <a:spcAft>
                <a:spcPts val="1200"/>
              </a:spcAft>
              <a:buClr>
                <a:srgbClr val="FFFF00"/>
              </a:buClr>
            </a:pPr>
            <a:r>
              <a:rPr lang="en-US" sz="2000" b="1" smtClean="0"/>
              <a:t>4.1a: </a:t>
            </a:r>
            <a:r>
              <a:rPr lang="vi-VN" sz="2000" b="1" smtClean="0"/>
              <a:t>Thang </a:t>
            </a:r>
            <a:r>
              <a:rPr lang="vi-VN" sz="2000" b="1" dirty="0"/>
              <a:t>máy nhận được thông tin gì</a:t>
            </a:r>
            <a:r>
              <a:rPr lang="vi-VN" sz="2000" b="1"/>
              <a:t>? </a:t>
            </a:r>
            <a:endParaRPr lang="en-US" sz="2000" b="1" smtClean="0"/>
          </a:p>
          <a:p>
            <a:pPr marL="342900" indent="-342900" algn="just">
              <a:lnSpc>
                <a:spcPct val="150000"/>
              </a:lnSpc>
              <a:spcAft>
                <a:spcPts val="1200"/>
              </a:spcAft>
              <a:buClr>
                <a:srgbClr val="FFFF00"/>
              </a:buClr>
              <a:buFont typeface="Wingdings" panose="05000000000000000000" pitchFamily="2" charset="2"/>
              <a:buChar char="q"/>
            </a:pPr>
            <a:r>
              <a:rPr lang="vi-VN" sz="2000" b="1" smtClean="0"/>
              <a:t>Kết quả xử lí ra sao?</a:t>
            </a:r>
            <a:r>
              <a:rPr lang="en-US" sz="2000" b="1" smtClean="0"/>
              <a:t> </a:t>
            </a:r>
          </a:p>
          <a:p>
            <a:pPr algn="just">
              <a:lnSpc>
                <a:spcPct val="150000"/>
              </a:lnSpc>
              <a:spcAft>
                <a:spcPts val="1200"/>
              </a:spcAft>
              <a:buClr>
                <a:srgbClr val="FFFF00"/>
              </a:buClr>
            </a:pPr>
            <a:r>
              <a:rPr lang="en-US" sz="2000" b="1" smtClean="0"/>
              <a:t>4.1b: </a:t>
            </a:r>
            <a:r>
              <a:rPr lang="vi-VN" sz="2000" b="1" smtClean="0"/>
              <a:t>Thang </a:t>
            </a:r>
            <a:r>
              <a:rPr lang="vi-VN" sz="2000" b="1"/>
              <a:t>máy nhận được thông tin gì? </a:t>
            </a:r>
            <a:endParaRPr lang="en-US" sz="2000" b="1"/>
          </a:p>
          <a:p>
            <a:pPr marL="342900" indent="-342900" algn="just">
              <a:lnSpc>
                <a:spcPct val="150000"/>
              </a:lnSpc>
              <a:spcAft>
                <a:spcPts val="1200"/>
              </a:spcAft>
              <a:buClr>
                <a:srgbClr val="FFFF00"/>
              </a:buClr>
              <a:buFont typeface="Wingdings" panose="05000000000000000000" pitchFamily="2" charset="2"/>
              <a:buChar char="q"/>
            </a:pPr>
            <a:r>
              <a:rPr lang="vi-VN" sz="2000" b="1"/>
              <a:t>Kết quả xử lí ra sao</a:t>
            </a:r>
            <a:r>
              <a:rPr lang="vi-VN" sz="2000" b="1" smtClean="0"/>
              <a:t>?</a:t>
            </a:r>
            <a:endParaRPr lang="en-US" sz="2000" b="1" smtClean="0"/>
          </a:p>
        </p:txBody>
      </p:sp>
      <p:pic>
        <p:nvPicPr>
          <p:cNvPr id="2" name="Picture 1"/>
          <p:cNvPicPr>
            <a:picLocks noChangeAspect="1"/>
          </p:cNvPicPr>
          <p:nvPr/>
        </p:nvPicPr>
        <p:blipFill>
          <a:blip r:embed="rId4"/>
          <a:stretch>
            <a:fillRect/>
          </a:stretch>
        </p:blipFill>
        <p:spPr>
          <a:xfrm>
            <a:off x="9621859" y="1182416"/>
            <a:ext cx="2273907" cy="5021613"/>
          </a:xfrm>
          <a:prstGeom prst="rect">
            <a:avLst/>
          </a:prstGeom>
        </p:spPr>
      </p:pic>
      <p:sp>
        <p:nvSpPr>
          <p:cNvPr id="15" name="Rounded Rectangle 14"/>
          <p:cNvSpPr/>
          <p:nvPr/>
        </p:nvSpPr>
        <p:spPr>
          <a:xfrm>
            <a:off x="5696526" y="3665202"/>
            <a:ext cx="2920653" cy="4907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FF00"/>
                </a:solidFill>
                <a:ea typeface="Tahoma" panose="020B0604030504040204" pitchFamily="34" charset="0"/>
                <a:cs typeface="Tahoma" panose="020B0604030504040204" pitchFamily="34" charset="0"/>
              </a:rPr>
              <a:t>Gọi thang máy đi lên</a:t>
            </a:r>
            <a:endParaRPr lang="en-US" sz="2400" b="1" dirty="0">
              <a:solidFill>
                <a:srgbClr val="FFFF00"/>
              </a:solidFill>
              <a:ea typeface="Tahoma" panose="020B0604030504040204" pitchFamily="34" charset="0"/>
              <a:cs typeface="Tahoma" panose="020B0604030504040204" pitchFamily="34" charset="0"/>
            </a:endParaRPr>
          </a:p>
        </p:txBody>
      </p:sp>
      <p:sp>
        <p:nvSpPr>
          <p:cNvPr id="16" name="Rounded Rectangle 15"/>
          <p:cNvSpPr/>
          <p:nvPr/>
        </p:nvSpPr>
        <p:spPr>
          <a:xfrm>
            <a:off x="3572274" y="5555258"/>
            <a:ext cx="5832014" cy="54062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FF00"/>
                </a:solidFill>
                <a:ea typeface="Tahoma" panose="020B0604030504040204" pitchFamily="34" charset="0"/>
                <a:cs typeface="Tahoma" panose="020B0604030504040204" pitchFamily="34" charset="0"/>
              </a:rPr>
              <a:t>T</a:t>
            </a:r>
            <a:r>
              <a:rPr lang="en-US" sz="2400" b="1" smtClean="0">
                <a:solidFill>
                  <a:srgbClr val="FFFF00"/>
                </a:solidFill>
                <a:ea typeface="Tahoma" panose="020B0604030504040204" pitchFamily="34" charset="0"/>
                <a:cs typeface="Tahoma" panose="020B0604030504040204" pitchFamily="34" charset="0"/>
              </a:rPr>
              <a:t>hang máy đóng cửa và di chuyển lên tầng 5</a:t>
            </a:r>
            <a:endParaRPr lang="en-US" sz="2400" b="1" dirty="0">
              <a:solidFill>
                <a:srgbClr val="FFFF00"/>
              </a:solidFill>
              <a:ea typeface="Tahoma" panose="020B0604030504040204" pitchFamily="34" charset="0"/>
              <a:cs typeface="Tahoma" panose="020B0604030504040204" pitchFamily="34" charset="0"/>
            </a:endParaRPr>
          </a:p>
        </p:txBody>
      </p:sp>
      <p:sp>
        <p:nvSpPr>
          <p:cNvPr id="17" name="Rounded Rectangle 16"/>
          <p:cNvSpPr/>
          <p:nvPr/>
        </p:nvSpPr>
        <p:spPr>
          <a:xfrm>
            <a:off x="3645419" y="4233028"/>
            <a:ext cx="3511433" cy="54663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rgbClr val="FFFF00"/>
                </a:solidFill>
                <a:ea typeface="Tahoma" panose="020B0604030504040204" pitchFamily="34" charset="0"/>
                <a:cs typeface="Tahoma" panose="020B0604030504040204" pitchFamily="34" charset="0"/>
              </a:rPr>
              <a:t>Thang máy tới và mở cửa</a:t>
            </a:r>
            <a:endParaRPr lang="en-US" sz="2400" b="1" dirty="0">
              <a:solidFill>
                <a:srgbClr val="FFFF00"/>
              </a:solidFill>
              <a:ea typeface="Tahoma" panose="020B0604030504040204" pitchFamily="34" charset="0"/>
              <a:cs typeface="Tahoma" panose="020B0604030504040204" pitchFamily="34" charset="0"/>
            </a:endParaRPr>
          </a:p>
        </p:txBody>
      </p:sp>
      <p:sp>
        <p:nvSpPr>
          <p:cNvPr id="18" name="Rounded Rectangle 17"/>
          <p:cNvSpPr/>
          <p:nvPr/>
        </p:nvSpPr>
        <p:spPr>
          <a:xfrm>
            <a:off x="5752136" y="4911956"/>
            <a:ext cx="3262280" cy="54062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FF00"/>
                </a:solidFill>
                <a:ea typeface="Tahoma" panose="020B0604030504040204" pitchFamily="34" charset="0"/>
                <a:cs typeface="Tahoma" panose="020B0604030504040204" pitchFamily="34" charset="0"/>
              </a:rPr>
              <a:t>T</a:t>
            </a:r>
            <a:r>
              <a:rPr lang="en-US" sz="2400" b="1" smtClean="0">
                <a:solidFill>
                  <a:srgbClr val="FFFF00"/>
                </a:solidFill>
                <a:ea typeface="Tahoma" panose="020B0604030504040204" pitchFamily="34" charset="0"/>
                <a:cs typeface="Tahoma" panose="020B0604030504040204" pitchFamily="34" charset="0"/>
              </a:rPr>
              <a:t>hang máy đi lên tầng 5</a:t>
            </a:r>
            <a:endParaRPr lang="en-US" sz="2400" b="1" dirty="0">
              <a:solidFill>
                <a:srgbClr val="FFFF0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3341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1000" fill="hold"/>
                                        <p:tgtEl>
                                          <p:spTgt spid="13"/>
                                        </p:tgtEl>
                                        <p:attrNameLst>
                                          <p:attrName>ppt_w</p:attrName>
                                        </p:attrNameLst>
                                      </p:cBhvr>
                                      <p:tavLst>
                                        <p:tav tm="0">
                                          <p:val>
                                            <p:fltVal val="0"/>
                                          </p:val>
                                        </p:tav>
                                        <p:tav tm="100000">
                                          <p:val>
                                            <p:strVal val="#ppt_w"/>
                                          </p:val>
                                        </p:tav>
                                      </p:tavLst>
                                    </p:anim>
                                    <p:anim calcmode="lin" valueType="num">
                                      <p:cBhvr>
                                        <p:cTn id="15" dur="1000" fill="hold"/>
                                        <p:tgtEl>
                                          <p:spTgt spid="13"/>
                                        </p:tgtEl>
                                        <p:attrNameLst>
                                          <p:attrName>ppt_h</p:attrName>
                                        </p:attrNameLst>
                                      </p:cBhvr>
                                      <p:tavLst>
                                        <p:tav tm="0">
                                          <p:val>
                                            <p:fltVal val="0"/>
                                          </p:val>
                                        </p:tav>
                                        <p:tav tm="100000">
                                          <p:val>
                                            <p:strVal val="#ppt_h"/>
                                          </p:val>
                                        </p:tav>
                                      </p:tavLst>
                                    </p:anim>
                                    <p:anim calcmode="lin" valueType="num">
                                      <p:cBhvr>
                                        <p:cTn id="16" dur="1000" fill="hold"/>
                                        <p:tgtEl>
                                          <p:spTgt spid="13"/>
                                        </p:tgtEl>
                                        <p:attrNameLst>
                                          <p:attrName>style.rotation</p:attrName>
                                        </p:attrNameLst>
                                      </p:cBhvr>
                                      <p:tavLst>
                                        <p:tav tm="0">
                                          <p:val>
                                            <p:fltVal val="90"/>
                                          </p:val>
                                        </p:tav>
                                        <p:tav tm="100000">
                                          <p:val>
                                            <p:fltVal val="0"/>
                                          </p:val>
                                        </p:tav>
                                      </p:tavLst>
                                    </p:anim>
                                    <p:animEffect transition="in" filter="fade">
                                      <p:cBhvr>
                                        <p:cTn id="17" dur="1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 calcmode="lin" valueType="num">
                                      <p:cBhvr additive="base">
                                        <p:cTn id="22"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 calcmode="lin" valueType="num">
                                      <p:cBhvr additive="base">
                                        <p:cTn id="26"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3">
                                            <p:txEl>
                                              <p:pRg st="1" end="1"/>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3">
                                            <p:txEl>
                                              <p:pRg st="2" end="2"/>
                                            </p:txEl>
                                          </p:spTgt>
                                        </p:tgtEl>
                                        <p:attrNameLst>
                                          <p:attrName>style.visibility</p:attrName>
                                        </p:attrNameLst>
                                      </p:cBhvr>
                                      <p:to>
                                        <p:strVal val="visible"/>
                                      </p:to>
                                    </p:set>
                                    <p:anim calcmode="lin" valueType="num">
                                      <p:cBhvr additive="base">
                                        <p:cTn id="30"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3">
                                            <p:txEl>
                                              <p:pRg st="2" end="2"/>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13">
                                            <p:txEl>
                                              <p:pRg st="3" end="3"/>
                                            </p:txEl>
                                          </p:spTgt>
                                        </p:tgtEl>
                                        <p:attrNameLst>
                                          <p:attrName>style.visibility</p:attrName>
                                        </p:attrNameLst>
                                      </p:cBhvr>
                                      <p:to>
                                        <p:strVal val="visible"/>
                                      </p:to>
                                    </p:set>
                                    <p:anim calcmode="lin" valueType="num">
                                      <p:cBhvr additive="base">
                                        <p:cTn id="34"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3">
                                            <p:txEl>
                                              <p:pRg st="3" end="3"/>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13">
                                            <p:txEl>
                                              <p:pRg st="4" end="4"/>
                                            </p:txEl>
                                          </p:spTgt>
                                        </p:tgtEl>
                                        <p:attrNameLst>
                                          <p:attrName>style.visibility</p:attrName>
                                        </p:attrNameLst>
                                      </p:cBhvr>
                                      <p:to>
                                        <p:strVal val="visible"/>
                                      </p:to>
                                    </p:set>
                                    <p:anim calcmode="lin" valueType="num">
                                      <p:cBhvr additive="base">
                                        <p:cTn id="38"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3">
                                            <p:txEl>
                                              <p:pRg st="4" end="4"/>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13">
                                            <p:txEl>
                                              <p:pRg st="5" end="5"/>
                                            </p:txEl>
                                          </p:spTgt>
                                        </p:tgtEl>
                                        <p:attrNameLst>
                                          <p:attrName>style.visibility</p:attrName>
                                        </p:attrNameLst>
                                      </p:cBhvr>
                                      <p:to>
                                        <p:strVal val="visible"/>
                                      </p:to>
                                    </p:set>
                                    <p:anim calcmode="lin" valueType="num">
                                      <p:cBhvr additive="base">
                                        <p:cTn id="42" dur="500" fill="hold"/>
                                        <p:tgtEl>
                                          <p:spTgt spid="1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1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5"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2000"/>
                                        <p:tgtEl>
                                          <p:spTgt spid="18"/>
                                        </p:tgtEl>
                                      </p:cBhvr>
                                    </p:animEffect>
                                    <p:anim calcmode="lin" valueType="num">
                                      <p:cBhvr>
                                        <p:cTn id="62" dur="2000" fill="hold"/>
                                        <p:tgtEl>
                                          <p:spTgt spid="18"/>
                                        </p:tgtEl>
                                        <p:attrNameLst>
                                          <p:attrName>ppt_w</p:attrName>
                                        </p:attrNameLst>
                                      </p:cBhvr>
                                      <p:tavLst>
                                        <p:tav tm="0" fmla="#ppt_w*sin(2.5*pi*$)">
                                          <p:val>
                                            <p:fltVal val="0"/>
                                          </p:val>
                                        </p:tav>
                                        <p:tav tm="100000">
                                          <p:val>
                                            <p:fltVal val="1"/>
                                          </p:val>
                                        </p:tav>
                                      </p:tavLst>
                                    </p:anim>
                                    <p:anim calcmode="lin" valueType="num">
                                      <p:cBhvr>
                                        <p:cTn id="63"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p:cTn id="68" dur="500" fill="hold"/>
                                        <p:tgtEl>
                                          <p:spTgt spid="16"/>
                                        </p:tgtEl>
                                        <p:attrNameLst>
                                          <p:attrName>ppt_w</p:attrName>
                                        </p:attrNameLst>
                                      </p:cBhvr>
                                      <p:tavLst>
                                        <p:tav tm="0">
                                          <p:val>
                                            <p:fltVal val="0"/>
                                          </p:val>
                                        </p:tav>
                                        <p:tav tm="100000">
                                          <p:val>
                                            <p:strVal val="#ppt_w"/>
                                          </p:val>
                                        </p:tav>
                                      </p:tavLst>
                                    </p:anim>
                                    <p:anim calcmode="lin" valueType="num">
                                      <p:cBhvr>
                                        <p:cTn id="69" dur="500" fill="hold"/>
                                        <p:tgtEl>
                                          <p:spTgt spid="16"/>
                                        </p:tgtEl>
                                        <p:attrNameLst>
                                          <p:attrName>ppt_h</p:attrName>
                                        </p:attrNameLst>
                                      </p:cBhvr>
                                      <p:tavLst>
                                        <p:tav tm="0">
                                          <p:val>
                                            <p:fltVal val="0"/>
                                          </p:val>
                                        </p:tav>
                                        <p:tav tm="100000">
                                          <p:val>
                                            <p:strVal val="#ppt_h"/>
                                          </p:val>
                                        </p:tav>
                                      </p:tavLst>
                                    </p:anim>
                                    <p:animEffect transition="in" filter="fade">
                                      <p:cBhvr>
                                        <p:cTn id="7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P spid="16" grpId="0"/>
      <p:bldP spid="17"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459550" y="828964"/>
            <a:ext cx="11620983" cy="5949388"/>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nvGrpSpPr>
          <p:cNvPr id="3" name="Group 2"/>
          <p:cNvGrpSpPr/>
          <p:nvPr/>
        </p:nvGrpSpPr>
        <p:grpSpPr>
          <a:xfrm>
            <a:off x="3865173" y="48444"/>
            <a:ext cx="4353220" cy="595086"/>
            <a:chOff x="3865173" y="108425"/>
            <a:chExt cx="4353220" cy="595086"/>
          </a:xfrm>
        </p:grpSpPr>
        <p:sp>
          <p:nvSpPr>
            <p:cNvPr id="6" name="Rounded Rectangle 5"/>
            <p:cNvSpPr/>
            <p:nvPr/>
          </p:nvSpPr>
          <p:spPr>
            <a:xfrm>
              <a:off x="3865173" y="108425"/>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63621" y="117868"/>
              <a:ext cx="571500" cy="552450"/>
            </a:xfrm>
            <a:prstGeom prst="rect">
              <a:avLst/>
            </a:prstGeom>
          </p:spPr>
        </p:pic>
      </p:grpSp>
      <p:pic>
        <p:nvPicPr>
          <p:cNvPr id="4" name="Picture 3"/>
          <p:cNvPicPr>
            <a:picLocks noChangeAspect="1"/>
          </p:cNvPicPr>
          <p:nvPr/>
        </p:nvPicPr>
        <p:blipFill>
          <a:blip r:embed="rId4"/>
          <a:stretch>
            <a:fillRect/>
          </a:stretch>
        </p:blipFill>
        <p:spPr>
          <a:xfrm>
            <a:off x="5591056" y="2674962"/>
            <a:ext cx="6330868" cy="3109492"/>
          </a:xfrm>
          <a:prstGeom prst="rect">
            <a:avLst/>
          </a:prstGeom>
        </p:spPr>
      </p:pic>
      <p:sp>
        <p:nvSpPr>
          <p:cNvPr id="8" name="Rounded Rectangle 7"/>
          <p:cNvSpPr/>
          <p:nvPr/>
        </p:nvSpPr>
        <p:spPr>
          <a:xfrm>
            <a:off x="928290" y="1274850"/>
            <a:ext cx="10226986" cy="1259382"/>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en-US" sz="2800" b="1" smtClean="0">
                <a:solidFill>
                  <a:srgbClr val="3333CC"/>
                </a:solidFill>
                <a:latin typeface="Arial" panose="020B0604020202020204" pitchFamily="34" charset="0"/>
                <a:ea typeface="Tahoma" panose="020B0604030504040204" pitchFamily="34" charset="0"/>
                <a:cs typeface="Arial" panose="020B0604020202020204" pitchFamily="34" charset="0"/>
              </a:rPr>
              <a:t>-&gt;Tivi</a:t>
            </a:r>
            <a:r>
              <a:rPr lang="en-US" sz="2800" b="1">
                <a:solidFill>
                  <a:srgbClr val="3333CC"/>
                </a:solidFill>
                <a:latin typeface="Arial" panose="020B0604020202020204" pitchFamily="34" charset="0"/>
                <a:ea typeface="Tahoma" panose="020B0604030504040204" pitchFamily="34" charset="0"/>
                <a:cs typeface="Arial" panose="020B0604020202020204" pitchFamily="34" charset="0"/>
              </a:rPr>
              <a:t>, thang máy…nhận được thông tin qua bảng điều khiển và đáp ứng yêu cầu của con </a:t>
            </a:r>
            <a:r>
              <a:rPr lang="en-US" sz="2800" b="1" smtClean="0">
                <a:solidFill>
                  <a:srgbClr val="3333CC"/>
                </a:solidFill>
                <a:latin typeface="Arial" panose="020B0604020202020204" pitchFamily="34" charset="0"/>
                <a:ea typeface="Tahoma" panose="020B0604030504040204" pitchFamily="34" charset="0"/>
                <a:cs typeface="Arial" panose="020B0604020202020204" pitchFamily="34" charset="0"/>
              </a:rPr>
              <a:t>người.</a:t>
            </a:r>
            <a:endParaRPr lang="en-US" sz="2800" b="1">
              <a:solidFill>
                <a:srgbClr val="3333CC"/>
              </a:solidFill>
              <a:latin typeface="Arial" panose="020B0604020202020204" pitchFamily="34" charset="0"/>
              <a:ea typeface="Tahoma" panose="020B0604030504040204" pitchFamily="34" charset="0"/>
              <a:cs typeface="Arial" panose="020B0604020202020204" pitchFamily="34" charset="0"/>
            </a:endParaRPr>
          </a:p>
        </p:txBody>
      </p:sp>
      <p:sp>
        <p:nvSpPr>
          <p:cNvPr id="23" name="Rounded Rectangle 22"/>
          <p:cNvSpPr/>
          <p:nvPr/>
        </p:nvSpPr>
        <p:spPr>
          <a:xfrm>
            <a:off x="7106996" y="5917969"/>
            <a:ext cx="4155513" cy="67340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lnSpc>
                <a:spcPct val="120000"/>
              </a:lnSpc>
              <a:spcAft>
                <a:spcPts val="600"/>
              </a:spcAft>
              <a:buClr>
                <a:srgbClr val="FF0000"/>
              </a:buClr>
              <a:buFont typeface="Wingdings" panose="05000000000000000000" pitchFamily="2" charset="2"/>
              <a:buChar char="Ø"/>
            </a:pPr>
            <a:r>
              <a:rPr lang="en-US" sz="2400" spc="-150" smtClean="0">
                <a:solidFill>
                  <a:prstClr val="black"/>
                </a:solidFill>
                <a:latin typeface="Arial" panose="020B0604020202020204" pitchFamily="34" charset="0"/>
                <a:cs typeface="Arial" panose="020B0604020202020204" pitchFamily="34" charset="0"/>
              </a:rPr>
              <a:t>Vậy Robot làm việc ntn-&gt; nd2</a:t>
            </a:r>
            <a:endParaRPr lang="en-US" sz="2400" spc="-150" dirty="0">
              <a:solidFill>
                <a:prstClr val="black"/>
              </a:solidFill>
              <a:latin typeface="Arial" panose="020B0604020202020204" pitchFamily="34" charset="0"/>
              <a:cs typeface="Arial" panose="020B0604020202020204" pitchFamily="34" charset="0"/>
            </a:endParaRPr>
          </a:p>
        </p:txBody>
      </p:sp>
      <p:sp>
        <p:nvSpPr>
          <p:cNvPr id="17" name="Rounded Rectangle 16"/>
          <p:cNvSpPr/>
          <p:nvPr/>
        </p:nvSpPr>
        <p:spPr>
          <a:xfrm>
            <a:off x="651164" y="3471864"/>
            <a:ext cx="4149349" cy="1481038"/>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en-US" sz="2800" b="1" smtClean="0">
                <a:solidFill>
                  <a:srgbClr val="3333CC"/>
                </a:solidFill>
                <a:latin typeface="Arial" panose="020B0604020202020204" pitchFamily="34" charset="0"/>
                <a:ea typeface="Tahoma" panose="020B0604030504040204" pitchFamily="34" charset="0"/>
                <a:cs typeface="Arial" panose="020B0604020202020204" pitchFamily="34" charset="0"/>
              </a:rPr>
              <a:t>   Đây là hình ảnh gì?</a:t>
            </a:r>
            <a:endParaRPr lang="en-US" sz="2800" b="1">
              <a:solidFill>
                <a:srgbClr val="3333CC"/>
              </a:solidFill>
              <a:latin typeface="Arial" panose="020B0604020202020204" pitchFamily="34" charset="0"/>
              <a:ea typeface="Tahoma" panose="020B0604030504040204" pitchFamily="34" charset="0"/>
              <a:cs typeface="Arial" panose="020B0604020202020204" pitchFamily="34" charset="0"/>
            </a:endParaRPr>
          </a:p>
        </p:txBody>
      </p:sp>
      <p:sp>
        <p:nvSpPr>
          <p:cNvPr id="5" name="Right Arrow 4"/>
          <p:cNvSpPr/>
          <p:nvPr/>
        </p:nvSpPr>
        <p:spPr>
          <a:xfrm>
            <a:off x="4823365" y="3905086"/>
            <a:ext cx="794204" cy="562920"/>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9673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additive="base">
                                        <p:cTn id="16" dur="500" fill="hold"/>
                                        <p:tgtEl>
                                          <p:spTgt spid="17"/>
                                        </p:tgtEl>
                                        <p:attrNameLst>
                                          <p:attrName>ppt_x</p:attrName>
                                        </p:attrNameLst>
                                      </p:cBhvr>
                                      <p:tavLst>
                                        <p:tav tm="0">
                                          <p:val>
                                            <p:strVal val="#ppt_x"/>
                                          </p:val>
                                        </p:tav>
                                        <p:tav tm="100000">
                                          <p:val>
                                            <p:strVal val="#ppt_x"/>
                                          </p:val>
                                        </p:tav>
                                      </p:tavLst>
                                    </p:anim>
                                    <p:anim calcmode="lin" valueType="num">
                                      <p:cBhvr additive="base">
                                        <p:cTn id="1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ppt_x"/>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circle(in)">
                                      <p:cBhvr>
                                        <p:cTn id="28"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animBg="1"/>
      <p:bldP spid="17" grpId="0" animBg="1"/>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1638</TotalTime>
  <Words>837</Words>
  <Application>Microsoft Office PowerPoint</Application>
  <PresentationFormat>Widescreen</PresentationFormat>
  <Paragraphs>97</Paragraphs>
  <Slides>15</Slides>
  <Notes>2</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.Vn3DH</vt:lpstr>
      <vt:lpstr>Arial</vt:lpstr>
      <vt:lpstr>Calibri</vt:lpstr>
      <vt:lpstr>Calibri Light</vt:lpstr>
      <vt:lpstr>Tahoma</vt:lpstr>
      <vt:lpstr>Times New Roman</vt:lpstr>
      <vt:lpstr>Wingdings</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286</cp:revision>
  <dcterms:created xsi:type="dcterms:W3CDTF">2022-01-16T07:26:14Z</dcterms:created>
  <dcterms:modified xsi:type="dcterms:W3CDTF">2023-08-24T10:37:09Z</dcterms:modified>
</cp:coreProperties>
</file>