
<file path=[Content_Types].xml><?xml version="1.0" encoding="utf-8"?>
<Types xmlns="http://schemas.openxmlformats.org/package/2006/content-types">
  <Default Extension="mp3" ContentType="audio/mpeg"/>
  <Default Extension="png" ContentType="image/png"/>
  <Default Extension="tmp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wdp" ContentType="image/vnd.ms-photo"/>
  <Default Extension="gif" ContentType="image/gif"/>
  <Default Extension="jpg" ContentType="image/jpeg"/>
  <Default Extension="wmv" ContentType="video/x-ms-wmv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53" r:id="rId1"/>
  </p:sldMasterIdLst>
  <p:notesMasterIdLst>
    <p:notesMasterId r:id="rId40"/>
  </p:notesMasterIdLst>
  <p:sldIdLst>
    <p:sldId id="355" r:id="rId2"/>
    <p:sldId id="356" r:id="rId3"/>
    <p:sldId id="357" r:id="rId4"/>
    <p:sldId id="358" r:id="rId5"/>
    <p:sldId id="327" r:id="rId6"/>
    <p:sldId id="347" r:id="rId7"/>
    <p:sldId id="329" r:id="rId8"/>
    <p:sldId id="330" r:id="rId9"/>
    <p:sldId id="361" r:id="rId10"/>
    <p:sldId id="362" r:id="rId11"/>
    <p:sldId id="332" r:id="rId12"/>
    <p:sldId id="368" r:id="rId13"/>
    <p:sldId id="364" r:id="rId14"/>
    <p:sldId id="365" r:id="rId15"/>
    <p:sldId id="366" r:id="rId16"/>
    <p:sldId id="367" r:id="rId17"/>
    <p:sldId id="359" r:id="rId18"/>
    <p:sldId id="363" r:id="rId19"/>
    <p:sldId id="373" r:id="rId20"/>
    <p:sldId id="374" r:id="rId21"/>
    <p:sldId id="375" r:id="rId22"/>
    <p:sldId id="369" r:id="rId23"/>
    <p:sldId id="370" r:id="rId24"/>
    <p:sldId id="371" r:id="rId25"/>
    <p:sldId id="372" r:id="rId26"/>
    <p:sldId id="338" r:id="rId27"/>
    <p:sldId id="376" r:id="rId28"/>
    <p:sldId id="377" r:id="rId29"/>
    <p:sldId id="378" r:id="rId30"/>
    <p:sldId id="386" r:id="rId31"/>
    <p:sldId id="380" r:id="rId32"/>
    <p:sldId id="387" r:id="rId33"/>
    <p:sldId id="383" r:id="rId34"/>
    <p:sldId id="384" r:id="rId35"/>
    <p:sldId id="385" r:id="rId36"/>
    <p:sldId id="388" r:id="rId37"/>
    <p:sldId id="389" r:id="rId38"/>
    <p:sldId id="351" r:id="rId39"/>
  </p:sldIdLst>
  <p:sldSz cx="12192000" cy="6858000"/>
  <p:notesSz cx="6858000" cy="9144000"/>
  <p:embeddedFontLst>
    <p:embeddedFont>
      <p:font typeface="HP001 4 hàng" panose="020B0603050302020204" pitchFamily="34" charset="0"/>
      <p:regular r:id="rId41"/>
      <p:bold r:id="rId42"/>
    </p:embeddedFont>
    <p:embeddedFont>
      <p:font typeface="Calibri" panose="020F0502020204030204" pitchFamily="34" charset="0"/>
      <p:regular r:id="rId43"/>
      <p:bold r:id="rId44"/>
      <p:italic r:id="rId45"/>
      <p:boldItalic r:id="rId46"/>
    </p:embeddedFont>
    <p:embeddedFont>
      <p:font typeface="等线" panose="020B0604020202020204" charset="-122"/>
      <p:regular r:id="rId47"/>
      <p:bold r:id="rId48"/>
    </p:embeddedFont>
    <p:embeddedFont>
      <p:font typeface="SimSun" panose="02010600030101010101" pitchFamily="2" charset="-122"/>
      <p:regular r:id="rId49"/>
    </p:embeddedFont>
    <p:embeddedFont>
      <p:font typeface="VNI-Times" pitchFamily="2" charset="0"/>
      <p:regular r:id="rId50"/>
      <p:bold r:id="rId51"/>
      <p:italic r:id="rId52"/>
      <p:boldItalic r:id="rId53"/>
    </p:embeddedFont>
    <p:embeddedFont>
      <p:font typeface="Tahoma" panose="020B0604030504040204" pitchFamily="34" charset="0"/>
      <p:regular r:id="rId54"/>
      <p:bold r:id="rId55"/>
    </p:embeddedFont>
    <p:embeddedFont>
      <p:font typeface=".VnAvant" panose="020B7200000000000000" pitchFamily="34" charset="0"/>
      <p:regular r:id="rId56"/>
      <p:bold r:id="rId57"/>
      <p:italic r:id="rId58"/>
      <p:boldItalic r:id="rId59"/>
    </p:embeddedFont>
    <p:embeddedFont>
      <p:font typeface="Verdana" panose="020B0604030504040204" pitchFamily="34" charset="0"/>
      <p:regular r:id="rId60"/>
      <p:bold r:id="rId61"/>
      <p:italic r:id="rId62"/>
      <p:boldItalic r:id="rId63"/>
    </p:embeddedFont>
  </p:embeddedFontLst>
  <p:custDataLst>
    <p:tags r:id="rId6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726" userDrawn="1">
          <p15:clr>
            <a:srgbClr val="A4A3A4"/>
          </p15:clr>
        </p15:guide>
        <p15:guide id="3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C9D2"/>
    <a:srgbClr val="CDBF97"/>
    <a:srgbClr val="8D7545"/>
    <a:srgbClr val="ECE8E5"/>
    <a:srgbClr val="E4CBCB"/>
    <a:srgbClr val="A88755"/>
    <a:srgbClr val="1F2020"/>
    <a:srgbClr val="263B45"/>
    <a:srgbClr val="193B3C"/>
    <a:srgbClr val="4E6C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3" autoAdjust="0"/>
    <p:restoredTop sz="94660"/>
  </p:normalViewPr>
  <p:slideViewPr>
    <p:cSldViewPr snapToGrid="0">
      <p:cViewPr>
        <p:scale>
          <a:sx n="75" d="100"/>
          <a:sy n="75" d="100"/>
        </p:scale>
        <p:origin x="835" y="293"/>
      </p:cViewPr>
      <p:guideLst>
        <p:guide orient="horz" pos="2160"/>
        <p:guide pos="472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font" Target="fonts/font15.fntdata"/><Relationship Id="rId63" Type="http://schemas.openxmlformats.org/officeDocument/2006/relationships/font" Target="fonts/font23.fntdata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58" Type="http://schemas.openxmlformats.org/officeDocument/2006/relationships/font" Target="fonts/font18.fntdata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9.fntdata"/><Relationship Id="rId57" Type="http://schemas.openxmlformats.org/officeDocument/2006/relationships/font" Target="fonts/font17.fntdata"/><Relationship Id="rId61" Type="http://schemas.openxmlformats.org/officeDocument/2006/relationships/font" Target="fonts/font2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60" Type="http://schemas.openxmlformats.org/officeDocument/2006/relationships/font" Target="fonts/font20.fntdata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font" Target="fonts/font16.fntdata"/><Relationship Id="rId64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font" Target="fonts/font1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59" Type="http://schemas.openxmlformats.org/officeDocument/2006/relationships/font" Target="fonts/font19.fntdata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1.fntdata"/><Relationship Id="rId54" Type="http://schemas.openxmlformats.org/officeDocument/2006/relationships/font" Target="fonts/font14.fntdata"/><Relationship Id="rId62" Type="http://schemas.openxmlformats.org/officeDocument/2006/relationships/font" Target="fonts/font2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pPr/>
              <a:t>2021/11/8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364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946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446BF2B-3A9D-4062-8E42-B4BC5B5D5908}" type="slidenum">
              <a:rPr lang="zh-CN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zh-CN" altLang="en-US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320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09951-93A7-4A53-A8C9-F4C476CABC37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340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34B00-34EE-4170-AB7A-D62DC2D0A2DB}" type="datetimeFigureOut">
              <a:rPr lang="vi-VN" smtClean="0"/>
              <a:t>08/11/2021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47BF0-0B98-4DC0-9BBE-24E53CE41BD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49110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5D262-374C-4DDF-9F4F-672024D80C91}" type="datetimeFigureOut">
              <a:rPr lang="vi-VN" smtClean="0"/>
              <a:t>08/11/2021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69F3F-59B4-459E-8B15-364D0E5E4D6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56502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43"/>
            <a:ext cx="36576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43"/>
            <a:ext cx="10769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5D262-374C-4DDF-9F4F-672024D80C91}" type="datetimeFigureOut">
              <a:rPr lang="vi-VN" smtClean="0"/>
              <a:t>08/11/2021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69F3F-59B4-459E-8B15-364D0E5E4D6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988642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2084778"/>
      </p:ext>
    </p:extLst>
  </p:cSld>
  <p:clrMapOvr>
    <a:masterClrMapping/>
  </p:clrMapOvr>
  <p:transition spd="slow" advClick="0" advTm="2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34B00-34EE-4170-AB7A-D62DC2D0A2DB}" type="datetimeFigureOut">
              <a:rPr lang="vi-VN" smtClean="0"/>
              <a:t>08/11/2021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47BF0-0B98-4DC0-9BBE-24E53CE41BD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58655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5D262-374C-4DDF-9F4F-672024D80C91}" type="datetimeFigureOut">
              <a:rPr lang="vi-VN" smtClean="0"/>
              <a:t>08/11/2021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69F3F-59B4-459E-8B15-364D0E5E4D6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80964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5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5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5D262-374C-4DDF-9F4F-672024D80C91}" type="datetimeFigureOut">
              <a:rPr lang="vi-VN" smtClean="0"/>
              <a:t>08/11/2021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69F3F-59B4-459E-8B15-364D0E5E4D6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10644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5D262-374C-4DDF-9F4F-672024D80C91}" type="datetimeFigureOut">
              <a:rPr lang="vi-VN" smtClean="0"/>
              <a:t>08/11/2021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69F3F-59B4-459E-8B15-364D0E5E4D6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51205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5D262-374C-4DDF-9F4F-672024D80C91}" type="datetimeFigureOut">
              <a:rPr lang="vi-VN" smtClean="0"/>
              <a:t>08/11/2021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69F3F-59B4-459E-8B15-364D0E5E4D6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47227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5D262-374C-4DDF-9F4F-672024D80C91}" type="datetimeFigureOut">
              <a:rPr lang="vi-VN" smtClean="0"/>
              <a:t>08/11/2021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69F3F-59B4-459E-8B15-364D0E5E4D6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27141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5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5D262-374C-4DDF-9F4F-672024D80C91}" type="datetimeFigureOut">
              <a:rPr lang="vi-VN" smtClean="0"/>
              <a:t>08/11/2021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69F3F-59B4-459E-8B15-364D0E5E4D6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35703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5D262-374C-4DDF-9F4F-672024D80C91}" type="datetimeFigureOut">
              <a:rPr lang="vi-VN" smtClean="0"/>
              <a:t>08/11/2021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69F3F-59B4-459E-8B15-364D0E5E4D6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52115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5D262-374C-4DDF-9F4F-672024D80C91}" type="datetimeFigureOut">
              <a:rPr lang="vi-VN" smtClean="0"/>
              <a:t>08/11/2021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69F3F-59B4-459E-8B15-364D0E5E4D6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91114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mp"/><Relationship Id="rId2" Type="http://schemas.openxmlformats.org/officeDocument/2006/relationships/image" Target="../media/image24.tmp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3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tmp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mp"/><Relationship Id="rId2" Type="http://schemas.openxmlformats.org/officeDocument/2006/relationships/image" Target="../media/image37.tmp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tmp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5.emf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microsoft.com/office/2007/relationships/hdphoto" Target="../media/hdphoto3.wdp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4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tmp"/><Relationship Id="rId2" Type="http://schemas.openxmlformats.org/officeDocument/2006/relationships/image" Target="../media/image48.tmp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tmp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1" y="642939"/>
            <a:ext cx="9906000" cy="55721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65856" y="3819525"/>
            <a:ext cx="5640141" cy="1175322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800000"/>
              </a:avLst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vi-VN" sz="3250" b="1" dirty="0">
                <a:ln/>
                <a:latin typeface="UTM Avo" panose="02040603050506020204" pitchFamily="18" charset="0"/>
              </a:rPr>
              <a:t>CHÀO MỪNG CÁC CON</a:t>
            </a:r>
          </a:p>
          <a:p>
            <a:pPr algn="ctr"/>
            <a:r>
              <a:rPr lang="vi-VN" sz="3250" b="1" dirty="0">
                <a:ln/>
                <a:latin typeface="UTM Avo" panose="02040603050506020204" pitchFamily="18" charset="0"/>
              </a:rPr>
              <a:t>ĐẾN VỚI TIẾT </a:t>
            </a:r>
            <a:r>
              <a:rPr lang="en-US" sz="3250" b="1" dirty="0">
                <a:ln/>
                <a:latin typeface="UTM Avo" panose="02040603050506020204" pitchFamily="18" charset="0"/>
              </a:rPr>
              <a:t>TIẾNG VIỆT</a:t>
            </a:r>
            <a:endParaRPr lang="en-US" sz="3250" b="1" dirty="0">
              <a:ln/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581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99" y="653256"/>
            <a:ext cx="9931798" cy="55618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12802" y="787401"/>
            <a:ext cx="9376617" cy="1056470"/>
          </a:xfrm>
          <a:prstGeom prst="rect">
            <a:avLst/>
          </a:prstGeom>
          <a:noFill/>
        </p:spPr>
        <p:txBody>
          <a:bodyPr wrap="square" lIns="55716" tIns="27858" rIns="55716" bIns="27858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333" b="1" dirty="0">
                <a:solidFill>
                  <a:srgbClr val="0070C0"/>
                </a:solidFill>
                <a:latin typeface="HP 001"/>
                <a:cs typeface="Times New Roman" pitchFamily="18" charset="0"/>
              </a:rPr>
              <a:t>So </a:t>
            </a:r>
            <a:r>
              <a:rPr lang="en-US" sz="4333" b="1" dirty="0" err="1">
                <a:solidFill>
                  <a:srgbClr val="0070C0"/>
                </a:solidFill>
                <a:latin typeface="HP 001"/>
                <a:cs typeface="Times New Roman" pitchFamily="18" charset="0"/>
              </a:rPr>
              <a:t>sánh</a:t>
            </a:r>
            <a:r>
              <a:rPr lang="en-US" sz="4333" b="1" dirty="0">
                <a:solidFill>
                  <a:srgbClr val="0070C0"/>
                </a:solidFill>
                <a:latin typeface="HP 001"/>
                <a:cs typeface="Times New Roman" pitchFamily="18" charset="0"/>
              </a:rPr>
              <a:t> 2 </a:t>
            </a:r>
            <a:r>
              <a:rPr lang="en-US" sz="4333" b="1" dirty="0" err="1">
                <a:solidFill>
                  <a:srgbClr val="0070C0"/>
                </a:solidFill>
                <a:latin typeface="HP 001"/>
                <a:cs typeface="Times New Roman" pitchFamily="18" charset="0"/>
              </a:rPr>
              <a:t>vần</a:t>
            </a:r>
            <a:endParaRPr lang="en-US" sz="4333" b="1" dirty="0">
              <a:solidFill>
                <a:srgbClr val="0070C0"/>
              </a:solidFill>
              <a:latin typeface="HP 001"/>
              <a:cs typeface="Times New Roman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6108898" y="2175813"/>
            <a:ext cx="3451116" cy="2070384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716" tIns="27858" rIns="55716" bIns="27858" rtlCol="0" anchor="ctr"/>
          <a:lstStyle/>
          <a:p>
            <a:pPr algn="ctr"/>
            <a:endParaRPr lang="en-US" sz="1083"/>
          </a:p>
        </p:txBody>
      </p:sp>
      <p:sp>
        <p:nvSpPr>
          <p:cNvPr id="5" name="Oval 4"/>
          <p:cNvSpPr/>
          <p:nvPr/>
        </p:nvSpPr>
        <p:spPr>
          <a:xfrm>
            <a:off x="1143000" y="2154613"/>
            <a:ext cx="3310682" cy="2091585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716" tIns="27858" rIns="55716" bIns="27858" rtlCol="0" anchor="ctr"/>
          <a:lstStyle/>
          <a:p>
            <a:pPr algn="ctr"/>
            <a:endParaRPr lang="en-US" sz="1083"/>
          </a:p>
        </p:txBody>
      </p:sp>
      <p:sp>
        <p:nvSpPr>
          <p:cNvPr id="10" name="Rectangle 9"/>
          <p:cNvSpPr/>
          <p:nvPr/>
        </p:nvSpPr>
        <p:spPr>
          <a:xfrm>
            <a:off x="1643929" y="2469622"/>
            <a:ext cx="1907895" cy="12926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7800" b="1" dirty="0">
                <a:solidFill>
                  <a:srgbClr val="0070C0"/>
                </a:solidFill>
                <a:latin typeface="HP 001"/>
              </a:rPr>
              <a:t>iêm</a:t>
            </a:r>
            <a:endParaRPr lang="en-US" sz="7800" b="1" dirty="0">
              <a:solidFill>
                <a:srgbClr val="0070C0"/>
              </a:solidFill>
              <a:latin typeface="HP 001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643927" y="2469622"/>
            <a:ext cx="461986" cy="12926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7800" b="1" dirty="0">
                <a:solidFill>
                  <a:srgbClr val="FF0000"/>
                </a:solidFill>
                <a:latin typeface="HP 001"/>
              </a:rPr>
              <a:t>i</a:t>
            </a:r>
            <a:endParaRPr lang="en-US" sz="7800" b="1" dirty="0">
              <a:solidFill>
                <a:srgbClr val="FF0000"/>
              </a:solidFill>
              <a:latin typeface="HP 001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195727" y="2475638"/>
            <a:ext cx="2186817" cy="12926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7800" b="1" dirty="0" err="1">
                <a:solidFill>
                  <a:srgbClr val="0070C0"/>
                </a:solidFill>
                <a:latin typeface="HP 001"/>
              </a:rPr>
              <a:t>yêm</a:t>
            </a:r>
            <a:endParaRPr lang="en-US" sz="7800" b="1" dirty="0">
              <a:solidFill>
                <a:srgbClr val="0070C0"/>
              </a:solidFill>
              <a:latin typeface="HP 001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195724" y="2475638"/>
            <a:ext cx="740908" cy="12926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7800" b="1" dirty="0">
                <a:solidFill>
                  <a:srgbClr val="FF0000"/>
                </a:solidFill>
                <a:latin typeface="HP 001"/>
              </a:rPr>
              <a:t>y</a:t>
            </a:r>
            <a:endParaRPr lang="en-US" sz="7800" b="1" dirty="0">
              <a:solidFill>
                <a:srgbClr val="FF0000"/>
              </a:solidFill>
              <a:latin typeface="HP 001"/>
            </a:endParaRPr>
          </a:p>
        </p:txBody>
      </p:sp>
    </p:spTree>
    <p:extLst>
      <p:ext uri="{BB962C8B-B14F-4D97-AF65-F5344CB8AC3E}">
        <p14:creationId xmlns:p14="http://schemas.microsoft.com/office/powerpoint/2010/main" val="962804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10" grpId="0"/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247" y="1726380"/>
            <a:ext cx="2749066" cy="278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val 2"/>
          <p:cNvSpPr/>
          <p:nvPr/>
        </p:nvSpPr>
        <p:spPr>
          <a:xfrm>
            <a:off x="4374385" y="1803237"/>
            <a:ext cx="3446214" cy="2762172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7" rIns="68573" bIns="34287" rtlCol="0" anchor="ctr"/>
          <a:lstStyle/>
          <a:p>
            <a:pPr algn="ctr" defTabSz="685800"/>
            <a:endParaRPr lang="en-US" sz="120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Oval 3"/>
          <p:cNvSpPr/>
          <p:nvPr/>
        </p:nvSpPr>
        <p:spPr>
          <a:xfrm>
            <a:off x="1366780" y="1881915"/>
            <a:ext cx="2716806" cy="2762172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7" rIns="68573" bIns="34287"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607762" y="2104124"/>
            <a:ext cx="191430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dirty="0" err="1">
                <a:solidFill>
                  <a:srgbClr val="FF0000"/>
                </a:solidFill>
                <a:latin typeface=".VnAvant" pitchFamily="34" charset="0"/>
              </a:rPr>
              <a:t>iªp</a:t>
            </a:r>
            <a:endParaRPr lang="en-US" sz="8800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850233" y="2200525"/>
            <a:ext cx="2581156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>
                <a:solidFill>
                  <a:srgbClr val="FF0000"/>
                </a:solidFill>
                <a:latin typeface=".VnAvant" pitchFamily="34" charset="0"/>
              </a:rPr>
              <a:t>yªm</a:t>
            </a:r>
            <a:endParaRPr lang="en-US" sz="880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04934" y="2224675"/>
            <a:ext cx="220284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dirty="0" err="1">
                <a:solidFill>
                  <a:srgbClr val="FF0000"/>
                </a:solidFill>
                <a:latin typeface=".VnAvant" pitchFamily="34" charset="0"/>
              </a:rPr>
              <a:t>iªm</a:t>
            </a:r>
            <a:endParaRPr lang="en-US" sz="8800" dirty="0">
              <a:solidFill>
                <a:srgbClr val="FF0000"/>
              </a:solidFill>
              <a:latin typeface=".VnAvan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354142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388" y="1072913"/>
            <a:ext cx="6867747" cy="4486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206700" y="3694678"/>
            <a:ext cx="4870651" cy="1037442"/>
          </a:xfrm>
          <a:prstGeom prst="rect">
            <a:avLst/>
          </a:prstGeom>
          <a:noFill/>
        </p:spPr>
        <p:txBody>
          <a:bodyPr wrap="none" lIns="30078" tIns="15039" rIns="30078" bIns="15039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544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341569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715262" cy="678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95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4" r="544" b="7922"/>
          <a:stretch/>
        </p:blipFill>
        <p:spPr>
          <a:xfrm>
            <a:off x="0" y="101601"/>
            <a:ext cx="12192000" cy="3481516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3118"/>
            <a:ext cx="12192000" cy="3274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142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3509089" y="322656"/>
            <a:ext cx="58107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70C0"/>
                </a:solidFill>
                <a:latin typeface="HP 001"/>
              </a:rPr>
              <a:t>Nối</a:t>
            </a:r>
            <a:r>
              <a:rPr lang="en-US" sz="2800" b="1" dirty="0" smtClean="0">
                <a:solidFill>
                  <a:srgbClr val="FF0000"/>
                </a:solidFill>
                <a:latin typeface="HP 001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HP 001"/>
              </a:rPr>
              <a:t>iêm</a:t>
            </a:r>
            <a:r>
              <a:rPr lang="en-US" sz="2800" b="1" dirty="0" smtClean="0">
                <a:solidFill>
                  <a:srgbClr val="FF0000"/>
                </a:solidFill>
                <a:latin typeface="HP 001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HP 001"/>
              </a:rPr>
              <a:t>với</a:t>
            </a:r>
            <a:r>
              <a:rPr lang="en-US" sz="2800" dirty="0" smtClean="0">
                <a:solidFill>
                  <a:srgbClr val="0070C0"/>
                </a:solidFill>
                <a:latin typeface="HP 001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HP 001"/>
              </a:rPr>
              <a:t>tiếng</a:t>
            </a:r>
            <a:r>
              <a:rPr lang="en-US" sz="2800" dirty="0" smtClean="0">
                <a:solidFill>
                  <a:srgbClr val="0070C0"/>
                </a:solidFill>
                <a:latin typeface="HP 001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HP 001"/>
              </a:rPr>
              <a:t>có</a:t>
            </a:r>
            <a:r>
              <a:rPr lang="en-US" sz="2800" dirty="0" smtClean="0">
                <a:solidFill>
                  <a:srgbClr val="0070C0"/>
                </a:solidFill>
                <a:latin typeface="HP 001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HP 001"/>
              </a:rPr>
              <a:t>vần</a:t>
            </a:r>
            <a:r>
              <a:rPr lang="en-US" sz="2800" dirty="0" smtClean="0">
                <a:solidFill>
                  <a:srgbClr val="0070C0"/>
                </a:solidFill>
                <a:latin typeface="HP 001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HP 001"/>
              </a:rPr>
              <a:t>iêm</a:t>
            </a:r>
            <a:r>
              <a:rPr lang="en-US" sz="2800" dirty="0" smtClean="0">
                <a:solidFill>
                  <a:srgbClr val="0070C0"/>
                </a:solidFill>
                <a:latin typeface="HP 001"/>
              </a:rPr>
              <a:t>.</a:t>
            </a:r>
          </a:p>
          <a:p>
            <a:r>
              <a:rPr lang="en-US" sz="2800" dirty="0" err="1" smtClean="0">
                <a:solidFill>
                  <a:srgbClr val="0070C0"/>
                </a:solidFill>
                <a:latin typeface="HP 001"/>
              </a:rPr>
              <a:t>Nối</a:t>
            </a:r>
            <a:r>
              <a:rPr lang="en-US" sz="2800" dirty="0" smtClean="0">
                <a:solidFill>
                  <a:srgbClr val="0070C0"/>
                </a:solidFill>
                <a:latin typeface="HP 001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HP 001"/>
              </a:rPr>
              <a:t>iêp</a:t>
            </a:r>
            <a:r>
              <a:rPr lang="en-US" sz="2800" dirty="0" smtClean="0">
                <a:solidFill>
                  <a:srgbClr val="0070C0"/>
                </a:solidFill>
                <a:latin typeface="HP 001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HP 001"/>
              </a:rPr>
              <a:t>với</a:t>
            </a:r>
            <a:r>
              <a:rPr lang="en-US" sz="2800" dirty="0" smtClean="0">
                <a:solidFill>
                  <a:srgbClr val="0070C0"/>
                </a:solidFill>
                <a:latin typeface="HP 001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HP 001"/>
              </a:rPr>
              <a:t>tiếng</a:t>
            </a:r>
            <a:r>
              <a:rPr lang="en-US" sz="2800" dirty="0" smtClean="0">
                <a:solidFill>
                  <a:srgbClr val="0070C0"/>
                </a:solidFill>
                <a:latin typeface="HP 001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HP 001"/>
              </a:rPr>
              <a:t>có</a:t>
            </a:r>
            <a:r>
              <a:rPr lang="en-US" sz="2800" dirty="0" smtClean="0">
                <a:solidFill>
                  <a:srgbClr val="0070C0"/>
                </a:solidFill>
                <a:latin typeface="HP 001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HP 001"/>
              </a:rPr>
              <a:t>vần</a:t>
            </a:r>
            <a:r>
              <a:rPr lang="en-US" sz="2800" dirty="0" smtClean="0">
                <a:solidFill>
                  <a:srgbClr val="0070C0"/>
                </a:solidFill>
                <a:latin typeface="HP 001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HP 001"/>
              </a:rPr>
              <a:t>iêp</a:t>
            </a:r>
            <a:r>
              <a:rPr lang="en-US" sz="2800" b="1" dirty="0" smtClean="0">
                <a:solidFill>
                  <a:srgbClr val="FF0000"/>
                </a:solidFill>
                <a:latin typeface="HP 001"/>
              </a:rPr>
              <a:t>.</a:t>
            </a:r>
            <a:endParaRPr lang="vi-VN" sz="2800" b="1" dirty="0">
              <a:solidFill>
                <a:srgbClr val="FF0000"/>
              </a:solidFill>
              <a:latin typeface="HP 001"/>
            </a:endParaRPr>
          </a:p>
        </p:txBody>
      </p:sp>
      <p:sp>
        <p:nvSpPr>
          <p:cNvPr id="2" name="Flowchart: Punched Tape 1"/>
          <p:cNvSpPr/>
          <p:nvPr/>
        </p:nvSpPr>
        <p:spPr>
          <a:xfrm>
            <a:off x="1125415" y="2164862"/>
            <a:ext cx="2383674" cy="1078523"/>
          </a:xfrm>
          <a:prstGeom prst="flowChartPunchedTap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i="1" dirty="0" smtClean="0">
                <a:latin typeface="+mj-lt"/>
              </a:rPr>
              <a:t>   </a:t>
            </a:r>
            <a:r>
              <a:rPr lang="en-US" sz="3600" b="1" i="1" dirty="0" err="1" smtClean="0">
                <a:latin typeface="+mj-lt"/>
              </a:rPr>
              <a:t>dừa</a:t>
            </a:r>
            <a:r>
              <a:rPr lang="en-US" sz="3600" b="1" i="1" dirty="0" smtClean="0">
                <a:latin typeface="+mj-lt"/>
              </a:rPr>
              <a:t> </a:t>
            </a:r>
            <a:r>
              <a:rPr lang="en-US" sz="3600" b="1" i="1" dirty="0" err="1" smtClean="0">
                <a:latin typeface="+mj-lt"/>
              </a:rPr>
              <a:t>xiêm</a:t>
            </a:r>
            <a:endParaRPr lang="vi-VN" sz="3600" b="1" i="1" dirty="0">
              <a:latin typeface="+mj-lt"/>
            </a:endParaRPr>
          </a:p>
        </p:txBody>
      </p:sp>
      <p:sp>
        <p:nvSpPr>
          <p:cNvPr id="8" name="Flowchart: Connector 7"/>
          <p:cNvSpPr/>
          <p:nvPr/>
        </p:nvSpPr>
        <p:spPr>
          <a:xfrm>
            <a:off x="1187938" y="2512646"/>
            <a:ext cx="398585" cy="38295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vi-VN" sz="2000" dirty="0"/>
          </a:p>
        </p:txBody>
      </p:sp>
      <p:sp>
        <p:nvSpPr>
          <p:cNvPr id="38" name="Flowchart: Punched Tape 37"/>
          <p:cNvSpPr/>
          <p:nvPr/>
        </p:nvSpPr>
        <p:spPr>
          <a:xfrm>
            <a:off x="1125415" y="3833445"/>
            <a:ext cx="2383674" cy="1078523"/>
          </a:xfrm>
          <a:prstGeom prst="flowChartPunchedTap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i="1" dirty="0" smtClean="0">
                <a:latin typeface="+mj-lt"/>
              </a:rPr>
              <a:t>   </a:t>
            </a:r>
            <a:r>
              <a:rPr lang="en-US" sz="3600" b="1" i="1" dirty="0" err="1" smtClean="0">
                <a:latin typeface="+mj-lt"/>
              </a:rPr>
              <a:t>tấm</a:t>
            </a:r>
            <a:r>
              <a:rPr lang="en-US" sz="3600" b="1" i="1" dirty="0" smtClean="0">
                <a:latin typeface="+mj-lt"/>
              </a:rPr>
              <a:t> </a:t>
            </a:r>
            <a:r>
              <a:rPr lang="en-US" sz="3600" b="1" i="1" dirty="0" err="1" smtClean="0">
                <a:latin typeface="+mj-lt"/>
              </a:rPr>
              <a:t>liếp</a:t>
            </a:r>
            <a:endParaRPr lang="vi-VN" sz="3600" b="1" i="1" dirty="0">
              <a:latin typeface="+mj-lt"/>
            </a:endParaRPr>
          </a:p>
        </p:txBody>
      </p:sp>
      <p:sp>
        <p:nvSpPr>
          <p:cNvPr id="41" name="Flowchart: Punched Tape 40"/>
          <p:cNvSpPr/>
          <p:nvPr/>
        </p:nvSpPr>
        <p:spPr>
          <a:xfrm>
            <a:off x="1125415" y="5446048"/>
            <a:ext cx="2383674" cy="1078523"/>
          </a:xfrm>
          <a:prstGeom prst="flowChartPunchedTap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i="1" dirty="0" smtClean="0">
                <a:latin typeface="+mj-lt"/>
              </a:rPr>
              <a:t>   </a:t>
            </a:r>
            <a:r>
              <a:rPr lang="en-US" sz="3600" b="1" i="1" dirty="0" err="1" smtClean="0">
                <a:latin typeface="+mj-lt"/>
              </a:rPr>
              <a:t>diếp</a:t>
            </a:r>
            <a:r>
              <a:rPr lang="en-US" sz="3600" b="1" i="1" dirty="0" smtClean="0">
                <a:latin typeface="+mj-lt"/>
              </a:rPr>
              <a:t> </a:t>
            </a:r>
            <a:r>
              <a:rPr lang="en-US" sz="3600" b="1" i="1" dirty="0" err="1" smtClean="0">
                <a:latin typeface="+mj-lt"/>
              </a:rPr>
              <a:t>cá</a:t>
            </a:r>
            <a:endParaRPr lang="vi-VN" sz="3600" b="1" i="1" dirty="0">
              <a:latin typeface="+mj-lt"/>
            </a:endParaRPr>
          </a:p>
        </p:txBody>
      </p:sp>
      <p:sp>
        <p:nvSpPr>
          <p:cNvPr id="43" name="Flowchart: Connector 42"/>
          <p:cNvSpPr/>
          <p:nvPr/>
        </p:nvSpPr>
        <p:spPr>
          <a:xfrm>
            <a:off x="1203567" y="4247661"/>
            <a:ext cx="398585" cy="38295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3</a:t>
            </a:r>
            <a:endParaRPr lang="vi-VN" sz="2000" dirty="0"/>
          </a:p>
        </p:txBody>
      </p:sp>
      <p:sp>
        <p:nvSpPr>
          <p:cNvPr id="45" name="Flowchart: Connector 44"/>
          <p:cNvSpPr/>
          <p:nvPr/>
        </p:nvSpPr>
        <p:spPr>
          <a:xfrm>
            <a:off x="1203567" y="5871986"/>
            <a:ext cx="398585" cy="38295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5</a:t>
            </a:r>
            <a:endParaRPr lang="vi-VN" sz="2000" dirty="0"/>
          </a:p>
        </p:txBody>
      </p:sp>
      <p:sp>
        <p:nvSpPr>
          <p:cNvPr id="46" name="Flowchart: Punched Tape 45"/>
          <p:cNvSpPr/>
          <p:nvPr/>
        </p:nvSpPr>
        <p:spPr>
          <a:xfrm>
            <a:off x="8432800" y="1905679"/>
            <a:ext cx="2383674" cy="1078523"/>
          </a:xfrm>
          <a:prstGeom prst="flowChartPunchedTap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i="1" dirty="0" smtClean="0">
                <a:latin typeface="+mj-lt"/>
              </a:rPr>
              <a:t>   </a:t>
            </a:r>
            <a:r>
              <a:rPr lang="en-US" sz="3600" b="1" i="1" dirty="0" err="1" smtClean="0">
                <a:latin typeface="+mj-lt"/>
              </a:rPr>
              <a:t>múa</a:t>
            </a:r>
            <a:r>
              <a:rPr lang="en-US" sz="3600" b="1" i="1" dirty="0" smtClean="0">
                <a:latin typeface="+mj-lt"/>
              </a:rPr>
              <a:t> </a:t>
            </a:r>
            <a:r>
              <a:rPr lang="en-US" sz="3600" b="1" i="1" dirty="0" err="1" smtClean="0">
                <a:latin typeface="+mj-lt"/>
              </a:rPr>
              <a:t>kiếm</a:t>
            </a:r>
            <a:endParaRPr lang="vi-VN" sz="3600" b="1" i="1" dirty="0">
              <a:latin typeface="+mj-lt"/>
            </a:endParaRPr>
          </a:p>
        </p:txBody>
      </p:sp>
      <p:sp>
        <p:nvSpPr>
          <p:cNvPr id="47" name="Flowchart: Connector 46"/>
          <p:cNvSpPr/>
          <p:nvPr/>
        </p:nvSpPr>
        <p:spPr>
          <a:xfrm>
            <a:off x="8518767" y="2323801"/>
            <a:ext cx="398585" cy="38295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2</a:t>
            </a:r>
            <a:endParaRPr lang="vi-VN" sz="2000" dirty="0"/>
          </a:p>
        </p:txBody>
      </p:sp>
      <p:sp>
        <p:nvSpPr>
          <p:cNvPr id="49" name="Flowchart: Punched Tape 48"/>
          <p:cNvSpPr/>
          <p:nvPr/>
        </p:nvSpPr>
        <p:spPr>
          <a:xfrm>
            <a:off x="8432800" y="3708399"/>
            <a:ext cx="2383674" cy="1078523"/>
          </a:xfrm>
          <a:prstGeom prst="flowChartPunchedTap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i="1" dirty="0" smtClean="0">
                <a:latin typeface="+mj-lt"/>
              </a:rPr>
              <a:t>   </a:t>
            </a:r>
            <a:r>
              <a:rPr lang="en-US" sz="3600" b="1" i="1" dirty="0" err="1" smtClean="0">
                <a:latin typeface="+mj-lt"/>
              </a:rPr>
              <a:t>liềm</a:t>
            </a:r>
            <a:endParaRPr lang="vi-VN" sz="3600" b="1" i="1" dirty="0">
              <a:latin typeface="+mj-lt"/>
            </a:endParaRPr>
          </a:p>
        </p:txBody>
      </p:sp>
      <p:sp>
        <p:nvSpPr>
          <p:cNvPr id="51" name="Flowchart: Connector 50"/>
          <p:cNvSpPr/>
          <p:nvPr/>
        </p:nvSpPr>
        <p:spPr>
          <a:xfrm>
            <a:off x="8518767" y="4126521"/>
            <a:ext cx="398585" cy="38295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4</a:t>
            </a:r>
            <a:endParaRPr lang="vi-VN" sz="2000" dirty="0"/>
          </a:p>
        </p:txBody>
      </p:sp>
      <p:sp>
        <p:nvSpPr>
          <p:cNvPr id="54" name="Flowchart: Punched Tape 53"/>
          <p:cNvSpPr/>
          <p:nvPr/>
        </p:nvSpPr>
        <p:spPr>
          <a:xfrm>
            <a:off x="8432800" y="5332724"/>
            <a:ext cx="2383674" cy="1078523"/>
          </a:xfrm>
          <a:prstGeom prst="flowChartPunchedTap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i="1" dirty="0" smtClean="0">
                <a:latin typeface="+mj-lt"/>
              </a:rPr>
              <a:t>   </a:t>
            </a:r>
            <a:r>
              <a:rPr lang="en-US" sz="3600" b="1" i="1" dirty="0" err="1" smtClean="0">
                <a:latin typeface="+mj-lt"/>
              </a:rPr>
              <a:t>kim</a:t>
            </a:r>
            <a:r>
              <a:rPr lang="en-US" sz="3600" b="1" i="1" dirty="0" smtClean="0">
                <a:latin typeface="+mj-lt"/>
              </a:rPr>
              <a:t> </a:t>
            </a:r>
            <a:r>
              <a:rPr lang="en-US" sz="3600" b="1" i="1" dirty="0" err="1" smtClean="0">
                <a:latin typeface="+mj-lt"/>
              </a:rPr>
              <a:t>tiêm</a:t>
            </a:r>
            <a:endParaRPr lang="vi-VN" sz="3600" b="1" i="1" dirty="0">
              <a:latin typeface="+mj-lt"/>
            </a:endParaRPr>
          </a:p>
        </p:txBody>
      </p:sp>
      <p:sp>
        <p:nvSpPr>
          <p:cNvPr id="55" name="Flowchart: Connector 54"/>
          <p:cNvSpPr/>
          <p:nvPr/>
        </p:nvSpPr>
        <p:spPr>
          <a:xfrm>
            <a:off x="8518767" y="5750846"/>
            <a:ext cx="398585" cy="38295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6</a:t>
            </a:r>
            <a:endParaRPr lang="vi-VN" sz="2000" dirty="0"/>
          </a:p>
        </p:txBody>
      </p:sp>
      <p:sp>
        <p:nvSpPr>
          <p:cNvPr id="9" name="Flowchart: Connector 8"/>
          <p:cNvSpPr/>
          <p:nvPr/>
        </p:nvSpPr>
        <p:spPr>
          <a:xfrm>
            <a:off x="5320323" y="2323802"/>
            <a:ext cx="1424354" cy="115277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HP 001"/>
              </a:rPr>
              <a:t>iêm</a:t>
            </a:r>
            <a:endParaRPr lang="vi-VN" sz="4000" dirty="0">
              <a:latin typeface="HP 001"/>
            </a:endParaRPr>
          </a:p>
        </p:txBody>
      </p:sp>
      <p:sp>
        <p:nvSpPr>
          <p:cNvPr id="56" name="Flowchart: Connector 55"/>
          <p:cNvSpPr/>
          <p:nvPr/>
        </p:nvSpPr>
        <p:spPr>
          <a:xfrm>
            <a:off x="5390662" y="4630615"/>
            <a:ext cx="1424354" cy="115277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HP 001"/>
              </a:rPr>
              <a:t>iêp</a:t>
            </a:r>
            <a:endParaRPr lang="vi-VN" sz="4000" dirty="0">
              <a:latin typeface="HP 001"/>
            </a:endParaRPr>
          </a:p>
        </p:txBody>
      </p:sp>
      <p:cxnSp>
        <p:nvCxnSpPr>
          <p:cNvPr id="11" name="Straight Connector 10"/>
          <p:cNvCxnSpPr>
            <a:stCxn id="2" idx="3"/>
            <a:endCxn id="9" idx="2"/>
          </p:cNvCxnSpPr>
          <p:nvPr/>
        </p:nvCxnSpPr>
        <p:spPr>
          <a:xfrm>
            <a:off x="3509089" y="2704124"/>
            <a:ext cx="1811234" cy="19606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6621566" y="2606092"/>
            <a:ext cx="1811234" cy="19606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9" idx="5"/>
          </p:cNvCxnSpPr>
          <p:nvPr/>
        </p:nvCxnSpPr>
        <p:spPr>
          <a:xfrm>
            <a:off x="6536085" y="3307753"/>
            <a:ext cx="1896715" cy="52390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>
            <a:stCxn id="9" idx="5"/>
          </p:cNvCxnSpPr>
          <p:nvPr/>
        </p:nvCxnSpPr>
        <p:spPr>
          <a:xfrm>
            <a:off x="6536085" y="3307753"/>
            <a:ext cx="1896714" cy="212551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38" idx="3"/>
            <a:endCxn id="56" idx="2"/>
          </p:cNvCxnSpPr>
          <p:nvPr/>
        </p:nvCxnSpPr>
        <p:spPr>
          <a:xfrm>
            <a:off x="3509089" y="4372707"/>
            <a:ext cx="1881573" cy="834293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V="1">
            <a:off x="3522250" y="5266295"/>
            <a:ext cx="1872799" cy="816707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0800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676400" y="228600"/>
            <a:ext cx="8915400" cy="886826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latin typeface="HP 001"/>
                <a:ea typeface="Verdana" pitchFamily="34" charset="0"/>
                <a:cs typeface="Verdana" pitchFamily="34" charset="0"/>
              </a:rPr>
              <a:t>- </a:t>
            </a:r>
            <a:r>
              <a:rPr lang="en-US" dirty="0" err="1">
                <a:latin typeface="HP 001"/>
                <a:ea typeface="Verdana" pitchFamily="34" charset="0"/>
                <a:cs typeface="Verdana" pitchFamily="34" charset="0"/>
              </a:rPr>
              <a:t>Tìm</a:t>
            </a:r>
            <a:r>
              <a:rPr lang="en-US" dirty="0">
                <a:latin typeface="HP 001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HP 001"/>
                <a:ea typeface="Verdana" pitchFamily="34" charset="0"/>
                <a:cs typeface="Verdana" pitchFamily="34" charset="0"/>
              </a:rPr>
              <a:t>tiếng</a:t>
            </a:r>
            <a:r>
              <a:rPr lang="en-US" dirty="0">
                <a:latin typeface="HP 001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HP 001"/>
                <a:ea typeface="Verdana" pitchFamily="34" charset="0"/>
                <a:cs typeface="Verdana" pitchFamily="34" charset="0"/>
              </a:rPr>
              <a:t>ngoài</a:t>
            </a:r>
            <a:r>
              <a:rPr lang="en-US" dirty="0">
                <a:latin typeface="HP 001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HP 001"/>
                <a:ea typeface="Verdana" pitchFamily="34" charset="0"/>
                <a:cs typeface="Verdana" pitchFamily="34" charset="0"/>
              </a:rPr>
              <a:t>bài</a:t>
            </a:r>
            <a:r>
              <a:rPr lang="en-US" dirty="0">
                <a:latin typeface="HP 001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HP 001"/>
                <a:ea typeface="Verdana" pitchFamily="34" charset="0"/>
                <a:cs typeface="Verdana" pitchFamily="34" charset="0"/>
              </a:rPr>
              <a:t>có</a:t>
            </a:r>
            <a:r>
              <a:rPr lang="en-US" dirty="0">
                <a:latin typeface="HP 001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HP 001"/>
                <a:ea typeface="Verdana" pitchFamily="34" charset="0"/>
                <a:cs typeface="Verdana" pitchFamily="34" charset="0"/>
              </a:rPr>
              <a:t>vần</a:t>
            </a:r>
            <a:r>
              <a:rPr lang="en-US" dirty="0">
                <a:latin typeface="HP 001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HP 001"/>
                <a:ea typeface="Verdana" pitchFamily="34" charset="0"/>
                <a:cs typeface="Verdana" pitchFamily="34" charset="0"/>
              </a:rPr>
              <a:t>iêm</a:t>
            </a:r>
            <a:r>
              <a:rPr lang="en-US" dirty="0" smtClean="0">
                <a:solidFill>
                  <a:srgbClr val="FF0000"/>
                </a:solidFill>
                <a:latin typeface="HP 001"/>
                <a:ea typeface="Verdana" pitchFamily="34" charset="0"/>
                <a:cs typeface="Verdana" pitchFamily="34" charset="0"/>
              </a:rPr>
              <a:t>,</a:t>
            </a:r>
            <a:r>
              <a:rPr lang="en-US" dirty="0" smtClean="0">
                <a:solidFill>
                  <a:schemeClr val="bg1"/>
                </a:solidFill>
                <a:latin typeface="HP 001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HP 001"/>
                <a:ea typeface="Verdana" pitchFamily="34" charset="0"/>
                <a:cs typeface="Verdana" pitchFamily="34" charset="0"/>
              </a:rPr>
              <a:t>vần</a:t>
            </a:r>
            <a:r>
              <a:rPr lang="en-US" dirty="0" smtClean="0">
                <a:solidFill>
                  <a:schemeClr val="bg1"/>
                </a:solidFill>
                <a:latin typeface="HP 001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HP 001"/>
                <a:ea typeface="Verdana" pitchFamily="34" charset="0"/>
                <a:cs typeface="Verdana" pitchFamily="34" charset="0"/>
              </a:rPr>
              <a:t>yêm</a:t>
            </a:r>
            <a:r>
              <a:rPr lang="en-US" dirty="0" smtClean="0">
                <a:solidFill>
                  <a:srgbClr val="FF0000"/>
                </a:solidFill>
                <a:latin typeface="HP 001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HP 001"/>
                <a:ea typeface="Verdana" pitchFamily="34" charset="0"/>
                <a:cs typeface="Verdana" pitchFamily="34" charset="0"/>
              </a:rPr>
              <a:t>vần</a:t>
            </a:r>
            <a:r>
              <a:rPr lang="en-US" dirty="0" smtClean="0">
                <a:solidFill>
                  <a:srgbClr val="FF0000"/>
                </a:solidFill>
                <a:latin typeface="HP 001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HP 001"/>
                <a:ea typeface="Verdana" pitchFamily="34" charset="0"/>
                <a:cs typeface="Verdana" pitchFamily="34" charset="0"/>
              </a:rPr>
              <a:t>iêp</a:t>
            </a:r>
            <a:r>
              <a:rPr lang="en-US" b="1" dirty="0" smtClean="0">
                <a:solidFill>
                  <a:srgbClr val="FF0000"/>
                </a:solidFill>
                <a:latin typeface="HP 001"/>
                <a:ea typeface="Verdana" pitchFamily="34" charset="0"/>
                <a:cs typeface="Verdana" pitchFamily="34" charset="0"/>
              </a:rPr>
              <a:t>.</a:t>
            </a:r>
            <a:r>
              <a:rPr lang="en-US" dirty="0" smtClean="0">
                <a:latin typeface="HP 001"/>
                <a:ea typeface="Verdana" pitchFamily="34" charset="0"/>
                <a:cs typeface="Verdana" pitchFamily="34" charset="0"/>
              </a:rPr>
              <a:t> </a:t>
            </a:r>
            <a:endParaRPr lang="en-US" dirty="0">
              <a:latin typeface="HP 001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16916" y="2199851"/>
            <a:ext cx="2153140" cy="707886"/>
          </a:xfrm>
          <a:prstGeom prst="rect">
            <a:avLst/>
          </a:prstGeom>
          <a:solidFill>
            <a:srgbClr val="E9A5C2"/>
          </a:solidFill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HP 001"/>
                <a:cs typeface="Calibri" panose="020F0502020204030204" pitchFamily="34" charset="0"/>
              </a:rPr>
              <a:t>y</a:t>
            </a:r>
            <a:r>
              <a:rPr lang="en-US" sz="4000" dirty="0" err="1" smtClean="0">
                <a:latin typeface="HP 001"/>
                <a:cs typeface="Calibri" panose="020F0502020204030204" pitchFamily="34" charset="0"/>
              </a:rPr>
              <a:t>ếm</a:t>
            </a:r>
            <a:r>
              <a:rPr lang="en-US" sz="4000" dirty="0" smtClean="0">
                <a:latin typeface="HP 001"/>
                <a:cs typeface="Calibri" panose="020F0502020204030204" pitchFamily="34" charset="0"/>
              </a:rPr>
              <a:t> </a:t>
            </a:r>
            <a:r>
              <a:rPr lang="en-US" sz="4000" dirty="0" err="1" smtClean="0">
                <a:latin typeface="HP 001"/>
                <a:cs typeface="Calibri" panose="020F0502020204030204" pitchFamily="34" charset="0"/>
              </a:rPr>
              <a:t>đỏ</a:t>
            </a:r>
            <a:endParaRPr lang="vi-VN" sz="4000" dirty="0">
              <a:latin typeface="HP 001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17523" y="2199851"/>
            <a:ext cx="2452076" cy="707886"/>
          </a:xfrm>
          <a:prstGeom prst="rect">
            <a:avLst/>
          </a:prstGeom>
          <a:solidFill>
            <a:srgbClr val="E9A5C2"/>
          </a:solidFill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HP 001"/>
                <a:cs typeface="Calibri" panose="020F0502020204030204" pitchFamily="34" charset="0"/>
              </a:rPr>
              <a:t> </a:t>
            </a:r>
            <a:r>
              <a:rPr lang="en-US" sz="4000" dirty="0" err="1" smtClean="0">
                <a:latin typeface="HP 001"/>
                <a:cs typeface="Calibri" panose="020F0502020204030204" pitchFamily="34" charset="0"/>
              </a:rPr>
              <a:t>tìm</a:t>
            </a:r>
            <a:r>
              <a:rPr lang="en-US" sz="4000" dirty="0" smtClean="0">
                <a:latin typeface="HP 001"/>
                <a:cs typeface="Calibri" panose="020F0502020204030204" pitchFamily="34" charset="0"/>
              </a:rPr>
              <a:t> </a:t>
            </a:r>
            <a:r>
              <a:rPr lang="en-US" sz="4000" dirty="0" err="1" smtClean="0">
                <a:latin typeface="HP 001"/>
                <a:cs typeface="Calibri" panose="020F0502020204030204" pitchFamily="34" charset="0"/>
              </a:rPr>
              <a:t>kiếm</a:t>
            </a:r>
            <a:endParaRPr lang="vi-VN" sz="4000" dirty="0">
              <a:latin typeface="HP 001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32984" y="2199851"/>
            <a:ext cx="2227507" cy="707886"/>
          </a:xfrm>
          <a:prstGeom prst="rect">
            <a:avLst/>
          </a:prstGeom>
          <a:solidFill>
            <a:srgbClr val="E9A5C2"/>
          </a:solidFill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HP 001"/>
                <a:cs typeface="Calibri" panose="020F0502020204030204" pitchFamily="34" charset="0"/>
              </a:rPr>
              <a:t> </a:t>
            </a:r>
            <a:r>
              <a:rPr lang="en-US" sz="4000" dirty="0" err="1" smtClean="0">
                <a:latin typeface="HP 001"/>
                <a:cs typeface="Calibri" panose="020F0502020204030204" pitchFamily="34" charset="0"/>
              </a:rPr>
              <a:t>kiểm</a:t>
            </a:r>
            <a:r>
              <a:rPr lang="en-US" sz="4000" dirty="0" smtClean="0">
                <a:latin typeface="HP 001"/>
                <a:cs typeface="Calibri" panose="020F0502020204030204" pitchFamily="34" charset="0"/>
              </a:rPr>
              <a:t> </a:t>
            </a:r>
            <a:r>
              <a:rPr lang="en-US" sz="4000" dirty="0" err="1" smtClean="0">
                <a:latin typeface="HP 001"/>
                <a:cs typeface="Calibri" panose="020F0502020204030204" pitchFamily="34" charset="0"/>
              </a:rPr>
              <a:t>tra</a:t>
            </a:r>
            <a:endParaRPr lang="vi-VN" sz="4000" dirty="0">
              <a:latin typeface="HP 001"/>
              <a:cs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87070" y="5720807"/>
            <a:ext cx="9231191" cy="707886"/>
          </a:xfrm>
          <a:prstGeom prst="rect">
            <a:avLst/>
          </a:prstGeom>
          <a:solidFill>
            <a:srgbClr val="E9A5C2"/>
          </a:solidFill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HP 001"/>
                <a:cs typeface="Calibri" panose="020F0502020204030204" pitchFamily="34" charset="0"/>
              </a:rPr>
              <a:t> - </a:t>
            </a:r>
            <a:r>
              <a:rPr lang="en-US" sz="4000" dirty="0" err="1" smtClean="0">
                <a:latin typeface="HP 001"/>
                <a:cs typeface="Calibri" panose="020F0502020204030204" pitchFamily="34" charset="0"/>
              </a:rPr>
              <a:t>Cô</a:t>
            </a:r>
            <a:r>
              <a:rPr lang="en-US" sz="4000" dirty="0" smtClean="0">
                <a:latin typeface="HP 001"/>
                <a:cs typeface="Calibri" panose="020F0502020204030204" pitchFamily="34" charset="0"/>
              </a:rPr>
              <a:t> </a:t>
            </a:r>
            <a:r>
              <a:rPr lang="en-US" sz="4000" dirty="0" err="1" smtClean="0">
                <a:latin typeface="HP 001"/>
                <a:cs typeface="Calibri" panose="020F0502020204030204" pitchFamily="34" charset="0"/>
              </a:rPr>
              <a:t>Nga</a:t>
            </a:r>
            <a:r>
              <a:rPr lang="en-US" sz="4000" dirty="0" smtClean="0">
                <a:latin typeface="HP 001"/>
                <a:cs typeface="Calibri" panose="020F0502020204030204" pitchFamily="34" charset="0"/>
              </a:rPr>
              <a:t> </a:t>
            </a:r>
            <a:r>
              <a:rPr lang="en-US" sz="4000" dirty="0" err="1" smtClean="0">
                <a:latin typeface="HP 001"/>
                <a:cs typeface="Calibri" panose="020F0502020204030204" pitchFamily="34" charset="0"/>
              </a:rPr>
              <a:t>mua</a:t>
            </a:r>
            <a:r>
              <a:rPr lang="en-US" sz="4000" dirty="0" smtClean="0">
                <a:latin typeface="HP 001"/>
                <a:cs typeface="Calibri" panose="020F0502020204030204" pitchFamily="34" charset="0"/>
              </a:rPr>
              <a:t> </a:t>
            </a:r>
            <a:r>
              <a:rPr lang="en-US" sz="4000" dirty="0" err="1" smtClean="0">
                <a:latin typeface="HP 001"/>
                <a:cs typeface="Calibri" panose="020F0502020204030204" pitchFamily="34" charset="0"/>
              </a:rPr>
              <a:t>cho</a:t>
            </a:r>
            <a:r>
              <a:rPr lang="en-US" sz="4000" dirty="0" smtClean="0">
                <a:latin typeface="HP 001"/>
                <a:cs typeface="Calibri" panose="020F0502020204030204" pitchFamily="34" charset="0"/>
              </a:rPr>
              <a:t> </a:t>
            </a:r>
            <a:r>
              <a:rPr lang="en-US" sz="4000" dirty="0" err="1" smtClean="0">
                <a:latin typeface="HP 001"/>
                <a:cs typeface="Calibri" panose="020F0502020204030204" pitchFamily="34" charset="0"/>
              </a:rPr>
              <a:t>Lê</a:t>
            </a:r>
            <a:r>
              <a:rPr lang="en-US" sz="4000" dirty="0" smtClean="0">
                <a:latin typeface="HP 001"/>
                <a:cs typeface="Calibri" panose="020F0502020204030204" pitchFamily="34" charset="0"/>
              </a:rPr>
              <a:t> </a:t>
            </a:r>
            <a:r>
              <a:rPr lang="en-US" sz="4000" dirty="0" err="1" smtClean="0">
                <a:latin typeface="HP 001"/>
                <a:cs typeface="Calibri" panose="020F0502020204030204" pitchFamily="34" charset="0"/>
              </a:rPr>
              <a:t>yếm</a:t>
            </a:r>
            <a:r>
              <a:rPr lang="en-US" sz="4000" dirty="0" smtClean="0">
                <a:latin typeface="HP 001"/>
                <a:cs typeface="Calibri" panose="020F0502020204030204" pitchFamily="34" charset="0"/>
              </a:rPr>
              <a:t> </a:t>
            </a:r>
            <a:r>
              <a:rPr lang="en-US" sz="4000" dirty="0" err="1" smtClean="0">
                <a:latin typeface="HP 001"/>
                <a:cs typeface="Calibri" panose="020F0502020204030204" pitchFamily="34" charset="0"/>
              </a:rPr>
              <a:t>đỏ</a:t>
            </a:r>
            <a:r>
              <a:rPr lang="en-US" sz="4000" dirty="0" smtClean="0">
                <a:latin typeface="HP 001"/>
                <a:cs typeface="Calibri" panose="020F0502020204030204" pitchFamily="34" charset="0"/>
              </a:rPr>
              <a:t> </a:t>
            </a:r>
            <a:r>
              <a:rPr lang="en-US" sz="4000" dirty="0" err="1" smtClean="0">
                <a:latin typeface="HP 001"/>
                <a:cs typeface="Calibri" panose="020F0502020204030204" pitchFamily="34" charset="0"/>
              </a:rPr>
              <a:t>đẹp</a:t>
            </a:r>
            <a:r>
              <a:rPr lang="en-US" sz="4000" dirty="0" smtClean="0">
                <a:latin typeface="HP 001"/>
                <a:cs typeface="Calibri" panose="020F0502020204030204" pitchFamily="34" charset="0"/>
              </a:rPr>
              <a:t> </a:t>
            </a:r>
            <a:r>
              <a:rPr lang="en-US" sz="4000" dirty="0" err="1" smtClean="0">
                <a:latin typeface="HP 001"/>
                <a:cs typeface="Calibri" panose="020F0502020204030204" pitchFamily="34" charset="0"/>
              </a:rPr>
              <a:t>lắm</a:t>
            </a:r>
            <a:r>
              <a:rPr lang="en-US" sz="4000" dirty="0" smtClean="0">
                <a:latin typeface="HP 001"/>
                <a:cs typeface="Calibri" panose="020F0502020204030204" pitchFamily="34" charset="0"/>
              </a:rPr>
              <a:t>.</a:t>
            </a:r>
            <a:endParaRPr lang="vi-VN" sz="4000" dirty="0">
              <a:latin typeface="HP 001"/>
              <a:cs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91492" y="3960329"/>
            <a:ext cx="5390662" cy="707886"/>
          </a:xfrm>
          <a:prstGeom prst="rect">
            <a:avLst/>
          </a:prstGeom>
          <a:solidFill>
            <a:srgbClr val="E9A5C2"/>
          </a:solidFill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HP 001"/>
                <a:cs typeface="Calibri" panose="020F0502020204030204" pitchFamily="34" charset="0"/>
              </a:rPr>
              <a:t> </a:t>
            </a:r>
            <a:r>
              <a:rPr lang="en-US" sz="4000" dirty="0" smtClean="0">
                <a:latin typeface="HP 001"/>
                <a:cs typeface="Calibri" panose="020F0502020204030204" pitchFamily="34" charset="0"/>
              </a:rPr>
              <a:t>- </a:t>
            </a:r>
            <a:r>
              <a:rPr lang="en-US" sz="4000" dirty="0" err="1" smtClean="0">
                <a:latin typeface="HP 001"/>
                <a:cs typeface="Calibri" panose="020F0502020204030204" pitchFamily="34" charset="0"/>
              </a:rPr>
              <a:t>Mẹ</a:t>
            </a:r>
            <a:r>
              <a:rPr lang="en-US" sz="4000" dirty="0" smtClean="0">
                <a:latin typeface="HP 001"/>
                <a:cs typeface="Calibri" panose="020F0502020204030204" pitchFamily="34" charset="0"/>
              </a:rPr>
              <a:t> </a:t>
            </a:r>
            <a:r>
              <a:rPr lang="en-US" sz="4000" dirty="0" err="1" smtClean="0">
                <a:latin typeface="HP 001"/>
                <a:cs typeface="Calibri" panose="020F0502020204030204" pitchFamily="34" charset="0"/>
              </a:rPr>
              <a:t>đưa</a:t>
            </a:r>
            <a:r>
              <a:rPr lang="en-US" sz="4000" dirty="0" smtClean="0">
                <a:latin typeface="HP 001"/>
                <a:cs typeface="Calibri" panose="020F0502020204030204" pitchFamily="34" charset="0"/>
              </a:rPr>
              <a:t> </a:t>
            </a:r>
            <a:r>
              <a:rPr lang="en-US" sz="4000" dirty="0" err="1" smtClean="0">
                <a:latin typeface="HP 001"/>
                <a:cs typeface="Calibri" panose="020F0502020204030204" pitchFamily="34" charset="0"/>
              </a:rPr>
              <a:t>bé</a:t>
            </a:r>
            <a:r>
              <a:rPr lang="en-US" sz="4000" dirty="0" smtClean="0">
                <a:latin typeface="HP 001"/>
                <a:cs typeface="Calibri" panose="020F0502020204030204" pitchFamily="34" charset="0"/>
              </a:rPr>
              <a:t> </a:t>
            </a:r>
            <a:r>
              <a:rPr lang="en-US" sz="4000" dirty="0" err="1" smtClean="0">
                <a:latin typeface="HP 001"/>
                <a:cs typeface="Calibri" panose="020F0502020204030204" pitchFamily="34" charset="0"/>
              </a:rPr>
              <a:t>đi</a:t>
            </a:r>
            <a:r>
              <a:rPr lang="en-US" sz="4000" dirty="0" smtClean="0">
                <a:latin typeface="HP 001"/>
                <a:cs typeface="Calibri" panose="020F0502020204030204" pitchFamily="34" charset="0"/>
              </a:rPr>
              <a:t> </a:t>
            </a:r>
            <a:r>
              <a:rPr lang="en-US" sz="4000" dirty="0" err="1" smtClean="0">
                <a:latin typeface="HP 001"/>
                <a:cs typeface="Calibri" panose="020F0502020204030204" pitchFamily="34" charset="0"/>
              </a:rPr>
              <a:t>tiêm</a:t>
            </a:r>
            <a:r>
              <a:rPr lang="en-US" sz="4000" dirty="0" smtClean="0">
                <a:latin typeface="HP 001"/>
                <a:cs typeface="Calibri" panose="020F0502020204030204" pitchFamily="34" charset="0"/>
              </a:rPr>
              <a:t>.</a:t>
            </a:r>
            <a:endParaRPr lang="vi-VN" sz="4000" dirty="0">
              <a:latin typeface="HP 001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6974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7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图片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276" y="4743450"/>
            <a:ext cx="6000354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726" y="257175"/>
            <a:ext cx="6034750" cy="616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5390886" y="2828925"/>
            <a:ext cx="1437747" cy="1809750"/>
          </a:xfrm>
          <a:prstGeom prst="rect">
            <a:avLst/>
          </a:prstGeom>
          <a:extLst/>
        </p:spPr>
        <p:txBody>
          <a:bodyPr anchor="ctr">
            <a:normAutofit/>
          </a:bodyPr>
          <a:lstStyle/>
          <a:p>
            <a:pPr algn="ctr" defTabSz="685800">
              <a:lnSpc>
                <a:spcPct val="110000"/>
              </a:lnSpc>
              <a:defRPr/>
            </a:pPr>
            <a:r>
              <a:rPr lang="zh-CN" altLang="en-US" sz="4400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校园</a:t>
            </a:r>
            <a:endParaRPr lang="en-US" altLang="zh-CN" sz="4400" dirty="0">
              <a:solidFill>
                <a:schemeClr val="bg1"/>
              </a:solidFill>
              <a:latin typeface="方正粗圆简体" panose="02010601030101010101" pitchFamily="2" charset="-122"/>
              <a:ea typeface="方正粗圆简体" panose="02010601030101010101" pitchFamily="2" charset="-122"/>
              <a:cs typeface="+mj-cs"/>
            </a:endParaRPr>
          </a:p>
          <a:p>
            <a:pPr algn="ctr" defTabSz="685800">
              <a:lnSpc>
                <a:spcPct val="110000"/>
              </a:lnSpc>
              <a:defRPr/>
            </a:pPr>
            <a:r>
              <a:rPr lang="zh-CN" altLang="en-US" sz="4400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安全</a:t>
            </a:r>
          </a:p>
        </p:txBody>
      </p:sp>
      <p:sp>
        <p:nvSpPr>
          <p:cNvPr id="12294" name="TextBox 1"/>
          <p:cNvSpPr txBox="1">
            <a:spLocks noChangeArrowheads="1"/>
          </p:cNvSpPr>
          <p:nvPr/>
        </p:nvSpPr>
        <p:spPr bwMode="auto">
          <a:xfrm>
            <a:off x="4114800" y="3200403"/>
            <a:ext cx="35496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5400" b="1">
                <a:solidFill>
                  <a:srgbClr val="FF0000"/>
                </a:solidFill>
                <a:latin typeface="HP001 4 hàng" pitchFamily="34" charset="-93"/>
              </a:rPr>
              <a:t>Thư giãn</a:t>
            </a:r>
          </a:p>
        </p:txBody>
      </p:sp>
    </p:spTree>
    <p:extLst>
      <p:ext uri="{BB962C8B-B14F-4D97-AF65-F5344CB8AC3E}">
        <p14:creationId xmlns:p14="http://schemas.microsoft.com/office/powerpoint/2010/main" val="26734236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Vui Đến Trường - Nhóm Hoa Tay - Nhạc Thiếu Nhi Sôi Động Remix 00_00_13-00_03_19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971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8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室内, 物体&#10;&#10;描述已自动生成">
            <a:extLst>
              <a:ext uri="{FF2B5EF4-FFF2-40B4-BE49-F238E27FC236}">
                <a16:creationId xmlns="" xmlns:a16="http://schemas.microsoft.com/office/drawing/2014/main" id="{76DE78DD-ADEF-4012-809E-66E68885B8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2" y="938895"/>
            <a:ext cx="7154309" cy="50618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96" b="85069" l="2000" r="32375">
                        <a14:foregroundMark x1="27625" y1="18924" x2="24625" y2="32118"/>
                        <a14:foregroundMark x1="28625" y1="18056" x2="28750" y2="23438"/>
                        <a14:foregroundMark x1="26125" y1="17708" x2="29625" y2="27083"/>
                        <a14:foregroundMark x1="28250" y1="17535" x2="31125" y2="16319"/>
                        <a14:foregroundMark x1="31125" y1="16319" x2="30500" y2="27431"/>
                        <a14:foregroundMark x1="30500" y1="27431" x2="25750" y2="269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842" t="15673" r="68021" b="-6433"/>
          <a:stretch/>
        </p:blipFill>
        <p:spPr>
          <a:xfrm>
            <a:off x="1285838" y="2388916"/>
            <a:ext cx="2344654" cy="46682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31" b="100000" l="409" r="98636">
                        <a14:foregroundMark x1="10778" y1="16793" x2="34106" y2="81313"/>
                        <a14:foregroundMark x1="13779" y1="19949" x2="37108" y2="19192"/>
                        <a14:foregroundMark x1="9550" y1="46591" x2="47885" y2="42677"/>
                        <a14:foregroundMark x1="23329" y1="47727" x2="21692" y2="58081"/>
                        <a14:foregroundMark x1="18690" y1="47348" x2="14598" y2="55051"/>
                        <a14:foregroundMark x1="24966" y1="46970" x2="22510" y2="59975"/>
                        <a14:foregroundMark x1="75443" y1="50000" x2="91269" y2="44949"/>
                        <a14:foregroundMark x1="52524" y1="41162" x2="64939" y2="47348"/>
                        <a14:foregroundMark x1="68759" y1="68939" x2="68349" y2="79672"/>
                        <a14:foregroundMark x1="64939" y1="39141" x2="73806" y2="38763"/>
                        <a14:foregroundMark x1="27967" y1="37626" x2="34516" y2="383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333" t="6164" r="3333" b="14170"/>
          <a:stretch/>
        </p:blipFill>
        <p:spPr>
          <a:xfrm>
            <a:off x="7620002" y="2057400"/>
            <a:ext cx="3573073" cy="409697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538750" y="2514600"/>
            <a:ext cx="3987823" cy="1084912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6600" b="1" kern="0" spc="38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cs typeface="Arial"/>
                <a:sym typeface="Arial"/>
              </a:rPr>
              <a:t>TẬP VIẾT</a:t>
            </a:r>
          </a:p>
        </p:txBody>
      </p:sp>
    </p:spTree>
    <p:extLst>
      <p:ext uri="{BB962C8B-B14F-4D97-AF65-F5344CB8AC3E}">
        <p14:creationId xmlns:p14="http://schemas.microsoft.com/office/powerpoint/2010/main" val="267339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41601" y="556816"/>
            <a:ext cx="66688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8000" b="1" dirty="0">
                <a:solidFill>
                  <a:srgbClr val="FF0000"/>
                </a:solidFill>
              </a:rPr>
              <a:t>KHỞI ĐỘNG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63690"/>
            <a:ext cx="12263120" cy="439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944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0" y="0"/>
            <a:ext cx="4267200" cy="646323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lvl="1" algn="ctr"/>
            <a:r>
              <a:rPr lang="en-US" sz="3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P 001"/>
              </a:rPr>
              <a:t>QUAN SÁT MẪU</a:t>
            </a: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  <a:latin typeface="HP 001"/>
            </a:endParaRP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3465"/>
            <a:ext cx="12192000" cy="1922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54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89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hinh-nen-powerpoint-dep-nhat-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857250"/>
            <a:ext cx="9144000" cy="5143500"/>
          </a:xfrm>
          <a:prstGeom prst="rect">
            <a:avLst/>
          </a:prstGeom>
        </p:spPr>
      </p:pic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3048000" y="1657353"/>
            <a:ext cx="6045200" cy="1323439"/>
          </a:xfrm>
          <a:prstGeom prst="rect">
            <a:avLst/>
          </a:prstGeom>
          <a:solidFill>
            <a:srgbClr val="FFFF00"/>
          </a:solidFill>
          <a:ln w="12700" cap="sq">
            <a:solidFill>
              <a:srgbClr val="FF0066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8000"/>
          </a:p>
        </p:txBody>
      </p:sp>
      <p:sp>
        <p:nvSpPr>
          <p:cNvPr id="14" name="WordArt 15"/>
          <p:cNvSpPr>
            <a:spLocks noChangeArrowheads="1" noChangeShapeType="1" noTextEdit="1"/>
          </p:cNvSpPr>
          <p:nvPr/>
        </p:nvSpPr>
        <p:spPr bwMode="auto">
          <a:xfrm>
            <a:off x="3508375" y="1758556"/>
            <a:ext cx="5086350" cy="70723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kern="10" dirty="0">
                <a:ln w="19050" cap="sq">
                  <a:solidFill>
                    <a:srgbClr val="000099"/>
                  </a:solidFill>
                  <a:round/>
                  <a:headEnd type="none" w="sm" len="sm"/>
                  <a:tailEnd type="none" w="sm" len="sm"/>
                </a:ln>
                <a:solidFill>
                  <a:srgbClr val="CC33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VIẾT BẢNG CON</a:t>
            </a:r>
          </a:p>
        </p:txBody>
      </p:sp>
      <p:grpSp>
        <p:nvGrpSpPr>
          <p:cNvPr id="5" name="Group 9"/>
          <p:cNvGrpSpPr>
            <a:grpSpLocks/>
          </p:cNvGrpSpPr>
          <p:nvPr/>
        </p:nvGrpSpPr>
        <p:grpSpPr bwMode="auto">
          <a:xfrm>
            <a:off x="4133850" y="2959896"/>
            <a:ext cx="3898900" cy="2295525"/>
            <a:chOff x="1624" y="1384"/>
            <a:chExt cx="2456" cy="1928"/>
          </a:xfrm>
        </p:grpSpPr>
        <p:sp>
          <p:nvSpPr>
            <p:cNvPr id="18" name="Rectangle 10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624" y="1384"/>
              <a:ext cx="2456" cy="1928"/>
            </a:xfrm>
            <a:prstGeom prst="rect">
              <a:avLst/>
            </a:prstGeom>
            <a:solidFill>
              <a:srgbClr val="009900"/>
            </a:solidFill>
            <a:ln w="57150" cmpd="thinThick">
              <a:solidFill>
                <a:srgbClr val="CCFF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9600">
                <a:latin typeface="VNI-Times" pitchFamily="2" charset="0"/>
              </a:endParaRPr>
            </a:p>
          </p:txBody>
        </p:sp>
        <p:sp>
          <p:nvSpPr>
            <p:cNvPr id="19" name="Rectangle 11"/>
            <p:cNvSpPr>
              <a:spLocks noChangeArrowheads="1"/>
            </p:cNvSpPr>
            <p:nvPr/>
          </p:nvSpPr>
          <p:spPr bwMode="auto">
            <a:xfrm>
              <a:off x="2616" y="2488"/>
              <a:ext cx="528" cy="80"/>
            </a:xfrm>
            <a:prstGeom prst="rect">
              <a:avLst/>
            </a:prstGeom>
            <a:solidFill>
              <a:srgbClr val="CCFFFF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Rectangle 12"/>
            <p:cNvSpPr>
              <a:spLocks noChangeArrowheads="1"/>
            </p:cNvSpPr>
            <p:nvPr/>
          </p:nvSpPr>
          <p:spPr bwMode="auto">
            <a:xfrm rot="-1403113">
              <a:off x="2600" y="2184"/>
              <a:ext cx="528" cy="80"/>
            </a:xfrm>
            <a:prstGeom prst="rect">
              <a:avLst/>
            </a:prstGeom>
            <a:solidFill>
              <a:srgbClr val="CCFFFF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67744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848645"/>
            <a:ext cx="8991600" cy="5171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286000" y="2476792"/>
            <a:ext cx="3590078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l-GR" altLang="vi-VN" sz="13000" b="1" dirty="0" smtClean="0">
                <a:solidFill>
                  <a:schemeClr val="bg1"/>
                </a:solidFill>
                <a:latin typeface="HP001 4 hàng" panose="020B0603050302020204" pitchFamily="34" charset="-93"/>
              </a:rPr>
              <a:t>Θ</a:t>
            </a:r>
            <a:r>
              <a:rPr lang="en-US" altLang="vi-VN" sz="13000" b="1" dirty="0" err="1" smtClean="0">
                <a:solidFill>
                  <a:schemeClr val="bg1"/>
                </a:solidFill>
                <a:latin typeface="HP001 4 hàng" panose="020B0603050302020204" pitchFamily="34" charset="-93"/>
              </a:rPr>
              <a:t>łm</a:t>
            </a:r>
            <a:endParaRPr lang="en-US" altLang="vi-VN" sz="13000" b="1" dirty="0">
              <a:solidFill>
                <a:schemeClr val="bg1"/>
              </a:solidFill>
              <a:latin typeface="HP001 4 hàng" panose="020B0603050302020204" pitchFamily="34" charset="-93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307910" y="2476792"/>
            <a:ext cx="6267312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13000" b="1" dirty="0" smtClean="0">
                <a:solidFill>
                  <a:schemeClr val="bg1"/>
                </a:solidFill>
                <a:latin typeface="HP001 4 hàng" panose="020B0603050302020204" pitchFamily="34" charset="-93"/>
              </a:rPr>
              <a:t>d</a:t>
            </a:r>
            <a:r>
              <a:rPr lang="el-GR" altLang="vi-VN" sz="13000" b="1" dirty="0" smtClean="0">
                <a:solidFill>
                  <a:schemeClr val="bg1"/>
                </a:solidFill>
                <a:latin typeface="HP001 4 hàng" panose="020B0603050302020204" pitchFamily="34" charset="-93"/>
              </a:rPr>
              <a:t>Θ</a:t>
            </a:r>
            <a:r>
              <a:rPr lang="en-US" altLang="vi-VN" sz="13000" b="1" dirty="0" err="1" smtClean="0">
                <a:solidFill>
                  <a:schemeClr val="bg1"/>
                </a:solidFill>
                <a:latin typeface="HP001 4 hàng" panose="020B0603050302020204" pitchFamily="34" charset="-93"/>
              </a:rPr>
              <a:t>łm</a:t>
            </a:r>
            <a:endParaRPr lang="en-US" altLang="vi-VN" sz="13000" b="1" dirty="0">
              <a:solidFill>
                <a:schemeClr val="bg1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1122219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796124"/>
            <a:ext cx="8991600" cy="5171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863347" y="2445621"/>
            <a:ext cx="3276600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l-GR" altLang="vi-VN" sz="13000" b="1" dirty="0" smtClean="0">
                <a:solidFill>
                  <a:schemeClr val="bg1"/>
                </a:solidFill>
                <a:latin typeface="HP001 4 hàng" panose="020B0603050302020204" pitchFamily="34" charset="-93"/>
              </a:rPr>
              <a:t>ΐ</a:t>
            </a:r>
            <a:r>
              <a:rPr lang="en-US" altLang="vi-VN" sz="13000" b="1" dirty="0" err="1" smtClean="0">
                <a:solidFill>
                  <a:schemeClr val="bg1"/>
                </a:solidFill>
                <a:latin typeface="HP001 4 hàng" panose="020B0603050302020204" pitchFamily="34" charset="-93"/>
              </a:rPr>
              <a:t>Ǚm</a:t>
            </a:r>
            <a:endParaRPr lang="en-US" altLang="vi-VN" sz="13000" b="1" dirty="0">
              <a:solidFill>
                <a:schemeClr val="bg1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573017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848645"/>
            <a:ext cx="8991600" cy="5171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624420" y="2486357"/>
            <a:ext cx="8077200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l-GR" altLang="vi-VN" sz="13000" b="1" dirty="0" smtClean="0">
                <a:solidFill>
                  <a:schemeClr val="bg1"/>
                </a:solidFill>
                <a:latin typeface="HP001 4 hàng" panose="020B0603050302020204" pitchFamily="34" charset="-93"/>
              </a:rPr>
              <a:t>Θ</a:t>
            </a:r>
            <a:r>
              <a:rPr lang="en-US" altLang="vi-VN" sz="13000" b="1" dirty="0" err="1" smtClean="0">
                <a:solidFill>
                  <a:schemeClr val="bg1"/>
                </a:solidFill>
                <a:latin typeface="HP001 4 hàng" panose="020B0603050302020204" pitchFamily="34" charset="-93"/>
              </a:rPr>
              <a:t>łp</a:t>
            </a:r>
            <a:r>
              <a:rPr lang="en-US" altLang="vi-VN" sz="13000" b="1" dirty="0" smtClean="0">
                <a:solidFill>
                  <a:schemeClr val="bg1"/>
                </a:solidFill>
                <a:latin typeface="HP001 4 hàng" panose="020B0603050302020204" pitchFamily="34" charset="-93"/>
              </a:rPr>
              <a:t>  </a:t>
            </a:r>
            <a:r>
              <a:rPr lang="el-GR" altLang="vi-VN" sz="13000" b="1" dirty="0" smtClean="0">
                <a:solidFill>
                  <a:schemeClr val="bg1"/>
                </a:solidFill>
                <a:latin typeface="HP001 4 hàng" panose="020B0603050302020204" pitchFamily="34" charset="-93"/>
              </a:rPr>
              <a:t>κΘ</a:t>
            </a:r>
            <a:r>
              <a:rPr lang="en-US" altLang="vi-VN" sz="13000" b="1" dirty="0" err="1" smtClean="0">
                <a:solidFill>
                  <a:schemeClr val="bg1"/>
                </a:solidFill>
                <a:latin typeface="HP001 4 hàng" panose="020B0603050302020204" pitchFamily="34" charset="-93"/>
              </a:rPr>
              <a:t>Ğp</a:t>
            </a:r>
            <a:endParaRPr lang="en-US" altLang="vi-VN" sz="13000" b="1" dirty="0">
              <a:solidFill>
                <a:schemeClr val="bg1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38848571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7171" y="-1099457"/>
            <a:ext cx="14291615" cy="890889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791059" y="3024022"/>
            <a:ext cx="6390167" cy="21929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>
            <a:spAutoFit/>
          </a:bodyPr>
          <a:lstStyle/>
          <a:p>
            <a:pPr algn="ctr" defTabSz="685800">
              <a:defRPr/>
            </a:pPr>
            <a:r>
              <a:rPr lang="en-US" sz="13800" b="1" dirty="0" err="1">
                <a:ln w="22225">
                  <a:solidFill>
                    <a:srgbClr val="ED7D31">
                      <a:lumMod val="75000"/>
                    </a:srgbClr>
                  </a:solidFill>
                  <a:prstDash val="solid"/>
                </a:ln>
                <a:solidFill>
                  <a:srgbClr val="FFC000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13800" b="1" dirty="0">
                <a:ln w="22225">
                  <a:solidFill>
                    <a:srgbClr val="ED7D31">
                      <a:lumMod val="75000"/>
                    </a:srgbClr>
                  </a:solidFill>
                  <a:prstDash val="solid"/>
                </a:ln>
                <a:solidFill>
                  <a:srgbClr val="FFC000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800" b="1" dirty="0" err="1">
                <a:ln w="22225">
                  <a:solidFill>
                    <a:srgbClr val="ED7D31">
                      <a:lumMod val="75000"/>
                    </a:srgbClr>
                  </a:solidFill>
                  <a:prstDash val="solid"/>
                </a:ln>
                <a:solidFill>
                  <a:srgbClr val="FFC000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endParaRPr lang="en-US" sz="13800" b="1" dirty="0">
              <a:ln w="22225">
                <a:solidFill>
                  <a:srgbClr val="ED7D31">
                    <a:lumMod val="75000"/>
                  </a:srgbClr>
                </a:solidFill>
                <a:prstDash val="solid"/>
              </a:ln>
              <a:solidFill>
                <a:srgbClr val="FFC000">
                  <a:lumMod val="60000"/>
                  <a:lumOff val="4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205160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" b="-1"/>
          <a:stretch/>
        </p:blipFill>
        <p:spPr>
          <a:xfrm>
            <a:off x="9259410" y="0"/>
            <a:ext cx="2932590" cy="3200406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81" y="454664"/>
            <a:ext cx="7824639" cy="6294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053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3"/>
          <a:stretch/>
        </p:blipFill>
        <p:spPr>
          <a:xfrm>
            <a:off x="0" y="125046"/>
            <a:ext cx="12191999" cy="6732954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>
            <a:off x="5291015" y="2477477"/>
            <a:ext cx="208670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9667631" y="2922954"/>
            <a:ext cx="82061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2305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048000" y="177800"/>
            <a:ext cx="5525477" cy="1143000"/>
          </a:xfrm>
          <a:prstGeom prst="roundRect">
            <a:avLst/>
          </a:prstGeom>
          <a:solidFill>
            <a:srgbClr val="FFC000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i="1" dirty="0" err="1">
                <a:solidFill>
                  <a:schemeClr val="tx1"/>
                </a:solidFill>
              </a:rPr>
              <a:t>Luyện</a:t>
            </a:r>
            <a:r>
              <a:rPr lang="en-US" sz="7200" i="1" dirty="0">
                <a:solidFill>
                  <a:schemeClr val="tx1"/>
                </a:solidFill>
              </a:rPr>
              <a:t> </a:t>
            </a:r>
            <a:r>
              <a:rPr lang="en-US" sz="7200" i="1" dirty="0" err="1">
                <a:solidFill>
                  <a:schemeClr val="tx1"/>
                </a:solidFill>
              </a:rPr>
              <a:t>đọc</a:t>
            </a:r>
            <a:r>
              <a:rPr lang="en-US" sz="7200" i="1" dirty="0">
                <a:solidFill>
                  <a:schemeClr val="tx1"/>
                </a:solidFill>
              </a:rPr>
              <a:t> </a:t>
            </a:r>
            <a:r>
              <a:rPr lang="en-US" sz="7200" i="1" dirty="0" err="1">
                <a:solidFill>
                  <a:schemeClr val="tx1"/>
                </a:solidFill>
              </a:rPr>
              <a:t>từ</a:t>
            </a:r>
            <a:r>
              <a:rPr lang="en-US" sz="7200" i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1281723" y="2004305"/>
            <a:ext cx="4470400" cy="838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67" i="1" dirty="0" err="1">
                <a:solidFill>
                  <a:schemeClr val="tx1"/>
                </a:solidFill>
              </a:rPr>
              <a:t>n</a:t>
            </a:r>
            <a:r>
              <a:rPr lang="en-US" sz="5867" i="1" dirty="0" err="1" smtClean="0">
                <a:solidFill>
                  <a:schemeClr val="tx1"/>
                </a:solidFill>
              </a:rPr>
              <a:t>ằm</a:t>
            </a:r>
            <a:r>
              <a:rPr lang="en-US" sz="5867" i="1" dirty="0" smtClean="0">
                <a:solidFill>
                  <a:schemeClr val="tx1"/>
                </a:solidFill>
              </a:rPr>
              <a:t> </a:t>
            </a:r>
            <a:r>
              <a:rPr lang="en-US" sz="5867" i="1" dirty="0" err="1" smtClean="0">
                <a:solidFill>
                  <a:schemeClr val="tx1"/>
                </a:solidFill>
              </a:rPr>
              <a:t>mơ</a:t>
            </a:r>
            <a:endParaRPr lang="en-US" sz="5867" i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3908" y="5221874"/>
            <a:ext cx="4470400" cy="838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67" i="1" dirty="0" err="1">
                <a:solidFill>
                  <a:schemeClr val="tx1"/>
                </a:solidFill>
              </a:rPr>
              <a:t>k</a:t>
            </a:r>
            <a:r>
              <a:rPr lang="en-US" sz="5867" i="1" dirty="0" err="1" smtClean="0">
                <a:solidFill>
                  <a:schemeClr val="tx1"/>
                </a:solidFill>
              </a:rPr>
              <a:t>he</a:t>
            </a:r>
            <a:r>
              <a:rPr lang="en-US" sz="5867" i="1" dirty="0" smtClean="0">
                <a:solidFill>
                  <a:schemeClr val="tx1"/>
                </a:solidFill>
              </a:rPr>
              <a:t> </a:t>
            </a:r>
            <a:r>
              <a:rPr lang="en-US" sz="5867" i="1" dirty="0" err="1" smtClean="0">
                <a:solidFill>
                  <a:schemeClr val="tx1"/>
                </a:solidFill>
              </a:rPr>
              <a:t>khẽ</a:t>
            </a:r>
            <a:endParaRPr lang="en-US" sz="5867" i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89969" y="2101498"/>
            <a:ext cx="4470400" cy="838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67" i="1" dirty="0" err="1">
                <a:solidFill>
                  <a:schemeClr val="tx1"/>
                </a:solidFill>
              </a:rPr>
              <a:t>b</a:t>
            </a:r>
            <a:r>
              <a:rPr lang="en-US" sz="5867" i="1" dirty="0" err="1" smtClean="0">
                <a:solidFill>
                  <a:schemeClr val="tx1"/>
                </a:solidFill>
              </a:rPr>
              <a:t>ị</a:t>
            </a:r>
            <a:r>
              <a:rPr lang="en-US" sz="5867" i="1" dirty="0" smtClean="0">
                <a:solidFill>
                  <a:schemeClr val="tx1"/>
                </a:solidFill>
              </a:rPr>
              <a:t> </a:t>
            </a:r>
            <a:r>
              <a:rPr lang="en-US" sz="5867" i="1" dirty="0" err="1" smtClean="0">
                <a:solidFill>
                  <a:schemeClr val="tx1"/>
                </a:solidFill>
              </a:rPr>
              <a:t>quạ</a:t>
            </a:r>
            <a:r>
              <a:rPr lang="en-US" sz="5867" i="1" dirty="0" smtClean="0">
                <a:solidFill>
                  <a:schemeClr val="tx1"/>
                </a:solidFill>
              </a:rPr>
              <a:t> </a:t>
            </a:r>
            <a:r>
              <a:rPr lang="en-US" sz="5867" i="1" dirty="0" err="1" smtClean="0">
                <a:solidFill>
                  <a:schemeClr val="tx1"/>
                </a:solidFill>
              </a:rPr>
              <a:t>cắp</a:t>
            </a:r>
            <a:endParaRPr lang="en-US" sz="5867" i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689969" y="3661686"/>
            <a:ext cx="4470400" cy="838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67" i="1" dirty="0" err="1" smtClean="0">
                <a:solidFill>
                  <a:schemeClr val="tx1"/>
                </a:solidFill>
              </a:rPr>
              <a:t>êm</a:t>
            </a:r>
            <a:r>
              <a:rPr lang="en-US" sz="5867" i="1" dirty="0" smtClean="0">
                <a:solidFill>
                  <a:schemeClr val="tx1"/>
                </a:solidFill>
              </a:rPr>
              <a:t> </a:t>
            </a:r>
            <a:r>
              <a:rPr lang="en-US" sz="5867" i="1" dirty="0" err="1" smtClean="0">
                <a:solidFill>
                  <a:schemeClr val="tx1"/>
                </a:solidFill>
              </a:rPr>
              <a:t>quá</a:t>
            </a:r>
            <a:endParaRPr lang="en-US" sz="5867" i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94154" y="3661686"/>
            <a:ext cx="4470400" cy="838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67" i="1" dirty="0" err="1">
                <a:solidFill>
                  <a:schemeClr val="tx1"/>
                </a:solidFill>
              </a:rPr>
              <a:t>c</a:t>
            </a:r>
            <a:r>
              <a:rPr lang="en-US" sz="5867" i="1" dirty="0" err="1" smtClean="0">
                <a:solidFill>
                  <a:schemeClr val="tx1"/>
                </a:solidFill>
              </a:rPr>
              <a:t>hiêm</a:t>
            </a:r>
            <a:r>
              <a:rPr lang="en-US" sz="5867" i="1" dirty="0" smtClean="0">
                <a:solidFill>
                  <a:schemeClr val="tx1"/>
                </a:solidFill>
              </a:rPr>
              <a:t> </a:t>
            </a:r>
            <a:r>
              <a:rPr lang="en-US" sz="5867" i="1" dirty="0" err="1" smtClean="0">
                <a:solidFill>
                  <a:schemeClr val="tx1"/>
                </a:solidFill>
              </a:rPr>
              <a:t>chiếp</a:t>
            </a:r>
            <a:endParaRPr lang="en-US" sz="5867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245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5" y="423863"/>
            <a:ext cx="9905999" cy="5791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28360" y="4117118"/>
            <a:ext cx="2451361" cy="2591602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793026" y="1297147"/>
            <a:ext cx="948599" cy="1048562"/>
            <a:chOff x="2341807" y="722423"/>
            <a:chExt cx="1167507" cy="104856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5989" y="722423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9" name="TextBox 8"/>
            <p:cNvSpPr txBox="1"/>
            <p:nvPr/>
          </p:nvSpPr>
          <p:spPr>
            <a:xfrm>
              <a:off x="2341807" y="1001415"/>
              <a:ext cx="1167507" cy="7695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1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1</a:t>
              </a:r>
              <a:endParaRPr lang="es-ES" sz="2800" dirty="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4267326" y="4385825"/>
            <a:ext cx="6146446" cy="59246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r>
              <a:rPr lang="vi-VN" sz="3250" dirty="0">
                <a:latin typeface="HP 001"/>
              </a:rPr>
              <a:t>Chú bìm bịp, cứ “ íp bịp, íp bịp”.</a:t>
            </a:r>
            <a:endParaRPr lang="es-ES" sz="3250" dirty="0">
              <a:latin typeface="HP 001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921175" y="3144336"/>
            <a:ext cx="948599" cy="1048562"/>
            <a:chOff x="5632842" y="2105111"/>
            <a:chExt cx="1167507" cy="104856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07024" y="2105111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TextBox 12"/>
            <p:cNvSpPr txBox="1"/>
            <p:nvPr/>
          </p:nvSpPr>
          <p:spPr>
            <a:xfrm>
              <a:off x="5632842" y="2384103"/>
              <a:ext cx="1167507" cy="7695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1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2</a:t>
              </a:r>
              <a:endParaRPr lang="es-ES" sz="2800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993128" y="2839196"/>
            <a:ext cx="948599" cy="1048562"/>
            <a:chOff x="1559230" y="2459387"/>
            <a:chExt cx="1167507" cy="104856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6" name="TextBox 15"/>
            <p:cNvSpPr txBox="1"/>
            <p:nvPr/>
          </p:nvSpPr>
          <p:spPr>
            <a:xfrm>
              <a:off x="1559230" y="2738379"/>
              <a:ext cx="1167507" cy="7695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1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3</a:t>
              </a:r>
              <a:endParaRPr lang="es-ES" sz="2800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147405" y="1436642"/>
            <a:ext cx="948599" cy="1048562"/>
            <a:chOff x="1559230" y="2459387"/>
            <a:chExt cx="1167507" cy="1048561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9" name="TextBox 18"/>
            <p:cNvSpPr txBox="1"/>
            <p:nvPr/>
          </p:nvSpPr>
          <p:spPr>
            <a:xfrm>
              <a:off x="1559230" y="2738379"/>
              <a:ext cx="1167507" cy="7695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1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4</a:t>
              </a:r>
              <a:endParaRPr lang="es-ES" sz="2800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032850" y="2380907"/>
            <a:ext cx="948599" cy="1048562"/>
            <a:chOff x="1559230" y="2459387"/>
            <a:chExt cx="1167507" cy="1048561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2" name="TextBox 21"/>
            <p:cNvSpPr txBox="1"/>
            <p:nvPr/>
          </p:nvSpPr>
          <p:spPr>
            <a:xfrm>
              <a:off x="1559230" y="2738379"/>
              <a:ext cx="1167507" cy="7695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1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5</a:t>
              </a:r>
              <a:endParaRPr lang="es-ES" sz="2800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732813" y="2380907"/>
            <a:ext cx="948599" cy="1048562"/>
            <a:chOff x="1559230" y="2459387"/>
            <a:chExt cx="1167507" cy="1048561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5" name="TextBox 24"/>
            <p:cNvSpPr txBox="1"/>
            <p:nvPr/>
          </p:nvSpPr>
          <p:spPr>
            <a:xfrm>
              <a:off x="1559230" y="2738379"/>
              <a:ext cx="1167507" cy="7695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1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6</a:t>
              </a:r>
              <a:endParaRPr lang="es-ES" sz="2800" dirty="0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4661309" y="4414145"/>
            <a:ext cx="5725839" cy="59246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r>
              <a:rPr lang="vi-VN" sz="3250" dirty="0">
                <a:latin typeface="HP 001"/>
              </a:rPr>
              <a:t>Ở thị xã, rì rầm ô tô, xe lửa.</a:t>
            </a:r>
            <a:endParaRPr lang="es-ES" sz="3250" dirty="0">
              <a:latin typeface="HP 001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654234" y="1447378"/>
            <a:ext cx="999776" cy="1026962"/>
          </a:xfrm>
          <a:prstGeom prst="ellipse">
            <a:avLst/>
          </a:prstGeom>
          <a:solidFill>
            <a:srgbClr val="FFC000"/>
          </a:solidFill>
          <a:ln>
            <a:solidFill>
              <a:srgbClr val="F4A9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8364253" y="4387375"/>
            <a:ext cx="2049518" cy="59246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vi-VN" sz="3250" dirty="0">
                <a:latin typeface=".VnAvant" pitchFamily="34" charset="0"/>
              </a:rPr>
              <a:t>l</a:t>
            </a:r>
            <a:r>
              <a:rPr lang="vi-VN" sz="3250" dirty="0">
                <a:latin typeface=".VnAvant" pitchFamily="34" charset="0"/>
              </a:rPr>
              <a:t>ỗ lim</a:t>
            </a:r>
            <a:endParaRPr lang="es-ES" sz="3250" dirty="0">
              <a:latin typeface=".VnAvant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575328" y="4385825"/>
            <a:ext cx="3838444" cy="59246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r>
              <a:rPr lang="vi-VN" sz="3250" dirty="0">
                <a:latin typeface="HP 001"/>
              </a:rPr>
              <a:t>Ở quê quả là êm ả.</a:t>
            </a:r>
            <a:endParaRPr lang="es-ES" sz="3250" dirty="0">
              <a:latin typeface="HP 001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287398" y="4385825"/>
            <a:ext cx="2126375" cy="59246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vi-VN" sz="3250" dirty="0">
                <a:latin typeface="HP 001"/>
              </a:rPr>
              <a:t>l</a:t>
            </a:r>
            <a:r>
              <a:rPr lang="vi-VN" sz="3250" dirty="0">
                <a:latin typeface="HP 001"/>
              </a:rPr>
              <a:t>im dim</a:t>
            </a:r>
            <a:endParaRPr lang="es-ES" sz="3250" dirty="0">
              <a:latin typeface="HP 001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603909" y="4405255"/>
            <a:ext cx="1809862" cy="59246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r>
              <a:rPr lang="vi-VN" sz="3250" dirty="0">
                <a:latin typeface="HP 001"/>
              </a:rPr>
              <a:t> quả tim</a:t>
            </a:r>
            <a:endParaRPr lang="es-ES" sz="3250" dirty="0">
              <a:latin typeface="HP 001"/>
            </a:endParaRPr>
          </a:p>
        </p:txBody>
      </p:sp>
      <p:pic>
        <p:nvPicPr>
          <p:cNvPr id="2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80207" y="498499"/>
            <a:ext cx="395982" cy="487363"/>
          </a:xfrm>
          <a:prstGeom prst="rect">
            <a:avLst/>
          </a:prstGeom>
        </p:spPr>
      </p:pic>
      <p:pic>
        <p:nvPicPr>
          <p:cNvPr id="33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80208" y="1192962"/>
            <a:ext cx="395982" cy="487363"/>
          </a:xfrm>
          <a:prstGeom prst="rect">
            <a:avLst/>
          </a:prstGeom>
        </p:spPr>
      </p:pic>
      <p:pic>
        <p:nvPicPr>
          <p:cNvPr id="34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80208" y="1717179"/>
            <a:ext cx="395982" cy="487363"/>
          </a:xfrm>
          <a:prstGeom prst="rect">
            <a:avLst/>
          </a:prstGeom>
        </p:spPr>
      </p:pic>
      <p:pic>
        <p:nvPicPr>
          <p:cNvPr id="35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254248" y="2187439"/>
            <a:ext cx="395982" cy="487363"/>
          </a:xfrm>
          <a:prstGeom prst="rect">
            <a:avLst/>
          </a:prstGeom>
        </p:spPr>
      </p:pic>
      <p:pic>
        <p:nvPicPr>
          <p:cNvPr id="36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278885" y="2674802"/>
            <a:ext cx="395982" cy="487363"/>
          </a:xfrm>
          <a:prstGeom prst="rect">
            <a:avLst/>
          </a:prstGeom>
        </p:spPr>
      </p:pic>
      <p:pic>
        <p:nvPicPr>
          <p:cNvPr id="37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278885" y="3167059"/>
            <a:ext cx="395982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630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-0.03217 L -0.06215 0.54051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42" y="28634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3448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85185E-6 L -0.23906 0.26504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62" y="13241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34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22222E-6 L -0.01285 0.29861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2" y="14931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3448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7 -0.01921 L -0.27778 0.50602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2" y="26250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3448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9758E-6 -3.7037E-6 L -0.05883 0.38519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42" y="19259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3448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0.00139 L -0.28993 0.375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97" y="18819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3448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audio>
              <p:cMediaNode vol="8000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  <p:bldLst>
      <p:bldP spid="10" grpId="0" animBg="1"/>
      <p:bldP spid="10" grpId="1" animBg="1"/>
      <p:bldP spid="26" grpId="0" animBg="1"/>
      <p:bldP spid="26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50458" cy="31597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160" y="3082730"/>
            <a:ext cx="4612640" cy="3720126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0" y="646332"/>
            <a:ext cx="343877" cy="32824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 smtClean="0">
                <a:solidFill>
                  <a:srgbClr val="FF0000"/>
                </a:solidFill>
              </a:rPr>
              <a:t>1</a:t>
            </a:r>
            <a:endParaRPr lang="vi-VN" b="1" dirty="0">
              <a:solidFill>
                <a:srgbClr val="FF0000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0" y="1574800"/>
            <a:ext cx="343877" cy="32824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2</a:t>
            </a:r>
            <a:endParaRPr lang="vi-VN" b="1" dirty="0">
              <a:solidFill>
                <a:srgbClr val="FF00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3355145" y="1574800"/>
            <a:ext cx="343877" cy="32824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3</a:t>
            </a:r>
            <a:endParaRPr lang="vi-VN" b="1" dirty="0">
              <a:solidFill>
                <a:srgbClr val="FF00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0" y="2303757"/>
            <a:ext cx="343877" cy="32824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4</a:t>
            </a:r>
            <a:endParaRPr lang="vi-VN" b="1" dirty="0">
              <a:solidFill>
                <a:srgbClr val="FF000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3893625" y="2303757"/>
            <a:ext cx="343877" cy="32824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5</a:t>
            </a:r>
            <a:endParaRPr lang="vi-VN" b="1" dirty="0">
              <a:solidFill>
                <a:srgbClr val="FF0000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7327705" y="2303757"/>
            <a:ext cx="343877" cy="32824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6</a:t>
            </a:r>
            <a:endParaRPr lang="vi-VN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644691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573D44AD-271C-458B-A124-65B88E346403}"/>
              </a:ext>
            </a:extLst>
          </p:cNvPr>
          <p:cNvSpPr/>
          <p:nvPr/>
        </p:nvSpPr>
        <p:spPr>
          <a:xfrm>
            <a:off x="11447794" y="6276558"/>
            <a:ext cx="2600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Quicksand" pitchFamily="2" charset="0"/>
              </a:rPr>
              <a:t>1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772041" y="334035"/>
            <a:ext cx="5347286" cy="85648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i="1" dirty="0" err="1">
                <a:solidFill>
                  <a:schemeClr val="tx1"/>
                </a:solidFill>
              </a:rPr>
              <a:t>Luyện</a:t>
            </a:r>
            <a:r>
              <a:rPr lang="en-US" sz="6600" i="1" dirty="0">
                <a:solidFill>
                  <a:schemeClr val="tx1"/>
                </a:solidFill>
              </a:rPr>
              <a:t> </a:t>
            </a:r>
            <a:r>
              <a:rPr lang="en-US" sz="6600" i="1" dirty="0" err="1">
                <a:solidFill>
                  <a:schemeClr val="tx1"/>
                </a:solidFill>
              </a:rPr>
              <a:t>đọc</a:t>
            </a:r>
            <a:r>
              <a:rPr lang="en-US" sz="6600" i="1" dirty="0">
                <a:solidFill>
                  <a:schemeClr val="tx1"/>
                </a:solidFill>
              </a:rPr>
              <a:t> </a:t>
            </a:r>
            <a:r>
              <a:rPr lang="en-US" sz="6600" i="1" dirty="0" err="1" smtClean="0">
                <a:solidFill>
                  <a:schemeClr val="tx1"/>
                </a:solidFill>
              </a:rPr>
              <a:t>câu</a:t>
            </a:r>
            <a:r>
              <a:rPr lang="en-US" sz="6600" i="1" dirty="0" smtClean="0">
                <a:solidFill>
                  <a:schemeClr val="tx1"/>
                </a:solidFill>
              </a:rPr>
              <a:t> </a:t>
            </a:r>
            <a:endParaRPr lang="en-US" sz="6600" i="1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20801" y="2622715"/>
            <a:ext cx="9927882" cy="830997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b="1" i="1" dirty="0" err="1" smtClean="0">
                <a:solidFill>
                  <a:srgbClr val="00B050"/>
                </a:solidFill>
                <a:latin typeface="+mj-lt"/>
              </a:rPr>
              <a:t>Trưa</a:t>
            </a:r>
            <a:r>
              <a:rPr lang="en-US" sz="4800" b="1" i="1" dirty="0" smtClean="0">
                <a:solidFill>
                  <a:srgbClr val="00B050"/>
                </a:solidFill>
                <a:latin typeface="+mj-lt"/>
              </a:rPr>
              <a:t> </a:t>
            </a:r>
            <a:r>
              <a:rPr lang="en-US" sz="4800" b="1" i="1" dirty="0" err="1" smtClean="0">
                <a:solidFill>
                  <a:srgbClr val="00B050"/>
                </a:solidFill>
                <a:latin typeface="+mj-lt"/>
              </a:rPr>
              <a:t>hè</a:t>
            </a:r>
            <a:r>
              <a:rPr lang="en-US" sz="4800" b="1" i="1" dirty="0" smtClean="0">
                <a:solidFill>
                  <a:srgbClr val="00B050"/>
                </a:solidFill>
                <a:latin typeface="+mj-lt"/>
              </a:rPr>
              <a:t>, </a:t>
            </a:r>
            <a:r>
              <a:rPr lang="en-US" sz="4800" b="1" i="1" dirty="0" err="1" smtClean="0">
                <a:solidFill>
                  <a:srgbClr val="00B050"/>
                </a:solidFill>
                <a:latin typeface="+mj-lt"/>
              </a:rPr>
              <a:t>gà</a:t>
            </a:r>
            <a:r>
              <a:rPr lang="en-US" sz="4800" b="1" i="1" dirty="0" smtClean="0">
                <a:solidFill>
                  <a:srgbClr val="00B050"/>
                </a:solidFill>
                <a:latin typeface="+mj-lt"/>
              </a:rPr>
              <a:t> </a:t>
            </a:r>
            <a:r>
              <a:rPr lang="en-US" sz="4800" b="1" i="1" dirty="0" err="1" smtClean="0">
                <a:solidFill>
                  <a:srgbClr val="00B050"/>
                </a:solidFill>
                <a:latin typeface="+mj-lt"/>
              </a:rPr>
              <a:t>nhí</a:t>
            </a:r>
            <a:r>
              <a:rPr lang="en-US" sz="4800" b="1" i="1" dirty="0" smtClean="0">
                <a:solidFill>
                  <a:srgbClr val="00B050"/>
                </a:solidFill>
                <a:latin typeface="+mj-lt"/>
              </a:rPr>
              <a:t> </a:t>
            </a:r>
            <a:r>
              <a:rPr lang="en-US" sz="4800" b="1" i="1" dirty="0" err="1" smtClean="0">
                <a:solidFill>
                  <a:srgbClr val="00B050"/>
                </a:solidFill>
                <a:latin typeface="+mj-lt"/>
              </a:rPr>
              <a:t>nằm</a:t>
            </a:r>
            <a:r>
              <a:rPr lang="en-US" sz="4800" b="1" i="1" dirty="0" smtClean="0">
                <a:solidFill>
                  <a:srgbClr val="00B050"/>
                </a:solidFill>
                <a:latin typeface="+mj-lt"/>
              </a:rPr>
              <a:t> </a:t>
            </a:r>
            <a:r>
              <a:rPr lang="en-US" sz="4800" b="1" i="1" dirty="0" err="1" smtClean="0">
                <a:solidFill>
                  <a:srgbClr val="00B050"/>
                </a:solidFill>
                <a:latin typeface="+mj-lt"/>
              </a:rPr>
              <a:t>mơ</a:t>
            </a:r>
            <a:r>
              <a:rPr lang="en-US" sz="4800" b="1" i="1" dirty="0" smtClean="0">
                <a:solidFill>
                  <a:srgbClr val="00B050"/>
                </a:solidFill>
                <a:latin typeface="+mj-lt"/>
              </a:rPr>
              <a:t> </a:t>
            </a:r>
            <a:r>
              <a:rPr lang="en-US" sz="4800" b="1" i="1" dirty="0" err="1" smtClean="0">
                <a:solidFill>
                  <a:srgbClr val="00B050"/>
                </a:solidFill>
                <a:latin typeface="+mj-lt"/>
              </a:rPr>
              <a:t>bị</a:t>
            </a:r>
            <a:r>
              <a:rPr lang="en-US" sz="4800" b="1" i="1" dirty="0" smtClean="0">
                <a:solidFill>
                  <a:srgbClr val="00B050"/>
                </a:solidFill>
                <a:latin typeface="+mj-lt"/>
              </a:rPr>
              <a:t> </a:t>
            </a:r>
            <a:r>
              <a:rPr lang="en-US" sz="4800" b="1" i="1" dirty="0" err="1" smtClean="0">
                <a:solidFill>
                  <a:srgbClr val="00B050"/>
                </a:solidFill>
                <a:latin typeface="+mj-lt"/>
              </a:rPr>
              <a:t>quạ</a:t>
            </a:r>
            <a:r>
              <a:rPr lang="en-US" sz="4800" b="1" i="1" dirty="0" smtClean="0">
                <a:solidFill>
                  <a:srgbClr val="00B050"/>
                </a:solidFill>
                <a:latin typeface="+mj-lt"/>
              </a:rPr>
              <a:t> </a:t>
            </a:r>
            <a:r>
              <a:rPr lang="en-US" sz="4800" b="1" i="1" dirty="0" err="1" smtClean="0">
                <a:solidFill>
                  <a:srgbClr val="00B050"/>
                </a:solidFill>
                <a:latin typeface="+mj-lt"/>
              </a:rPr>
              <a:t>cắp</a:t>
            </a:r>
            <a:r>
              <a:rPr lang="en-US" sz="4800" b="1" i="1" dirty="0" smtClean="0">
                <a:solidFill>
                  <a:srgbClr val="00B050"/>
                </a:solidFill>
                <a:latin typeface="+mj-lt"/>
              </a:rPr>
              <a:t> </a:t>
            </a:r>
            <a:r>
              <a:rPr lang="en-US" sz="4800" b="1" i="1" dirty="0" err="1" smtClean="0">
                <a:solidFill>
                  <a:srgbClr val="00B050"/>
                </a:solidFill>
                <a:latin typeface="+mj-lt"/>
              </a:rPr>
              <a:t>đi</a:t>
            </a:r>
            <a:r>
              <a:rPr lang="en-US" sz="4800" b="1" i="1" dirty="0" smtClean="0">
                <a:solidFill>
                  <a:srgbClr val="00B050"/>
                </a:solidFill>
                <a:latin typeface="+mj-lt"/>
              </a:rPr>
              <a:t>.</a:t>
            </a:r>
            <a:endParaRPr lang="vi-VN" sz="4800" b="1" i="1" dirty="0">
              <a:solidFill>
                <a:srgbClr val="00B050"/>
              </a:solidFill>
              <a:latin typeface="+mj-lt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3548185" y="2715049"/>
            <a:ext cx="117231" cy="64633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11050872" y="2713479"/>
            <a:ext cx="117231" cy="64633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11190067" y="2713480"/>
            <a:ext cx="117231" cy="64633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3972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50458" cy="31597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160" y="3082730"/>
            <a:ext cx="4612640" cy="3720126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0" y="646332"/>
            <a:ext cx="343877" cy="32824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 smtClean="0">
                <a:solidFill>
                  <a:srgbClr val="FF0000"/>
                </a:solidFill>
              </a:rPr>
              <a:t>1</a:t>
            </a:r>
            <a:endParaRPr lang="vi-VN" b="1" dirty="0">
              <a:solidFill>
                <a:srgbClr val="FF0000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0" y="1574800"/>
            <a:ext cx="343877" cy="32824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2</a:t>
            </a:r>
            <a:endParaRPr lang="vi-VN" b="1" dirty="0">
              <a:solidFill>
                <a:srgbClr val="FF00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3355145" y="1574800"/>
            <a:ext cx="343877" cy="32824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3</a:t>
            </a:r>
            <a:endParaRPr lang="vi-VN" b="1" dirty="0">
              <a:solidFill>
                <a:srgbClr val="FF00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0" y="2303757"/>
            <a:ext cx="343877" cy="32824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4</a:t>
            </a:r>
            <a:endParaRPr lang="vi-VN" b="1" dirty="0">
              <a:solidFill>
                <a:srgbClr val="FF000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3893625" y="2303757"/>
            <a:ext cx="343877" cy="32824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5</a:t>
            </a:r>
            <a:endParaRPr lang="vi-VN" b="1" dirty="0">
              <a:solidFill>
                <a:srgbClr val="FF0000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7327705" y="2303757"/>
            <a:ext cx="343877" cy="32824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6</a:t>
            </a:r>
            <a:endParaRPr lang="vi-VN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281328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84" y="140677"/>
            <a:ext cx="1712256" cy="1127559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1783977" y="8834"/>
            <a:ext cx="4007224" cy="857250"/>
          </a:xfrm>
          <a:prstGeom prst="roundRect">
            <a:avLst/>
          </a:prstGeom>
          <a:solidFill>
            <a:srgbClr val="FFCD2D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i="1" dirty="0" err="1">
                <a:solidFill>
                  <a:schemeClr val="tx1"/>
                </a:solidFill>
                <a:latin typeface="HP 001"/>
              </a:rPr>
              <a:t>Luyện</a:t>
            </a:r>
            <a:r>
              <a:rPr lang="en-US" sz="4000" i="1" dirty="0">
                <a:solidFill>
                  <a:schemeClr val="tx1"/>
                </a:solidFill>
                <a:latin typeface="HP 001"/>
              </a:rPr>
              <a:t> </a:t>
            </a:r>
            <a:r>
              <a:rPr lang="en-US" sz="4000" i="1" dirty="0" err="1">
                <a:solidFill>
                  <a:schemeClr val="tx1"/>
                </a:solidFill>
                <a:latin typeface="HP 001"/>
              </a:rPr>
              <a:t>đọc</a:t>
            </a:r>
            <a:r>
              <a:rPr lang="en-US" sz="4000" i="1" dirty="0">
                <a:solidFill>
                  <a:schemeClr val="tx1"/>
                </a:solidFill>
                <a:latin typeface="HP 001"/>
              </a:rPr>
              <a:t> </a:t>
            </a:r>
            <a:r>
              <a:rPr lang="en-US" sz="4000" i="1" dirty="0" err="1" smtClean="0">
                <a:solidFill>
                  <a:schemeClr val="tx1"/>
                </a:solidFill>
                <a:latin typeface="HP 001"/>
              </a:rPr>
              <a:t>bài</a:t>
            </a:r>
            <a:r>
              <a:rPr lang="en-US" sz="4000" i="1" dirty="0" smtClean="0">
                <a:solidFill>
                  <a:schemeClr val="tx1"/>
                </a:solidFill>
                <a:latin typeface="HP 001"/>
              </a:rPr>
              <a:t> </a:t>
            </a:r>
            <a:endParaRPr lang="en-US" sz="4000" i="1" dirty="0">
              <a:solidFill>
                <a:schemeClr val="tx1"/>
              </a:solidFill>
              <a:latin typeface="HP 001"/>
            </a:endParaRPr>
          </a:p>
        </p:txBody>
      </p:sp>
      <p:sp>
        <p:nvSpPr>
          <p:cNvPr id="7" name="TextBox 20"/>
          <p:cNvSpPr txBox="1"/>
          <p:nvPr/>
        </p:nvSpPr>
        <p:spPr>
          <a:xfrm>
            <a:off x="2979447" y="1115145"/>
            <a:ext cx="56235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5400" b="1" dirty="0" smtClean="0">
                <a:solidFill>
                  <a:srgbClr val="FF0000"/>
                </a:solidFill>
                <a:latin typeface="HP 001"/>
              </a:rPr>
              <a:t> Gà nhí nằm mơ</a:t>
            </a:r>
            <a:endParaRPr lang="vi-VN" sz="5400" b="1" dirty="0">
              <a:solidFill>
                <a:srgbClr val="FF0000"/>
              </a:solidFill>
              <a:latin typeface="HP 001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1470" y="1885383"/>
            <a:ext cx="12192000" cy="494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54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vi-VN" sz="5400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Trưa hè, gà nhí nằm mơ bị quạ cắp đi.</a:t>
            </a:r>
          </a:p>
          <a:p>
            <a:pPr>
              <a:lnSpc>
                <a:spcPct val="150000"/>
              </a:lnSpc>
            </a:pPr>
            <a:r>
              <a:rPr lang="vi-VN" sz="5400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Gà nhí sợ quá. Nó “ chiêm chiếp” ầm ì.</a:t>
            </a:r>
          </a:p>
          <a:p>
            <a:pPr>
              <a:lnSpc>
                <a:spcPct val="150000"/>
              </a:lnSpc>
            </a:pPr>
            <a:r>
              <a:rPr lang="vi-VN" sz="5400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Gà mẹ khe khẽ ru. Mẹ ru êm quá. Gà nhí ngủ thiếp đi.</a:t>
            </a:r>
            <a:endParaRPr lang="vi-VN" sz="5400"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40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A_图片 6">
            <a:extLst>
              <a:ext uri="{FF2B5EF4-FFF2-40B4-BE49-F238E27FC236}">
                <a16:creationId xmlns="" xmlns:a16="http://schemas.microsoft.com/office/drawing/2014/main" id="{91496B80-1B57-496D-94B4-06CDB715269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62" r="9742" b="11258"/>
          <a:stretch/>
        </p:blipFill>
        <p:spPr>
          <a:xfrm>
            <a:off x="2188030" y="1968738"/>
            <a:ext cx="6760029" cy="3730212"/>
          </a:xfrm>
          <a:prstGeom prst="rect">
            <a:avLst/>
          </a:prstGeom>
        </p:spPr>
      </p:pic>
      <p:pic>
        <p:nvPicPr>
          <p:cNvPr id="8" name="图片 37">
            <a:extLst>
              <a:ext uri="{FF2B5EF4-FFF2-40B4-BE49-F238E27FC236}">
                <a16:creationId xmlns="" xmlns:a16="http://schemas.microsoft.com/office/drawing/2014/main" id="{CA51BFDD-7EB2-41C7-B1D2-9A78363AE09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8442" y="688621"/>
            <a:ext cx="1539558" cy="1691233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grpSp>
        <p:nvGrpSpPr>
          <p:cNvPr id="10" name="组合 23"/>
          <p:cNvGrpSpPr/>
          <p:nvPr/>
        </p:nvGrpSpPr>
        <p:grpSpPr>
          <a:xfrm>
            <a:off x="45682" y="6026828"/>
            <a:ext cx="12146318" cy="842522"/>
            <a:chOff x="-17585" y="5729324"/>
            <a:chExt cx="12203723" cy="1123362"/>
          </a:xfrm>
        </p:grpSpPr>
        <p:pic>
          <p:nvPicPr>
            <p:cNvPr id="11" name="图片 24"/>
            <p:cNvPicPr>
              <a:picLocks noChangeAspect="1"/>
            </p:cNvPicPr>
            <p:nvPr/>
          </p:nvPicPr>
          <p:blipFill rotWithShape="1">
            <a:blip r:embed="rId7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12" name="图片 25"/>
            <p:cNvPicPr>
              <a:picLocks noChangeAspect="1"/>
            </p:cNvPicPr>
            <p:nvPr/>
          </p:nvPicPr>
          <p:blipFill rotWithShape="1">
            <a:blip r:embed="rId7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pic>
        <p:nvPicPr>
          <p:cNvPr id="13" name="图片 3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52"/>
          <a:stretch/>
        </p:blipFill>
        <p:spPr>
          <a:xfrm>
            <a:off x="8868955" y="2379852"/>
            <a:ext cx="1836549" cy="3693884"/>
          </a:xfrm>
          <a:prstGeom prst="rect">
            <a:avLst/>
          </a:prstGeom>
        </p:spPr>
      </p:pic>
      <p:pic>
        <p:nvPicPr>
          <p:cNvPr id="17" name="PA_图片 3">
            <a:extLst>
              <a:ext uri="{FF2B5EF4-FFF2-40B4-BE49-F238E27FC236}">
                <a16:creationId xmlns="" xmlns:a16="http://schemas.microsoft.com/office/drawing/2014/main" id="{5B74BE9E-C78D-4DEC-B03F-FC27DD50910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2102" y="2301193"/>
            <a:ext cx="4902138" cy="490213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239394" y="2953744"/>
            <a:ext cx="5057291" cy="992543"/>
          </a:xfrm>
          <a:prstGeom prst="rect">
            <a:avLst/>
          </a:prstGeom>
          <a:noFill/>
        </p:spPr>
        <p:txBody>
          <a:bodyPr wrap="square" lIns="68543" tIns="34272" rIns="68543" bIns="34272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</a:lstStyle>
          <a:p>
            <a:pPr algn="l"/>
            <a:r>
              <a:rPr lang="en-US" sz="6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 HIỂU BÀI</a:t>
            </a:r>
          </a:p>
        </p:txBody>
      </p:sp>
    </p:spTree>
    <p:extLst>
      <p:ext uri="{BB962C8B-B14F-4D97-AF65-F5344CB8AC3E}">
        <p14:creationId xmlns:p14="http://schemas.microsoft.com/office/powerpoint/2010/main" val="93642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2" t="11764" r="58229"/>
          <a:stretch/>
        </p:blipFill>
        <p:spPr>
          <a:xfrm>
            <a:off x="0" y="191792"/>
            <a:ext cx="1408909" cy="1600200"/>
          </a:xfrm>
          <a:prstGeom prst="rect">
            <a:avLst/>
          </a:prstGeom>
        </p:spPr>
      </p:pic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8909" y="1167359"/>
            <a:ext cx="9190516" cy="3741744"/>
          </a:xfrm>
          <a:prstGeom prst="rect">
            <a:avLst/>
          </a:prstGeom>
        </p:spPr>
      </p:pic>
      <p:sp>
        <p:nvSpPr>
          <p:cNvPr id="5" name="Flowchart: Connector 4"/>
          <p:cNvSpPr/>
          <p:nvPr/>
        </p:nvSpPr>
        <p:spPr>
          <a:xfrm>
            <a:off x="3990975" y="3619501"/>
            <a:ext cx="533401" cy="552450"/>
          </a:xfrm>
          <a:prstGeom prst="flowChartConnector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2309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03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2356"/>
            <a:ext cx="12192000" cy="6041279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828800" y="0"/>
            <a:ext cx="0" cy="685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11684000" y="889002"/>
            <a:ext cx="408373" cy="337351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51" name="Oval 50"/>
          <p:cNvSpPr/>
          <p:nvPr/>
        </p:nvSpPr>
        <p:spPr>
          <a:xfrm>
            <a:off x="11684000" y="2108200"/>
            <a:ext cx="408373" cy="33735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52" name="Oval 51"/>
          <p:cNvSpPr/>
          <p:nvPr/>
        </p:nvSpPr>
        <p:spPr>
          <a:xfrm>
            <a:off x="11690220" y="3442996"/>
            <a:ext cx="408373" cy="33735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53" name="Oval 52"/>
          <p:cNvSpPr/>
          <p:nvPr/>
        </p:nvSpPr>
        <p:spPr>
          <a:xfrm>
            <a:off x="11681928" y="4707295"/>
            <a:ext cx="408373" cy="33735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307975" y="573271"/>
            <a:ext cx="23368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l-GR" altLang="vi-VN" sz="6400" b="1" dirty="0" smtClean="0">
                <a:solidFill>
                  <a:srgbClr val="FF0000"/>
                </a:solidFill>
                <a:latin typeface="HP001 4 hàng" panose="020B0603050302020204" pitchFamily="34" charset="-93"/>
              </a:rPr>
              <a:t>Θ</a:t>
            </a:r>
            <a:r>
              <a:rPr lang="en-US" altLang="vi-VN" sz="6400" b="1" dirty="0" err="1" smtClean="0">
                <a:solidFill>
                  <a:srgbClr val="FF0000"/>
                </a:solidFill>
                <a:latin typeface="HP001 4 hàng" panose="020B0603050302020204" pitchFamily="34" charset="-93"/>
              </a:rPr>
              <a:t>łm</a:t>
            </a:r>
            <a:endParaRPr lang="en-US" altLang="vi-VN" sz="6400" b="1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404528" y="1888110"/>
            <a:ext cx="428916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l-GR" altLang="vi-VN" sz="6400" b="1" dirty="0">
                <a:solidFill>
                  <a:srgbClr val="FF0000"/>
                </a:solidFill>
                <a:latin typeface="HP001 4 hàng" panose="020B0603050302020204" pitchFamily="34" charset="-93"/>
              </a:rPr>
              <a:t>ΐ</a:t>
            </a:r>
            <a:r>
              <a:rPr lang="en-US" altLang="vi-VN" sz="6400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êm</a:t>
            </a:r>
            <a:endParaRPr lang="en-US" altLang="vi-VN" sz="6400" b="1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347440" y="3181447"/>
            <a:ext cx="4342385" cy="1036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l-GR" altLang="vi-VN" sz="6133" b="1" dirty="0" smtClean="0">
                <a:solidFill>
                  <a:srgbClr val="FF0000"/>
                </a:solidFill>
                <a:latin typeface="HP001 4 hàng" panose="020B0603050302020204" pitchFamily="34" charset="-93"/>
              </a:rPr>
              <a:t>Θ</a:t>
            </a:r>
            <a:r>
              <a:rPr lang="en-US" altLang="vi-VN" sz="6133" b="1" dirty="0" smtClean="0">
                <a:solidFill>
                  <a:srgbClr val="FF0000"/>
                </a:solidFill>
                <a:latin typeface="HP001 4 hàng" panose="020B0603050302020204" pitchFamily="34" charset="-93"/>
              </a:rPr>
              <a:t>ł↨</a:t>
            </a:r>
            <a:endParaRPr lang="en-US" altLang="vi-VN" sz="6133" b="1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838085" y="5718529"/>
            <a:ext cx="10845478" cy="1036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133" b="1" dirty="0" err="1" smtClean="0">
                <a:solidFill>
                  <a:srgbClr val="FF0000"/>
                </a:solidFill>
                <a:latin typeface="HP001 4 hàng" panose="020B0603050302020204" pitchFamily="34" charset="-93"/>
              </a:rPr>
              <a:t>gà</a:t>
            </a:r>
            <a:r>
              <a:rPr lang="en-US" altLang="vi-VN" sz="6133" b="1" dirty="0" smtClean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133" b="1" dirty="0" err="1" smtClean="0">
                <a:solidFill>
                  <a:srgbClr val="FF0000"/>
                </a:solidFill>
                <a:latin typeface="HP001 4 hàng" panose="020B0603050302020204" pitchFamily="34" charset="-93"/>
              </a:rPr>
              <a:t>nhí</a:t>
            </a:r>
            <a:r>
              <a:rPr lang="en-US" altLang="vi-VN" sz="6133" b="1" dirty="0" smtClean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l-GR" altLang="vi-VN" sz="6133" b="1" dirty="0" smtClean="0">
                <a:solidFill>
                  <a:srgbClr val="FF0000"/>
                </a:solidFill>
                <a:latin typeface="HP001 4 hàng" panose="020B0603050302020204" pitchFamily="34" charset="-93"/>
              </a:rPr>
              <a:t>εΘ</a:t>
            </a:r>
            <a:r>
              <a:rPr lang="en-US" altLang="vi-VN" sz="6133" b="1" dirty="0" err="1" smtClean="0">
                <a:solidFill>
                  <a:srgbClr val="FF0000"/>
                </a:solidFill>
                <a:latin typeface="HP001 4 hàng" panose="020B0603050302020204" pitchFamily="34" charset="-93"/>
              </a:rPr>
              <a:t>łm</a:t>
            </a:r>
            <a:r>
              <a:rPr lang="en-US" altLang="vi-VN" sz="6133" b="1" dirty="0" smtClean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133" b="1" dirty="0" err="1" smtClean="0">
                <a:solidFill>
                  <a:srgbClr val="FF0000"/>
                </a:solidFill>
                <a:latin typeface="HP001 4 hàng" panose="020B0603050302020204" pitchFamily="34" charset="-93"/>
              </a:rPr>
              <a:t>ch</a:t>
            </a:r>
            <a:r>
              <a:rPr lang="el-GR" altLang="vi-VN" sz="6133" b="1" dirty="0" smtClean="0">
                <a:solidFill>
                  <a:srgbClr val="FF0000"/>
                </a:solidFill>
                <a:latin typeface="HP001 4 hàng" panose="020B0603050302020204" pitchFamily="34" charset="-93"/>
              </a:rPr>
              <a:t>Θ</a:t>
            </a:r>
            <a:r>
              <a:rPr lang="en-US" altLang="vi-VN" sz="6133" b="1" dirty="0" err="1" smtClean="0">
                <a:solidFill>
                  <a:srgbClr val="FF0000"/>
                </a:solidFill>
                <a:latin typeface="HP001 4 hàng" panose="020B0603050302020204" pitchFamily="34" charset="-93"/>
              </a:rPr>
              <a:t>Ǚp</a:t>
            </a:r>
            <a:r>
              <a:rPr lang="en-US" altLang="vi-VN" sz="6133" b="1" dirty="0" smtClean="0">
                <a:solidFill>
                  <a:srgbClr val="FF0000"/>
                </a:solidFill>
                <a:latin typeface="HP001 4 hàng" panose="020B0603050302020204" pitchFamily="34" charset="-93"/>
              </a:rPr>
              <a:t>, </a:t>
            </a:r>
            <a:r>
              <a:rPr lang="en-US" altLang="vi-VN" sz="6133" b="1" dirty="0" err="1" smtClean="0">
                <a:solidFill>
                  <a:srgbClr val="FF0000"/>
                </a:solidFill>
                <a:latin typeface="HP001 4 hàng" panose="020B0603050302020204" pitchFamily="34" charset="-93"/>
              </a:rPr>
              <a:t>ầm</a:t>
            </a:r>
            <a:r>
              <a:rPr lang="en-US" altLang="vi-VN" sz="6133" b="1" dirty="0" smtClean="0">
                <a:solidFill>
                  <a:srgbClr val="FF0000"/>
                </a:solidFill>
                <a:latin typeface="HP001 4 hàng" panose="020B0603050302020204" pitchFamily="34" charset="-93"/>
              </a:rPr>
              <a:t> ĩ.</a:t>
            </a:r>
            <a:endParaRPr lang="en-US" altLang="vi-VN" sz="6133" b="1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1581414" y="5960653"/>
            <a:ext cx="408373" cy="33735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348615" y="4430106"/>
            <a:ext cx="855845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133" b="1" dirty="0" err="1" smtClean="0">
                <a:solidFill>
                  <a:srgbClr val="FF0000"/>
                </a:solidFill>
                <a:latin typeface="HP001 4 hàng" panose="020B0603050302020204" pitchFamily="34" charset="-93"/>
              </a:rPr>
              <a:t>tấm</a:t>
            </a:r>
            <a:r>
              <a:rPr lang="en-US" altLang="vi-VN" sz="6133" b="1" dirty="0" smtClean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l-GR" altLang="vi-VN" sz="6400" b="1" dirty="0">
                <a:solidFill>
                  <a:srgbClr val="FF0000"/>
                </a:solidFill>
                <a:latin typeface="HP001 4 hàng" panose="020B0603050302020204" pitchFamily="34" charset="-93"/>
              </a:rPr>
              <a:t>κΘ</a:t>
            </a:r>
            <a:r>
              <a:rPr lang="en-US" altLang="vi-VN" sz="6400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Ğp</a:t>
            </a:r>
            <a:endParaRPr lang="en-US" altLang="vi-VN" sz="6400" b="1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1916866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1" grpId="0" animBg="1"/>
      <p:bldP spid="52" grpId="0" animBg="1"/>
      <p:bldP spid="53" grpId="0" animBg="1"/>
      <p:bldP spid="9" grpId="0"/>
      <p:bldP spid="16" grpId="0"/>
      <p:bldP spid="14" grpId="0"/>
      <p:bldP spid="12" grpId="0"/>
      <p:bldP spid="13" grpId="0" animBg="1"/>
      <p:bldP spid="1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Picture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201" y="304800"/>
            <a:ext cx="5922963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2" name="Picture 4" descr="tinh8x_honglinh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32944">
            <a:off x="7334251" y="2"/>
            <a:ext cx="1382713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3" name="Picture 5" descr="tinh8x_honglinh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31281" flipH="1">
            <a:off x="1473200" y="304802"/>
            <a:ext cx="11557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AutoShape 10"/>
          <p:cNvSpPr>
            <a:spLocks noChangeArrowheads="1"/>
          </p:cNvSpPr>
          <p:nvPr/>
        </p:nvSpPr>
        <p:spPr bwMode="auto">
          <a:xfrm>
            <a:off x="1473200" y="5943600"/>
            <a:ext cx="9245600" cy="533400"/>
          </a:xfrm>
          <a:prstGeom prst="ribbon">
            <a:avLst>
              <a:gd name="adj1" fmla="val 33333"/>
              <a:gd name="adj2" fmla="val 47111"/>
            </a:avLst>
          </a:prstGeom>
          <a:solidFill>
            <a:srgbClr val="F4F428"/>
          </a:solidFill>
          <a:ln w="9525">
            <a:solidFill>
              <a:srgbClr val="FF006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vi-VN" b="1" i="1">
              <a:solidFill>
                <a:srgbClr val="FF0066"/>
              </a:solidFill>
              <a:latin typeface="Tahoma" pitchFamily="34" charset="0"/>
            </a:endParaRPr>
          </a:p>
        </p:txBody>
      </p:sp>
      <p:pic>
        <p:nvPicPr>
          <p:cNvPr id="3078" name="Picture 1" descr="A4-2-04"/>
          <p:cNvPicPr>
            <a:picLocks noChangeAspect="1" noChangeArrowheads="1"/>
          </p:cNvPicPr>
          <p:nvPr/>
        </p:nvPicPr>
        <p:blipFill>
          <a:blip r:embed="rId5">
            <a:lum bright="10000" contrast="-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1" y="0"/>
            <a:ext cx="123697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cmpd="dbl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WordArt 5"/>
          <p:cNvSpPr>
            <a:spLocks noChangeArrowheads="1" noChangeShapeType="1" noTextEdit="1"/>
          </p:cNvSpPr>
          <p:nvPr/>
        </p:nvSpPr>
        <p:spPr bwMode="auto">
          <a:xfrm>
            <a:off x="4145756" y="1450737"/>
            <a:ext cx="6604000" cy="3035151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56338"/>
              </a:avLst>
            </a:prstTxWarp>
          </a:bodyPr>
          <a:lstStyle/>
          <a:p>
            <a:pPr algn="ctr"/>
            <a:r>
              <a:rPr lang="en-US" sz="3600" kern="10" dirty="0" err="1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FF"/>
                    </a:gs>
                    <a:gs pos="100000">
                      <a:srgbClr val="FF3300"/>
                    </a:gs>
                  </a:gsLst>
                  <a:lin ang="540000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Tạm</a:t>
            </a:r>
            <a:r>
              <a:rPr lang="en-US" sz="3600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FF"/>
                    </a:gs>
                    <a:gs pos="100000">
                      <a:srgbClr val="FF3300"/>
                    </a:gs>
                  </a:gsLst>
                  <a:lin ang="540000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FF"/>
                    </a:gs>
                    <a:gs pos="100000">
                      <a:srgbClr val="FF3300"/>
                    </a:gs>
                  </a:gsLst>
                  <a:lin ang="540000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biệt</a:t>
            </a:r>
            <a:r>
              <a:rPr lang="en-US" sz="3600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FF"/>
                    </a:gs>
                    <a:gs pos="100000">
                      <a:srgbClr val="FF3300"/>
                    </a:gs>
                  </a:gsLst>
                  <a:lin ang="540000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FF"/>
                    </a:gs>
                    <a:gs pos="100000">
                      <a:srgbClr val="FF3300"/>
                    </a:gs>
                  </a:gsLst>
                  <a:lin ang="540000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và</a:t>
            </a:r>
            <a:r>
              <a:rPr lang="en-US" sz="3600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FF"/>
                    </a:gs>
                    <a:gs pos="100000">
                      <a:srgbClr val="FF3300"/>
                    </a:gs>
                  </a:gsLst>
                  <a:lin ang="540000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FF"/>
                    </a:gs>
                    <a:gs pos="100000">
                      <a:srgbClr val="FF3300"/>
                    </a:gs>
                  </a:gsLst>
                  <a:lin ang="540000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hẹn</a:t>
            </a:r>
            <a:r>
              <a:rPr lang="en-US" sz="3600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FF"/>
                    </a:gs>
                    <a:gs pos="100000">
                      <a:srgbClr val="FF3300"/>
                    </a:gs>
                  </a:gsLst>
                  <a:lin ang="540000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FF"/>
                    </a:gs>
                    <a:gs pos="100000">
                      <a:srgbClr val="FF3300"/>
                    </a:gs>
                  </a:gsLst>
                  <a:lin ang="540000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gặp</a:t>
            </a:r>
            <a:r>
              <a:rPr lang="en-US" sz="3600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FF"/>
                    </a:gs>
                    <a:gs pos="100000">
                      <a:srgbClr val="FF3300"/>
                    </a:gs>
                  </a:gsLst>
                  <a:lin ang="540000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FF"/>
                    </a:gs>
                    <a:gs pos="100000">
                      <a:srgbClr val="FF3300"/>
                    </a:gs>
                  </a:gsLst>
                  <a:lin ang="540000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lại</a:t>
            </a:r>
            <a:endParaRPr lang="vi-VN" sz="3600" kern="10" dirty="0">
              <a:ln w="12700">
                <a:solidFill>
                  <a:srgbClr val="0000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0000FF"/>
                  </a:gs>
                  <a:gs pos="100000">
                    <a:srgbClr val="FF3300"/>
                  </a:gs>
                </a:gsLst>
                <a:lin ang="540000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267461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890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890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890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890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5 -0.00208 L 0.125 -0.00208 " pathEditMode="relative" rAng="0" ptsTypes="AA">
                                      <p:cBhvr>
                                        <p:cTn id="15" dur="3000" fill="hold"/>
                                        <p:tgtEl>
                                          <p:spTgt spid="890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146 0.12014 L -0.41146 0.12014 " pathEditMode="relative" rAng="0" ptsTypes="AA">
                                      <p:cBhvr>
                                        <p:cTn id="18" dur="3000" fill="hold"/>
                                        <p:tgtEl>
                                          <p:spTgt spid="890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0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ai hat Dat nuoc men thu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5156781" y="1899136"/>
            <a:ext cx="3075200" cy="767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388" b="1" dirty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Bài 46:</a:t>
            </a:r>
            <a:endParaRPr lang="en-US" sz="4388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1211263" y="3011488"/>
            <a:ext cx="2662238" cy="2482369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288" tIns="37144" rIns="74288" bIns="37144" rtlCol="0" anchor="ctr"/>
          <a:lstStyle/>
          <a:p>
            <a:pPr algn="ctr"/>
            <a:endParaRPr lang="en-US" sz="1463"/>
          </a:p>
        </p:txBody>
      </p:sp>
      <p:sp>
        <p:nvSpPr>
          <p:cNvPr id="4" name="TextBox 3"/>
          <p:cNvSpPr txBox="1"/>
          <p:nvPr/>
        </p:nvSpPr>
        <p:spPr>
          <a:xfrm>
            <a:off x="1211264" y="3402441"/>
            <a:ext cx="3033713" cy="1700523"/>
          </a:xfrm>
          <a:prstGeom prst="rect">
            <a:avLst/>
          </a:prstGeom>
          <a:noFill/>
        </p:spPr>
        <p:txBody>
          <a:bodyPr wrap="square" lIns="74288" tIns="37144" rIns="74288" bIns="37144" rtlCol="0">
            <a:spAutoFit/>
          </a:bodyPr>
          <a:lstStyle/>
          <a:p>
            <a:pPr algn="ctr"/>
            <a:r>
              <a:rPr lang="en-US" sz="10563" dirty="0" err="1">
                <a:solidFill>
                  <a:srgbClr val="008000"/>
                </a:solidFill>
                <a:latin typeface="HP 001"/>
              </a:rPr>
              <a:t>iêm</a:t>
            </a:r>
            <a:endParaRPr lang="en-US" sz="10563" dirty="0">
              <a:solidFill>
                <a:srgbClr val="008000"/>
              </a:solidFill>
              <a:latin typeface="HP 001"/>
            </a:endParaRPr>
          </a:p>
        </p:txBody>
      </p:sp>
      <p:sp>
        <p:nvSpPr>
          <p:cNvPr id="7" name="Oval 6"/>
          <p:cNvSpPr/>
          <p:nvPr/>
        </p:nvSpPr>
        <p:spPr>
          <a:xfrm>
            <a:off x="4657014" y="3011488"/>
            <a:ext cx="2794656" cy="2482369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288" tIns="37144" rIns="74288" bIns="37144" rtlCol="0" anchor="ctr"/>
          <a:lstStyle/>
          <a:p>
            <a:pPr algn="ctr"/>
            <a:endParaRPr lang="en-US" sz="1463"/>
          </a:p>
        </p:txBody>
      </p:sp>
      <p:sp>
        <p:nvSpPr>
          <p:cNvPr id="8" name="TextBox 7"/>
          <p:cNvSpPr txBox="1"/>
          <p:nvPr/>
        </p:nvSpPr>
        <p:spPr>
          <a:xfrm>
            <a:off x="4657015" y="3402441"/>
            <a:ext cx="3033713" cy="1700523"/>
          </a:xfrm>
          <a:prstGeom prst="rect">
            <a:avLst/>
          </a:prstGeom>
          <a:noFill/>
        </p:spPr>
        <p:txBody>
          <a:bodyPr wrap="square" lIns="74288" tIns="37144" rIns="74288" bIns="37144" rtlCol="0">
            <a:spAutoFit/>
          </a:bodyPr>
          <a:lstStyle/>
          <a:p>
            <a:pPr algn="ctr"/>
            <a:r>
              <a:rPr lang="en-US" sz="10563" dirty="0" err="1">
                <a:solidFill>
                  <a:srgbClr val="008000"/>
                </a:solidFill>
                <a:latin typeface="HP 001"/>
              </a:rPr>
              <a:t>y</a:t>
            </a:r>
            <a:r>
              <a:rPr lang="en-US" sz="10563" dirty="0" err="1">
                <a:solidFill>
                  <a:srgbClr val="008000"/>
                </a:solidFill>
                <a:latin typeface="HP 001"/>
              </a:rPr>
              <a:t>êm</a:t>
            </a:r>
            <a:endParaRPr lang="en-US" sz="10563" dirty="0">
              <a:solidFill>
                <a:srgbClr val="008000"/>
              </a:solidFill>
              <a:latin typeface="HP 001"/>
            </a:endParaRPr>
          </a:p>
        </p:txBody>
      </p:sp>
      <p:sp>
        <p:nvSpPr>
          <p:cNvPr id="9" name="Oval 8"/>
          <p:cNvSpPr/>
          <p:nvPr/>
        </p:nvSpPr>
        <p:spPr>
          <a:xfrm>
            <a:off x="8015287" y="3011488"/>
            <a:ext cx="2662238" cy="2482369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288" tIns="37144" rIns="74288" bIns="37144" rtlCol="0" anchor="ctr"/>
          <a:lstStyle/>
          <a:p>
            <a:pPr algn="ctr"/>
            <a:endParaRPr lang="en-US" sz="1463"/>
          </a:p>
        </p:txBody>
      </p:sp>
      <p:sp>
        <p:nvSpPr>
          <p:cNvPr id="11" name="TextBox 10"/>
          <p:cNvSpPr txBox="1"/>
          <p:nvPr/>
        </p:nvSpPr>
        <p:spPr>
          <a:xfrm>
            <a:off x="8015288" y="3402441"/>
            <a:ext cx="3033713" cy="1700523"/>
          </a:xfrm>
          <a:prstGeom prst="rect">
            <a:avLst/>
          </a:prstGeom>
          <a:noFill/>
        </p:spPr>
        <p:txBody>
          <a:bodyPr wrap="square" lIns="74288" tIns="37144" rIns="74288" bIns="37144" rtlCol="0">
            <a:spAutoFit/>
          </a:bodyPr>
          <a:lstStyle/>
          <a:p>
            <a:pPr algn="ctr"/>
            <a:r>
              <a:rPr lang="en-US" sz="10563" dirty="0" err="1">
                <a:solidFill>
                  <a:srgbClr val="008000"/>
                </a:solidFill>
                <a:latin typeface="HP 001"/>
              </a:rPr>
              <a:t>iêp</a:t>
            </a:r>
            <a:endParaRPr lang="en-US" sz="10563" dirty="0">
              <a:solidFill>
                <a:srgbClr val="008000"/>
              </a:solidFill>
              <a:latin typeface="HP 001"/>
            </a:endParaRPr>
          </a:p>
        </p:txBody>
      </p:sp>
    </p:spTree>
    <p:extLst>
      <p:ext uri="{BB962C8B-B14F-4D97-AF65-F5344CB8AC3E}">
        <p14:creationId xmlns:p14="http://schemas.microsoft.com/office/powerpoint/2010/main" val="2277814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 animBg="1"/>
      <p:bldP spid="4" grpId="0"/>
      <p:bldP spid="7" grpId="0" animBg="1"/>
      <p:bldP spid="8" grpId="0"/>
      <p:bldP spid="9" grpId="0" animBg="1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973" y="1010448"/>
            <a:ext cx="7406383" cy="4837113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7D0D70D4-3184-49A2-9EC4-D678994009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898023" y="2084097"/>
            <a:ext cx="4309150" cy="32945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5F9976E-0306-42E1-B236-E53381C67864}"/>
              </a:ext>
            </a:extLst>
          </p:cNvPr>
          <p:cNvSpPr/>
          <p:nvPr/>
        </p:nvSpPr>
        <p:spPr>
          <a:xfrm>
            <a:off x="5915775" y="3040582"/>
            <a:ext cx="3941636" cy="776836"/>
          </a:xfrm>
          <a:prstGeom prst="rect">
            <a:avLst/>
          </a:prstGeom>
          <a:noFill/>
        </p:spPr>
        <p:txBody>
          <a:bodyPr spcFirstLastPara="1" wrap="none" lIns="91440" tIns="45720" rIns="91440" bIns="45720" numCol="1">
            <a:prstTxWarp prst="textArchDown">
              <a:avLst/>
            </a:prstTxWarp>
            <a:spAutoFit/>
          </a:bodyPr>
          <a:lstStyle/>
          <a:p>
            <a:pPr algn="ctr"/>
            <a:r>
              <a:rPr lang="vi-VN" sz="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 quen</a:t>
            </a:r>
            <a:endParaRPr lang="en-US" sz="8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341247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623" y="133102"/>
            <a:ext cx="3962381" cy="273268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83745" y="2890349"/>
            <a:ext cx="21770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latin typeface=".VnAvant" pitchFamily="34" charset="0"/>
              </a:rPr>
              <a:t>d</a:t>
            </a:r>
            <a:r>
              <a:rPr lang="en-US" sz="5400">
                <a:solidFill>
                  <a:srgbClr val="FF0000"/>
                </a:solidFill>
                <a:latin typeface=".VnAvant" pitchFamily="34" charset="0"/>
              </a:rPr>
              <a:t>iªm</a:t>
            </a:r>
            <a:endParaRPr lang="en-US" sz="5400" dirty="0">
              <a:latin typeface="UTM Avo" panose="0204060305050602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809" y="189187"/>
            <a:ext cx="4064877" cy="26765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927749" y="2932385"/>
            <a:ext cx="20365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solidFill>
                  <a:srgbClr val="FF0000"/>
                </a:solidFill>
                <a:latin typeface=".VnAvant" pitchFamily="34" charset="0"/>
              </a:rPr>
              <a:t>yÕm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44937" y="3942775"/>
            <a:ext cx="17879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solidFill>
                  <a:srgbClr val="FF0000"/>
                </a:solidFill>
                <a:latin typeface=".VnAvant" pitchFamily="34" charset="0"/>
              </a:rPr>
              <a:t>iªm</a:t>
            </a:r>
            <a:endParaRPr lang="en-US" sz="5400" dirty="0">
              <a:latin typeface="UTM Avo" panose="020406030505060202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759" y="5075762"/>
            <a:ext cx="3668713" cy="169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7942214" y="4152431"/>
            <a:ext cx="165622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>
                <a:solidFill>
                  <a:srgbClr val="FF0000"/>
                </a:solidFill>
                <a:latin typeface=".VnAvant" pitchFamily="34" charset="0"/>
              </a:rPr>
              <a:t>yªm</a:t>
            </a:r>
            <a:endParaRPr lang="vi-VN" sz="540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931" y="5078286"/>
            <a:ext cx="3760787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21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0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182" y="245583"/>
            <a:ext cx="6362353" cy="456308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738" y="4980792"/>
            <a:ext cx="3343248" cy="8555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1399" y="374674"/>
            <a:ext cx="3343248" cy="85555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314718" y="1583228"/>
            <a:ext cx="26177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latin typeface=".VnAvant" pitchFamily="34" charset="0"/>
              </a:rPr>
              <a:t>th</a:t>
            </a:r>
            <a:r>
              <a:rPr lang="en-US" sz="5400">
                <a:solidFill>
                  <a:srgbClr val="FF0000"/>
                </a:solidFill>
                <a:latin typeface=".VnAvant" pitchFamily="34" charset="0"/>
              </a:rPr>
              <a:t>iÕp</a:t>
            </a:r>
            <a:endParaRPr lang="en-US" sz="540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92451" y="3065007"/>
            <a:ext cx="14128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solidFill>
                  <a:srgbClr val="FF0000"/>
                </a:solidFill>
                <a:latin typeface=".VnAvant" pitchFamily="34" charset="0"/>
              </a:rPr>
              <a:t>i</a:t>
            </a:r>
            <a:r>
              <a:rPr lang="en-US" sz="5400">
                <a:solidFill>
                  <a:srgbClr val="FF0000"/>
                </a:solidFill>
                <a:latin typeface=".VnAvant" pitchFamily="34" charset="0"/>
              </a:rPr>
              <a:t>ª</a:t>
            </a:r>
            <a:r>
              <a:rPr lang="en-US" sz="5400">
                <a:solidFill>
                  <a:srgbClr val="FF0000"/>
                </a:solidFill>
                <a:latin typeface=".VnAvant" pitchFamily="34" charset="0"/>
              </a:rPr>
              <a:t>p</a:t>
            </a:r>
            <a:endParaRPr lang="en-US" sz="5400">
              <a:solidFill>
                <a:srgbClr val="FF0000"/>
              </a:solidFill>
              <a:latin typeface=".VnAvant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8606" y="4425771"/>
            <a:ext cx="3901684" cy="1747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401923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89776" y="3553672"/>
            <a:ext cx="21770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latin typeface=".VnAvant" pitchFamily="34" charset="0"/>
              </a:rPr>
              <a:t>d</a:t>
            </a:r>
            <a:r>
              <a:rPr lang="en-US" sz="5400">
                <a:solidFill>
                  <a:srgbClr val="FF0000"/>
                </a:solidFill>
                <a:latin typeface=".VnAvant" pitchFamily="34" charset="0"/>
              </a:rPr>
              <a:t>iªm</a:t>
            </a:r>
            <a:endParaRPr lang="en-US" sz="5400" dirty="0">
              <a:latin typeface="UTM Avo" panose="02040603050506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50968" y="4606098"/>
            <a:ext cx="17879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solidFill>
                  <a:srgbClr val="FF0000"/>
                </a:solidFill>
                <a:latin typeface=".VnAvant" pitchFamily="34" charset="0"/>
              </a:rPr>
              <a:t>iªm</a:t>
            </a:r>
            <a:endParaRPr lang="en-US" sz="5400" dirty="0">
              <a:latin typeface="UTM Avo" panose="0204060305050602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613" y="1151066"/>
            <a:ext cx="3220957" cy="21209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86516" y="3338571"/>
            <a:ext cx="20365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solidFill>
                  <a:srgbClr val="FF0000"/>
                </a:solidFill>
                <a:latin typeface=".VnAvant" pitchFamily="34" charset="0"/>
              </a:rPr>
              <a:t>yÕm</a:t>
            </a:r>
          </a:p>
        </p:txBody>
      </p:sp>
      <p:sp>
        <p:nvSpPr>
          <p:cNvPr id="6" name="Rectangle 5"/>
          <p:cNvSpPr/>
          <p:nvPr/>
        </p:nvSpPr>
        <p:spPr>
          <a:xfrm>
            <a:off x="4800981" y="4558617"/>
            <a:ext cx="165622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>
                <a:solidFill>
                  <a:srgbClr val="FF0000"/>
                </a:solidFill>
                <a:latin typeface=".VnAvant" pitchFamily="34" charset="0"/>
              </a:rPr>
              <a:t>yªm</a:t>
            </a:r>
            <a:endParaRPr lang="vi-VN" sz="540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678" y="1463040"/>
            <a:ext cx="2423934" cy="167168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919" y="3271967"/>
            <a:ext cx="3343248" cy="85555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046238" y="4480521"/>
            <a:ext cx="26177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latin typeface=".VnAvant" pitchFamily="34" charset="0"/>
              </a:rPr>
              <a:t>th</a:t>
            </a:r>
            <a:r>
              <a:rPr lang="en-US" sz="5400">
                <a:solidFill>
                  <a:srgbClr val="FF0000"/>
                </a:solidFill>
                <a:latin typeface=".VnAvant" pitchFamily="34" charset="0"/>
              </a:rPr>
              <a:t>iÕp</a:t>
            </a:r>
            <a:endParaRPr lang="en-US" sz="540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723971" y="5962300"/>
            <a:ext cx="14128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solidFill>
                  <a:srgbClr val="FF0000"/>
                </a:solidFill>
                <a:latin typeface=".VnAvant" pitchFamily="34" charset="0"/>
              </a:rPr>
              <a:t>i</a:t>
            </a:r>
            <a:r>
              <a:rPr lang="en-US" sz="5400">
                <a:solidFill>
                  <a:srgbClr val="FF0000"/>
                </a:solidFill>
                <a:latin typeface=".VnAvant" pitchFamily="34" charset="0"/>
              </a:rPr>
              <a:t>ª</a:t>
            </a:r>
            <a:r>
              <a:rPr lang="en-US" sz="5400">
                <a:solidFill>
                  <a:srgbClr val="FF0000"/>
                </a:solidFill>
                <a:latin typeface=".VnAvant" pitchFamily="34" charset="0"/>
              </a:rPr>
              <a:t>p</a:t>
            </a:r>
            <a:endParaRPr lang="en-US" sz="5400">
              <a:solidFill>
                <a:srgbClr val="FF0000"/>
              </a:solidFill>
              <a:latin typeface=".VnAvant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2022" y="504106"/>
            <a:ext cx="3466979" cy="248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121769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150" y="521036"/>
            <a:ext cx="9906000" cy="565078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5730" y="1213937"/>
            <a:ext cx="5031371" cy="435146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572500" y="1352444"/>
            <a:ext cx="1845664" cy="8945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>
            <a:spAutoFit/>
          </a:bodyPr>
          <a:lstStyle/>
          <a:p>
            <a:r>
              <a:rPr lang="en-US" sz="5363" b="1" dirty="0" err="1">
                <a:solidFill>
                  <a:schemeClr val="tx1"/>
                </a:solidFill>
                <a:latin typeface="HP 001"/>
              </a:rPr>
              <a:t>d</a:t>
            </a:r>
            <a:r>
              <a:rPr lang="en-US" sz="5363" b="1" dirty="0" err="1">
                <a:solidFill>
                  <a:srgbClr val="FF0000"/>
                </a:solidFill>
                <a:latin typeface="HP 001"/>
              </a:rPr>
              <a:t>iêm</a:t>
            </a:r>
            <a:endParaRPr lang="en-US" sz="5363" b="1" dirty="0">
              <a:solidFill>
                <a:srgbClr val="FF0000"/>
              </a:solidFill>
              <a:latin typeface="HP 001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617855" y="1352445"/>
            <a:ext cx="1420130" cy="8945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>
            <a:spAutoFit/>
          </a:bodyPr>
          <a:lstStyle/>
          <a:p>
            <a:r>
              <a:rPr lang="en-US" sz="5363" b="1" dirty="0" err="1">
                <a:solidFill>
                  <a:srgbClr val="FF0000"/>
                </a:solidFill>
                <a:latin typeface="HP 001"/>
              </a:rPr>
              <a:t>iêm</a:t>
            </a:r>
            <a:endParaRPr lang="en-US" sz="5363" b="1" dirty="0">
              <a:solidFill>
                <a:srgbClr val="FF0000"/>
              </a:solidFill>
              <a:latin typeface="HP 001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17856" y="3181777"/>
            <a:ext cx="1681221" cy="89454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68580" tIns="34290" rIns="68580" bIns="34290">
            <a:spAutoFit/>
          </a:bodyPr>
          <a:lstStyle/>
          <a:p>
            <a:r>
              <a:rPr lang="en-US" sz="5363" b="1" dirty="0" err="1">
                <a:solidFill>
                  <a:srgbClr val="FF0000"/>
                </a:solidFill>
                <a:latin typeface="HP 001"/>
              </a:rPr>
              <a:t>yê</a:t>
            </a:r>
            <a:r>
              <a:rPr lang="en-US" sz="5363" b="1" dirty="0" err="1">
                <a:solidFill>
                  <a:srgbClr val="FF0000"/>
                </a:solidFill>
                <a:latin typeface="HP 001"/>
              </a:rPr>
              <a:t>m</a:t>
            </a:r>
            <a:endParaRPr lang="en-US" sz="5363" b="1" dirty="0">
              <a:latin typeface="HP 001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827609" y="3181776"/>
            <a:ext cx="1692858" cy="8945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>
            <a:spAutoFit/>
          </a:bodyPr>
          <a:lstStyle/>
          <a:p>
            <a:r>
              <a:rPr lang="en-US" sz="5363" b="1" dirty="0" err="1">
                <a:solidFill>
                  <a:srgbClr val="FF0000"/>
                </a:solidFill>
                <a:latin typeface="HP 001"/>
              </a:rPr>
              <a:t>y</a:t>
            </a:r>
            <a:r>
              <a:rPr lang="en-US" sz="5363" b="1" dirty="0" err="1">
                <a:solidFill>
                  <a:srgbClr val="FF0000"/>
                </a:solidFill>
                <a:latin typeface="HP 001"/>
              </a:rPr>
              <a:t>ếm</a:t>
            </a:r>
            <a:endParaRPr lang="en-US" sz="5363" b="1" dirty="0">
              <a:solidFill>
                <a:srgbClr val="FF0000"/>
              </a:solidFill>
              <a:latin typeface="HP 001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617856" y="4670924"/>
            <a:ext cx="1681221" cy="89454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68580" tIns="34290" rIns="68580" bIns="34290">
            <a:spAutoFit/>
          </a:bodyPr>
          <a:lstStyle/>
          <a:p>
            <a:r>
              <a:rPr lang="en-US" sz="5363" b="1" dirty="0">
                <a:solidFill>
                  <a:srgbClr val="FF0000"/>
                </a:solidFill>
                <a:latin typeface="HP 001"/>
              </a:rPr>
              <a:t> </a:t>
            </a:r>
            <a:r>
              <a:rPr lang="en-US" sz="5363" b="1" dirty="0" err="1">
                <a:solidFill>
                  <a:srgbClr val="FF0000"/>
                </a:solidFill>
                <a:latin typeface="HP 001"/>
              </a:rPr>
              <a:t>iêp</a:t>
            </a:r>
            <a:endParaRPr lang="en-US" sz="5363" b="1" dirty="0">
              <a:latin typeface="HP 001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827610" y="4698419"/>
            <a:ext cx="1961041" cy="89454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68580" tIns="34290" rIns="68580" bIns="34290">
            <a:spAutoFit/>
          </a:bodyPr>
          <a:lstStyle/>
          <a:p>
            <a:r>
              <a:rPr lang="en-US" sz="5363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P 001"/>
              </a:rPr>
              <a:t>t</a:t>
            </a:r>
            <a:r>
              <a:rPr lang="en-US" sz="5363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P 001"/>
              </a:rPr>
              <a:t>h</a:t>
            </a:r>
            <a:r>
              <a:rPr lang="en-US" sz="5363" b="1" dirty="0" err="1">
                <a:solidFill>
                  <a:srgbClr val="FF0000"/>
                </a:solidFill>
                <a:latin typeface="HP 001"/>
              </a:rPr>
              <a:t>iếp</a:t>
            </a:r>
            <a:endParaRPr lang="en-US" sz="5363" b="1" dirty="0">
              <a:latin typeface="HP 001"/>
            </a:endParaRPr>
          </a:p>
        </p:txBody>
      </p:sp>
    </p:spTree>
    <p:extLst>
      <p:ext uri="{BB962C8B-B14F-4D97-AF65-F5344CB8AC3E}">
        <p14:creationId xmlns:p14="http://schemas.microsoft.com/office/powerpoint/2010/main" val="798778488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8" grpId="0" animBg="1"/>
      <p:bldP spid="1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1173</TotalTime>
  <Words>337</Words>
  <Application>Microsoft Office PowerPoint</Application>
  <PresentationFormat>Widescreen</PresentationFormat>
  <Paragraphs>120</Paragraphs>
  <Slides>38</Slides>
  <Notes>2</Notes>
  <HiddenSlides>0</HiddenSlides>
  <MMClips>8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54" baseType="lpstr">
      <vt:lpstr>HP 001</vt:lpstr>
      <vt:lpstr>HP001 4 hàng</vt:lpstr>
      <vt:lpstr>UTM Avo</vt:lpstr>
      <vt:lpstr>Calibri</vt:lpstr>
      <vt:lpstr>Quicksand</vt:lpstr>
      <vt:lpstr>Arial</vt:lpstr>
      <vt:lpstr>等线</vt:lpstr>
      <vt:lpstr>Times New Roman</vt:lpstr>
      <vt:lpstr>SimSun</vt:lpstr>
      <vt:lpstr>VNI-Times</vt:lpstr>
      <vt:lpstr>Arial-Rounded</vt:lpstr>
      <vt:lpstr>Tahoma</vt:lpstr>
      <vt:lpstr>.VnAvant</vt:lpstr>
      <vt:lpstr>方正粗圆简体</vt:lpstr>
      <vt:lpstr>Verdana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ASUS</dc:creator>
  <cp:lastModifiedBy>Thuy Van</cp:lastModifiedBy>
  <cp:revision>191</cp:revision>
  <dcterms:created xsi:type="dcterms:W3CDTF">2019-03-29T12:25:33Z</dcterms:created>
  <dcterms:modified xsi:type="dcterms:W3CDTF">2021-11-08T16:33:34Z</dcterms:modified>
</cp:coreProperties>
</file>