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302" r:id="rId4"/>
    <p:sldId id="274" r:id="rId5"/>
    <p:sldId id="270" r:id="rId6"/>
    <p:sldId id="278" r:id="rId7"/>
    <p:sldId id="279" r:id="rId8"/>
    <p:sldId id="290" r:id="rId9"/>
    <p:sldId id="280" r:id="rId10"/>
    <p:sldId id="295" r:id="rId11"/>
    <p:sldId id="291" r:id="rId12"/>
    <p:sldId id="292" r:id="rId13"/>
    <p:sldId id="296" r:id="rId14"/>
    <p:sldId id="288" r:id="rId15"/>
    <p:sldId id="275" r:id="rId16"/>
    <p:sldId id="284" r:id="rId17"/>
    <p:sldId id="297" r:id="rId18"/>
    <p:sldId id="293" r:id="rId19"/>
    <p:sldId id="285" r:id="rId20"/>
    <p:sldId id="263" r:id="rId21"/>
    <p:sldId id="286" r:id="rId22"/>
    <p:sldId id="266" r:id="rId23"/>
    <p:sldId id="301" r:id="rId24"/>
    <p:sldId id="268" r:id="rId25"/>
    <p:sldId id="30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FF00"/>
    <a:srgbClr val="CC00CC"/>
    <a:srgbClr val="CC0000"/>
    <a:srgbClr val="FFCCFF"/>
    <a:srgbClr val="FF0066"/>
    <a:srgbClr val="FF66FF"/>
    <a:srgbClr val="99CCFF"/>
    <a:srgbClr val="FF00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543" y="49"/>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1493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0215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404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3792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6715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9129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574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2285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91609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4449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90059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5796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525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726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37799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7889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16673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37044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6291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5565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34346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964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8/24/2023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8/24/2023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8/24/2023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8/24/2023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BCAEF-3ECB-4DF3-A055-C4BD406EDDAF}"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5739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000" b="-1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4F313-5249-426C-890C-0BB8C053AC65}"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3B886-44F6-4B64-BE9F-9BB9995F2C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2611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13.xml"/><Relationship Id="rId18" Type="http://schemas.microsoft.com/office/2007/relationships/hdphoto" Target="../media/hdphoto2.wdp"/><Relationship Id="rId3" Type="http://schemas.openxmlformats.org/officeDocument/2006/relationships/tags" Target="../tags/tag3.xml"/><Relationship Id="rId21" Type="http://schemas.microsoft.com/office/2007/relationships/hdphoto" Target="../media/hdphoto3.wdp"/><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28.png"/><Relationship Id="rId2" Type="http://schemas.openxmlformats.org/officeDocument/2006/relationships/tags" Target="../tags/tag2.xml"/><Relationship Id="rId16" Type="http://schemas.openxmlformats.org/officeDocument/2006/relationships/image" Target="../media/image27.jpg"/><Relationship Id="rId20" Type="http://schemas.openxmlformats.org/officeDocument/2006/relationships/image" Target="../media/image30.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24.png"/><Relationship Id="rId5" Type="http://schemas.openxmlformats.org/officeDocument/2006/relationships/tags" Target="../tags/tag5.xml"/><Relationship Id="rId15" Type="http://schemas.openxmlformats.org/officeDocument/2006/relationships/audio" Target="../media/audio2.wav"/><Relationship Id="rId23" Type="http://schemas.microsoft.com/office/2007/relationships/hdphoto" Target="../media/hdphoto4.wdp"/><Relationship Id="rId10" Type="http://schemas.openxmlformats.org/officeDocument/2006/relationships/tags" Target="../tags/tag10.xml"/><Relationship Id="rId19" Type="http://schemas.openxmlformats.org/officeDocument/2006/relationships/image" Target="../media/image29.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audio" Target="../media/audio1.wav"/><Relationship Id="rId22" Type="http://schemas.openxmlformats.org/officeDocument/2006/relationships/image" Target="../media/image31.png"/></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0989" y="1"/>
            <a:ext cx="5635690" cy="2649894"/>
          </a:xfrm>
          <a:prstGeom prst="rect">
            <a:avLst/>
          </a:prstGeom>
        </p:spPr>
      </p:pic>
      <p:pic>
        <p:nvPicPr>
          <p:cNvPr id="8" name="Safety_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79234" y="-800100"/>
            <a:ext cx="609600" cy="609600"/>
          </a:xfrm>
          <a:prstGeom prst="rect">
            <a:avLst/>
          </a:prstGeom>
        </p:spPr>
      </p:pic>
      <p:sp>
        <p:nvSpPr>
          <p:cNvPr id="10" name="Rectangle 9"/>
          <p:cNvSpPr/>
          <p:nvPr/>
        </p:nvSpPr>
        <p:spPr>
          <a:xfrm>
            <a:off x="744501" y="2649895"/>
            <a:ext cx="9869465" cy="2308324"/>
          </a:xfrm>
          <a:prstGeom prst="rect">
            <a:avLst/>
          </a:prstGeom>
          <a:noFill/>
          <a:scene3d>
            <a:camera prst="orthographicFront"/>
            <a:lightRig rig="soft" dir="t">
              <a:rot lat="0" lon="0" rev="15600000"/>
            </a:lightRig>
          </a:scene3d>
          <a:sp3d>
            <a:bevelT/>
          </a:sp3d>
        </p:spPr>
        <p:txBody>
          <a:bodyPr wrap="square" lIns="91440" tIns="45720" rIns="91440" bIns="45720">
            <a:spAutoFit/>
          </a:bodyPr>
          <a:lstStyle/>
          <a:p>
            <a:pPr algn="ct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XIN CHÀO CÁC </a:t>
            </a: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EM </a:t>
            </a:r>
            <a:endPar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a:p>
            <a:pPr algn="ctr"/>
            <a:r>
              <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HỌC </a:t>
            </a: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SINH</a:t>
            </a:r>
            <a:r>
              <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t>
            </a:r>
            <a:endPar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230949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906" fill="hold"/>
                                        <p:tgtEl>
                                          <p:spTgt spid="8"/>
                                        </p:tgtEl>
                                      </p:cBhvr>
                                    </p:cmd>
                                  </p:childTnLst>
                                </p:cTn>
                              </p:par>
                              <p:par>
                                <p:cTn id="7" presetID="32" presetClass="emph" presetSubtype="0" repeatCount="indefinite" fill="hold" grpId="0" nodeType="withEffect">
                                  <p:stCondLst>
                                    <p:cond delay="0"/>
                                  </p:stCondLst>
                                  <p:childTnLst>
                                    <p:animRot by="120000">
                                      <p:cBhvr>
                                        <p:cTn id="8" dur="100" fill="hold">
                                          <p:stCondLst>
                                            <p:cond delay="0"/>
                                          </p:stCondLst>
                                        </p:cTn>
                                        <p:tgtEl>
                                          <p:spTgt spid="10"/>
                                        </p:tgtEl>
                                        <p:attrNameLst>
                                          <p:attrName>r</p:attrName>
                                        </p:attrNameLst>
                                      </p:cBhvr>
                                    </p:animRot>
                                    <p:animRot by="-240000">
                                      <p:cBhvr>
                                        <p:cTn id="9" dur="200" fill="hold">
                                          <p:stCondLst>
                                            <p:cond delay="200"/>
                                          </p:stCondLst>
                                        </p:cTn>
                                        <p:tgtEl>
                                          <p:spTgt spid="10"/>
                                        </p:tgtEl>
                                        <p:attrNameLst>
                                          <p:attrName>r</p:attrName>
                                        </p:attrNameLst>
                                      </p:cBhvr>
                                    </p:animRot>
                                    <p:animRot by="240000">
                                      <p:cBhvr>
                                        <p:cTn id="10" dur="200" fill="hold">
                                          <p:stCondLst>
                                            <p:cond delay="400"/>
                                          </p:stCondLst>
                                        </p:cTn>
                                        <p:tgtEl>
                                          <p:spTgt spid="10"/>
                                        </p:tgtEl>
                                        <p:attrNameLst>
                                          <p:attrName>r</p:attrName>
                                        </p:attrNameLst>
                                      </p:cBhvr>
                                    </p:animRot>
                                    <p:animRot by="-240000">
                                      <p:cBhvr>
                                        <p:cTn id="11" dur="200" fill="hold">
                                          <p:stCondLst>
                                            <p:cond delay="600"/>
                                          </p:stCondLst>
                                        </p:cTn>
                                        <p:tgtEl>
                                          <p:spTgt spid="10"/>
                                        </p:tgtEl>
                                        <p:attrNameLst>
                                          <p:attrName>r</p:attrName>
                                        </p:attrNameLst>
                                      </p:cBhvr>
                                    </p:animRot>
                                    <p:animRot by="120000">
                                      <p:cBhvr>
                                        <p:cTn id="12"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sp>
        <p:nvSpPr>
          <p:cNvPr id="7" name="Rounded Rectangle 6"/>
          <p:cNvSpPr/>
          <p:nvPr/>
        </p:nvSpPr>
        <p:spPr>
          <a:xfrm>
            <a:off x="416507" y="1059083"/>
            <a:ext cx="11898775" cy="579891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p:nvGrpSpPr>
        <p:grpSpPr>
          <a:xfrm>
            <a:off x="844952" y="1216149"/>
            <a:ext cx="8345039" cy="759334"/>
            <a:chOff x="712076" y="1405392"/>
            <a:chExt cx="8307412"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0" name="TextBox 9"/>
            <p:cNvSpPr txBox="1"/>
            <p:nvPr/>
          </p:nvSpPr>
          <p:spPr>
            <a:xfrm>
              <a:off x="1195936" y="1429521"/>
              <a:ext cx="782355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Thân</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màn</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hình</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bàn</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phím</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chuột</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loa</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3" name="Picture 2"/>
          <p:cNvPicPr>
            <a:picLocks noChangeAspect="1"/>
          </p:cNvPicPr>
          <p:nvPr/>
        </p:nvPicPr>
        <p:blipFill>
          <a:blip r:embed="rId3"/>
          <a:stretch>
            <a:fillRect/>
          </a:stretch>
        </p:blipFill>
        <p:spPr>
          <a:xfrm>
            <a:off x="7518079" y="1811674"/>
            <a:ext cx="4521219" cy="4577551"/>
          </a:xfrm>
          <a:prstGeom prst="rect">
            <a:avLst/>
          </a:prstGeom>
        </p:spPr>
      </p:pic>
      <p:sp>
        <p:nvSpPr>
          <p:cNvPr id="28" name="Rounded Rectangle 27"/>
          <p:cNvSpPr/>
          <p:nvPr/>
        </p:nvSpPr>
        <p:spPr>
          <a:xfrm>
            <a:off x="567159" y="1975481"/>
            <a:ext cx="6776616" cy="4413744"/>
          </a:xfrm>
          <a:prstGeom prst="roundRect">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endParaRPr lang="en-US" sz="2600" smtClean="0">
              <a:latin typeface="Arial" panose="020B0604020202020204" pitchFamily="34" charset="0"/>
              <a:cs typeface="Arial" panose="020B0604020202020204" pitchFamily="34" charset="0"/>
            </a:endParaRPr>
          </a:p>
          <a:p>
            <a:pPr algn="just">
              <a:lnSpc>
                <a:spcPct val="114000"/>
              </a:lnSpc>
            </a:pPr>
            <a:r>
              <a:rPr lang="en-US" sz="2700" smtClean="0">
                <a:latin typeface="Arial" panose="020B0604020202020204" pitchFamily="34" charset="0"/>
                <a:cs typeface="Arial" panose="020B0604020202020204" pitchFamily="34" charset="0"/>
              </a:rPr>
              <a:t>Các </a:t>
            </a:r>
            <a:r>
              <a:rPr lang="en-US" sz="2700" dirty="0" err="1" smtClean="0">
                <a:latin typeface="Arial" panose="020B0604020202020204" pitchFamily="34" charset="0"/>
                <a:cs typeface="Arial" panose="020B0604020202020204" pitchFamily="34" charset="0"/>
              </a:rPr>
              <a:t>em</a:t>
            </a:r>
            <a:r>
              <a:rPr lang="en-US" sz="2700" dirty="0" smtClean="0">
                <a:latin typeface="Arial" panose="020B0604020202020204" pitchFamily="34" charset="0"/>
                <a:cs typeface="Arial" panose="020B0604020202020204" pitchFamily="34" charset="0"/>
              </a:rPr>
              <a:t> </a:t>
            </a:r>
            <a:r>
              <a:rPr lang="en-US" sz="2700" dirty="0" err="1" smtClean="0">
                <a:latin typeface="Arial" panose="020B0604020202020204" pitchFamily="34" charset="0"/>
                <a:cs typeface="Arial" panose="020B0604020202020204" pitchFamily="34" charset="0"/>
              </a:rPr>
              <a:t>hãy</a:t>
            </a:r>
            <a:r>
              <a:rPr lang="en-US" sz="2700" dirty="0" smtClean="0">
                <a:latin typeface="Arial" panose="020B0604020202020204" pitchFamily="34" charset="0"/>
                <a:cs typeface="Arial" panose="020B0604020202020204" pitchFamily="34" charset="0"/>
              </a:rPr>
              <a:t> </a:t>
            </a:r>
            <a:r>
              <a:rPr lang="en-US" sz="2700" dirty="0" err="1" smtClean="0">
                <a:latin typeface="Arial" panose="020B0604020202020204" pitchFamily="34" charset="0"/>
                <a:cs typeface="Arial" panose="020B0604020202020204" pitchFamily="34" charset="0"/>
              </a:rPr>
              <a:t>quan</a:t>
            </a:r>
            <a:r>
              <a:rPr lang="en-US" sz="2700" dirty="0" smtClean="0">
                <a:latin typeface="Arial" panose="020B0604020202020204" pitchFamily="34" charset="0"/>
                <a:cs typeface="Arial" panose="020B0604020202020204" pitchFamily="34" charset="0"/>
              </a:rPr>
              <a:t> </a:t>
            </a:r>
            <a:r>
              <a:rPr lang="en-US" sz="2700" err="1" smtClean="0">
                <a:latin typeface="Arial" panose="020B0604020202020204" pitchFamily="34" charset="0"/>
                <a:cs typeface="Arial" panose="020B0604020202020204" pitchFamily="34" charset="0"/>
              </a:rPr>
              <a:t>sát</a:t>
            </a:r>
            <a:r>
              <a:rPr lang="en-US" sz="2700" smtClean="0">
                <a:latin typeface="Arial" panose="020B0604020202020204" pitchFamily="34" charset="0"/>
                <a:cs typeface="Arial" panose="020B0604020202020204" pitchFamily="34" charset="0"/>
              </a:rPr>
              <a:t> hình và cho cô </a:t>
            </a:r>
            <a:r>
              <a:rPr lang="en-US" sz="2700" dirty="0" err="1" smtClean="0">
                <a:latin typeface="Arial" panose="020B0604020202020204" pitchFamily="34" charset="0"/>
                <a:cs typeface="Arial" panose="020B0604020202020204" pitchFamily="34" charset="0"/>
              </a:rPr>
              <a:t>biết</a:t>
            </a:r>
            <a:r>
              <a:rPr lang="en-US" sz="2700" smtClean="0">
                <a:latin typeface="Arial" panose="020B0604020202020204" pitchFamily="34" charset="0"/>
                <a:cs typeface="Arial" panose="020B0604020202020204" pitchFamily="34" charset="0"/>
              </a:rPr>
              <a:t>: Đây là </a:t>
            </a:r>
            <a:r>
              <a:rPr lang="vi-VN" sz="2700" smtClean="0">
                <a:latin typeface="Arial" panose="020B0604020202020204" pitchFamily="34" charset="0"/>
                <a:cs typeface="Arial" panose="020B0604020202020204" pitchFamily="34" charset="0"/>
              </a:rPr>
              <a:t> </a:t>
            </a:r>
            <a:r>
              <a:rPr lang="vi-VN" sz="2700">
                <a:latin typeface="Arial" panose="020B0604020202020204" pitchFamily="34" charset="0"/>
                <a:cs typeface="Arial" panose="020B0604020202020204" pitchFamily="34" charset="0"/>
              </a:rPr>
              <a:t>gì</a:t>
            </a:r>
            <a:r>
              <a:rPr lang="vi-VN" sz="2700" smtClean="0">
                <a:latin typeface="Arial" panose="020B0604020202020204" pitchFamily="34" charset="0"/>
                <a:cs typeface="Arial" panose="020B0604020202020204" pitchFamily="34" charset="0"/>
              </a:rPr>
              <a:t>?</a:t>
            </a:r>
            <a:endParaRPr lang="en-US" sz="2700" smtClean="0">
              <a:latin typeface="Arial" panose="020B0604020202020204" pitchFamily="34" charset="0"/>
              <a:cs typeface="Arial" panose="020B0604020202020204" pitchFamily="34" charset="0"/>
            </a:endParaRPr>
          </a:p>
          <a:p>
            <a:pPr algn="just">
              <a:lnSpc>
                <a:spcPct val="114000"/>
              </a:lnSpc>
            </a:pPr>
            <a:endParaRPr lang="en-US" sz="2700" smtClean="0">
              <a:latin typeface="Arial" panose="020B0604020202020204" pitchFamily="34" charset="0"/>
              <a:cs typeface="Arial" panose="020B0604020202020204" pitchFamily="34" charset="0"/>
            </a:endParaRPr>
          </a:p>
          <a:p>
            <a:pPr marL="457200" indent="-457200" algn="just">
              <a:lnSpc>
                <a:spcPct val="114000"/>
              </a:lnSpc>
              <a:buFont typeface="Wingdings" panose="05000000000000000000" pitchFamily="2" charset="2"/>
              <a:buChar char="§"/>
            </a:pPr>
            <a:r>
              <a:rPr lang="en-US" sz="2700">
                <a:solidFill>
                  <a:srgbClr val="FFFF00"/>
                </a:solidFill>
                <a:latin typeface="Arial" panose="020B0604020202020204" pitchFamily="34" charset="0"/>
                <a:cs typeface="Arial" panose="020B0604020202020204" pitchFamily="34" charset="0"/>
              </a:rPr>
              <a:t>Các em hãy xem video giới thiệu về chức năng các bộ của máy tính và ghi nhớ thật nhanh để hoàn thành phiếu hoc tập số 1 t/g 2’</a:t>
            </a:r>
          </a:p>
          <a:p>
            <a:pPr algn="just">
              <a:lnSpc>
                <a:spcPct val="114000"/>
              </a:lnSpc>
            </a:pP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353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28">
                                            <p:txEl>
                                              <p:pRg st="1" end="1"/>
                                            </p:txEl>
                                          </p:spTgt>
                                        </p:tgtEl>
                                        <p:attrNameLst>
                                          <p:attrName>style.visibility</p:attrName>
                                        </p:attrNameLst>
                                      </p:cBhvr>
                                      <p:to>
                                        <p:strVal val="visible"/>
                                      </p:to>
                                    </p:set>
                                    <p:anim calcmode="lin" valueType="num">
                                      <p:cBhvr>
                                        <p:cTn id="20" dur="1000" fill="hold"/>
                                        <p:tgtEl>
                                          <p:spTgt spid="28">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28">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28">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2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28">
                                            <p:txEl>
                                              <p:pRg st="3" end="3"/>
                                            </p:txEl>
                                          </p:spTgt>
                                        </p:tgtEl>
                                        <p:attrNameLst>
                                          <p:attrName>style.visibility</p:attrName>
                                        </p:attrNameLst>
                                      </p:cBhvr>
                                      <p:to>
                                        <p:strVal val="visible"/>
                                      </p:to>
                                    </p:set>
                                    <p:animEffect transition="in" filter="wheel(1)">
                                      <p:cBhvr>
                                        <p:cTn id="28" dur="2000"/>
                                        <p:tgtEl>
                                          <p:spTgt spid="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522B94-1316-4F28-A054-27AABCF242EB}"/>
              </a:ext>
            </a:extLst>
          </p:cNvPr>
          <p:cNvSpPr>
            <a:spLocks noGrp="1"/>
          </p:cNvSpPr>
          <p:nvPr>
            <p:ph type="title"/>
          </p:nvPr>
        </p:nvSpPr>
        <p:spPr/>
        <p:txBody>
          <a:bodyPr/>
          <a:lstStyle/>
          <a:p>
            <a:endParaRPr lang="en-US"/>
          </a:p>
        </p:txBody>
      </p:sp>
      <p:pic>
        <p:nvPicPr>
          <p:cNvPr id="6" name="MÁY TÍNH 1">
            <a:hlinkClick r:id="" action="ppaction://media"/>
            <a:extLst>
              <a:ext uri="{FF2B5EF4-FFF2-40B4-BE49-F238E27FC236}">
                <a16:creationId xmlns="" xmlns:a16="http://schemas.microsoft.com/office/drawing/2014/main" id="{72FB6056-3A42-459F-AB90-4153A65B45F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239576" cy="6858000"/>
          </a:xfrm>
        </p:spPr>
      </p:pic>
    </p:spTree>
    <p:extLst>
      <p:ext uri="{BB962C8B-B14F-4D97-AF65-F5344CB8AC3E}">
        <p14:creationId xmlns:p14="http://schemas.microsoft.com/office/powerpoint/2010/main" val="227662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Phiếu học tập số 1</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ounded Rectangle 6"/>
          <p:cNvSpPr/>
          <p:nvPr/>
        </p:nvSpPr>
        <p:spPr>
          <a:xfrm>
            <a:off x="157163" y="942975"/>
            <a:ext cx="11903657" cy="58149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Arrow Connector 4"/>
          <p:cNvCxnSpPr/>
          <p:nvPr/>
        </p:nvCxnSpPr>
        <p:spPr>
          <a:xfrm>
            <a:off x="2890814" y="3470160"/>
            <a:ext cx="2209792" cy="174572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2850471" y="3531553"/>
            <a:ext cx="2209794" cy="81885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1115803" y="2124549"/>
            <a:ext cx="10391086" cy="4217023"/>
            <a:chOff x="1116104" y="1306183"/>
            <a:chExt cx="10391086" cy="4217023"/>
          </a:xfrm>
        </p:grpSpPr>
        <p:sp>
          <p:nvSpPr>
            <p:cNvPr id="18" name="TextBox 17"/>
            <p:cNvSpPr txBox="1"/>
            <p:nvPr/>
          </p:nvSpPr>
          <p:spPr>
            <a:xfrm>
              <a:off x="1142997" y="2525288"/>
              <a:ext cx="1734671"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Bàn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phím</a:t>
              </a:r>
              <a:endParaRPr lang="en-US" sz="2400" b="1" dirty="0">
                <a:solidFill>
                  <a:srgbClr val="FF0000"/>
                </a:solidFill>
                <a:latin typeface="Arial" pitchFamily="34" charset="0"/>
                <a:cs typeface="Arial" pitchFamily="34" charset="0"/>
              </a:endParaRPr>
            </a:p>
          </p:txBody>
        </p:sp>
        <p:sp>
          <p:nvSpPr>
            <p:cNvPr id="19" name="TextBox 18"/>
            <p:cNvSpPr txBox="1"/>
            <p:nvPr/>
          </p:nvSpPr>
          <p:spPr>
            <a:xfrm>
              <a:off x="1116104" y="4114997"/>
              <a:ext cx="1761564"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Màn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hình</a:t>
              </a:r>
              <a:endParaRPr lang="en-US" sz="2400" b="1" dirty="0">
                <a:solidFill>
                  <a:srgbClr val="FF0000"/>
                </a:solidFill>
                <a:latin typeface="Arial" pitchFamily="34" charset="0"/>
                <a:cs typeface="Arial" pitchFamily="34" charset="0"/>
              </a:endParaRPr>
            </a:p>
          </p:txBody>
        </p:sp>
        <p:sp>
          <p:nvSpPr>
            <p:cNvPr id="22" name="TextBox 21"/>
            <p:cNvSpPr txBox="1"/>
            <p:nvPr/>
          </p:nvSpPr>
          <p:spPr>
            <a:xfrm>
              <a:off x="1116104" y="3321522"/>
              <a:ext cx="1761564"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Chuột</a:t>
              </a:r>
              <a:endParaRPr lang="en-US" sz="2400" b="1" dirty="0">
                <a:solidFill>
                  <a:srgbClr val="FF0000"/>
                </a:solidFill>
                <a:latin typeface="Arial" pitchFamily="34" charset="0"/>
                <a:cs typeface="Arial" pitchFamily="34" charset="0"/>
              </a:endParaRPr>
            </a:p>
          </p:txBody>
        </p:sp>
        <p:sp>
          <p:nvSpPr>
            <p:cNvPr id="26" name="TextBox 25"/>
            <p:cNvSpPr txBox="1"/>
            <p:nvPr/>
          </p:nvSpPr>
          <p:spPr>
            <a:xfrm>
              <a:off x="1116104" y="4902087"/>
              <a:ext cx="1761564"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smtClean="0">
                  <a:solidFill>
                    <a:srgbClr val="FF0000"/>
                  </a:solidFill>
                  <a:latin typeface="Arial" pitchFamily="34" charset="0"/>
                  <a:cs typeface="Arial" pitchFamily="34" charset="0"/>
                </a:rPr>
                <a:t>Loa</a:t>
              </a:r>
              <a:endParaRPr lang="en-US" sz="2400" b="1" dirty="0">
                <a:solidFill>
                  <a:srgbClr val="FF0000"/>
                </a:solidFill>
                <a:latin typeface="Arial" pitchFamily="34" charset="0"/>
                <a:cs typeface="Arial" pitchFamily="34" charset="0"/>
              </a:endParaRPr>
            </a:p>
          </p:txBody>
        </p:sp>
        <p:sp>
          <p:nvSpPr>
            <p:cNvPr id="27" name="TextBox 26"/>
            <p:cNvSpPr txBox="1"/>
            <p:nvPr/>
          </p:nvSpPr>
          <p:spPr>
            <a:xfrm>
              <a:off x="5114354" y="2492189"/>
              <a:ext cx="6392836"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Giúp</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điều</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khiển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máy</a:t>
              </a:r>
              <a:r>
                <a:rPr lang="en-US" sz="2400" b="1" dirty="0" smtClean="0">
                  <a:solidFill>
                    <a:srgbClr val="FF0000"/>
                  </a:solidFill>
                  <a:latin typeface="Arial" pitchFamily="34" charset="0"/>
                  <a:cs typeface="Arial" pitchFamily="34" charset="0"/>
                </a:rPr>
                <a:t> </a:t>
              </a:r>
              <a:r>
                <a:rPr lang="en-US" sz="2400" b="1" err="1" smtClean="0">
                  <a:solidFill>
                    <a:srgbClr val="FF0000"/>
                  </a:solidFill>
                  <a:latin typeface="Arial" pitchFamily="34" charset="0"/>
                  <a:cs typeface="Arial" pitchFamily="34" charset="0"/>
                </a:rPr>
                <a:t>tính</a:t>
              </a:r>
              <a:r>
                <a:rPr lang="en-US" sz="2400" b="1" smtClean="0">
                  <a:solidFill>
                    <a:srgbClr val="FF0000"/>
                  </a:solidFill>
                  <a:latin typeface="Arial" pitchFamily="34" charset="0"/>
                  <a:cs typeface="Arial" pitchFamily="34" charset="0"/>
                </a:rPr>
                <a:t> thuận tiện hơn</a:t>
              </a:r>
              <a:endParaRPr lang="en-US" sz="2400" b="1" dirty="0">
                <a:solidFill>
                  <a:srgbClr val="FF0000"/>
                </a:solidFill>
                <a:latin typeface="Arial" pitchFamily="34" charset="0"/>
                <a:cs typeface="Arial" pitchFamily="34" charset="0"/>
              </a:endParaRPr>
            </a:p>
          </p:txBody>
        </p:sp>
        <p:sp>
          <p:nvSpPr>
            <p:cNvPr id="29" name="TextBox 28"/>
            <p:cNvSpPr txBox="1"/>
            <p:nvPr/>
          </p:nvSpPr>
          <p:spPr>
            <a:xfrm>
              <a:off x="5114354" y="4228635"/>
              <a:ext cx="5893527"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Gửi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các</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tín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hiệu</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vào</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máy</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tính</a:t>
              </a:r>
              <a:endParaRPr lang="en-US" sz="2400" b="1" dirty="0">
                <a:solidFill>
                  <a:srgbClr val="FF0000"/>
                </a:solidFill>
                <a:latin typeface="Arial" pitchFamily="34" charset="0"/>
                <a:cs typeface="Arial" pitchFamily="34" charset="0"/>
              </a:endParaRPr>
            </a:p>
          </p:txBody>
        </p:sp>
        <p:sp>
          <p:nvSpPr>
            <p:cNvPr id="30" name="TextBox 29"/>
            <p:cNvSpPr txBox="1"/>
            <p:nvPr/>
          </p:nvSpPr>
          <p:spPr>
            <a:xfrm>
              <a:off x="5087460" y="3359484"/>
              <a:ext cx="5893527"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Để</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phát</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âm</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thanh</a:t>
              </a:r>
              <a:endParaRPr lang="en-US" sz="2400" b="1" dirty="0">
                <a:solidFill>
                  <a:srgbClr val="FF0000"/>
                </a:solidFill>
                <a:latin typeface="Arial" pitchFamily="34" charset="0"/>
                <a:cs typeface="Arial" pitchFamily="34" charset="0"/>
              </a:endParaRPr>
            </a:p>
          </p:txBody>
        </p:sp>
        <p:sp>
          <p:nvSpPr>
            <p:cNvPr id="31" name="TextBox 30"/>
            <p:cNvSpPr txBox="1"/>
            <p:nvPr/>
          </p:nvSpPr>
          <p:spPr>
            <a:xfrm>
              <a:off x="5087460" y="5061541"/>
              <a:ext cx="5893527"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Nơi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hiển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thị</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kết</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quả</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làm</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việc</a:t>
              </a:r>
              <a:endParaRPr lang="en-US" sz="2400" b="1" dirty="0">
                <a:solidFill>
                  <a:srgbClr val="FF0000"/>
                </a:solidFill>
                <a:latin typeface="Arial" pitchFamily="34" charset="0"/>
                <a:cs typeface="Arial" pitchFamily="34" charset="0"/>
              </a:endParaRPr>
            </a:p>
          </p:txBody>
        </p:sp>
        <p:sp>
          <p:nvSpPr>
            <p:cNvPr id="20" name="TextBox 19"/>
            <p:cNvSpPr txBox="1"/>
            <p:nvPr/>
          </p:nvSpPr>
          <p:spPr>
            <a:xfrm>
              <a:off x="1163674" y="1770010"/>
              <a:ext cx="1734671"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smtClean="0">
                  <a:solidFill>
                    <a:srgbClr val="FF0000"/>
                  </a:solidFill>
                  <a:latin typeface="Arial" pitchFamily="34" charset="0"/>
                  <a:cs typeface="Arial" pitchFamily="34" charset="0"/>
                </a:rPr>
                <a:t>Thân máy</a:t>
              </a:r>
              <a:endParaRPr lang="en-US" sz="2400" b="1" dirty="0">
                <a:solidFill>
                  <a:srgbClr val="FF0000"/>
                </a:solidFill>
                <a:latin typeface="Arial" pitchFamily="34" charset="0"/>
                <a:cs typeface="Arial" pitchFamily="34" charset="0"/>
              </a:endParaRPr>
            </a:p>
          </p:txBody>
        </p:sp>
        <p:sp>
          <p:nvSpPr>
            <p:cNvPr id="23" name="TextBox 22"/>
            <p:cNvSpPr txBox="1"/>
            <p:nvPr/>
          </p:nvSpPr>
          <p:spPr>
            <a:xfrm>
              <a:off x="5060568" y="1306183"/>
              <a:ext cx="5871887" cy="830997"/>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smtClean="0">
                  <a:solidFill>
                    <a:srgbClr val="FF0000"/>
                  </a:solidFill>
                  <a:latin typeface="Arial" pitchFamily="34" charset="0"/>
                  <a:cs typeface="Arial" pitchFamily="34" charset="0"/>
                </a:rPr>
                <a:t>Xử lý thông tin và điều khiển mọi hoạt động của máy tính</a:t>
              </a:r>
              <a:endParaRPr lang="en-US" sz="2400" b="1" dirty="0">
                <a:solidFill>
                  <a:srgbClr val="FF0000"/>
                </a:solidFill>
                <a:latin typeface="Arial" pitchFamily="34" charset="0"/>
                <a:cs typeface="Arial" pitchFamily="34" charset="0"/>
              </a:endParaRPr>
            </a:p>
          </p:txBody>
        </p:sp>
      </p:grpSp>
      <p:cxnSp>
        <p:nvCxnSpPr>
          <p:cNvPr id="24" name="Straight Arrow Connector 23"/>
          <p:cNvCxnSpPr>
            <a:stCxn id="20" idx="3"/>
            <a:endCxn id="23" idx="1"/>
          </p:cNvCxnSpPr>
          <p:nvPr/>
        </p:nvCxnSpPr>
        <p:spPr>
          <a:xfrm flipV="1">
            <a:off x="2898044" y="2540048"/>
            <a:ext cx="2162223" cy="27916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661411" y="1113079"/>
            <a:ext cx="10845478" cy="595086"/>
          </a:xfrm>
          <a:prstGeom prst="roundRect">
            <a:avLst/>
          </a:prstGeom>
          <a:solidFill>
            <a:schemeClr val="accent2">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3333CC"/>
                </a:solidFill>
                <a:latin typeface="Tahoma" panose="020B0604030504040204" pitchFamily="34" charset="0"/>
                <a:ea typeface="Tahoma" panose="020B0604030504040204" pitchFamily="34" charset="0"/>
                <a:cs typeface="Tahoma" panose="020B0604030504040204" pitchFamily="34" charset="0"/>
              </a:rPr>
              <a:t>Em hãy nối các thành phần của máy tính với chức năng tương ứng 2’</a:t>
            </a:r>
            <a:endParaRPr lang="en-US" sz="24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cxnSp>
        <p:nvCxnSpPr>
          <p:cNvPr id="25" name="Straight Arrow Connector 24"/>
          <p:cNvCxnSpPr/>
          <p:nvPr/>
        </p:nvCxnSpPr>
        <p:spPr>
          <a:xfrm>
            <a:off x="2898044" y="5131615"/>
            <a:ext cx="2162221" cy="97912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30" idx="1"/>
          </p:cNvCxnSpPr>
          <p:nvPr/>
        </p:nvCxnSpPr>
        <p:spPr>
          <a:xfrm flipV="1">
            <a:off x="2899020" y="4408683"/>
            <a:ext cx="2188139" cy="158840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18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heel(1)">
                                      <p:cBhvr>
                                        <p:cTn id="34" dur="20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1000" fill="hold"/>
                                        <p:tgtEl>
                                          <p:spTgt spid="25"/>
                                        </p:tgtEl>
                                        <p:attrNameLst>
                                          <p:attrName>ppt_w</p:attrName>
                                        </p:attrNameLst>
                                      </p:cBhvr>
                                      <p:tavLst>
                                        <p:tav tm="0">
                                          <p:val>
                                            <p:fltVal val="0"/>
                                          </p:val>
                                        </p:tav>
                                        <p:tav tm="100000">
                                          <p:val>
                                            <p:strVal val="#ppt_w"/>
                                          </p:val>
                                        </p:tav>
                                      </p:tavLst>
                                    </p:anim>
                                    <p:anim calcmode="lin" valueType="num">
                                      <p:cBhvr>
                                        <p:cTn id="40" dur="1000" fill="hold"/>
                                        <p:tgtEl>
                                          <p:spTgt spid="25"/>
                                        </p:tgtEl>
                                        <p:attrNameLst>
                                          <p:attrName>ppt_h</p:attrName>
                                        </p:attrNameLst>
                                      </p:cBhvr>
                                      <p:tavLst>
                                        <p:tav tm="0">
                                          <p:val>
                                            <p:fltVal val="0"/>
                                          </p:val>
                                        </p:tav>
                                        <p:tav tm="100000">
                                          <p:val>
                                            <p:strVal val="#ppt_h"/>
                                          </p:val>
                                        </p:tav>
                                      </p:tavLst>
                                    </p:anim>
                                    <p:anim calcmode="lin" valueType="num">
                                      <p:cBhvr>
                                        <p:cTn id="41" dur="1000" fill="hold"/>
                                        <p:tgtEl>
                                          <p:spTgt spid="25"/>
                                        </p:tgtEl>
                                        <p:attrNameLst>
                                          <p:attrName>style.rotation</p:attrName>
                                        </p:attrNameLst>
                                      </p:cBhvr>
                                      <p:tavLst>
                                        <p:tav tm="0">
                                          <p:val>
                                            <p:fltVal val="90"/>
                                          </p:val>
                                        </p:tav>
                                        <p:tav tm="100000">
                                          <p:val>
                                            <p:fltVal val="0"/>
                                          </p:val>
                                        </p:tav>
                                      </p:tavLst>
                                    </p:anim>
                                    <p:animEffect transition="in" filter="fade">
                                      <p:cBhvr>
                                        <p:cTn id="42" dur="1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sp>
        <p:nvSpPr>
          <p:cNvPr id="7" name="Rounded Rectangle 6"/>
          <p:cNvSpPr/>
          <p:nvPr/>
        </p:nvSpPr>
        <p:spPr>
          <a:xfrm>
            <a:off x="162046" y="985652"/>
            <a:ext cx="11909467" cy="58960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p:cNvSpPr/>
          <p:nvPr/>
        </p:nvSpPr>
        <p:spPr>
          <a:xfrm>
            <a:off x="455616" y="1934443"/>
            <a:ext cx="7252276" cy="461200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3225" indent="-403225" algn="just">
              <a:lnSpc>
                <a:spcPct val="114000"/>
              </a:lnSpc>
            </a:pPr>
            <a:r>
              <a:rPr lang="vi-VN" sz="2400" dirty="0" smtClean="0">
                <a:solidFill>
                  <a:srgbClr val="3333CC"/>
                </a:solidFill>
              </a:rPr>
              <a:t>a. </a:t>
            </a:r>
            <a:r>
              <a:rPr lang="vi-VN" sz="2400" dirty="0" smtClean="0">
                <a:solidFill>
                  <a:srgbClr val="FF0000"/>
                </a:solidFill>
              </a:rPr>
              <a:t>Thân </a:t>
            </a:r>
            <a:r>
              <a:rPr lang="vi-VN" sz="2400" dirty="0">
                <a:solidFill>
                  <a:srgbClr val="FF0000"/>
                </a:solidFill>
              </a:rPr>
              <a:t>máy </a:t>
            </a:r>
            <a:r>
              <a:rPr lang="vi-VN" sz="2400" dirty="0">
                <a:solidFill>
                  <a:srgbClr val="3333CC"/>
                </a:solidFill>
              </a:rPr>
              <a:t>xử lí các thông tin và điều khiển mọi hoạt động của máy </a:t>
            </a:r>
            <a:r>
              <a:rPr lang="vi-VN" sz="2400" dirty="0" smtClean="0">
                <a:solidFill>
                  <a:srgbClr val="3333CC"/>
                </a:solidFill>
              </a:rPr>
              <a:t>tính.</a:t>
            </a:r>
            <a:endParaRPr lang="en-US" sz="2400" dirty="0" smtClean="0">
              <a:solidFill>
                <a:srgbClr val="3333CC"/>
              </a:solidFill>
            </a:endParaRPr>
          </a:p>
          <a:p>
            <a:pPr marL="403225" indent="-403225" algn="just">
              <a:lnSpc>
                <a:spcPct val="114000"/>
              </a:lnSpc>
            </a:pPr>
            <a:r>
              <a:rPr lang="vi-VN" sz="2400" dirty="0" smtClean="0">
                <a:solidFill>
                  <a:srgbClr val="3333CC"/>
                </a:solidFill>
              </a:rPr>
              <a:t>b</a:t>
            </a:r>
            <a:r>
              <a:rPr lang="vi-VN" sz="2400" dirty="0">
                <a:solidFill>
                  <a:srgbClr val="3333CC"/>
                </a:solidFill>
              </a:rPr>
              <a:t>. </a:t>
            </a:r>
            <a:r>
              <a:rPr lang="vi-VN" sz="2400" dirty="0">
                <a:solidFill>
                  <a:srgbClr val="FF0000"/>
                </a:solidFill>
              </a:rPr>
              <a:t>Màn hình </a:t>
            </a:r>
            <a:r>
              <a:rPr lang="vi-VN" sz="2400" dirty="0">
                <a:solidFill>
                  <a:srgbClr val="3333CC"/>
                </a:solidFill>
              </a:rPr>
              <a:t>là nơi hiển thị kết quả làm việc của máy tính</a:t>
            </a:r>
            <a:r>
              <a:rPr lang="vi-VN" sz="2400" dirty="0" smtClean="0">
                <a:solidFill>
                  <a:srgbClr val="3333CC"/>
                </a:solidFill>
              </a:rPr>
              <a:t>.</a:t>
            </a:r>
            <a:r>
              <a:rPr lang="en-US" sz="2400" dirty="0" smtClean="0">
                <a:solidFill>
                  <a:srgbClr val="3333CC"/>
                </a:solidFill>
              </a:rPr>
              <a:t> </a:t>
            </a:r>
            <a:r>
              <a:rPr lang="en-US" sz="2400" dirty="0" err="1">
                <a:solidFill>
                  <a:srgbClr val="3333CC"/>
                </a:solidFill>
                <a:latin typeface="Arial" panose="020B0604020202020204" pitchFamily="34" charset="0"/>
                <a:cs typeface="Arial" panose="020B0604020202020204" pitchFamily="34" charset="0"/>
              </a:rPr>
              <a:t>Màn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hình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cảm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ứng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có</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thêm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chức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năng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nhập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smtClean="0">
                <a:solidFill>
                  <a:srgbClr val="3333CC"/>
                </a:solidFill>
                <a:latin typeface="Arial" panose="020B0604020202020204" pitchFamily="34" charset="0"/>
                <a:cs typeface="Arial" panose="020B0604020202020204" pitchFamily="34" charset="0"/>
              </a:rPr>
              <a:t>vào</a:t>
            </a:r>
            <a:r>
              <a:rPr lang="en-US" sz="2400" dirty="0">
                <a:solidFill>
                  <a:srgbClr val="3333CC"/>
                </a:solidFill>
                <a:latin typeface="Arial" panose="020B0604020202020204" pitchFamily="34" charset="0"/>
                <a:cs typeface="Arial" panose="020B0604020202020204" pitchFamily="34" charset="0"/>
              </a:rPr>
              <a:t>.</a:t>
            </a:r>
            <a:endParaRPr lang="en-US" sz="2400" dirty="0" smtClean="0">
              <a:solidFill>
                <a:srgbClr val="3333CC"/>
              </a:solidFill>
              <a:latin typeface="Arial" panose="020B0604020202020204" pitchFamily="34" charset="0"/>
              <a:cs typeface="Arial" panose="020B0604020202020204" pitchFamily="34" charset="0"/>
            </a:endParaRPr>
          </a:p>
          <a:p>
            <a:pPr marL="403225" indent="-403225" algn="just">
              <a:lnSpc>
                <a:spcPct val="114000"/>
              </a:lnSpc>
            </a:pPr>
            <a:r>
              <a:rPr lang="vi-VN" sz="2400" dirty="0" smtClean="0">
                <a:solidFill>
                  <a:srgbClr val="3333CC"/>
                </a:solidFill>
              </a:rPr>
              <a:t>c</a:t>
            </a:r>
            <a:r>
              <a:rPr lang="vi-VN" sz="2400" dirty="0">
                <a:solidFill>
                  <a:srgbClr val="3333CC"/>
                </a:solidFill>
              </a:rPr>
              <a:t>. </a:t>
            </a:r>
            <a:r>
              <a:rPr lang="vi-VN" sz="2400" dirty="0">
                <a:solidFill>
                  <a:srgbClr val="FF0000"/>
                </a:solidFill>
              </a:rPr>
              <a:t>Bàn phím </a:t>
            </a:r>
            <a:r>
              <a:rPr lang="vi-VN" sz="2400" dirty="0">
                <a:solidFill>
                  <a:srgbClr val="3333CC"/>
                </a:solidFill>
              </a:rPr>
              <a:t>dùng để nhập văn bản và gửi tín hiệu vào cho máy </a:t>
            </a:r>
            <a:r>
              <a:rPr lang="vi-VN" sz="2400" dirty="0" smtClean="0">
                <a:solidFill>
                  <a:srgbClr val="3333CC"/>
                </a:solidFill>
              </a:rPr>
              <a:t>tính.</a:t>
            </a:r>
            <a:endParaRPr lang="en-US" sz="2400" dirty="0" smtClean="0">
              <a:solidFill>
                <a:srgbClr val="3333CC"/>
              </a:solidFill>
            </a:endParaRPr>
          </a:p>
          <a:p>
            <a:pPr marL="403225" indent="-403225" algn="just">
              <a:lnSpc>
                <a:spcPct val="114000"/>
              </a:lnSpc>
            </a:pPr>
            <a:r>
              <a:rPr lang="vi-VN" sz="2400" dirty="0" smtClean="0">
                <a:solidFill>
                  <a:srgbClr val="3333CC"/>
                </a:solidFill>
              </a:rPr>
              <a:t>d</a:t>
            </a:r>
            <a:r>
              <a:rPr lang="vi-VN" sz="2400" dirty="0">
                <a:solidFill>
                  <a:srgbClr val="3333CC"/>
                </a:solidFill>
              </a:rPr>
              <a:t>. </a:t>
            </a:r>
            <a:r>
              <a:rPr lang="vi-VN" sz="2400" dirty="0">
                <a:solidFill>
                  <a:srgbClr val="FF0000"/>
                </a:solidFill>
              </a:rPr>
              <a:t>Chuột máy tính </a:t>
            </a:r>
            <a:r>
              <a:rPr lang="vi-VN" sz="2400" dirty="0">
                <a:solidFill>
                  <a:srgbClr val="3333CC"/>
                </a:solidFill>
              </a:rPr>
              <a:t>giúp điều khiển máy tính thuận tiện hơn. </a:t>
            </a:r>
            <a:endParaRPr lang="en-US" sz="2400" dirty="0" smtClean="0">
              <a:solidFill>
                <a:srgbClr val="3333CC"/>
              </a:solidFill>
            </a:endParaRPr>
          </a:p>
          <a:p>
            <a:pPr marL="403225" indent="-403225" algn="just">
              <a:lnSpc>
                <a:spcPct val="114000"/>
              </a:lnSpc>
            </a:pPr>
            <a:r>
              <a:rPr lang="vi-VN" sz="2400" dirty="0" smtClean="0">
                <a:solidFill>
                  <a:srgbClr val="3333CC"/>
                </a:solidFill>
              </a:rPr>
              <a:t>e</a:t>
            </a:r>
            <a:r>
              <a:rPr lang="vi-VN" sz="2400" dirty="0">
                <a:solidFill>
                  <a:srgbClr val="3333CC"/>
                </a:solidFill>
              </a:rPr>
              <a:t>. </a:t>
            </a:r>
            <a:r>
              <a:rPr lang="vi-VN" sz="2400" dirty="0">
                <a:solidFill>
                  <a:srgbClr val="FF0000"/>
                </a:solidFill>
              </a:rPr>
              <a:t>Loa </a:t>
            </a:r>
            <a:r>
              <a:rPr lang="vi-VN" sz="2400" dirty="0">
                <a:solidFill>
                  <a:srgbClr val="3333CC"/>
                </a:solidFill>
              </a:rPr>
              <a:t>dùng để phát âm thanh. </a:t>
            </a:r>
            <a:endParaRPr lang="en-US" sz="2400" b="1"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7802155" y="1287554"/>
            <a:ext cx="4164437" cy="5258893"/>
          </a:xfrm>
          <a:prstGeom prst="rect">
            <a:avLst/>
          </a:prstGeom>
        </p:spPr>
      </p:pic>
      <p:sp>
        <p:nvSpPr>
          <p:cNvPr id="4" name="Oval 3"/>
          <p:cNvSpPr/>
          <p:nvPr/>
        </p:nvSpPr>
        <p:spPr>
          <a:xfrm>
            <a:off x="8169751" y="3159068"/>
            <a:ext cx="523842" cy="15277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107772" y="2581154"/>
            <a:ext cx="887417" cy="14553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107772" y="5609926"/>
            <a:ext cx="1328707" cy="3168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0725018" y="5418914"/>
            <a:ext cx="476517" cy="4871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436479" y="3841115"/>
            <a:ext cx="1288272" cy="84570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455616" y="1129749"/>
            <a:ext cx="8086065" cy="584775"/>
            <a:chOff x="712076" y="1405392"/>
            <a:chExt cx="8086065"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0" name="TextBox 9"/>
            <p:cNvSpPr txBox="1"/>
            <p:nvPr/>
          </p:nvSpPr>
          <p:spPr>
            <a:xfrm>
              <a:off x="1219201" y="1459948"/>
              <a:ext cx="7578940" cy="492443"/>
            </a:xfrm>
            <a:prstGeom prst="rect">
              <a:avLst/>
            </a:prstGeom>
            <a:noFill/>
          </p:spPr>
          <p:txBody>
            <a:bodyPr wrap="square" rtlCol="0">
              <a:spAutoFit/>
            </a:bodyPr>
            <a:lstStyle/>
            <a:p>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Thân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màn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hình</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bàn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phím</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chuột</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600" b="1" smtClean="0">
                  <a:solidFill>
                    <a:srgbClr val="3333CC"/>
                  </a:solidFill>
                  <a:latin typeface="Arial" panose="020B0604020202020204" pitchFamily="34" charset="0"/>
                  <a:ea typeface="Tahoma" panose="020B0604030504040204" pitchFamily="34" charset="0"/>
                  <a:cs typeface="Arial" panose="020B0604020202020204" pitchFamily="34" charset="0"/>
                </a:rPr>
                <a:t> loa</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xEl>
                                              <p:pRg st="2" end="2"/>
                                            </p:txEl>
                                          </p:spTgt>
                                        </p:tgtEl>
                                        <p:attrNameLst>
                                          <p:attrName>style.visibility</p:attrName>
                                        </p:attrNameLst>
                                      </p:cBhvr>
                                      <p:to>
                                        <p:strVal val="visible"/>
                                      </p:to>
                                    </p:set>
                                    <p:animEffect transition="in" filter="fade">
                                      <p:cBhvr>
                                        <p:cTn id="26" dur="500"/>
                                        <p:tgtEl>
                                          <p:spTgt spid="14">
                                            <p:txEl>
                                              <p:pRg st="2" end="2"/>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xEl>
                                              <p:pRg st="3" end="3"/>
                                            </p:txEl>
                                          </p:spTgt>
                                        </p:tgtEl>
                                        <p:attrNameLst>
                                          <p:attrName>style.visibility</p:attrName>
                                        </p:attrNameLst>
                                      </p:cBhvr>
                                      <p:to>
                                        <p:strVal val="visible"/>
                                      </p:to>
                                    </p:set>
                                    <p:animEffect transition="in" filter="fade">
                                      <p:cBhvr>
                                        <p:cTn id="37" dur="500"/>
                                        <p:tgtEl>
                                          <p:spTgt spid="14">
                                            <p:txEl>
                                              <p:pRg st="3" end="3"/>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xit" presetSubtype="0" fill="hold" grpId="1" nodeType="with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xEl>
                                              <p:pRg st="4" end="4"/>
                                            </p:txEl>
                                          </p:spTgt>
                                        </p:tgtEl>
                                        <p:attrNameLst>
                                          <p:attrName>style.visibility</p:attrName>
                                        </p:attrNameLst>
                                      </p:cBhvr>
                                      <p:to>
                                        <p:strVal val="visible"/>
                                      </p:to>
                                    </p:set>
                                    <p:animEffect transition="in" filter="fade">
                                      <p:cBhvr>
                                        <p:cTn id="48" dur="500"/>
                                        <p:tgtEl>
                                          <p:spTgt spid="14">
                                            <p:txEl>
                                              <p:pRg st="4" end="4"/>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0" presetClass="exit" presetSubtype="0" fill="hold" grpId="1" nodeType="withEffect">
                                  <p:stCondLst>
                                    <p:cond delay="0"/>
                                  </p:stCondLst>
                                  <p:childTnLst>
                                    <p:animEffect transition="out" filter="fade">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6" grpId="0" animBg="1"/>
      <p:bldP spid="16" grpId="1" animBg="1"/>
      <p:bldP spid="17" grpId="0" animBg="1"/>
      <p:bldP spid="17" grpId="1" animBg="1"/>
      <p:bldP spid="18" grpId="0" animBg="1"/>
      <p:bldP spid="18" grpId="1"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69164" y="742996"/>
            <a:ext cx="11722836" cy="59943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105274"/>
            <a:ext cx="4353220" cy="595086"/>
            <a:chOff x="3865174" y="105274"/>
            <a:chExt cx="4353220" cy="595086"/>
          </a:xfrm>
        </p:grpSpPr>
        <p:sp>
          <p:nvSpPr>
            <p:cNvPr id="6" name="Rounded Rectangle 5"/>
            <p:cNvSpPr/>
            <p:nvPr/>
          </p:nvSpPr>
          <p:spPr>
            <a:xfrm>
              <a:off x="3865174" y="105274"/>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63621" y="147910"/>
              <a:ext cx="571500" cy="552450"/>
            </a:xfrm>
            <a:prstGeom prst="rect">
              <a:avLst/>
            </a:prstGeom>
          </p:spPr>
        </p:pic>
      </p:grpSp>
      <p:pic>
        <p:nvPicPr>
          <p:cNvPr id="4" name="Picture 3"/>
          <p:cNvPicPr>
            <a:picLocks noChangeAspect="1"/>
          </p:cNvPicPr>
          <p:nvPr/>
        </p:nvPicPr>
        <p:blipFill>
          <a:blip r:embed="rId3"/>
          <a:stretch>
            <a:fillRect/>
          </a:stretch>
        </p:blipFill>
        <p:spPr>
          <a:xfrm>
            <a:off x="9444942" y="3076052"/>
            <a:ext cx="2436319" cy="2729836"/>
          </a:xfrm>
          <a:prstGeom prst="rect">
            <a:avLst/>
          </a:prstGeom>
        </p:spPr>
      </p:pic>
      <p:pic>
        <p:nvPicPr>
          <p:cNvPr id="5" name="Picture 4"/>
          <p:cNvPicPr>
            <a:picLocks noChangeAspect="1"/>
          </p:cNvPicPr>
          <p:nvPr/>
        </p:nvPicPr>
        <p:blipFill>
          <a:blip r:embed="rId4"/>
          <a:stretch>
            <a:fillRect/>
          </a:stretch>
        </p:blipFill>
        <p:spPr>
          <a:xfrm>
            <a:off x="6706277" y="3287210"/>
            <a:ext cx="1969630" cy="2551681"/>
          </a:xfrm>
          <a:prstGeom prst="rect">
            <a:avLst/>
          </a:prstGeom>
        </p:spPr>
      </p:pic>
      <p:sp>
        <p:nvSpPr>
          <p:cNvPr id="21" name="TextBox 20"/>
          <p:cNvSpPr txBox="1"/>
          <p:nvPr/>
        </p:nvSpPr>
        <p:spPr>
          <a:xfrm>
            <a:off x="9739806" y="5900465"/>
            <a:ext cx="1975221" cy="430887"/>
          </a:xfrm>
          <a:prstGeom prst="rect">
            <a:avLst/>
          </a:prstGeom>
          <a:noFill/>
        </p:spPr>
        <p:txBody>
          <a:bodyPr wrap="none" rtlCol="0">
            <a:spAutoFit/>
          </a:bodyPr>
          <a:lstStyle/>
          <a:p>
            <a:r>
              <a:rPr lang="en-US" sz="2200" dirty="0" err="1" smtClean="0">
                <a:solidFill>
                  <a:srgbClr val="FF0000"/>
                </a:solidFill>
                <a:latin typeface="Arial" panose="020B0604020202020204" pitchFamily="34" charset="0"/>
                <a:cs typeface="Arial" panose="020B0604020202020204" pitchFamily="34" charset="0"/>
              </a:rPr>
              <a:t>Máy</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tính</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bảng</a:t>
            </a:r>
            <a:endParaRPr lang="en-US" sz="2200"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6360919" y="6046032"/>
            <a:ext cx="2932213" cy="430887"/>
          </a:xfrm>
          <a:prstGeom prst="rect">
            <a:avLst/>
          </a:prstGeom>
          <a:noFill/>
        </p:spPr>
        <p:txBody>
          <a:bodyPr wrap="none" rtlCol="0">
            <a:spAutoFit/>
          </a:bodyPr>
          <a:lstStyle/>
          <a:p>
            <a:r>
              <a:rPr lang="en-US" sz="2200" dirty="0" err="1" smtClean="0">
                <a:solidFill>
                  <a:srgbClr val="FF0000"/>
                </a:solidFill>
                <a:latin typeface="Arial" panose="020B0604020202020204" pitchFamily="34" charset="0"/>
                <a:cs typeface="Arial" panose="020B0604020202020204" pitchFamily="34" charset="0"/>
              </a:rPr>
              <a:t>Điện</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thoại</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thông</a:t>
            </a:r>
            <a:r>
              <a:rPr lang="en-US" sz="2200" dirty="0" smtClean="0">
                <a:solidFill>
                  <a:srgbClr val="FF0000"/>
                </a:solidFill>
                <a:latin typeface="Arial" panose="020B0604020202020204" pitchFamily="34" charset="0"/>
                <a:cs typeface="Arial" panose="020B0604020202020204" pitchFamily="34" charset="0"/>
              </a:rPr>
              <a:t> minh</a:t>
            </a:r>
            <a:endParaRPr lang="en-US" sz="2200" dirty="0">
              <a:solidFill>
                <a:srgbClr val="FF0000"/>
              </a:solidFill>
              <a:latin typeface="Arial" panose="020B0604020202020204" pitchFamily="34" charset="0"/>
              <a:cs typeface="Arial" panose="020B0604020202020204" pitchFamily="34" charset="0"/>
            </a:endParaRPr>
          </a:p>
        </p:txBody>
      </p:sp>
      <p:sp>
        <p:nvSpPr>
          <p:cNvPr id="16" name="TextBox 15"/>
          <p:cNvSpPr txBox="1"/>
          <p:nvPr/>
        </p:nvSpPr>
        <p:spPr>
          <a:xfrm>
            <a:off x="6590816" y="1010291"/>
            <a:ext cx="4831475" cy="1815882"/>
          </a:xfrm>
          <a:prstGeom prst="rect">
            <a:avLst/>
          </a:prstGeom>
          <a:solidFill>
            <a:srgbClr val="CC0000"/>
          </a:solidFill>
          <a:ln>
            <a:solidFill>
              <a:srgbClr val="FF0000"/>
            </a:solidFill>
          </a:ln>
        </p:spPr>
        <p:txBody>
          <a:bodyPr wrap="square" rtlCol="0">
            <a:spAutoFit/>
          </a:bodyPr>
          <a:lstStyle/>
          <a:p>
            <a:r>
              <a:rPr lang="en-US" sz="2800" smtClean="0">
                <a:solidFill>
                  <a:srgbClr val="FFFF00"/>
                </a:solidFill>
                <a:latin typeface="Arial" panose="020B0604020202020204" pitchFamily="34" charset="0"/>
                <a:cs typeface="Arial" panose="020B0604020202020204" pitchFamily="34" charset="0"/>
              </a:rPr>
              <a:t>Hiện nay ngoài máy tính bàn và máy tính xách tay, máy tính còn 2 loại nữa đó là máy tính bảng và đt thông minh</a:t>
            </a:r>
          </a:p>
        </p:txBody>
      </p:sp>
      <p:pic>
        <p:nvPicPr>
          <p:cNvPr id="17" name="Picture 16"/>
          <p:cNvPicPr>
            <a:picLocks noChangeAspect="1"/>
          </p:cNvPicPr>
          <p:nvPr/>
        </p:nvPicPr>
        <p:blipFill rotWithShape="1">
          <a:blip r:embed="rId5"/>
          <a:srcRect t="7401"/>
          <a:stretch/>
        </p:blipFill>
        <p:spPr>
          <a:xfrm>
            <a:off x="901714" y="1100708"/>
            <a:ext cx="4740665" cy="2568706"/>
          </a:xfrm>
          <a:prstGeom prst="rect">
            <a:avLst/>
          </a:prstGeom>
          <a:ln w="12700">
            <a:solidFill>
              <a:schemeClr val="tx1"/>
            </a:solidFill>
          </a:ln>
        </p:spPr>
      </p:pic>
      <p:pic>
        <p:nvPicPr>
          <p:cNvPr id="18" name="Picture 17"/>
          <p:cNvPicPr>
            <a:picLocks noChangeAspect="1"/>
          </p:cNvPicPr>
          <p:nvPr/>
        </p:nvPicPr>
        <p:blipFill>
          <a:blip r:embed="rId6"/>
          <a:stretch>
            <a:fillRect/>
          </a:stretch>
        </p:blipFill>
        <p:spPr>
          <a:xfrm>
            <a:off x="901714" y="4027125"/>
            <a:ext cx="4740665" cy="2304227"/>
          </a:xfrm>
          <a:prstGeom prst="rect">
            <a:avLst/>
          </a:prstGeom>
          <a:ln w="12700">
            <a:solidFill>
              <a:schemeClr val="tx1"/>
            </a:solidFill>
          </a:ln>
        </p:spPr>
      </p:pic>
    </p:spTree>
    <p:extLst>
      <p:ext uri="{BB962C8B-B14F-4D97-AF65-F5344CB8AC3E}">
        <p14:creationId xmlns:p14="http://schemas.microsoft.com/office/powerpoint/2010/main" val="41656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randombar(horizontal)">
                                      <p:cBhvr>
                                        <p:cTn id="35" dur="500"/>
                                        <p:tgtEl>
                                          <p:spTgt spid="4"/>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randombar(horizontal)">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Untitled">
            <a:hlinkClick r:id="" action="ppaction://media"/>
            <a:extLst>
              <a:ext uri="{FF2B5EF4-FFF2-40B4-BE49-F238E27FC236}">
                <a16:creationId xmlns="" xmlns:a16="http://schemas.microsoft.com/office/drawing/2014/main" id="{3BC1E3CD-27FF-43D8-B1C4-89DCD0790D0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914" y="126124"/>
            <a:ext cx="12088086" cy="673187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31082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6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85737" y="614363"/>
            <a:ext cx="11898233" cy="61150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3999148" y="48804"/>
            <a:ext cx="4353220" cy="514574"/>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Phiếu học tập số 2</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Rounded Rectangle 15"/>
          <p:cNvSpPr/>
          <p:nvPr/>
        </p:nvSpPr>
        <p:spPr>
          <a:xfrm>
            <a:off x="1243890" y="709114"/>
            <a:ext cx="9746653" cy="395512"/>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41719C"/>
                </a:solidFill>
                <a:latin typeface="Tahoma" panose="020B0604030504040204" pitchFamily="34" charset="0"/>
                <a:ea typeface="Tahoma" panose="020B0604030504040204" pitchFamily="34" charset="0"/>
                <a:cs typeface="Tahoma" panose="020B0604030504040204" pitchFamily="34" charset="0"/>
              </a:rPr>
              <a:t>Em hãy điền số (1,2…) vào chỗ chấm tương ứng</a:t>
            </a:r>
            <a:endParaRPr lang="en-US" sz="24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ounded Rectangle 16"/>
          <p:cNvSpPr/>
          <p:nvPr/>
        </p:nvSpPr>
        <p:spPr>
          <a:xfrm>
            <a:off x="315246" y="1148029"/>
            <a:ext cx="3809407" cy="595086"/>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C00000"/>
                </a:solidFill>
                <a:latin typeface="Tahoma" panose="020B0604030504040204" pitchFamily="34" charset="0"/>
                <a:ea typeface="Tahoma" panose="020B0604030504040204" pitchFamily="34" charset="0"/>
                <a:cs typeface="Tahoma" panose="020B0604030504040204" pitchFamily="34" charset="0"/>
              </a:rPr>
              <a:t>1- Thân máy, chuột, bàn phím, màn hình.</a:t>
            </a:r>
            <a:endParaRPr lang="en-US"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Rounded Rectangle 17"/>
          <p:cNvSpPr/>
          <p:nvPr/>
        </p:nvSpPr>
        <p:spPr>
          <a:xfrm>
            <a:off x="4282522" y="1188643"/>
            <a:ext cx="4109753" cy="731054"/>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C00000"/>
                </a:solidFill>
                <a:latin typeface="Tahoma" panose="020B0604030504040204" pitchFamily="34" charset="0"/>
                <a:ea typeface="Tahoma" panose="020B0604030504040204" pitchFamily="34" charset="0"/>
                <a:cs typeface="Tahoma" panose="020B0604030504040204" pitchFamily="34" charset="0"/>
              </a:rPr>
              <a:t>2- Vùng cảm ứng chuột có chức năng như chuột</a:t>
            </a:r>
            <a:endParaRPr lang="en-US"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Rounded Rectangle 18"/>
          <p:cNvSpPr/>
          <p:nvPr/>
        </p:nvSpPr>
        <p:spPr>
          <a:xfrm>
            <a:off x="319961" y="1961088"/>
            <a:ext cx="4109753" cy="657675"/>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C00000"/>
                </a:solidFill>
                <a:latin typeface="Tahoma" panose="020B0604030504040204" pitchFamily="34" charset="0"/>
                <a:ea typeface="Tahoma" panose="020B0604030504040204" pitchFamily="34" charset="0"/>
                <a:cs typeface="Tahoma" panose="020B0604030504040204" pitchFamily="34" charset="0"/>
              </a:rPr>
              <a:t>4</a:t>
            </a:r>
            <a:r>
              <a:rPr lang="en-US" smtClean="0">
                <a:solidFill>
                  <a:srgbClr val="C00000"/>
                </a:solidFill>
                <a:latin typeface="Tahoma" panose="020B0604030504040204" pitchFamily="34" charset="0"/>
                <a:ea typeface="Tahoma" panose="020B0604030504040204" pitchFamily="34" charset="0"/>
                <a:cs typeface="Tahoma" panose="020B0604030504040204" pitchFamily="34" charset="0"/>
              </a:rPr>
              <a:t>- Màn hình cảm ứng có chức năng như chuột máy tính</a:t>
            </a:r>
            <a:endParaRPr lang="en-US"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ounded Rectangle 19"/>
          <p:cNvSpPr/>
          <p:nvPr/>
        </p:nvSpPr>
        <p:spPr>
          <a:xfrm>
            <a:off x="8633600" y="1256627"/>
            <a:ext cx="2288179" cy="595086"/>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C00000"/>
                </a:solidFill>
                <a:latin typeface="Tahoma" panose="020B0604030504040204" pitchFamily="34" charset="0"/>
                <a:ea typeface="Tahoma" panose="020B0604030504040204" pitchFamily="34" charset="0"/>
                <a:cs typeface="Tahoma" panose="020B0604030504040204" pitchFamily="34" charset="0"/>
              </a:rPr>
              <a:t>3- Có bàn phím ảo</a:t>
            </a:r>
            <a:endParaRPr lang="en-US"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Rounded Rectangle 20"/>
          <p:cNvSpPr/>
          <p:nvPr/>
        </p:nvSpPr>
        <p:spPr>
          <a:xfrm>
            <a:off x="138897" y="2853351"/>
            <a:ext cx="11945073" cy="1258352"/>
          </a:xfrm>
          <a:prstGeom prst="roundRect">
            <a:avLst/>
          </a:prstGeom>
          <a:solidFill>
            <a:schemeClr val="accent4">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b="1" smtClean="0">
                <a:solidFill>
                  <a:srgbClr val="3333CC"/>
                </a:solidFill>
                <a:latin typeface="Tahoma" panose="020B0604030504040204" pitchFamily="34" charset="0"/>
                <a:ea typeface="Tahoma" panose="020B0604030504040204" pitchFamily="34" charset="0"/>
                <a:cs typeface="Tahoma" panose="020B0604030504040204" pitchFamily="34" charset="0"/>
              </a:rPr>
              <a:t>Máy tính xách tay hay máy tính bảng có đặc điểm</a:t>
            </a:r>
          </a:p>
          <a:p>
            <a:pPr marL="285750" indent="-285750">
              <a:buFontTx/>
              <a:buChar char="-"/>
            </a:pPr>
            <a:r>
              <a:rPr lang="en-US" b="1" smtClean="0">
                <a:solidFill>
                  <a:srgbClr val="CC0000"/>
                </a:solidFill>
                <a:latin typeface="Tahoma" panose="020B0604030504040204" pitchFamily="34" charset="0"/>
                <a:ea typeface="Tahoma" panose="020B0604030504040204" pitchFamily="34" charset="0"/>
                <a:cs typeface="Tahoma" panose="020B0604030504040204" pitchFamily="34" charset="0"/>
              </a:rPr>
              <a:t>Giống nhau:</a:t>
            </a:r>
            <a:r>
              <a:rPr lang="en-US" b="1" smtClean="0">
                <a:solidFill>
                  <a:srgbClr val="3333CC"/>
                </a:solidFill>
                <a:latin typeface="Tahoma" panose="020B0604030504040204" pitchFamily="34" charset="0"/>
                <a:ea typeface="Tahoma" panose="020B0604030504040204" pitchFamily="34" charset="0"/>
                <a:cs typeface="Tahoma" panose="020B0604030504040204" pitchFamily="34" charset="0"/>
              </a:rPr>
              <a:t>  </a:t>
            </a:r>
          </a:p>
          <a:p>
            <a:r>
              <a:rPr lang="en-US" b="1" smtClean="0">
                <a:solidFill>
                  <a:srgbClr val="CC0000"/>
                </a:solidFill>
                <a:latin typeface="Tahoma" panose="020B0604030504040204" pitchFamily="34" charset="0"/>
                <a:ea typeface="Tahoma" panose="020B0604030504040204" pitchFamily="34" charset="0"/>
                <a:cs typeface="Tahoma" panose="020B0604030504040204" pitchFamily="34" charset="0"/>
              </a:rPr>
              <a:t>-   Khác nhau</a:t>
            </a:r>
            <a:r>
              <a:rPr lang="en-US" sz="1600" b="1" smtClean="0">
                <a:solidFill>
                  <a:srgbClr val="3333CC"/>
                </a:solidFill>
                <a:latin typeface="Tahoma" panose="020B0604030504040204" pitchFamily="34" charset="0"/>
                <a:ea typeface="Tahoma" panose="020B0604030504040204" pitchFamily="34" charset="0"/>
                <a:cs typeface="Tahoma" panose="020B0604030504040204" pitchFamily="34" charset="0"/>
              </a:rPr>
              <a:t>:………………………………………………………………………………………………………………………</a:t>
            </a:r>
            <a:endParaRPr lang="en-US" sz="16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84970784"/>
              </p:ext>
            </p:extLst>
          </p:nvPr>
        </p:nvGraphicFramePr>
        <p:xfrm>
          <a:off x="173621" y="4182392"/>
          <a:ext cx="11910350" cy="2510680"/>
        </p:xfrm>
        <a:graphic>
          <a:graphicData uri="http://schemas.openxmlformats.org/drawingml/2006/table">
            <a:tbl>
              <a:tblPr firstRow="1" bandRow="1">
                <a:tableStyleId>{5C22544A-7EE6-4342-B048-85BDC9FD1C3A}</a:tableStyleId>
              </a:tblPr>
              <a:tblGrid>
                <a:gridCol w="1992614"/>
                <a:gridCol w="5345735"/>
                <a:gridCol w="4572001"/>
              </a:tblGrid>
              <a:tr h="451268">
                <a:tc>
                  <a:txBody>
                    <a:bodyPr/>
                    <a:lstStyle/>
                    <a:p>
                      <a:pPr algn="ctr"/>
                      <a:r>
                        <a:rPr lang="en-US" smtClean="0">
                          <a:solidFill>
                            <a:srgbClr val="FFFF00"/>
                          </a:solidFill>
                          <a:latin typeface="Arial" panose="020B0604020202020204" pitchFamily="34" charset="0"/>
                          <a:cs typeface="Arial" panose="020B0604020202020204" pitchFamily="34" charset="0"/>
                        </a:rPr>
                        <a:t>Thành</a:t>
                      </a:r>
                      <a:r>
                        <a:rPr lang="en-US" baseline="0" smtClean="0">
                          <a:solidFill>
                            <a:srgbClr val="FFFF00"/>
                          </a:solidFill>
                          <a:latin typeface="Arial" panose="020B0604020202020204" pitchFamily="34" charset="0"/>
                          <a:cs typeface="Arial" panose="020B0604020202020204" pitchFamily="34" charset="0"/>
                        </a:rPr>
                        <a:t> phần</a:t>
                      </a:r>
                      <a:endParaRPr lang="en-US">
                        <a:solidFill>
                          <a:srgbClr val="FFFF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mtClean="0">
                          <a:solidFill>
                            <a:srgbClr val="FFFF00"/>
                          </a:solidFill>
                          <a:latin typeface="Arial" panose="020B0604020202020204" pitchFamily="34" charset="0"/>
                          <a:cs typeface="Arial" panose="020B0604020202020204" pitchFamily="34" charset="0"/>
                        </a:rPr>
                        <a:t>Máy</a:t>
                      </a:r>
                      <a:r>
                        <a:rPr lang="en-US" baseline="0" smtClean="0">
                          <a:solidFill>
                            <a:srgbClr val="FFFF00"/>
                          </a:solidFill>
                          <a:latin typeface="Arial" panose="020B0604020202020204" pitchFamily="34" charset="0"/>
                          <a:cs typeface="Arial" panose="020B0604020202020204" pitchFamily="34" charset="0"/>
                        </a:rPr>
                        <a:t> tính xách tay</a:t>
                      </a:r>
                      <a:endParaRPr lang="en-US">
                        <a:solidFill>
                          <a:srgbClr val="FFFF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mtClean="0">
                          <a:solidFill>
                            <a:srgbClr val="FFFF00"/>
                          </a:solidFill>
                          <a:latin typeface="Arial" panose="020B0604020202020204" pitchFamily="34" charset="0"/>
                          <a:cs typeface="Arial" panose="020B0604020202020204" pitchFamily="34" charset="0"/>
                        </a:rPr>
                        <a:t>Máy</a:t>
                      </a:r>
                      <a:r>
                        <a:rPr lang="en-US" baseline="0" smtClean="0">
                          <a:solidFill>
                            <a:srgbClr val="FFFF00"/>
                          </a:solidFill>
                          <a:latin typeface="Arial" panose="020B0604020202020204" pitchFamily="34" charset="0"/>
                          <a:cs typeface="Arial" panose="020B0604020202020204" pitchFamily="34" charset="0"/>
                        </a:rPr>
                        <a:t> tính bảng</a:t>
                      </a:r>
                      <a:endParaRPr lang="en-US">
                        <a:solidFill>
                          <a:srgbClr val="FFFF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43196">
                <a:tc>
                  <a:txBody>
                    <a:bodyPr/>
                    <a:lstStyle/>
                    <a:p>
                      <a:pPr algn="ctr"/>
                      <a:r>
                        <a:rPr lang="en-US" smtClean="0">
                          <a:latin typeface="Arial" panose="020B0604020202020204" pitchFamily="34" charset="0"/>
                          <a:cs typeface="Arial" panose="020B0604020202020204" pitchFamily="34" charset="0"/>
                        </a:rPr>
                        <a:t>Thân</a:t>
                      </a:r>
                      <a:r>
                        <a:rPr lang="en-US" baseline="0" smtClean="0">
                          <a:latin typeface="Arial" panose="020B0604020202020204" pitchFamily="34" charset="0"/>
                          <a:cs typeface="Arial" panose="020B0604020202020204" pitchFamily="34" charset="0"/>
                        </a:rPr>
                        <a:t> máy</a:t>
                      </a:r>
                      <a:endParaRPr lang="en-US">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0694">
                <a:tc>
                  <a:txBody>
                    <a:bodyPr/>
                    <a:lstStyle/>
                    <a:p>
                      <a:pPr algn="ctr"/>
                      <a:r>
                        <a:rPr lang="en-US" smtClean="0">
                          <a:latin typeface="Arial" panose="020B0604020202020204" pitchFamily="34" charset="0"/>
                          <a:cs typeface="Arial" panose="020B0604020202020204" pitchFamily="34" charset="0"/>
                        </a:rPr>
                        <a:t>Chuột</a:t>
                      </a:r>
                      <a:endParaRPr lang="en-US">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solidFill>
                          <a:srgbClr val="3333CC"/>
                        </a:solidFill>
                        <a:latin typeface="Arial" panose="020B0604020202020204" pitchFamily="34" charset="0"/>
                        <a:ea typeface="Tahom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solidFill>
                          <a:srgbClr val="3333CC"/>
                        </a:solidFill>
                        <a:latin typeface="Arial" panose="020B0604020202020204" pitchFamily="34" charset="0"/>
                        <a:ea typeface="Tahom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5522">
                <a:tc>
                  <a:txBody>
                    <a:bodyPr/>
                    <a:lstStyle/>
                    <a:p>
                      <a:pPr algn="ctr"/>
                      <a:r>
                        <a:rPr lang="en-US" smtClean="0">
                          <a:latin typeface="Arial" panose="020B0604020202020204" pitchFamily="34" charset="0"/>
                          <a:cs typeface="Arial" panose="020B0604020202020204" pitchFamily="34" charset="0"/>
                        </a:rPr>
                        <a:t>Bàn</a:t>
                      </a:r>
                      <a:r>
                        <a:rPr lang="en-US" baseline="0" smtClean="0">
                          <a:latin typeface="Arial" panose="020B0604020202020204" pitchFamily="34" charset="0"/>
                          <a:cs typeface="Arial" panose="020B0604020202020204" pitchFamily="34" charset="0"/>
                        </a:rPr>
                        <a:t> phím</a:t>
                      </a:r>
                      <a:endParaRPr lang="en-US">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1" dirty="0">
                        <a:solidFill>
                          <a:srgbClr val="3333CC"/>
                        </a:solidFill>
                        <a:latin typeface="Arial" panose="020B0604020202020204" pitchFamily="34" charset="0"/>
                        <a:ea typeface="Tahoma" panose="020B060403050404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4" name="Rounded Rectangle 23"/>
          <p:cNvSpPr/>
          <p:nvPr/>
        </p:nvSpPr>
        <p:spPr>
          <a:xfrm>
            <a:off x="7747640" y="2070285"/>
            <a:ext cx="1929364" cy="595086"/>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C00000"/>
                </a:solidFill>
                <a:latin typeface="Tahoma" panose="020B0604030504040204" pitchFamily="34" charset="0"/>
                <a:ea typeface="Tahoma" panose="020B0604030504040204" pitchFamily="34" charset="0"/>
                <a:cs typeface="Tahoma" panose="020B0604030504040204" pitchFamily="34" charset="0"/>
              </a:rPr>
              <a:t>6</a:t>
            </a:r>
            <a:r>
              <a:rPr lang="en-US" smtClean="0">
                <a:solidFill>
                  <a:srgbClr val="C00000"/>
                </a:solidFill>
                <a:latin typeface="Tahoma" panose="020B0604030504040204" pitchFamily="34" charset="0"/>
                <a:ea typeface="Tahoma" panose="020B0604030504040204" pitchFamily="34" charset="0"/>
                <a:cs typeface="Tahoma" panose="020B0604030504040204" pitchFamily="34" charset="0"/>
              </a:rPr>
              <a:t>- Có bàn phím </a:t>
            </a:r>
            <a:endParaRPr lang="en-US"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Rounded Rectangle 11"/>
          <p:cNvSpPr/>
          <p:nvPr/>
        </p:nvSpPr>
        <p:spPr>
          <a:xfrm>
            <a:off x="2275388" y="4759996"/>
            <a:ext cx="5116010" cy="53702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rgbClr val="3333CC"/>
                </a:solidFill>
                <a:latin typeface="Arial" panose="020B0604020202020204" pitchFamily="34" charset="0"/>
                <a:cs typeface="Arial" panose="020B0604020202020204" pitchFamily="34" charset="0"/>
              </a:rPr>
              <a:t>Bàn phím, vùng cảm ứng gắn liền với thân máy</a:t>
            </a:r>
          </a:p>
        </p:txBody>
      </p:sp>
      <p:sp>
        <p:nvSpPr>
          <p:cNvPr id="13" name="Rounded Rectangle 12"/>
          <p:cNvSpPr/>
          <p:nvPr/>
        </p:nvSpPr>
        <p:spPr>
          <a:xfrm>
            <a:off x="2275388" y="5557470"/>
            <a:ext cx="5141089" cy="4845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3333CC"/>
                </a:solidFill>
                <a:latin typeface="Arial" panose="020B0604020202020204" pitchFamily="34" charset="0"/>
                <a:ea typeface="Tahoma" panose="020B0604030504040204" pitchFamily="34" charset="0"/>
                <a:cs typeface="Arial" panose="020B0604020202020204" pitchFamily="34" charset="0"/>
              </a:rPr>
              <a:t>Vùng </a:t>
            </a:r>
            <a:r>
              <a:rPr lang="en-US">
                <a:solidFill>
                  <a:srgbClr val="3333CC"/>
                </a:solidFill>
                <a:latin typeface="Arial" panose="020B0604020202020204" pitchFamily="34" charset="0"/>
                <a:ea typeface="Tahoma" panose="020B0604030504040204" pitchFamily="34" charset="0"/>
                <a:cs typeface="Arial" panose="020B0604020202020204" pitchFamily="34" charset="0"/>
              </a:rPr>
              <a:t>cảm ứng chuột có chức năng như chuột</a:t>
            </a:r>
            <a:endParaRPr lang="en-US"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14" name="Rounded Rectangle 13"/>
          <p:cNvSpPr/>
          <p:nvPr/>
        </p:nvSpPr>
        <p:spPr>
          <a:xfrm>
            <a:off x="7618072" y="4695076"/>
            <a:ext cx="4308030" cy="59508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rgbClr val="3333CC"/>
                </a:solidFill>
                <a:latin typeface="Arial" panose="020B0604020202020204" pitchFamily="34" charset="0"/>
                <a:cs typeface="Arial" panose="020B0604020202020204" pitchFamily="34" charset="0"/>
              </a:rPr>
              <a:t>Có màn hình cảm ứng gắn liền với thân máy</a:t>
            </a:r>
          </a:p>
        </p:txBody>
      </p:sp>
      <p:sp>
        <p:nvSpPr>
          <p:cNvPr id="15" name="Rounded Rectangle 14"/>
          <p:cNvSpPr/>
          <p:nvPr/>
        </p:nvSpPr>
        <p:spPr>
          <a:xfrm>
            <a:off x="7618072" y="5535082"/>
            <a:ext cx="4308030" cy="55780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3333CC"/>
                </a:solidFill>
                <a:latin typeface="Arial" panose="020B0604020202020204" pitchFamily="34" charset="0"/>
                <a:ea typeface="Tahoma" panose="020B0604030504040204" pitchFamily="34" charset="0"/>
                <a:cs typeface="Arial" panose="020B0604020202020204" pitchFamily="34" charset="0"/>
              </a:rPr>
              <a:t>Màn </a:t>
            </a:r>
            <a:r>
              <a:rPr lang="en-US">
                <a:solidFill>
                  <a:srgbClr val="3333CC"/>
                </a:solidFill>
                <a:latin typeface="Arial" panose="020B0604020202020204" pitchFamily="34" charset="0"/>
                <a:ea typeface="Tahoma" panose="020B0604030504040204" pitchFamily="34" charset="0"/>
                <a:cs typeface="Arial" panose="020B0604020202020204" pitchFamily="34" charset="0"/>
              </a:rPr>
              <a:t>hình cảm ứng có chức năng như chuột máy tính</a:t>
            </a:r>
            <a:endParaRPr lang="en-US"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22" name="Rounded Rectangle 21"/>
          <p:cNvSpPr/>
          <p:nvPr/>
        </p:nvSpPr>
        <p:spPr>
          <a:xfrm>
            <a:off x="3501342" y="6209837"/>
            <a:ext cx="1870275" cy="41668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rgbClr val="3333CC"/>
                </a:solidFill>
                <a:latin typeface="Arial" panose="020B0604020202020204" pitchFamily="34" charset="0"/>
                <a:ea typeface="Tahoma" panose="020B0604030504040204" pitchFamily="34" charset="0"/>
                <a:cs typeface="Arial" panose="020B0604020202020204" pitchFamily="34" charset="0"/>
              </a:rPr>
              <a:t>Có </a:t>
            </a:r>
            <a:r>
              <a:rPr lang="en-US">
                <a:solidFill>
                  <a:srgbClr val="3333CC"/>
                </a:solidFill>
                <a:latin typeface="Arial" panose="020B0604020202020204" pitchFamily="34" charset="0"/>
                <a:ea typeface="Tahoma" panose="020B0604030504040204" pitchFamily="34" charset="0"/>
                <a:cs typeface="Arial" panose="020B0604020202020204" pitchFamily="34" charset="0"/>
              </a:rPr>
              <a:t>bàn phím </a:t>
            </a:r>
            <a:endParaRPr lang="en-US">
              <a:solidFill>
                <a:srgbClr val="3333CC"/>
              </a:solidFill>
              <a:latin typeface="Arial" panose="020B0604020202020204" pitchFamily="34" charset="0"/>
              <a:cs typeface="Arial" panose="020B0604020202020204" pitchFamily="34" charset="0"/>
            </a:endParaRPr>
          </a:p>
        </p:txBody>
      </p:sp>
      <p:sp>
        <p:nvSpPr>
          <p:cNvPr id="23" name="Rounded Rectangle 22"/>
          <p:cNvSpPr/>
          <p:nvPr/>
        </p:nvSpPr>
        <p:spPr>
          <a:xfrm>
            <a:off x="8534150" y="6198261"/>
            <a:ext cx="2548359" cy="41668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3333CC"/>
                </a:solidFill>
                <a:latin typeface="Arial" panose="020B0604020202020204" pitchFamily="34" charset="0"/>
                <a:ea typeface="Tahoma" panose="020B0604030504040204" pitchFamily="34" charset="0"/>
                <a:cs typeface="Arial" panose="020B0604020202020204" pitchFamily="34" charset="0"/>
              </a:rPr>
              <a:t>Có </a:t>
            </a:r>
            <a:r>
              <a:rPr lang="en-US">
                <a:solidFill>
                  <a:srgbClr val="3333CC"/>
                </a:solidFill>
                <a:latin typeface="Arial" panose="020B0604020202020204" pitchFamily="34" charset="0"/>
                <a:ea typeface="Tahoma" panose="020B0604030504040204" pitchFamily="34" charset="0"/>
                <a:cs typeface="Arial" panose="020B0604020202020204" pitchFamily="34" charset="0"/>
              </a:rPr>
              <a:t>bàn phím ảo</a:t>
            </a:r>
            <a:endParaRPr lang="en-US"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25" name="Rounded Rectangle 24"/>
          <p:cNvSpPr/>
          <p:nvPr/>
        </p:nvSpPr>
        <p:spPr>
          <a:xfrm>
            <a:off x="2042455" y="3326595"/>
            <a:ext cx="6769164" cy="4360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3333CC"/>
                </a:solidFill>
                <a:latin typeface="Tahoma" panose="020B0604030504040204" pitchFamily="34" charset="0"/>
                <a:ea typeface="Tahoma" panose="020B0604030504040204" pitchFamily="34" charset="0"/>
                <a:cs typeface="Tahoma" panose="020B0604030504040204" pitchFamily="34" charset="0"/>
              </a:rPr>
              <a:t>Là đều </a:t>
            </a:r>
            <a:r>
              <a:rPr lang="en-US">
                <a:solidFill>
                  <a:srgbClr val="3333CC"/>
                </a:solidFill>
                <a:latin typeface="Tahoma" panose="020B0604030504040204" pitchFamily="34" charset="0"/>
                <a:ea typeface="Tahoma" panose="020B0604030504040204" pitchFamily="34" charset="0"/>
                <a:cs typeface="Tahoma" panose="020B0604030504040204" pitchFamily="34" charset="0"/>
              </a:rPr>
              <a:t>có 4 bộ </a:t>
            </a:r>
            <a:r>
              <a:rPr lang="en-US" smtClean="0">
                <a:solidFill>
                  <a:srgbClr val="3333CC"/>
                </a:solidFill>
                <a:latin typeface="Tahoma" panose="020B0604030504040204" pitchFamily="34" charset="0"/>
                <a:ea typeface="Tahoma" panose="020B0604030504040204" pitchFamily="34" charset="0"/>
                <a:cs typeface="Tahoma" panose="020B0604030504040204" pitchFamily="34" charset="0"/>
              </a:rPr>
              <a:t>phận: Thân máy, chuột, bàn phím, màn hình.</a:t>
            </a:r>
            <a:endParaRPr lang="en-US"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p:cNvSpPr/>
          <p:nvPr/>
        </p:nvSpPr>
        <p:spPr>
          <a:xfrm>
            <a:off x="4511329" y="2041942"/>
            <a:ext cx="3111666" cy="537022"/>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rgbClr val="C00000"/>
                </a:solidFill>
                <a:latin typeface="Arial" panose="020B0604020202020204" pitchFamily="34" charset="0"/>
                <a:cs typeface="Arial" panose="020B0604020202020204" pitchFamily="34" charset="0"/>
              </a:rPr>
              <a:t>5- Bàn </a:t>
            </a:r>
            <a:r>
              <a:rPr lang="en-US">
                <a:solidFill>
                  <a:srgbClr val="C00000"/>
                </a:solidFill>
                <a:latin typeface="Arial" panose="020B0604020202020204" pitchFamily="34" charset="0"/>
                <a:cs typeface="Arial" panose="020B0604020202020204" pitchFamily="34" charset="0"/>
              </a:rPr>
              <a:t>phím, vùng cảm ứng gắn liền với thân máy</a:t>
            </a:r>
          </a:p>
        </p:txBody>
      </p:sp>
      <p:sp>
        <p:nvSpPr>
          <p:cNvPr id="27" name="Rounded Rectangle 26"/>
          <p:cNvSpPr/>
          <p:nvPr/>
        </p:nvSpPr>
        <p:spPr>
          <a:xfrm>
            <a:off x="9862198" y="1919698"/>
            <a:ext cx="2063904" cy="828278"/>
          </a:xfrm>
          <a:prstGeom prst="roundRect">
            <a:avLst/>
          </a:prstGeom>
          <a:solidFill>
            <a:schemeClr val="accent4">
              <a:lumMod val="20000"/>
              <a:lumOff val="80000"/>
            </a:schemeClr>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rgbClr val="C00000"/>
                </a:solidFill>
                <a:latin typeface="Arial" panose="020B0604020202020204" pitchFamily="34" charset="0"/>
                <a:cs typeface="Arial" panose="020B0604020202020204" pitchFamily="34" charset="0"/>
              </a:rPr>
              <a:t>7- Có </a:t>
            </a:r>
            <a:r>
              <a:rPr lang="en-US">
                <a:solidFill>
                  <a:srgbClr val="C00000"/>
                </a:solidFill>
                <a:latin typeface="Arial" panose="020B0604020202020204" pitchFamily="34" charset="0"/>
                <a:cs typeface="Arial" panose="020B0604020202020204" pitchFamily="34" charset="0"/>
              </a:rPr>
              <a:t>màn hình cảm ứng gắn liền với thân máy</a:t>
            </a:r>
          </a:p>
        </p:txBody>
      </p:sp>
    </p:spTree>
    <p:extLst>
      <p:ext uri="{BB962C8B-B14F-4D97-AF65-F5344CB8AC3E}">
        <p14:creationId xmlns:p14="http://schemas.microsoft.com/office/powerpoint/2010/main" val="277047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1000" fill="hold"/>
                                        <p:tgtEl>
                                          <p:spTgt spid="18"/>
                                        </p:tgtEl>
                                        <p:attrNameLst>
                                          <p:attrName>ppt_w</p:attrName>
                                        </p:attrNameLst>
                                      </p:cBhvr>
                                      <p:tavLst>
                                        <p:tav tm="0">
                                          <p:val>
                                            <p:fltVal val="0"/>
                                          </p:val>
                                        </p:tav>
                                        <p:tav tm="100000">
                                          <p:val>
                                            <p:strVal val="#ppt_w"/>
                                          </p:val>
                                        </p:tav>
                                      </p:tavLst>
                                    </p:anim>
                                    <p:anim calcmode="lin" valueType="num">
                                      <p:cBhvr>
                                        <p:cTn id="26" dur="1000" fill="hold"/>
                                        <p:tgtEl>
                                          <p:spTgt spid="18"/>
                                        </p:tgtEl>
                                        <p:attrNameLst>
                                          <p:attrName>ppt_h</p:attrName>
                                        </p:attrNameLst>
                                      </p:cBhvr>
                                      <p:tavLst>
                                        <p:tav tm="0">
                                          <p:val>
                                            <p:fltVal val="0"/>
                                          </p:val>
                                        </p:tav>
                                        <p:tav tm="100000">
                                          <p:val>
                                            <p:strVal val="#ppt_h"/>
                                          </p:val>
                                        </p:tav>
                                      </p:tavLst>
                                    </p:anim>
                                    <p:anim calcmode="lin" valueType="num">
                                      <p:cBhvr>
                                        <p:cTn id="27" dur="1000" fill="hold"/>
                                        <p:tgtEl>
                                          <p:spTgt spid="18"/>
                                        </p:tgtEl>
                                        <p:attrNameLst>
                                          <p:attrName>style.rotation</p:attrName>
                                        </p:attrNameLst>
                                      </p:cBhvr>
                                      <p:tavLst>
                                        <p:tav tm="0">
                                          <p:val>
                                            <p:fltVal val="90"/>
                                          </p:val>
                                        </p:tav>
                                        <p:tav tm="100000">
                                          <p:val>
                                            <p:fltVal val="0"/>
                                          </p:val>
                                        </p:tav>
                                      </p:tavLst>
                                    </p:anim>
                                    <p:animEffect transition="in" filter="fade">
                                      <p:cBhvr>
                                        <p:cTn id="28" dur="1000"/>
                                        <p:tgtEl>
                                          <p:spTgt spid="18"/>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1000" fill="hold"/>
                                        <p:tgtEl>
                                          <p:spTgt spid="26"/>
                                        </p:tgtEl>
                                        <p:attrNameLst>
                                          <p:attrName>ppt_w</p:attrName>
                                        </p:attrNameLst>
                                      </p:cBhvr>
                                      <p:tavLst>
                                        <p:tav tm="0">
                                          <p:val>
                                            <p:fltVal val="0"/>
                                          </p:val>
                                        </p:tav>
                                        <p:tav tm="100000">
                                          <p:val>
                                            <p:strVal val="#ppt_w"/>
                                          </p:val>
                                        </p:tav>
                                      </p:tavLst>
                                    </p:anim>
                                    <p:anim calcmode="lin" valueType="num">
                                      <p:cBhvr>
                                        <p:cTn id="32" dur="1000" fill="hold"/>
                                        <p:tgtEl>
                                          <p:spTgt spid="26"/>
                                        </p:tgtEl>
                                        <p:attrNameLst>
                                          <p:attrName>ppt_h</p:attrName>
                                        </p:attrNameLst>
                                      </p:cBhvr>
                                      <p:tavLst>
                                        <p:tav tm="0">
                                          <p:val>
                                            <p:fltVal val="0"/>
                                          </p:val>
                                        </p:tav>
                                        <p:tav tm="100000">
                                          <p:val>
                                            <p:strVal val="#ppt_h"/>
                                          </p:val>
                                        </p:tav>
                                      </p:tavLst>
                                    </p:anim>
                                    <p:anim calcmode="lin" valueType="num">
                                      <p:cBhvr>
                                        <p:cTn id="33" dur="1000" fill="hold"/>
                                        <p:tgtEl>
                                          <p:spTgt spid="26"/>
                                        </p:tgtEl>
                                        <p:attrNameLst>
                                          <p:attrName>style.rotation</p:attrName>
                                        </p:attrNameLst>
                                      </p:cBhvr>
                                      <p:tavLst>
                                        <p:tav tm="0">
                                          <p:val>
                                            <p:fltVal val="90"/>
                                          </p:val>
                                        </p:tav>
                                        <p:tav tm="100000">
                                          <p:val>
                                            <p:fltVal val="0"/>
                                          </p:val>
                                        </p:tav>
                                      </p:tavLst>
                                    </p:anim>
                                    <p:animEffect transition="in" filter="fade">
                                      <p:cBhvr>
                                        <p:cTn id="34" dur="1000"/>
                                        <p:tgtEl>
                                          <p:spTgt spid="2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1000" fill="hold"/>
                                        <p:tgtEl>
                                          <p:spTgt spid="20"/>
                                        </p:tgtEl>
                                        <p:attrNameLst>
                                          <p:attrName>ppt_w</p:attrName>
                                        </p:attrNameLst>
                                      </p:cBhvr>
                                      <p:tavLst>
                                        <p:tav tm="0">
                                          <p:val>
                                            <p:fltVal val="0"/>
                                          </p:val>
                                        </p:tav>
                                        <p:tav tm="100000">
                                          <p:val>
                                            <p:strVal val="#ppt_w"/>
                                          </p:val>
                                        </p:tav>
                                      </p:tavLst>
                                    </p:anim>
                                    <p:anim calcmode="lin" valueType="num">
                                      <p:cBhvr>
                                        <p:cTn id="38" dur="1000" fill="hold"/>
                                        <p:tgtEl>
                                          <p:spTgt spid="20"/>
                                        </p:tgtEl>
                                        <p:attrNameLst>
                                          <p:attrName>ppt_h</p:attrName>
                                        </p:attrNameLst>
                                      </p:cBhvr>
                                      <p:tavLst>
                                        <p:tav tm="0">
                                          <p:val>
                                            <p:fltVal val="0"/>
                                          </p:val>
                                        </p:tav>
                                        <p:tav tm="100000">
                                          <p:val>
                                            <p:strVal val="#ppt_h"/>
                                          </p:val>
                                        </p:tav>
                                      </p:tavLst>
                                    </p:anim>
                                    <p:anim calcmode="lin" valueType="num">
                                      <p:cBhvr>
                                        <p:cTn id="39" dur="1000" fill="hold"/>
                                        <p:tgtEl>
                                          <p:spTgt spid="20"/>
                                        </p:tgtEl>
                                        <p:attrNameLst>
                                          <p:attrName>style.rotation</p:attrName>
                                        </p:attrNameLst>
                                      </p:cBhvr>
                                      <p:tavLst>
                                        <p:tav tm="0">
                                          <p:val>
                                            <p:fltVal val="90"/>
                                          </p:val>
                                        </p:tav>
                                        <p:tav tm="100000">
                                          <p:val>
                                            <p:fltVal val="0"/>
                                          </p:val>
                                        </p:tav>
                                      </p:tavLst>
                                    </p:anim>
                                    <p:animEffect transition="in" filter="fade">
                                      <p:cBhvr>
                                        <p:cTn id="40" dur="1000"/>
                                        <p:tgtEl>
                                          <p:spTgt spid="20"/>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1000" fill="hold"/>
                                        <p:tgtEl>
                                          <p:spTgt spid="24"/>
                                        </p:tgtEl>
                                        <p:attrNameLst>
                                          <p:attrName>ppt_w</p:attrName>
                                        </p:attrNameLst>
                                      </p:cBhvr>
                                      <p:tavLst>
                                        <p:tav tm="0">
                                          <p:val>
                                            <p:fltVal val="0"/>
                                          </p:val>
                                        </p:tav>
                                        <p:tav tm="100000">
                                          <p:val>
                                            <p:strVal val="#ppt_w"/>
                                          </p:val>
                                        </p:tav>
                                      </p:tavLst>
                                    </p:anim>
                                    <p:anim calcmode="lin" valueType="num">
                                      <p:cBhvr>
                                        <p:cTn id="44" dur="1000" fill="hold"/>
                                        <p:tgtEl>
                                          <p:spTgt spid="24"/>
                                        </p:tgtEl>
                                        <p:attrNameLst>
                                          <p:attrName>ppt_h</p:attrName>
                                        </p:attrNameLst>
                                      </p:cBhvr>
                                      <p:tavLst>
                                        <p:tav tm="0">
                                          <p:val>
                                            <p:fltVal val="0"/>
                                          </p:val>
                                        </p:tav>
                                        <p:tav tm="100000">
                                          <p:val>
                                            <p:strVal val="#ppt_h"/>
                                          </p:val>
                                        </p:tav>
                                      </p:tavLst>
                                    </p:anim>
                                    <p:anim calcmode="lin" valueType="num">
                                      <p:cBhvr>
                                        <p:cTn id="45" dur="1000" fill="hold"/>
                                        <p:tgtEl>
                                          <p:spTgt spid="24"/>
                                        </p:tgtEl>
                                        <p:attrNameLst>
                                          <p:attrName>style.rotation</p:attrName>
                                        </p:attrNameLst>
                                      </p:cBhvr>
                                      <p:tavLst>
                                        <p:tav tm="0">
                                          <p:val>
                                            <p:fltVal val="90"/>
                                          </p:val>
                                        </p:tav>
                                        <p:tav tm="100000">
                                          <p:val>
                                            <p:fltVal val="0"/>
                                          </p:val>
                                        </p:tav>
                                      </p:tavLst>
                                    </p:anim>
                                    <p:animEffect transition="in" filter="fade">
                                      <p:cBhvr>
                                        <p:cTn id="46" dur="1000"/>
                                        <p:tgtEl>
                                          <p:spTgt spid="24"/>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1000" fill="hold"/>
                                        <p:tgtEl>
                                          <p:spTgt spid="27"/>
                                        </p:tgtEl>
                                        <p:attrNameLst>
                                          <p:attrName>ppt_w</p:attrName>
                                        </p:attrNameLst>
                                      </p:cBhvr>
                                      <p:tavLst>
                                        <p:tav tm="0">
                                          <p:val>
                                            <p:fltVal val="0"/>
                                          </p:val>
                                        </p:tav>
                                        <p:tav tm="100000">
                                          <p:val>
                                            <p:strVal val="#ppt_w"/>
                                          </p:val>
                                        </p:tav>
                                      </p:tavLst>
                                    </p:anim>
                                    <p:anim calcmode="lin" valueType="num">
                                      <p:cBhvr>
                                        <p:cTn id="50" dur="1000" fill="hold"/>
                                        <p:tgtEl>
                                          <p:spTgt spid="27"/>
                                        </p:tgtEl>
                                        <p:attrNameLst>
                                          <p:attrName>ppt_h</p:attrName>
                                        </p:attrNameLst>
                                      </p:cBhvr>
                                      <p:tavLst>
                                        <p:tav tm="0">
                                          <p:val>
                                            <p:fltVal val="0"/>
                                          </p:val>
                                        </p:tav>
                                        <p:tav tm="100000">
                                          <p:val>
                                            <p:strVal val="#ppt_h"/>
                                          </p:val>
                                        </p:tav>
                                      </p:tavLst>
                                    </p:anim>
                                    <p:anim calcmode="lin" valueType="num">
                                      <p:cBhvr>
                                        <p:cTn id="51" dur="1000" fill="hold"/>
                                        <p:tgtEl>
                                          <p:spTgt spid="27"/>
                                        </p:tgtEl>
                                        <p:attrNameLst>
                                          <p:attrName>style.rotation</p:attrName>
                                        </p:attrNameLst>
                                      </p:cBhvr>
                                      <p:tavLst>
                                        <p:tav tm="0">
                                          <p:val>
                                            <p:fltVal val="90"/>
                                          </p:val>
                                        </p:tav>
                                        <p:tav tm="100000">
                                          <p:val>
                                            <p:fltVal val="0"/>
                                          </p:val>
                                        </p:tav>
                                      </p:tavLst>
                                    </p:anim>
                                    <p:animEffect transition="in" filter="fade">
                                      <p:cBhvr>
                                        <p:cTn id="52" dur="10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ppt_x"/>
                                          </p:val>
                                        </p:tav>
                                        <p:tav tm="100000">
                                          <p:val>
                                            <p:strVal val="#ppt_x"/>
                                          </p:val>
                                        </p:tav>
                                      </p:tavLst>
                                    </p:anim>
                                    <p:anim calcmode="lin" valueType="num">
                                      <p:cBhvr additive="base">
                                        <p:cTn id="5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heel(1)">
                                      <p:cBhvr>
                                        <p:cTn id="63" dur="2000"/>
                                        <p:tgtEl>
                                          <p:spTgt spid="4"/>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additive="base">
                                        <p:cTn id="68" dur="500" fill="hold"/>
                                        <p:tgtEl>
                                          <p:spTgt spid="25"/>
                                        </p:tgtEl>
                                        <p:attrNameLst>
                                          <p:attrName>ppt_x</p:attrName>
                                        </p:attrNameLst>
                                      </p:cBhvr>
                                      <p:tavLst>
                                        <p:tav tm="0">
                                          <p:val>
                                            <p:strVal val="#ppt_x"/>
                                          </p:val>
                                        </p:tav>
                                        <p:tav tm="100000">
                                          <p:val>
                                            <p:strVal val="#ppt_x"/>
                                          </p:val>
                                        </p:tav>
                                      </p:tavLst>
                                    </p:anim>
                                    <p:anim calcmode="lin" valueType="num">
                                      <p:cBhvr additive="base">
                                        <p:cTn id="6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fade">
                                      <p:cBhvr>
                                        <p:cTn id="81" dur="500"/>
                                        <p:tgtEl>
                                          <p:spTgt spid="14"/>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 calcmode="lin" valueType="num">
                                      <p:cBhvr>
                                        <p:cTn id="86" dur="500" fill="hold"/>
                                        <p:tgtEl>
                                          <p:spTgt spid="13"/>
                                        </p:tgtEl>
                                        <p:attrNameLst>
                                          <p:attrName>ppt_w</p:attrName>
                                        </p:attrNameLst>
                                      </p:cBhvr>
                                      <p:tavLst>
                                        <p:tav tm="0">
                                          <p:val>
                                            <p:fltVal val="0"/>
                                          </p:val>
                                        </p:tav>
                                        <p:tav tm="100000">
                                          <p:val>
                                            <p:strVal val="#ppt_w"/>
                                          </p:val>
                                        </p:tav>
                                      </p:tavLst>
                                    </p:anim>
                                    <p:anim calcmode="lin" valueType="num">
                                      <p:cBhvr>
                                        <p:cTn id="87" dur="500" fill="hold"/>
                                        <p:tgtEl>
                                          <p:spTgt spid="13"/>
                                        </p:tgtEl>
                                        <p:attrNameLst>
                                          <p:attrName>ppt_h</p:attrName>
                                        </p:attrNameLst>
                                      </p:cBhvr>
                                      <p:tavLst>
                                        <p:tav tm="0">
                                          <p:val>
                                            <p:fltVal val="0"/>
                                          </p:val>
                                        </p:tav>
                                        <p:tav tm="100000">
                                          <p:val>
                                            <p:strVal val="#ppt_h"/>
                                          </p:val>
                                        </p:tav>
                                      </p:tavLst>
                                    </p:anim>
                                    <p:animEffect transition="in" filter="fade">
                                      <p:cBhvr>
                                        <p:cTn id="88" dur="500"/>
                                        <p:tgtEl>
                                          <p:spTgt spid="13"/>
                                        </p:tgtEl>
                                      </p:cBhvr>
                                    </p:animEffect>
                                  </p:childTnLst>
                                </p:cTn>
                              </p:par>
                            </p:childTnLst>
                          </p:cTn>
                        </p:par>
                      </p:childTnLst>
                    </p:cTn>
                  </p:par>
                  <p:par>
                    <p:cTn id="89" fill="hold">
                      <p:stCondLst>
                        <p:cond delay="indefinite"/>
                      </p:stCondLst>
                      <p:childTnLst>
                        <p:par>
                          <p:cTn id="90" fill="hold">
                            <p:stCondLst>
                              <p:cond delay="0"/>
                            </p:stCondLst>
                            <p:childTnLst>
                              <p:par>
                                <p:cTn id="91" presetID="31" presetClass="entr" presetSubtype="0" fill="hold" grpId="0" nodeType="clickEffect">
                                  <p:stCondLst>
                                    <p:cond delay="0"/>
                                  </p:stCondLst>
                                  <p:childTnLst>
                                    <p:set>
                                      <p:cBhvr>
                                        <p:cTn id="92" dur="1" fill="hold">
                                          <p:stCondLst>
                                            <p:cond delay="0"/>
                                          </p:stCondLst>
                                        </p:cTn>
                                        <p:tgtEl>
                                          <p:spTgt spid="15"/>
                                        </p:tgtEl>
                                        <p:attrNameLst>
                                          <p:attrName>style.visibility</p:attrName>
                                        </p:attrNameLst>
                                      </p:cBhvr>
                                      <p:to>
                                        <p:strVal val="visible"/>
                                      </p:to>
                                    </p:set>
                                    <p:anim calcmode="lin" valueType="num">
                                      <p:cBhvr>
                                        <p:cTn id="93" dur="1000" fill="hold"/>
                                        <p:tgtEl>
                                          <p:spTgt spid="15"/>
                                        </p:tgtEl>
                                        <p:attrNameLst>
                                          <p:attrName>ppt_w</p:attrName>
                                        </p:attrNameLst>
                                      </p:cBhvr>
                                      <p:tavLst>
                                        <p:tav tm="0">
                                          <p:val>
                                            <p:fltVal val="0"/>
                                          </p:val>
                                        </p:tav>
                                        <p:tav tm="100000">
                                          <p:val>
                                            <p:strVal val="#ppt_w"/>
                                          </p:val>
                                        </p:tav>
                                      </p:tavLst>
                                    </p:anim>
                                    <p:anim calcmode="lin" valueType="num">
                                      <p:cBhvr>
                                        <p:cTn id="94" dur="1000" fill="hold"/>
                                        <p:tgtEl>
                                          <p:spTgt spid="15"/>
                                        </p:tgtEl>
                                        <p:attrNameLst>
                                          <p:attrName>ppt_h</p:attrName>
                                        </p:attrNameLst>
                                      </p:cBhvr>
                                      <p:tavLst>
                                        <p:tav tm="0">
                                          <p:val>
                                            <p:fltVal val="0"/>
                                          </p:val>
                                        </p:tav>
                                        <p:tav tm="100000">
                                          <p:val>
                                            <p:strVal val="#ppt_h"/>
                                          </p:val>
                                        </p:tav>
                                      </p:tavLst>
                                    </p:anim>
                                    <p:anim calcmode="lin" valueType="num">
                                      <p:cBhvr>
                                        <p:cTn id="95" dur="1000" fill="hold"/>
                                        <p:tgtEl>
                                          <p:spTgt spid="15"/>
                                        </p:tgtEl>
                                        <p:attrNameLst>
                                          <p:attrName>style.rotation</p:attrName>
                                        </p:attrNameLst>
                                      </p:cBhvr>
                                      <p:tavLst>
                                        <p:tav tm="0">
                                          <p:val>
                                            <p:fltVal val="90"/>
                                          </p:val>
                                        </p:tav>
                                        <p:tav tm="100000">
                                          <p:val>
                                            <p:fltVal val="0"/>
                                          </p:val>
                                        </p:tav>
                                      </p:tavLst>
                                    </p:anim>
                                    <p:animEffect transition="in" filter="fade">
                                      <p:cBhvr>
                                        <p:cTn id="96" dur="1000"/>
                                        <p:tgtEl>
                                          <p:spTgt spid="15"/>
                                        </p:tgtEl>
                                      </p:cBhvr>
                                    </p:animEffect>
                                  </p:childTnLst>
                                </p:cTn>
                              </p:par>
                            </p:childTnLst>
                          </p:cTn>
                        </p:par>
                      </p:childTnLst>
                    </p:cTn>
                  </p:par>
                  <p:par>
                    <p:cTn id="97" fill="hold">
                      <p:stCondLst>
                        <p:cond delay="indefinite"/>
                      </p:stCondLst>
                      <p:childTnLst>
                        <p:par>
                          <p:cTn id="98" fill="hold">
                            <p:stCondLst>
                              <p:cond delay="0"/>
                            </p:stCondLst>
                            <p:childTnLst>
                              <p:par>
                                <p:cTn id="99" presetID="6" presetClass="entr" presetSubtype="16" fill="hold" grpId="0" nodeType="clickEffect">
                                  <p:stCondLst>
                                    <p:cond delay="0"/>
                                  </p:stCondLst>
                                  <p:childTnLst>
                                    <p:set>
                                      <p:cBhvr>
                                        <p:cTn id="100" dur="1" fill="hold">
                                          <p:stCondLst>
                                            <p:cond delay="0"/>
                                          </p:stCondLst>
                                        </p:cTn>
                                        <p:tgtEl>
                                          <p:spTgt spid="22"/>
                                        </p:tgtEl>
                                        <p:attrNameLst>
                                          <p:attrName>style.visibility</p:attrName>
                                        </p:attrNameLst>
                                      </p:cBhvr>
                                      <p:to>
                                        <p:strVal val="visible"/>
                                      </p:to>
                                    </p:set>
                                    <p:animEffect transition="in" filter="circle(in)">
                                      <p:cBhvr>
                                        <p:cTn id="101" dur="2000"/>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21" presetClass="entr" presetSubtype="1" fill="hold" grpId="0" nodeType="click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wheel(1)">
                                      <p:cBhvr>
                                        <p:cTn id="106"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8" grpId="0" animBg="1"/>
      <p:bldP spid="19" grpId="0" animBg="1"/>
      <p:bldP spid="20" grpId="0" animBg="1"/>
      <p:bldP spid="21" grpId="0" animBg="1"/>
      <p:bldP spid="24" grpId="0" animBg="1"/>
      <p:bldP spid="12" grpId="0"/>
      <p:bldP spid="13" grpId="0"/>
      <p:bldP spid="14" grpId="0"/>
      <p:bldP spid="15" grpId="0"/>
      <p:bldP spid="22" grpId="0"/>
      <p:bldP spid="23" grpId="0"/>
      <p:bldP spid="25" grpId="0"/>
      <p:bldP spid="26" grpId="0" animBg="1"/>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84094" y="1102433"/>
            <a:ext cx="11185284" cy="548662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63621" y="254079"/>
              <a:ext cx="571500" cy="552450"/>
            </a:xfrm>
            <a:prstGeom prst="rect">
              <a:avLst/>
            </a:prstGeom>
          </p:spPr>
        </p:pic>
      </p:grpSp>
      <p:grpSp>
        <p:nvGrpSpPr>
          <p:cNvPr id="11" name="Group 10"/>
          <p:cNvGrpSpPr/>
          <p:nvPr/>
        </p:nvGrpSpPr>
        <p:grpSpPr>
          <a:xfrm>
            <a:off x="1139986" y="1323471"/>
            <a:ext cx="6975563" cy="584775"/>
            <a:chOff x="712076" y="1405392"/>
            <a:chExt cx="6975563"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3" name="TextBox 12"/>
            <p:cNvSpPr txBox="1"/>
            <p:nvPr/>
          </p:nvSpPr>
          <p:spPr>
            <a:xfrm>
              <a:off x="1219202" y="1459948"/>
              <a:ext cx="6468437"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tính</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bảng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điện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thoại</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minh</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6" name="Horizontal Scroll 15"/>
          <p:cNvSpPr/>
          <p:nvPr/>
        </p:nvSpPr>
        <p:spPr>
          <a:xfrm>
            <a:off x="1537728" y="2508908"/>
            <a:ext cx="9018214" cy="2926417"/>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Máy tính bảng và điện thoại thông minh có các thành phần với chức năng giống những thành phần cơ bản của </a:t>
            </a:r>
            <a:r>
              <a:rPr lang="vi-VN" sz="2800" b="1"/>
              <a:t>máy </a:t>
            </a:r>
            <a:r>
              <a:rPr lang="vi-VN" sz="2800" b="1" smtClean="0"/>
              <a:t>tính</a:t>
            </a:r>
            <a:r>
              <a:rPr lang="en-US" sz="2800" b="1" smtClean="0"/>
              <a:t> </a:t>
            </a:r>
            <a:r>
              <a:rPr lang="vi-VN" sz="2800" b="1" smtClean="0"/>
              <a:t>. </a:t>
            </a:r>
            <a:endParaRPr lang="en-US" sz="2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234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162046" y="902825"/>
            <a:ext cx="11945073" cy="58683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pic>
        <p:nvPicPr>
          <p:cNvPr id="3" name="Picture 2"/>
          <p:cNvPicPr>
            <a:picLocks noChangeAspect="1"/>
          </p:cNvPicPr>
          <p:nvPr/>
        </p:nvPicPr>
        <p:blipFill rotWithShape="1">
          <a:blip r:embed="rId3"/>
          <a:srcRect l="444"/>
          <a:stretch/>
        </p:blipFill>
        <p:spPr>
          <a:xfrm>
            <a:off x="659757" y="2598443"/>
            <a:ext cx="10995949" cy="3732291"/>
          </a:xfrm>
          <a:prstGeom prst="rect">
            <a:avLst/>
          </a:prstGeom>
        </p:spPr>
      </p:pic>
      <p:sp>
        <p:nvSpPr>
          <p:cNvPr id="19" name="Rounded Rectangle 18"/>
          <p:cNvSpPr/>
          <p:nvPr/>
        </p:nvSpPr>
        <p:spPr>
          <a:xfrm>
            <a:off x="2290610" y="1081196"/>
            <a:ext cx="8867385" cy="1443048"/>
          </a:xfrm>
          <a:prstGeom prst="round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400" b="1" dirty="0" smtClean="0">
                <a:latin typeface="Arial (Body)"/>
              </a:rPr>
              <a:t>Em </a:t>
            </a:r>
            <a:r>
              <a:rPr lang="vi-VN" sz="2400" b="1" smtClean="0">
                <a:latin typeface="Arial (Body)"/>
              </a:rPr>
              <a:t>hãy </a:t>
            </a:r>
            <a:r>
              <a:rPr lang="en-US" sz="2400" b="1" smtClean="0">
                <a:latin typeface="Arial (Body)"/>
              </a:rPr>
              <a:t>thảo luận nhóm đôi </a:t>
            </a:r>
            <a:r>
              <a:rPr lang="vi-VN" sz="2400" b="1" smtClean="0">
                <a:latin typeface="Arial (Body)"/>
              </a:rPr>
              <a:t>chỉ </a:t>
            </a:r>
            <a:r>
              <a:rPr lang="vi-VN" sz="2400" b="1" dirty="0" smtClean="0">
                <a:latin typeface="Arial (Body)"/>
              </a:rPr>
              <a:t>ra các cặp tương ứng của thành phần máy tính với hình ảnh của nó ở bảng </a:t>
            </a:r>
            <a:r>
              <a:rPr lang="vi-VN" sz="2400" b="1" smtClean="0">
                <a:latin typeface="Arial (Body)"/>
              </a:rPr>
              <a:t>bên.</a:t>
            </a:r>
            <a:r>
              <a:rPr lang="en-US" sz="2400" b="1" smtClean="0">
                <a:latin typeface="Arial (Body)"/>
              </a:rPr>
              <a:t> 2’</a:t>
            </a:r>
            <a:endParaRPr lang="en-US" sz="2200" b="1" dirty="0">
              <a:latin typeface="Arial (Body)"/>
              <a:cs typeface="Arial" panose="020B0604020202020204" pitchFamily="34" charset="0"/>
            </a:endParaRPr>
          </a:p>
        </p:txBody>
      </p:sp>
      <p:sp>
        <p:nvSpPr>
          <p:cNvPr id="8" name="TextBox 7"/>
          <p:cNvSpPr txBox="1"/>
          <p:nvPr/>
        </p:nvSpPr>
        <p:spPr>
          <a:xfrm>
            <a:off x="5630006" y="5615047"/>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A</a:t>
            </a:r>
            <a:endParaRPr lang="en-US" sz="2600" b="1" dirty="0">
              <a:solidFill>
                <a:srgbClr val="FF0000"/>
              </a:solidFill>
              <a:latin typeface="Arial" panose="020B0604020202020204" pitchFamily="34" charset="0"/>
              <a:cs typeface="Arial" panose="020B0604020202020204" pitchFamily="34" charset="0"/>
            </a:endParaRPr>
          </a:p>
        </p:txBody>
      </p:sp>
      <p:sp>
        <p:nvSpPr>
          <p:cNvPr id="20" name="TextBox 19"/>
          <p:cNvSpPr txBox="1"/>
          <p:nvPr/>
        </p:nvSpPr>
        <p:spPr>
          <a:xfrm>
            <a:off x="8673765" y="5616372"/>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B</a:t>
            </a:r>
            <a:endParaRPr lang="en-US" sz="2600" b="1" dirty="0">
              <a:solidFill>
                <a:srgbClr val="FF0000"/>
              </a:solidFill>
              <a:latin typeface="Arial" panose="020B0604020202020204" pitchFamily="34" charset="0"/>
              <a:cs typeface="Arial" panose="020B0604020202020204" pitchFamily="34" charset="0"/>
            </a:endParaRPr>
          </a:p>
        </p:txBody>
      </p:sp>
      <p:sp>
        <p:nvSpPr>
          <p:cNvPr id="21" name="TextBox 20"/>
          <p:cNvSpPr txBox="1"/>
          <p:nvPr/>
        </p:nvSpPr>
        <p:spPr>
          <a:xfrm>
            <a:off x="5630006" y="4235097"/>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C</a:t>
            </a:r>
            <a:endParaRPr lang="en-US" sz="2600" b="1"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8870933" y="4235096"/>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D</a:t>
            </a:r>
            <a:endParaRPr lang="en-US" sz="2600" b="1" dirty="0">
              <a:solidFill>
                <a:srgbClr val="FF0000"/>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4"/>
          <a:stretch>
            <a:fillRect/>
          </a:stretch>
        </p:blipFill>
        <p:spPr>
          <a:xfrm>
            <a:off x="659757" y="1013322"/>
            <a:ext cx="1516284" cy="1585121"/>
          </a:xfrm>
          <a:prstGeom prst="rect">
            <a:avLst/>
          </a:prstGeom>
        </p:spPr>
      </p:pic>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92901" y="1120466"/>
            <a:ext cx="11228294" cy="55358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8" name="TextBox 7"/>
          <p:cNvSpPr txBox="1"/>
          <p:nvPr/>
        </p:nvSpPr>
        <p:spPr>
          <a:xfrm>
            <a:off x="656173" y="5298845"/>
            <a:ext cx="2018287" cy="830997"/>
          </a:xfrm>
          <a:prstGeom prst="rect">
            <a:avLst/>
          </a:prstGeom>
          <a:noFill/>
        </p:spPr>
        <p:txBody>
          <a:bodyPr wrap="square" rtlCol="0">
            <a:spAutoFit/>
          </a:bodyPr>
          <a:lstStyle/>
          <a:p>
            <a:pPr algn="ctr"/>
            <a:r>
              <a:rPr lang="en-US" sz="2400" b="1" dirty="0" err="1" smtClean="0">
                <a:solidFill>
                  <a:srgbClr val="FF0000"/>
                </a:solidFill>
                <a:latin typeface="Arial" panose="020B0604020202020204" pitchFamily="34" charset="0"/>
                <a:cs typeface="Arial" panose="020B0604020202020204" pitchFamily="34" charset="0"/>
              </a:rPr>
              <a:t>Điện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thoại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thông</a:t>
            </a:r>
            <a:r>
              <a:rPr lang="en-US" sz="2400" b="1" dirty="0" smtClean="0">
                <a:solidFill>
                  <a:srgbClr val="FF0000"/>
                </a:solidFill>
                <a:latin typeface="Arial" panose="020B0604020202020204" pitchFamily="34" charset="0"/>
                <a:cs typeface="Arial" panose="020B0604020202020204" pitchFamily="34" charset="0"/>
              </a:rPr>
              <a:t> minh</a:t>
            </a:r>
            <a:endParaRPr lang="en-US" sz="2400" b="1" dirty="0">
              <a:solidFill>
                <a:srgbClr val="FF0000"/>
              </a:solidFill>
              <a:latin typeface="Arial" panose="020B0604020202020204" pitchFamily="34" charset="0"/>
              <a:cs typeface="Arial" panose="020B0604020202020204" pitchFamily="34" charset="0"/>
            </a:endParaRPr>
          </a:p>
        </p:txBody>
      </p:sp>
      <p:sp>
        <p:nvSpPr>
          <p:cNvPr id="20" name="TextBox 19"/>
          <p:cNvSpPr txBox="1"/>
          <p:nvPr/>
        </p:nvSpPr>
        <p:spPr>
          <a:xfrm>
            <a:off x="3002012" y="5339789"/>
            <a:ext cx="3000820" cy="461665"/>
          </a:xfrm>
          <a:prstGeom prst="rect">
            <a:avLst/>
          </a:prstGeom>
          <a:noFill/>
        </p:spPr>
        <p:txBody>
          <a:bodyPr wrap="square" rtlCol="0">
            <a:spAutoFit/>
          </a:bodyPr>
          <a:lstStyle/>
          <a:p>
            <a:pPr algn="ctr"/>
            <a:r>
              <a:rPr lang="en-US" sz="2400" b="1" dirty="0" err="1" smtClean="0">
                <a:solidFill>
                  <a:srgbClr val="FF0000"/>
                </a:solidFill>
                <a:latin typeface="Arial" panose="020B0604020202020204" pitchFamily="34" charset="0"/>
                <a:cs typeface="Arial" panose="020B0604020202020204" pitchFamily="34" charset="0"/>
              </a:rPr>
              <a:t>Máy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tính</a:t>
            </a:r>
            <a:r>
              <a:rPr lang="en-US" sz="2400" b="1" dirty="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xách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tay</a:t>
            </a:r>
            <a:endParaRPr lang="en-US" sz="2400" b="1" dirty="0">
              <a:solidFill>
                <a:srgbClr val="FF0000"/>
              </a:solidFill>
              <a:latin typeface="Arial" panose="020B0604020202020204" pitchFamily="34" charset="0"/>
              <a:cs typeface="Arial" panose="020B0604020202020204" pitchFamily="34" charset="0"/>
            </a:endParaRPr>
          </a:p>
        </p:txBody>
      </p:sp>
      <p:sp>
        <p:nvSpPr>
          <p:cNvPr id="21" name="TextBox 20"/>
          <p:cNvSpPr txBox="1"/>
          <p:nvPr/>
        </p:nvSpPr>
        <p:spPr>
          <a:xfrm>
            <a:off x="6043776" y="5324960"/>
            <a:ext cx="2250937" cy="461665"/>
          </a:xfrm>
          <a:prstGeom prst="rect">
            <a:avLst/>
          </a:prstGeom>
          <a:noFill/>
        </p:spPr>
        <p:txBody>
          <a:bodyPr wrap="none" rtlCol="0">
            <a:spAutoFit/>
          </a:bodyPr>
          <a:lstStyle/>
          <a:p>
            <a:r>
              <a:rPr lang="en-US" sz="2400" b="1" dirty="0" err="1" smtClean="0">
                <a:solidFill>
                  <a:srgbClr val="FF0000"/>
                </a:solidFill>
                <a:latin typeface="Arial" panose="020B0604020202020204" pitchFamily="34" charset="0"/>
                <a:cs typeface="Arial" panose="020B0604020202020204" pitchFamily="34" charset="0"/>
              </a:rPr>
              <a:t>Máy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tính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bảng</a:t>
            </a:r>
            <a:endParaRPr lang="en-US" sz="2400" b="1"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9110779" y="5309543"/>
            <a:ext cx="2507418" cy="461665"/>
          </a:xfrm>
          <a:prstGeom prst="rect">
            <a:avLst/>
          </a:prstGeom>
          <a:noFill/>
        </p:spPr>
        <p:txBody>
          <a:bodyPr wrap="none" rtlCol="0">
            <a:spAutoFit/>
          </a:bodyPr>
          <a:lstStyle/>
          <a:p>
            <a:r>
              <a:rPr lang="en-US" sz="2400" b="1" dirty="0" err="1" smtClean="0">
                <a:solidFill>
                  <a:srgbClr val="FF0000"/>
                </a:solidFill>
                <a:latin typeface="Arial" panose="020B0604020202020204" pitchFamily="34" charset="0"/>
                <a:cs typeface="Arial" panose="020B0604020202020204" pitchFamily="34" charset="0"/>
              </a:rPr>
              <a:t>Máy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tính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để</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bàn</a:t>
            </a:r>
            <a:endParaRPr lang="en-US" sz="2400" b="1" dirty="0">
              <a:solidFill>
                <a:srgbClr val="FF0000"/>
              </a:solidFill>
              <a:latin typeface="Arial" panose="020B0604020202020204" pitchFamily="34" charset="0"/>
              <a:cs typeface="Arial" panose="020B0604020202020204" pitchFamily="34" charset="0"/>
            </a:endParaRPr>
          </a:p>
        </p:txBody>
      </p:sp>
      <p:sp>
        <p:nvSpPr>
          <p:cNvPr id="14" name="Rounded Rectangle 13"/>
          <p:cNvSpPr/>
          <p:nvPr/>
        </p:nvSpPr>
        <p:spPr>
          <a:xfrm>
            <a:off x="733917" y="1496546"/>
            <a:ext cx="10484543" cy="1328543"/>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Aft>
                <a:spcPts val="600"/>
              </a:spcAft>
              <a:buClr>
                <a:srgbClr val="FFFF00"/>
              </a:buClr>
            </a:pPr>
            <a:r>
              <a:rPr lang="en-US" sz="2400" b="1" err="1">
                <a:latin typeface="Arial" panose="020B0604020202020204" pitchFamily="34" charset="0"/>
                <a:cs typeface="Arial" panose="020B0604020202020204" pitchFamily="34" charset="0"/>
              </a:rPr>
              <a:t>Em</a:t>
            </a:r>
            <a:r>
              <a:rPr lang="en-US" sz="2400" b="1">
                <a:latin typeface="Arial" panose="020B0604020202020204" pitchFamily="34" charset="0"/>
                <a:cs typeface="Arial" panose="020B0604020202020204" pitchFamily="34" charset="0"/>
              </a:rPr>
              <a:t> </a:t>
            </a:r>
            <a:r>
              <a:rPr lang="en-US" sz="2400" b="1" smtClean="0">
                <a:latin typeface="Arial" panose="020B0604020202020204" pitchFamily="34" charset="0"/>
                <a:cs typeface="Arial" panose="020B0604020202020204" pitchFamily="34" charset="0"/>
              </a:rPr>
              <a:t>hãy quan sát h/a và đọc đồng thanh </a:t>
            </a:r>
            <a:r>
              <a:rPr lang="en-US" sz="2400" b="1" err="1">
                <a:latin typeface="Arial" panose="020B0604020202020204" pitchFamily="34" charset="0"/>
                <a:cs typeface="Arial" panose="020B0604020202020204" pitchFamily="34" charset="0"/>
              </a:rPr>
              <a:t>tên</a:t>
            </a:r>
            <a:r>
              <a:rPr lang="en-US" sz="2400" b="1">
                <a:latin typeface="Arial" panose="020B0604020202020204" pitchFamily="34" charset="0"/>
                <a:cs typeface="Arial" panose="020B0604020202020204" pitchFamily="34" charset="0"/>
              </a:rPr>
              <a:t> </a:t>
            </a:r>
            <a:r>
              <a:rPr lang="en-US" sz="2400" b="1" smtClean="0">
                <a:latin typeface="Arial" panose="020B0604020202020204" pitchFamily="34" charset="0"/>
                <a:cs typeface="Arial" panose="020B0604020202020204" pitchFamily="34" charset="0"/>
              </a:rPr>
              <a:t>các loại </a:t>
            </a:r>
            <a:r>
              <a:rPr lang="en-US" sz="2400" b="1" dirty="0" err="1">
                <a:latin typeface="Arial" panose="020B0604020202020204" pitchFamily="34" charset="0"/>
                <a:cs typeface="Arial" panose="020B0604020202020204" pitchFamily="34" charset="0"/>
              </a:rPr>
              <a:t>máy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ở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hình</a:t>
            </a:r>
            <a:r>
              <a:rPr lang="en-US" sz="2400" b="1" dirty="0">
                <a:latin typeface="Arial" panose="020B0604020202020204" pitchFamily="34" charset="0"/>
                <a:cs typeface="Arial" panose="020B0604020202020204" pitchFamily="34" charset="0"/>
              </a:rPr>
              <a:t> 5.4a, 5.4b, 5.4c</a:t>
            </a:r>
            <a:r>
              <a:rPr lang="en-US" sz="2400" b="1">
                <a:latin typeface="Arial" panose="020B0604020202020204" pitchFamily="34" charset="0"/>
                <a:cs typeface="Arial" panose="020B0604020202020204" pitchFamily="34" charset="0"/>
              </a:rPr>
              <a:t>, </a:t>
            </a:r>
            <a:r>
              <a:rPr lang="en-US" sz="2400" b="1" smtClean="0">
                <a:latin typeface="Arial" panose="020B0604020202020204" pitchFamily="34" charset="0"/>
                <a:cs typeface="Arial" panose="020B0604020202020204" pitchFamily="34" charset="0"/>
              </a:rPr>
              <a:t>5.4d</a:t>
            </a:r>
            <a:endParaRPr lang="en-US" sz="2400" b="1" dirty="0">
              <a:solidFill>
                <a:schemeClr val="bg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733917" y="2825090"/>
            <a:ext cx="10651465" cy="2517619"/>
          </a:xfrm>
          <a:prstGeom prst="rect">
            <a:avLst/>
          </a:prstGeom>
        </p:spPr>
      </p:pic>
    </p:spTree>
    <p:extLst>
      <p:ext uri="{BB962C8B-B14F-4D97-AF65-F5344CB8AC3E}">
        <p14:creationId xmlns:p14="http://schemas.microsoft.com/office/powerpoint/2010/main" val="292217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p:bldP spid="20" grpId="0"/>
      <p:bldP spid="21" grpId="0"/>
      <p:bldP spid="22" grpId="0"/>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4644" y="998904"/>
            <a:ext cx="11725154" cy="56681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6703419" y="1240909"/>
            <a:ext cx="5114333" cy="5020995"/>
          </a:xfrm>
          <a:prstGeom prst="rect">
            <a:avLst/>
          </a:prstGeom>
        </p:spPr>
      </p:pic>
      <p:sp>
        <p:nvSpPr>
          <p:cNvPr id="11" name="Rounded Rectangle 10"/>
          <p:cNvSpPr/>
          <p:nvPr/>
        </p:nvSpPr>
        <p:spPr>
          <a:xfrm>
            <a:off x="716536" y="1581153"/>
            <a:ext cx="5281411" cy="4340506"/>
          </a:xfrm>
          <a:prstGeom prst="roundRect">
            <a:avLst/>
          </a:prstGeom>
          <a:solidFill>
            <a:schemeClr val="accent4">
              <a:lumMod val="20000"/>
              <a:lumOff val="80000"/>
            </a:schemeClr>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smtClean="0">
              <a:solidFill>
                <a:srgbClr val="3333CC"/>
              </a:solidFill>
              <a:latin typeface="Tahoma" panose="020B0604030504040204" pitchFamily="34" charset="0"/>
              <a:ea typeface="Tahoma" panose="020B0604030504040204" pitchFamily="34" charset="0"/>
              <a:cs typeface="Tahoma" panose="020B0604030504040204" pitchFamily="34" charset="0"/>
            </a:endParaRPr>
          </a:p>
          <a:p>
            <a:pPr algn="ctr"/>
            <a:r>
              <a:rPr lang="en-US" sz="3200" b="1" smtClean="0">
                <a:solidFill>
                  <a:srgbClr val="3333CC"/>
                </a:solidFill>
                <a:latin typeface="Tahoma" panose="020B0604030504040204" pitchFamily="34" charset="0"/>
                <a:ea typeface="Tahoma" panose="020B0604030504040204" pitchFamily="34" charset="0"/>
                <a:cs typeface="Tahoma" panose="020B0604030504040204" pitchFamily="34" charset="0"/>
              </a:rPr>
              <a:t>Quan sát bức tranh và cho cô biết đây là gì?</a:t>
            </a:r>
          </a:p>
          <a:p>
            <a:endParaRPr lang="en-US" sz="360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571500" indent="-571500">
              <a:buFont typeface="Wingdings" panose="05000000000000000000" pitchFamily="2" charset="2"/>
              <a:buChar char="Ø"/>
            </a:pPr>
            <a:r>
              <a:rPr lang="en-US" sz="2600" smtClean="0">
                <a:solidFill>
                  <a:srgbClr val="FF0000"/>
                </a:solidFill>
                <a:latin typeface="Tahoma" panose="020B0604030504040204" pitchFamily="34" charset="0"/>
                <a:ea typeface="Tahoma" panose="020B0604030504040204" pitchFamily="34" charset="0"/>
                <a:cs typeface="Tahoma" panose="020B0604030504040204" pitchFamily="34" charset="0"/>
              </a:rPr>
              <a:t>Vậy </a:t>
            </a:r>
            <a:r>
              <a:rPr lang="en-US" sz="2600">
                <a:solidFill>
                  <a:srgbClr val="FF0000"/>
                </a:solidFill>
                <a:latin typeface="Tahoma" panose="020B0604030504040204" pitchFamily="34" charset="0"/>
                <a:ea typeface="Tahoma" panose="020B0604030504040204" pitchFamily="34" charset="0"/>
                <a:cs typeface="Tahoma" panose="020B0604030504040204" pitchFamily="34" charset="0"/>
              </a:rPr>
              <a:t>máy tính </a:t>
            </a:r>
            <a:r>
              <a:rPr lang="en-US" sz="2600" smtClean="0">
                <a:solidFill>
                  <a:srgbClr val="FF0000"/>
                </a:solidFill>
                <a:latin typeface="Tahoma" panose="020B0604030504040204" pitchFamily="34" charset="0"/>
                <a:ea typeface="Tahoma" panose="020B0604030504040204" pitchFamily="34" charset="0"/>
                <a:cs typeface="Tahoma" panose="020B0604030504040204" pitchFamily="34" charset="0"/>
              </a:rPr>
              <a:t>gồm</a:t>
            </a:r>
          </a:p>
          <a:p>
            <a:r>
              <a:rPr lang="en-US" sz="2600" smtClean="0">
                <a:solidFill>
                  <a:srgbClr val="FF0000"/>
                </a:solidFill>
                <a:latin typeface="Tahoma" panose="020B0604030504040204" pitchFamily="34" charset="0"/>
                <a:ea typeface="Tahoma" panose="020B0604030504040204" pitchFamily="34" charset="0"/>
                <a:cs typeface="Tahoma" panose="020B0604030504040204" pitchFamily="34" charset="0"/>
              </a:rPr>
              <a:t>mấy </a:t>
            </a:r>
            <a:r>
              <a:rPr lang="en-US" sz="2600">
                <a:solidFill>
                  <a:srgbClr val="FF0000"/>
                </a:solidFill>
                <a:latin typeface="Tahoma" panose="020B0604030504040204" pitchFamily="34" charset="0"/>
                <a:ea typeface="Tahoma" panose="020B0604030504040204" pitchFamily="34" charset="0"/>
                <a:cs typeface="Tahoma" panose="020B0604030504040204" pitchFamily="34" charset="0"/>
              </a:rPr>
              <a:t>loại? Máy </a:t>
            </a:r>
            <a:r>
              <a:rPr lang="en-US" sz="2600" smtClean="0">
                <a:solidFill>
                  <a:srgbClr val="FF0000"/>
                </a:solidFill>
                <a:latin typeface="Tahoma" panose="020B0604030504040204" pitchFamily="34" charset="0"/>
                <a:ea typeface="Tahoma" panose="020B0604030504040204" pitchFamily="34" charset="0"/>
                <a:cs typeface="Tahoma" panose="020B0604030504040204" pitchFamily="34" charset="0"/>
              </a:rPr>
              <a:t>tính gồm </a:t>
            </a:r>
            <a:r>
              <a:rPr lang="en-US" sz="2600">
                <a:solidFill>
                  <a:srgbClr val="FF0000"/>
                </a:solidFill>
                <a:latin typeface="Tahoma" panose="020B0604030504040204" pitchFamily="34" charset="0"/>
                <a:ea typeface="Tahoma" panose="020B0604030504040204" pitchFamily="34" charset="0"/>
                <a:cs typeface="Tahoma" panose="020B0604030504040204" pitchFamily="34" charset="0"/>
              </a:rPr>
              <a:t>những thành phần nào?-&gt; bài </a:t>
            </a:r>
            <a:r>
              <a:rPr lang="en-US" sz="2600" smtClean="0">
                <a:solidFill>
                  <a:srgbClr val="FF0000"/>
                </a:solidFill>
                <a:latin typeface="Tahoma" panose="020B0604030504040204" pitchFamily="34" charset="0"/>
                <a:ea typeface="Tahoma" panose="020B0604030504040204" pitchFamily="34" charset="0"/>
                <a:cs typeface="Tahoma" panose="020B0604030504040204" pitchFamily="34" charset="0"/>
              </a:rPr>
              <a:t>học.</a:t>
            </a:r>
            <a:endParaRPr lang="en-US" sz="260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ctr"/>
            <a:endParaRPr lang="en-US" sz="26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2" name="Right Arrow 1"/>
          <p:cNvSpPr/>
          <p:nvPr/>
        </p:nvSpPr>
        <p:spPr>
          <a:xfrm>
            <a:off x="5997947" y="3493236"/>
            <a:ext cx="831116" cy="50234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3834005" y="11282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HĐ1: KHỞI ĐỘNG</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 calcmode="lin" valueType="num">
                                      <p:cBhvr>
                                        <p:cTn id="20"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11">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80">
                                          <p:stCondLst>
                                            <p:cond delay="0"/>
                                          </p:stCondLst>
                                        </p:cTn>
                                        <p:tgtEl>
                                          <p:spTgt spid="2"/>
                                        </p:tgtEl>
                                      </p:cBhvr>
                                    </p:animEffect>
                                    <p:anim calcmode="lin" valueType="num">
                                      <p:cBhvr>
                                        <p:cTn id="2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4" dur="26">
                                          <p:stCondLst>
                                            <p:cond delay="650"/>
                                          </p:stCondLst>
                                        </p:cTn>
                                        <p:tgtEl>
                                          <p:spTgt spid="2"/>
                                        </p:tgtEl>
                                      </p:cBhvr>
                                      <p:to x="100000" y="60000"/>
                                    </p:animScale>
                                    <p:animScale>
                                      <p:cBhvr>
                                        <p:cTn id="35" dur="166" decel="50000">
                                          <p:stCondLst>
                                            <p:cond delay="676"/>
                                          </p:stCondLst>
                                        </p:cTn>
                                        <p:tgtEl>
                                          <p:spTgt spid="2"/>
                                        </p:tgtEl>
                                      </p:cBhvr>
                                      <p:to x="100000" y="100000"/>
                                    </p:animScale>
                                    <p:animScale>
                                      <p:cBhvr>
                                        <p:cTn id="36" dur="26">
                                          <p:stCondLst>
                                            <p:cond delay="1312"/>
                                          </p:stCondLst>
                                        </p:cTn>
                                        <p:tgtEl>
                                          <p:spTgt spid="2"/>
                                        </p:tgtEl>
                                      </p:cBhvr>
                                      <p:to x="100000" y="80000"/>
                                    </p:animScale>
                                    <p:animScale>
                                      <p:cBhvr>
                                        <p:cTn id="37" dur="166" decel="50000">
                                          <p:stCondLst>
                                            <p:cond delay="1338"/>
                                          </p:stCondLst>
                                        </p:cTn>
                                        <p:tgtEl>
                                          <p:spTgt spid="2"/>
                                        </p:tgtEl>
                                      </p:cBhvr>
                                      <p:to x="100000" y="100000"/>
                                    </p:animScale>
                                    <p:animScale>
                                      <p:cBhvr>
                                        <p:cTn id="38" dur="26">
                                          <p:stCondLst>
                                            <p:cond delay="1642"/>
                                          </p:stCondLst>
                                        </p:cTn>
                                        <p:tgtEl>
                                          <p:spTgt spid="2"/>
                                        </p:tgtEl>
                                      </p:cBhvr>
                                      <p:to x="100000" y="90000"/>
                                    </p:animScale>
                                    <p:animScale>
                                      <p:cBhvr>
                                        <p:cTn id="39" dur="166" decel="50000">
                                          <p:stCondLst>
                                            <p:cond delay="1668"/>
                                          </p:stCondLst>
                                        </p:cTn>
                                        <p:tgtEl>
                                          <p:spTgt spid="2"/>
                                        </p:tgtEl>
                                      </p:cBhvr>
                                      <p:to x="100000" y="100000"/>
                                    </p:animScale>
                                    <p:animScale>
                                      <p:cBhvr>
                                        <p:cTn id="40" dur="26">
                                          <p:stCondLst>
                                            <p:cond delay="1808"/>
                                          </p:stCondLst>
                                        </p:cTn>
                                        <p:tgtEl>
                                          <p:spTgt spid="2"/>
                                        </p:tgtEl>
                                      </p:cBhvr>
                                      <p:to x="100000" y="95000"/>
                                    </p:animScale>
                                    <p:animScale>
                                      <p:cBhvr>
                                        <p:cTn id="41" dur="166" decel="50000">
                                          <p:stCondLst>
                                            <p:cond delay="1834"/>
                                          </p:stCondLst>
                                        </p:cTn>
                                        <p:tgtEl>
                                          <p:spTgt spid="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1">
                                            <p:txEl>
                                              <p:pRg st="3" end="3"/>
                                            </p:txEl>
                                          </p:spTgt>
                                        </p:tgtEl>
                                        <p:attrNameLst>
                                          <p:attrName>style.visibility</p:attrName>
                                        </p:attrNameLst>
                                      </p:cBhvr>
                                      <p:to>
                                        <p:strVal val="visible"/>
                                      </p:to>
                                    </p:set>
                                    <p:anim calcmode="lin" valueType="num">
                                      <p:cBhvr additive="base">
                                        <p:cTn id="46"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1">
                                            <p:txEl>
                                              <p:pRg st="4" end="4"/>
                                            </p:txEl>
                                          </p:spTgt>
                                        </p:tgtEl>
                                        <p:attrNameLst>
                                          <p:attrName>style.visibility</p:attrName>
                                        </p:attrNameLst>
                                      </p:cBhvr>
                                      <p:to>
                                        <p:strVal val="visible"/>
                                      </p:to>
                                    </p:set>
                                    <p:anim calcmode="lin" valueType="num">
                                      <p:cBhvr additive="base">
                                        <p:cTn id="50"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52"/>
            </p:par>
          </p:childTnLst>
        </p:cTn>
      </p:par>
    </p:tnLst>
    <p:bldLst>
      <p:bldP spid="11"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4902348" y="773790"/>
              <a:ext cx="589389" cy="565168"/>
            </a:xfrm>
            <a:prstGeom prst="rect">
              <a:avLst/>
            </a:prstGeom>
          </p:spPr>
        </p:pic>
      </p:grpSp>
      <p:pic>
        <p:nvPicPr>
          <p:cNvPr id="2" name="Picture 1"/>
          <p:cNvPicPr>
            <a:picLocks noChangeAspect="1"/>
          </p:cNvPicPr>
          <p:nvPr/>
        </p:nvPicPr>
        <p:blipFill>
          <a:blip r:embed="rId3"/>
          <a:stretch>
            <a:fillRect/>
          </a:stretch>
        </p:blipFill>
        <p:spPr>
          <a:xfrm>
            <a:off x="4554012" y="827480"/>
            <a:ext cx="7464723" cy="5813153"/>
          </a:xfrm>
          <a:prstGeom prst="rect">
            <a:avLst/>
          </a:prstGeom>
        </p:spPr>
      </p:pic>
      <p:sp>
        <p:nvSpPr>
          <p:cNvPr id="14" name="Rounded Rectangle 13"/>
          <p:cNvSpPr/>
          <p:nvPr/>
        </p:nvSpPr>
        <p:spPr>
          <a:xfrm>
            <a:off x="216924" y="800832"/>
            <a:ext cx="4155051" cy="3622876"/>
          </a:xfrm>
          <a:prstGeom prst="roundRect">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4000"/>
              </a:lnSpc>
            </a:pPr>
            <a:r>
              <a:rPr lang="en-US" sz="2400" b="1" smtClean="0"/>
              <a:t>Câu 1: </a:t>
            </a:r>
            <a:r>
              <a:rPr lang="vi-VN" sz="2400" b="1" smtClean="0"/>
              <a:t>Em </a:t>
            </a:r>
            <a:r>
              <a:rPr lang="vi-VN" sz="2400" b="1" dirty="0"/>
              <a:t>hãy trao đổi với bạn, chỉ ra các bộ ba tương ứng với nhau giữa chức năng - </a:t>
            </a:r>
            <a:r>
              <a:rPr lang="vi-VN" sz="2400" b="1"/>
              <a:t>hình </a:t>
            </a:r>
            <a:r>
              <a:rPr lang="vi-VN" sz="2400" b="1" smtClean="0"/>
              <a:t>ảnh</a:t>
            </a:r>
            <a:r>
              <a:rPr lang="en-US" sz="2400" b="1" smtClean="0"/>
              <a:t> </a:t>
            </a:r>
            <a:r>
              <a:rPr lang="vi-VN" sz="2400" b="1" smtClean="0"/>
              <a:t>- </a:t>
            </a:r>
            <a:r>
              <a:rPr lang="vi-VN" sz="2400" b="1" dirty="0"/>
              <a:t>tên gọi ở bảng dưới đây. </a:t>
            </a:r>
            <a:endParaRPr lang="en-US" sz="2400" b="1" dirty="0" smtClean="0"/>
          </a:p>
          <a:p>
            <a:pPr algn="just">
              <a:lnSpc>
                <a:spcPct val="114000"/>
              </a:lnSpc>
            </a:pPr>
            <a:r>
              <a:rPr lang="vi-VN" sz="2400" b="1" dirty="0" smtClean="0"/>
              <a:t>Ví </a:t>
            </a:r>
            <a:r>
              <a:rPr lang="vi-VN" sz="2400" b="1" dirty="0"/>
              <a:t>dụ: A – 1 – a là </a:t>
            </a:r>
            <a:r>
              <a:rPr lang="vi-VN" sz="2400" b="1"/>
              <a:t>sai</a:t>
            </a:r>
            <a:r>
              <a:rPr lang="vi-VN" sz="2400" b="1" smtClean="0"/>
              <a:t>,</a:t>
            </a:r>
            <a:r>
              <a:rPr lang="en-US" sz="2400" b="1" smtClean="0"/>
              <a:t> </a:t>
            </a:r>
            <a:r>
              <a:rPr lang="vi-VN" sz="2400" b="1" dirty="0" smtClean="0"/>
              <a:t>A </a:t>
            </a:r>
            <a:r>
              <a:rPr lang="vi-VN" sz="2400" b="1" dirty="0"/>
              <a:t>– 3 – d là đúng.</a:t>
            </a:r>
            <a:endParaRPr lang="en-US" sz="2400" b="1" dirty="0">
              <a:latin typeface="Arial" panose="020B0604020202020204" pitchFamily="34" charset="0"/>
              <a:cs typeface="Arial" panose="020B0604020202020204" pitchFamily="34" charset="0"/>
            </a:endParaRPr>
          </a:p>
        </p:txBody>
      </p:sp>
      <p:sp>
        <p:nvSpPr>
          <p:cNvPr id="7" name="Rounded Rectangle 6"/>
          <p:cNvSpPr/>
          <p:nvPr/>
        </p:nvSpPr>
        <p:spPr>
          <a:xfrm>
            <a:off x="385764" y="4586288"/>
            <a:ext cx="3814762" cy="2157412"/>
          </a:xfrm>
          <a:prstGeom prst="roundRect">
            <a:avLst/>
          </a:prstGeom>
          <a:solidFill>
            <a:srgbClr val="FFCC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4000"/>
              </a:lnSpc>
            </a:pPr>
            <a:endParaRPr lang="en-US" sz="2000" b="1" smtClean="0">
              <a:latin typeface="Arial" panose="020B0604020202020204" pitchFamily="34" charset="0"/>
              <a:cs typeface="Arial" panose="020B0604020202020204" pitchFamily="34" charset="0"/>
            </a:endParaRPr>
          </a:p>
          <a:p>
            <a:pPr algn="just">
              <a:lnSpc>
                <a:spcPct val="114000"/>
              </a:lnSpc>
            </a:pPr>
            <a:endParaRPr lang="en-US" sz="2000" b="1" smtClean="0">
              <a:latin typeface="Arial" panose="020B0604020202020204" pitchFamily="34" charset="0"/>
              <a:cs typeface="Arial" panose="020B0604020202020204" pitchFamily="34" charset="0"/>
            </a:endParaRPr>
          </a:p>
          <a:p>
            <a:pPr algn="just">
              <a:lnSpc>
                <a:spcPct val="114000"/>
              </a:lnSpc>
            </a:pPr>
            <a:endParaRPr lang="en-US" sz="2000" b="1" smtClean="0">
              <a:solidFill>
                <a:srgbClr val="3333CC"/>
              </a:solidFill>
              <a:latin typeface="Arial" panose="020B0604020202020204" pitchFamily="34" charset="0"/>
              <a:cs typeface="Arial" panose="020B0604020202020204" pitchFamily="34" charset="0"/>
            </a:endParaRPr>
          </a:p>
          <a:p>
            <a:pPr algn="just">
              <a:lnSpc>
                <a:spcPct val="114000"/>
              </a:lnSpc>
            </a:pPr>
            <a:endParaRPr lang="en-US" sz="2000" b="1">
              <a:solidFill>
                <a:srgbClr val="3333CC"/>
              </a:solidFill>
              <a:latin typeface="Arial" panose="020B0604020202020204" pitchFamily="34" charset="0"/>
              <a:cs typeface="Arial" panose="020B0604020202020204" pitchFamily="34" charset="0"/>
            </a:endParaRPr>
          </a:p>
          <a:p>
            <a:pPr algn="ctr">
              <a:lnSpc>
                <a:spcPct val="114000"/>
              </a:lnSpc>
            </a:pPr>
            <a:r>
              <a:rPr lang="en-US" sz="2800" b="1" smtClean="0">
                <a:solidFill>
                  <a:srgbClr val="3333CC"/>
                </a:solidFill>
                <a:latin typeface="Arial" panose="020B0604020202020204" pitchFamily="34" charset="0"/>
                <a:cs typeface="Arial" panose="020B0604020202020204" pitchFamily="34" charset="0"/>
              </a:rPr>
              <a:t>A </a:t>
            </a:r>
            <a:r>
              <a:rPr lang="en-US" sz="2800" b="1">
                <a:solidFill>
                  <a:srgbClr val="3333CC"/>
                </a:solidFill>
                <a:latin typeface="Arial" panose="020B0604020202020204" pitchFamily="34" charset="0"/>
                <a:cs typeface="Arial" panose="020B0604020202020204" pitchFamily="34" charset="0"/>
              </a:rPr>
              <a:t>– 3 </a:t>
            </a:r>
            <a:r>
              <a:rPr lang="en-US" sz="2800" b="1" smtClean="0">
                <a:solidFill>
                  <a:srgbClr val="3333CC"/>
                </a:solidFill>
                <a:latin typeface="Arial" panose="020B0604020202020204" pitchFamily="34" charset="0"/>
                <a:cs typeface="Arial" panose="020B0604020202020204" pitchFamily="34" charset="0"/>
              </a:rPr>
              <a:t>– d</a:t>
            </a:r>
          </a:p>
          <a:p>
            <a:pPr algn="ctr">
              <a:lnSpc>
                <a:spcPct val="114000"/>
              </a:lnSpc>
            </a:pPr>
            <a:r>
              <a:rPr lang="en-US" sz="2800" b="1" smtClean="0">
                <a:solidFill>
                  <a:srgbClr val="3333CC"/>
                </a:solidFill>
                <a:latin typeface="Arial" panose="020B0604020202020204" pitchFamily="34" charset="0"/>
                <a:cs typeface="Arial" panose="020B0604020202020204" pitchFamily="34" charset="0"/>
              </a:rPr>
              <a:t>B – c – b</a:t>
            </a:r>
          </a:p>
          <a:p>
            <a:pPr algn="ctr">
              <a:lnSpc>
                <a:spcPct val="114000"/>
              </a:lnSpc>
            </a:pPr>
            <a:r>
              <a:rPr lang="en-US" sz="2800" b="1" smtClean="0">
                <a:solidFill>
                  <a:srgbClr val="3333CC"/>
                </a:solidFill>
                <a:latin typeface="Arial" panose="020B0604020202020204" pitchFamily="34" charset="0"/>
                <a:cs typeface="Arial" panose="020B0604020202020204" pitchFamily="34" charset="0"/>
              </a:rPr>
              <a:t>C – 1 – c</a:t>
            </a:r>
          </a:p>
          <a:p>
            <a:pPr algn="ctr">
              <a:lnSpc>
                <a:spcPct val="114000"/>
              </a:lnSpc>
            </a:pPr>
            <a:r>
              <a:rPr lang="en-US" sz="2800" b="1" smtClean="0">
                <a:solidFill>
                  <a:srgbClr val="3333CC"/>
                </a:solidFill>
                <a:latin typeface="Arial" panose="020B0604020202020204" pitchFamily="34" charset="0"/>
                <a:cs typeface="Arial" panose="020B0604020202020204" pitchFamily="34" charset="0"/>
              </a:rPr>
              <a:t>D</a:t>
            </a:r>
            <a:r>
              <a:rPr lang="en-US" sz="2800" b="1">
                <a:solidFill>
                  <a:srgbClr val="3333CC"/>
                </a:solidFill>
                <a:latin typeface="Arial" panose="020B0604020202020204" pitchFamily="34" charset="0"/>
                <a:cs typeface="Arial" panose="020B0604020202020204" pitchFamily="34" charset="0"/>
              </a:rPr>
              <a:t> – </a:t>
            </a:r>
            <a:r>
              <a:rPr lang="en-US" sz="2800" b="1" smtClean="0">
                <a:solidFill>
                  <a:srgbClr val="3333CC"/>
                </a:solidFill>
                <a:latin typeface="Arial" panose="020B0604020202020204" pitchFamily="34" charset="0"/>
                <a:cs typeface="Arial" panose="020B0604020202020204" pitchFamily="34" charset="0"/>
              </a:rPr>
              <a:t>2 – a </a:t>
            </a:r>
          </a:p>
        </p:txBody>
      </p:sp>
    </p:spTree>
    <p:extLst>
      <p:ext uri="{BB962C8B-B14F-4D97-AF65-F5344CB8AC3E}">
        <p14:creationId xmlns:p14="http://schemas.microsoft.com/office/powerpoint/2010/main" val="2281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1000" fill="hold"/>
                                        <p:tgtEl>
                                          <p:spTgt spid="14"/>
                                        </p:tgtEl>
                                        <p:attrNameLst>
                                          <p:attrName>ppt_w</p:attrName>
                                        </p:attrNameLst>
                                      </p:cBhvr>
                                      <p:tavLst>
                                        <p:tav tm="0">
                                          <p:val>
                                            <p:fltVal val="0"/>
                                          </p:val>
                                        </p:tav>
                                        <p:tav tm="100000">
                                          <p:val>
                                            <p:strVal val="#ppt_w"/>
                                          </p:val>
                                        </p:tav>
                                      </p:tavLst>
                                    </p:anim>
                                    <p:anim calcmode="lin" valueType="num">
                                      <p:cBhvr>
                                        <p:cTn id="15" dur="1000" fill="hold"/>
                                        <p:tgtEl>
                                          <p:spTgt spid="14"/>
                                        </p:tgtEl>
                                        <p:attrNameLst>
                                          <p:attrName>ppt_h</p:attrName>
                                        </p:attrNameLst>
                                      </p:cBhvr>
                                      <p:tavLst>
                                        <p:tav tm="0">
                                          <p:val>
                                            <p:fltVal val="0"/>
                                          </p:val>
                                        </p:tav>
                                        <p:tav tm="100000">
                                          <p:val>
                                            <p:strVal val="#ppt_h"/>
                                          </p:val>
                                        </p:tav>
                                      </p:tavLst>
                                    </p:anim>
                                    <p:anim calcmode="lin" valueType="num">
                                      <p:cBhvr>
                                        <p:cTn id="16" dur="1000" fill="hold"/>
                                        <p:tgtEl>
                                          <p:spTgt spid="14"/>
                                        </p:tgtEl>
                                        <p:attrNameLst>
                                          <p:attrName>style.rotation</p:attrName>
                                        </p:attrNameLst>
                                      </p:cBhvr>
                                      <p:tavLst>
                                        <p:tav tm="0">
                                          <p:val>
                                            <p:fltVal val="90"/>
                                          </p:val>
                                        </p:tav>
                                        <p:tav tm="100000">
                                          <p:val>
                                            <p:fltVal val="0"/>
                                          </p:val>
                                        </p:tav>
                                      </p:tavLst>
                                    </p:anim>
                                    <p:animEffect transition="in" filter="fade">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 calcmode="lin" valueType="num">
                                      <p:cBhvr additive="base">
                                        <p:cTn id="28"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randombar(horizontal)">
                                      <p:cBhvr>
                                        <p:cTn id="34" dur="500"/>
                                        <p:tgtEl>
                                          <p:spTgt spid="7">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anim calcmode="lin" valueType="num">
                                      <p:cBhvr>
                                        <p:cTn id="39" dur="10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0" dur="1000" fill="hold"/>
                                        <p:tgtEl>
                                          <p:spTgt spid="7">
                                            <p:txEl>
                                              <p:pRg st="6" end="6"/>
                                            </p:txEl>
                                          </p:spTgt>
                                        </p:tgtEl>
                                        <p:attrNameLst>
                                          <p:attrName>ppt_h</p:attrName>
                                        </p:attrNameLst>
                                      </p:cBhvr>
                                      <p:tavLst>
                                        <p:tav tm="0">
                                          <p:val>
                                            <p:fltVal val="0"/>
                                          </p:val>
                                        </p:tav>
                                        <p:tav tm="100000">
                                          <p:val>
                                            <p:strVal val="#ppt_h"/>
                                          </p:val>
                                        </p:tav>
                                      </p:tavLst>
                                    </p:anim>
                                    <p:anim calcmode="lin" valueType="num">
                                      <p:cBhvr>
                                        <p:cTn id="41" dur="1000" fill="hold"/>
                                        <p:tgtEl>
                                          <p:spTgt spid="7">
                                            <p:txEl>
                                              <p:pRg st="6" end="6"/>
                                            </p:txEl>
                                          </p:spTgt>
                                        </p:tgtEl>
                                        <p:attrNameLst>
                                          <p:attrName>style.rotation</p:attrName>
                                        </p:attrNameLst>
                                      </p:cBhvr>
                                      <p:tavLst>
                                        <p:tav tm="0">
                                          <p:val>
                                            <p:fltVal val="90"/>
                                          </p:val>
                                        </p:tav>
                                        <p:tav tm="100000">
                                          <p:val>
                                            <p:fltVal val="0"/>
                                          </p:val>
                                        </p:tav>
                                      </p:tavLst>
                                    </p:anim>
                                    <p:animEffect transition="in" filter="fade">
                                      <p:cBhvr>
                                        <p:cTn id="42" dur="1000"/>
                                        <p:tgtEl>
                                          <p:spTgt spid="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Effect transition="in" filter="circle(in)">
                                      <p:cBhvr>
                                        <p:cTn id="47" dur="2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678873" y="1011044"/>
            <a:ext cx="10917382" cy="1167017"/>
          </a:xfrm>
          <a:prstGeom prst="roundRect">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2"/>
          <p:cNvPicPr>
            <a:picLocks noChangeAspect="1"/>
          </p:cNvPicPr>
          <p:nvPr/>
        </p:nvPicPr>
        <p:blipFill>
          <a:blip r:embed="rId17">
            <a:extLst>
              <a:ext uri="{BEBA8EAE-BF5A-486C-A8C5-ECC9F3942E4B}">
                <a14:imgProps xmlns:a14="http://schemas.microsoft.com/office/drawing/2010/main">
                  <a14:imgLayer r:embed="rId18">
                    <a14:imgEffect>
                      <a14:backgroundRemoval t="1220" b="100000" l="0" r="99365"/>
                    </a14:imgEffect>
                  </a14:imgLayer>
                </a14:imgProps>
              </a:ext>
            </a:extLst>
          </a:blip>
          <a:stretch>
            <a:fillRect/>
          </a:stretch>
        </p:blipFill>
        <p:spPr>
          <a:xfrm>
            <a:off x="4176710" y="46642"/>
            <a:ext cx="3891523" cy="875179"/>
          </a:xfrm>
          <a:prstGeom prst="rect">
            <a:avLst/>
          </a:prstGeom>
        </p:spPr>
      </p:pic>
      <p:sp>
        <p:nvSpPr>
          <p:cNvPr id="7" name="TextBox 6"/>
          <p:cNvSpPr txBox="1"/>
          <p:nvPr/>
        </p:nvSpPr>
        <p:spPr>
          <a:xfrm>
            <a:off x="5367615" y="207233"/>
            <a:ext cx="2364750" cy="553998"/>
          </a:xfrm>
          <a:prstGeom prst="rect">
            <a:avLst/>
          </a:prstGeom>
          <a:noFill/>
        </p:spPr>
        <p:txBody>
          <a:bodyPr wrap="none" rtlCol="0">
            <a:spAutoFit/>
          </a:bodyPr>
          <a:lstStyle/>
          <a:p>
            <a:r>
              <a:rPr lang="en-US" sz="3000" b="1" dirty="0">
                <a:solidFill>
                  <a:prstClr val="white"/>
                </a:solidFill>
                <a:latin typeface="Arial" panose="020B0604020202020204" pitchFamily="34" charset="0"/>
                <a:cs typeface="Arial" panose="020B0604020202020204" pitchFamily="34" charset="0"/>
              </a:rPr>
              <a:t>LUYỆN TẬP</a:t>
            </a:r>
          </a:p>
        </p:txBody>
      </p:sp>
      <p:pic>
        <p:nvPicPr>
          <p:cNvPr id="4" name="Picture 3"/>
          <p:cNvPicPr>
            <a:picLocks noChangeAspect="1"/>
          </p:cNvPicPr>
          <p:nvPr/>
        </p:nvPicPr>
        <p:blipFill>
          <a:blip r:embed="rId19"/>
          <a:stretch>
            <a:fillRect/>
          </a:stretch>
        </p:blipFill>
        <p:spPr>
          <a:xfrm>
            <a:off x="4608608" y="193786"/>
            <a:ext cx="640838" cy="585593"/>
          </a:xfrm>
          <a:prstGeom prst="rect">
            <a:avLst/>
          </a:prstGeom>
          <a:ln>
            <a:solidFill>
              <a:schemeClr val="bg1"/>
            </a:solidFill>
          </a:ln>
        </p:spPr>
      </p:pic>
      <p:sp>
        <p:nvSpPr>
          <p:cNvPr id="10" name="TextBox 9"/>
          <p:cNvSpPr txBox="1"/>
          <p:nvPr/>
        </p:nvSpPr>
        <p:spPr>
          <a:xfrm>
            <a:off x="885086" y="1054959"/>
            <a:ext cx="10504956" cy="954107"/>
          </a:xfrm>
          <a:prstGeom prst="rect">
            <a:avLst/>
          </a:prstGeom>
          <a:noFill/>
        </p:spPr>
        <p:txBody>
          <a:bodyPr wrap="square" rtlCol="0">
            <a:spAutoFit/>
          </a:bodyPr>
          <a:lstStyle/>
          <a:p>
            <a:r>
              <a:rPr lang="en-US" sz="2800" b="1">
                <a:solidFill>
                  <a:srgbClr val="3333CC"/>
                </a:solidFill>
              </a:rPr>
              <a:t>Bài 2: </a:t>
            </a:r>
            <a:r>
              <a:rPr lang="en-US" sz="2800">
                <a:solidFill>
                  <a:srgbClr val="3333CC"/>
                </a:solidFill>
              </a:rPr>
              <a:t>Em hãy khoanh vào chữ cái trước câu trả lời đúng.</a:t>
            </a:r>
          </a:p>
          <a:p>
            <a:r>
              <a:rPr lang="en-US" sz="2800" b="1">
                <a:solidFill>
                  <a:srgbClr val="3333CC"/>
                </a:solidFill>
              </a:rPr>
              <a:t>Màn hình của máy tính bảng và điện thoại thông minh có chức năng:</a:t>
            </a:r>
            <a:endParaRPr lang="en-US" sz="2800">
              <a:solidFill>
                <a:srgbClr val="3333CC"/>
              </a:solidFill>
            </a:endParaRPr>
          </a:p>
        </p:txBody>
      </p:sp>
      <p:grpSp>
        <p:nvGrpSpPr>
          <p:cNvPr id="33" name="Group 32"/>
          <p:cNvGrpSpPr/>
          <p:nvPr/>
        </p:nvGrpSpPr>
        <p:grpSpPr>
          <a:xfrm>
            <a:off x="1755851" y="2301789"/>
            <a:ext cx="8674330" cy="620342"/>
            <a:chOff x="705635" y="3023657"/>
            <a:chExt cx="5403324" cy="814876"/>
          </a:xfrm>
        </p:grpSpPr>
        <p:grpSp>
          <p:nvGrpSpPr>
            <p:cNvPr id="36" name="组合 6">
              <a:extLst>
                <a:ext uri="{FF2B5EF4-FFF2-40B4-BE49-F238E27FC236}">
                  <a16:creationId xmlns="" xmlns:a16="http://schemas.microsoft.com/office/drawing/2014/main" id="{01A05E88-E93B-446F-9EA2-F7A8649122EB}"/>
                </a:ext>
              </a:extLst>
            </p:cNvPr>
            <p:cNvGrpSpPr/>
            <p:nvPr/>
          </p:nvGrpSpPr>
          <p:grpSpPr>
            <a:xfrm>
              <a:off x="705635" y="3023657"/>
              <a:ext cx="5403324" cy="814876"/>
              <a:chOff x="1147146" y="1540593"/>
              <a:chExt cx="3011535" cy="475837"/>
            </a:xfrm>
          </p:grpSpPr>
          <p:sp>
            <p:nvSpPr>
              <p:cNvPr id="39" name="MH_Other_5">
                <a:extLst>
                  <a:ext uri="{FF2B5EF4-FFF2-40B4-BE49-F238E27FC236}">
                    <a16:creationId xmlns="" xmlns:a16="http://schemas.microsoft.com/office/drawing/2014/main" id="{5663367B-1C87-43A6-A009-8A2A27C51A0A}"/>
                  </a:ext>
                </a:extLst>
              </p:cNvPr>
              <p:cNvSpPr/>
              <p:nvPr>
                <p:custDataLst>
                  <p:tags r:id="rId10"/>
                </p:custDataLst>
              </p:nvPr>
            </p:nvSpPr>
            <p:spPr>
              <a:xfrm>
                <a:off x="3865272" y="1540593"/>
                <a:ext cx="293409" cy="39522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prstClr val="black"/>
                  </a:solidFill>
                  <a:latin typeface="宋体" panose="02010600030101010101" pitchFamily="2" charset="-122"/>
                </a:endParaRPr>
              </a:p>
            </p:txBody>
          </p:sp>
          <p:sp>
            <p:nvSpPr>
              <p:cNvPr id="40" name="MH_SubTitle_1">
                <a:extLst>
                  <a:ext uri="{FF2B5EF4-FFF2-40B4-BE49-F238E27FC236}">
                    <a16:creationId xmlns="" xmlns:a16="http://schemas.microsoft.com/office/drawing/2014/main" id="{0CA46D69-6F5C-4369-9E5B-95D3BA775BDF}"/>
                  </a:ext>
                </a:extLst>
              </p:cNvPr>
              <p:cNvSpPr/>
              <p:nvPr>
                <p:custDataLst>
                  <p:tags r:id="rId11"/>
                </p:custDataLst>
              </p:nvPr>
            </p:nvSpPr>
            <p:spPr>
              <a:xfrm>
                <a:off x="1511628" y="1552045"/>
                <a:ext cx="2311150" cy="464385"/>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z="2800">
                    <a:solidFill>
                      <a:srgbClr val="FFFFFF"/>
                    </a:solidFill>
                  </a:rPr>
                  <a:t> </a:t>
                </a:r>
                <a:endParaRPr lang="zh-CN" altLang="en-US" sz="2800" dirty="0">
                  <a:solidFill>
                    <a:srgbClr val="FFFFFF"/>
                  </a:solidFill>
                </a:endParaRPr>
              </a:p>
            </p:txBody>
          </p:sp>
          <p:sp>
            <p:nvSpPr>
              <p:cNvPr id="41" name="MH_Other_6">
                <a:extLst>
                  <a:ext uri="{FF2B5EF4-FFF2-40B4-BE49-F238E27FC236}">
                    <a16:creationId xmlns="" xmlns:a16="http://schemas.microsoft.com/office/drawing/2014/main" id="{A86D06E3-80D7-478A-B128-3C60334D250B}"/>
                  </a:ext>
                </a:extLst>
              </p:cNvPr>
              <p:cNvSpPr/>
              <p:nvPr>
                <p:custDataLst>
                  <p:tags r:id="rId12"/>
                </p:custDataLst>
              </p:nvPr>
            </p:nvSpPr>
            <p:spPr>
              <a:xfrm>
                <a:off x="1147146" y="1551192"/>
                <a:ext cx="333166" cy="363377"/>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5B9BD5"/>
                    </a:solidFill>
                    <a:latin typeface="Arial" panose="020B0604020202020204" pitchFamily="34" charset="0"/>
                    <a:ea typeface="Arial Unicode MS" panose="020B0604020202020204" pitchFamily="34" charset="-122"/>
                    <a:cs typeface="Arial" panose="020B0604020202020204" pitchFamily="34" charset="0"/>
                  </a:rPr>
                  <a:t>A</a:t>
                </a:r>
                <a:endParaRPr lang="zh-CN" altLang="en-US" sz="2800" b="1" dirty="0">
                  <a:solidFill>
                    <a:srgbClr val="5B9BD5"/>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38" name="Rectangle 37"/>
            <p:cNvSpPr/>
            <p:nvPr/>
          </p:nvSpPr>
          <p:spPr>
            <a:xfrm>
              <a:off x="1766878" y="3027864"/>
              <a:ext cx="3505270" cy="606439"/>
            </a:xfrm>
            <a:prstGeom prst="rect">
              <a:avLst/>
            </a:prstGeom>
          </p:spPr>
          <p:txBody>
            <a:bodyPr wrap="square">
              <a:spAutoFit/>
            </a:bodyPr>
            <a:lstStyle/>
            <a:p>
              <a:pPr lvl="0"/>
              <a:r>
                <a:rPr lang="en-US" sz="2400" b="1">
                  <a:solidFill>
                    <a:schemeClr val="bg1"/>
                  </a:solidFill>
                  <a:latin typeface="Calibri (Body)"/>
                  <a:cs typeface="Arial" panose="020B0604020202020204" pitchFamily="34" charset="0"/>
                </a:rPr>
                <a:t> </a:t>
              </a:r>
              <a:r>
                <a:rPr lang="en-US" sz="2400">
                  <a:solidFill>
                    <a:schemeClr val="bg1"/>
                  </a:solidFill>
                  <a:latin typeface="Calibri (Body)"/>
                  <a:cs typeface="Arial" panose="020B0604020202020204" pitchFamily="34" charset="0"/>
                </a:rPr>
                <a:t>Hiển thị </a:t>
              </a:r>
              <a:r>
                <a:rPr lang="en-US" sz="2400" smtClean="0">
                  <a:solidFill>
                    <a:schemeClr val="bg1"/>
                  </a:solidFill>
                  <a:latin typeface="Calibri (Body)"/>
                  <a:cs typeface="Arial" panose="020B0604020202020204" pitchFamily="34" charset="0"/>
                </a:rPr>
                <a:t>kết </a:t>
              </a:r>
              <a:r>
                <a:rPr lang="en-US" sz="2400">
                  <a:solidFill>
                    <a:schemeClr val="bg1"/>
                  </a:solidFill>
                  <a:latin typeface="Calibri (Body)"/>
                  <a:cs typeface="Arial" panose="020B0604020202020204" pitchFamily="34" charset="0"/>
                </a:rPr>
                <a:t>quả làm việc của máy tính</a:t>
              </a:r>
            </a:p>
          </p:txBody>
        </p:sp>
      </p:grpSp>
      <p:grpSp>
        <p:nvGrpSpPr>
          <p:cNvPr id="42" name="Group 41"/>
          <p:cNvGrpSpPr/>
          <p:nvPr/>
        </p:nvGrpSpPr>
        <p:grpSpPr>
          <a:xfrm>
            <a:off x="1755852" y="3089564"/>
            <a:ext cx="8722885" cy="698359"/>
            <a:chOff x="1669096" y="4100356"/>
            <a:chExt cx="2949567" cy="576292"/>
          </a:xfrm>
        </p:grpSpPr>
        <p:grpSp>
          <p:nvGrpSpPr>
            <p:cNvPr id="43" name="组合 4">
              <a:extLst>
                <a:ext uri="{FF2B5EF4-FFF2-40B4-BE49-F238E27FC236}">
                  <a16:creationId xmlns="" xmlns:a16="http://schemas.microsoft.com/office/drawing/2014/main" id="{142E4CC6-F4D5-4C0B-8390-F3E027FEEF48}"/>
                </a:ext>
              </a:extLst>
            </p:cNvPr>
            <p:cNvGrpSpPr/>
            <p:nvPr/>
          </p:nvGrpSpPr>
          <p:grpSpPr>
            <a:xfrm>
              <a:off x="1669096" y="4100356"/>
              <a:ext cx="2949567" cy="576292"/>
              <a:chOff x="1659281" y="2693453"/>
              <a:chExt cx="1652284" cy="325543"/>
            </a:xfrm>
          </p:grpSpPr>
          <p:sp>
            <p:nvSpPr>
              <p:cNvPr id="45" name="MH_Other_3">
                <a:extLst>
                  <a:ext uri="{FF2B5EF4-FFF2-40B4-BE49-F238E27FC236}">
                    <a16:creationId xmlns="" xmlns:a16="http://schemas.microsoft.com/office/drawing/2014/main" id="{F1C69AC0-98E0-4610-BFD4-32A482FE92D6}"/>
                  </a:ext>
                </a:extLst>
              </p:cNvPr>
              <p:cNvSpPr/>
              <p:nvPr>
                <p:custDataLst>
                  <p:tags r:id="rId7"/>
                </p:custDataLst>
              </p:nvPr>
            </p:nvSpPr>
            <p:spPr>
              <a:xfrm>
                <a:off x="3151482" y="2735633"/>
                <a:ext cx="160083" cy="283363"/>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46" name="MH_SubTitle_2">
                <a:extLst>
                  <a:ext uri="{FF2B5EF4-FFF2-40B4-BE49-F238E27FC236}">
                    <a16:creationId xmlns="" xmlns:a16="http://schemas.microsoft.com/office/drawing/2014/main" id="{F5B8940F-4C1D-4F83-81BE-87B200D108ED}"/>
                  </a:ext>
                </a:extLst>
              </p:cNvPr>
              <p:cNvSpPr/>
              <p:nvPr>
                <p:custDataLst>
                  <p:tags r:id="rId8"/>
                </p:custDataLst>
              </p:nvPr>
            </p:nvSpPr>
            <p:spPr>
              <a:xfrm>
                <a:off x="1858142" y="2693453"/>
                <a:ext cx="1260958" cy="302978"/>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47" name="MH_Other_4">
                <a:extLst>
                  <a:ext uri="{FF2B5EF4-FFF2-40B4-BE49-F238E27FC236}">
                    <a16:creationId xmlns="" xmlns:a16="http://schemas.microsoft.com/office/drawing/2014/main" id="{A4C57CAE-8DDC-4980-9FB8-D3F584E3B0B1}"/>
                  </a:ext>
                </a:extLst>
              </p:cNvPr>
              <p:cNvSpPr/>
              <p:nvPr>
                <p:custDataLst>
                  <p:tags r:id="rId9"/>
                </p:custDataLst>
              </p:nvPr>
            </p:nvSpPr>
            <p:spPr>
              <a:xfrm>
                <a:off x="1659281" y="2696496"/>
                <a:ext cx="181774" cy="27098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FF0000"/>
                    </a:solidFill>
                    <a:latin typeface="Arial" panose="020B0604020202020204" pitchFamily="34" charset="0"/>
                    <a:ea typeface="Arial Unicode MS" panose="020B0604020202020204" pitchFamily="34" charset="-122"/>
                    <a:cs typeface="Arial" panose="020B0604020202020204" pitchFamily="34" charset="0"/>
                  </a:rPr>
                  <a:t>B</a:t>
                </a:r>
                <a:endParaRPr lang="zh-CN" altLang="en-US" sz="2800" b="1" dirty="0">
                  <a:solidFill>
                    <a:srgbClr val="FF0000"/>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44" name="Rectangle 43"/>
            <p:cNvSpPr/>
            <p:nvPr/>
          </p:nvSpPr>
          <p:spPr>
            <a:xfrm>
              <a:off x="2288334" y="4149361"/>
              <a:ext cx="1867983" cy="461665"/>
            </a:xfrm>
            <a:prstGeom prst="rect">
              <a:avLst/>
            </a:prstGeom>
          </p:spPr>
          <p:txBody>
            <a:bodyPr wrap="none">
              <a:spAutoFit/>
            </a:bodyPr>
            <a:lstStyle/>
            <a:p>
              <a:r>
                <a:rPr lang="en-US" sz="2400">
                  <a:solidFill>
                    <a:schemeClr val="bg1"/>
                  </a:solidFill>
                  <a:latin typeface="Calibri (Body)"/>
                </a:rPr>
                <a:t>Hiển thị và nhập thông tin vào máy tính</a:t>
              </a:r>
              <a:endParaRPr lang="en-US" sz="2300" b="1" dirty="0">
                <a:solidFill>
                  <a:schemeClr val="bg1"/>
                </a:solidFill>
                <a:latin typeface="Calibri (Body)"/>
                <a:cs typeface="Arial" panose="020B0604020202020204" pitchFamily="34" charset="0"/>
              </a:endParaRPr>
            </a:p>
          </p:txBody>
        </p:sp>
      </p:grpSp>
      <p:pic>
        <p:nvPicPr>
          <p:cNvPr id="48" name="Picture 47"/>
          <p:cNvPicPr>
            <a:picLocks noChangeAspect="1"/>
          </p:cNvPicPr>
          <p:nvPr/>
        </p:nvPicPr>
        <p:blipFill>
          <a:blip r:embed="rId20">
            <a:extLst>
              <a:ext uri="{BEBA8EAE-BF5A-486C-A8C5-ECC9F3942E4B}">
                <a14:imgProps xmlns:a14="http://schemas.microsoft.com/office/drawing/2010/main">
                  <a14:imgLayer r:embed="rId21">
                    <a14:imgEffect>
                      <a14:backgroundRemoval t="3750" b="96250" l="4094" r="95322"/>
                    </a14:imgEffect>
                  </a14:imgLayer>
                </a14:imgProps>
              </a:ext>
            </a:extLst>
          </a:blip>
          <a:stretch>
            <a:fillRect/>
          </a:stretch>
        </p:blipFill>
        <p:spPr>
          <a:xfrm>
            <a:off x="9687029" y="2216405"/>
            <a:ext cx="664723" cy="621964"/>
          </a:xfrm>
          <a:prstGeom prst="rect">
            <a:avLst/>
          </a:prstGeom>
        </p:spPr>
      </p:pic>
      <p:grpSp>
        <p:nvGrpSpPr>
          <p:cNvPr id="50" name="Group 49"/>
          <p:cNvGrpSpPr/>
          <p:nvPr/>
        </p:nvGrpSpPr>
        <p:grpSpPr>
          <a:xfrm>
            <a:off x="1714788" y="3897298"/>
            <a:ext cx="8740942" cy="685341"/>
            <a:chOff x="705635" y="2981822"/>
            <a:chExt cx="5420988" cy="738270"/>
          </a:xfrm>
        </p:grpSpPr>
        <p:grpSp>
          <p:nvGrpSpPr>
            <p:cNvPr id="51" name="组合 6">
              <a:extLst>
                <a:ext uri="{FF2B5EF4-FFF2-40B4-BE49-F238E27FC236}">
                  <a16:creationId xmlns="" xmlns:a16="http://schemas.microsoft.com/office/drawing/2014/main" id="{01A05E88-E93B-446F-9EA2-F7A8649122EB}"/>
                </a:ext>
              </a:extLst>
            </p:cNvPr>
            <p:cNvGrpSpPr/>
            <p:nvPr/>
          </p:nvGrpSpPr>
          <p:grpSpPr>
            <a:xfrm>
              <a:off x="705635" y="2981822"/>
              <a:ext cx="5420988" cy="738270"/>
              <a:chOff x="1147146" y="1516164"/>
              <a:chExt cx="3021380" cy="431104"/>
            </a:xfrm>
          </p:grpSpPr>
          <p:sp>
            <p:nvSpPr>
              <p:cNvPr id="53" name="MH_Other_5">
                <a:extLst>
                  <a:ext uri="{FF2B5EF4-FFF2-40B4-BE49-F238E27FC236}">
                    <a16:creationId xmlns="" xmlns:a16="http://schemas.microsoft.com/office/drawing/2014/main" id="{5663367B-1C87-43A6-A009-8A2A27C51A0A}"/>
                  </a:ext>
                </a:extLst>
              </p:cNvPr>
              <p:cNvSpPr/>
              <p:nvPr>
                <p:custDataLst>
                  <p:tags r:id="rId4"/>
                </p:custDataLst>
              </p:nvPr>
            </p:nvSpPr>
            <p:spPr>
              <a:xfrm>
                <a:off x="3876401" y="1516164"/>
                <a:ext cx="292125" cy="395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prstClr val="black"/>
                  </a:solidFill>
                  <a:latin typeface="宋体" panose="02010600030101010101" pitchFamily="2" charset="-122"/>
                </a:endParaRPr>
              </a:p>
            </p:txBody>
          </p:sp>
          <p:sp>
            <p:nvSpPr>
              <p:cNvPr id="54" name="MH_SubTitle_1">
                <a:extLst>
                  <a:ext uri="{FF2B5EF4-FFF2-40B4-BE49-F238E27FC236}">
                    <a16:creationId xmlns="" xmlns:a16="http://schemas.microsoft.com/office/drawing/2014/main" id="{0CA46D69-6F5C-4369-9E5B-95D3BA775BDF}"/>
                  </a:ext>
                </a:extLst>
              </p:cNvPr>
              <p:cNvSpPr/>
              <p:nvPr>
                <p:custDataLst>
                  <p:tags r:id="rId5"/>
                </p:custDataLst>
              </p:nvPr>
            </p:nvSpPr>
            <p:spPr>
              <a:xfrm>
                <a:off x="1524227" y="1552045"/>
                <a:ext cx="2301036" cy="395223"/>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00BC5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z="2800">
                    <a:solidFill>
                      <a:srgbClr val="FFFFFF"/>
                    </a:solidFill>
                  </a:rPr>
                  <a:t> </a:t>
                </a:r>
                <a:endParaRPr lang="zh-CN" altLang="en-US" sz="2800" dirty="0">
                  <a:solidFill>
                    <a:srgbClr val="FFFFFF"/>
                  </a:solidFill>
                </a:endParaRPr>
              </a:p>
            </p:txBody>
          </p:sp>
          <p:sp>
            <p:nvSpPr>
              <p:cNvPr id="55" name="MH_Other_6">
                <a:extLst>
                  <a:ext uri="{FF2B5EF4-FFF2-40B4-BE49-F238E27FC236}">
                    <a16:creationId xmlns="" xmlns:a16="http://schemas.microsoft.com/office/drawing/2014/main" id="{A86D06E3-80D7-478A-B128-3C60334D250B}"/>
                  </a:ext>
                </a:extLst>
              </p:cNvPr>
              <p:cNvSpPr/>
              <p:nvPr>
                <p:custDataLst>
                  <p:tags r:id="rId6"/>
                </p:custDataLst>
              </p:nvPr>
            </p:nvSpPr>
            <p:spPr>
              <a:xfrm>
                <a:off x="1147146" y="1551192"/>
                <a:ext cx="345901" cy="363377"/>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00B050"/>
                    </a:solidFill>
                    <a:latin typeface="Arial" panose="020B0604020202020204" pitchFamily="34" charset="0"/>
                    <a:ea typeface="Arial Unicode MS" panose="020B0604020202020204" pitchFamily="34" charset="-122"/>
                    <a:cs typeface="Arial" panose="020B0604020202020204" pitchFamily="34" charset="0"/>
                  </a:rPr>
                  <a:t>C</a:t>
                </a:r>
                <a:endParaRPr lang="zh-CN" altLang="en-US" sz="2800" b="1" dirty="0">
                  <a:solidFill>
                    <a:srgbClr val="00B050"/>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52" name="Rectangle 51"/>
            <p:cNvSpPr/>
            <p:nvPr/>
          </p:nvSpPr>
          <p:spPr>
            <a:xfrm>
              <a:off x="1634279" y="3041807"/>
              <a:ext cx="2713251" cy="497319"/>
            </a:xfrm>
            <a:prstGeom prst="rect">
              <a:avLst/>
            </a:prstGeom>
          </p:spPr>
          <p:txBody>
            <a:bodyPr wrap="none">
              <a:spAutoFit/>
            </a:bodyPr>
            <a:lstStyle/>
            <a:p>
              <a:pPr lvl="0"/>
              <a:r>
                <a:rPr lang="en-US" sz="2400" b="1">
                  <a:solidFill>
                    <a:schemeClr val="bg1"/>
                  </a:solidFill>
                  <a:latin typeface="Arial" panose="020B0604020202020204" pitchFamily="34" charset="0"/>
                  <a:cs typeface="Arial" panose="020B0604020202020204" pitchFamily="34" charset="0"/>
                </a:rPr>
                <a:t>    </a:t>
              </a:r>
              <a:r>
                <a:rPr lang="en-US" sz="2400">
                  <a:solidFill>
                    <a:schemeClr val="bg1"/>
                  </a:solidFill>
                  <a:latin typeface="Calibri (Body)"/>
                </a:rPr>
                <a:t>Nhập thông tin vào máy tính</a:t>
              </a:r>
            </a:p>
          </p:txBody>
        </p:sp>
      </p:grpSp>
      <p:grpSp>
        <p:nvGrpSpPr>
          <p:cNvPr id="56" name="Group 55"/>
          <p:cNvGrpSpPr/>
          <p:nvPr/>
        </p:nvGrpSpPr>
        <p:grpSpPr>
          <a:xfrm>
            <a:off x="1662548" y="4793681"/>
            <a:ext cx="8827447" cy="698984"/>
            <a:chOff x="1696648" y="4100354"/>
            <a:chExt cx="2925820" cy="549446"/>
          </a:xfrm>
        </p:grpSpPr>
        <p:grpSp>
          <p:nvGrpSpPr>
            <p:cNvPr id="57" name="组合 4">
              <a:extLst>
                <a:ext uri="{FF2B5EF4-FFF2-40B4-BE49-F238E27FC236}">
                  <a16:creationId xmlns="" xmlns:a16="http://schemas.microsoft.com/office/drawing/2014/main" id="{142E4CC6-F4D5-4C0B-8390-F3E027FEEF48}"/>
                </a:ext>
              </a:extLst>
            </p:cNvPr>
            <p:cNvGrpSpPr/>
            <p:nvPr/>
          </p:nvGrpSpPr>
          <p:grpSpPr>
            <a:xfrm>
              <a:off x="1696648" y="4100354"/>
              <a:ext cx="2925820" cy="549446"/>
              <a:chOff x="1674713" y="2693452"/>
              <a:chExt cx="1638980" cy="310378"/>
            </a:xfrm>
          </p:grpSpPr>
          <p:sp>
            <p:nvSpPr>
              <p:cNvPr id="59" name="MH_Other_3">
                <a:extLst>
                  <a:ext uri="{FF2B5EF4-FFF2-40B4-BE49-F238E27FC236}">
                    <a16:creationId xmlns="" xmlns:a16="http://schemas.microsoft.com/office/drawing/2014/main" id="{F1C69AC0-98E0-4610-BFD4-32A482FE92D6}"/>
                  </a:ext>
                </a:extLst>
              </p:cNvPr>
              <p:cNvSpPr/>
              <p:nvPr>
                <p:custDataLst>
                  <p:tags r:id="rId1"/>
                </p:custDataLst>
              </p:nvPr>
            </p:nvSpPr>
            <p:spPr>
              <a:xfrm>
                <a:off x="3153610" y="2720467"/>
                <a:ext cx="160083" cy="28336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60" name="MH_SubTitle_2">
                <a:extLst>
                  <a:ext uri="{FF2B5EF4-FFF2-40B4-BE49-F238E27FC236}">
                    <a16:creationId xmlns="" xmlns:a16="http://schemas.microsoft.com/office/drawing/2014/main" id="{F5B8940F-4C1D-4F83-81BE-87B200D108ED}"/>
                  </a:ext>
                </a:extLst>
              </p:cNvPr>
              <p:cNvSpPr/>
              <p:nvPr>
                <p:custDataLst>
                  <p:tags r:id="rId2"/>
                </p:custDataLst>
              </p:nvPr>
            </p:nvSpPr>
            <p:spPr>
              <a:xfrm>
                <a:off x="1875565" y="2693452"/>
                <a:ext cx="1243535" cy="298635"/>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61" name="MH_Other_4">
                <a:extLst>
                  <a:ext uri="{FF2B5EF4-FFF2-40B4-BE49-F238E27FC236}">
                    <a16:creationId xmlns="" xmlns:a16="http://schemas.microsoft.com/office/drawing/2014/main" id="{A4C57CAE-8DDC-4980-9FB8-D3F584E3B0B1}"/>
                  </a:ext>
                </a:extLst>
              </p:cNvPr>
              <p:cNvSpPr/>
              <p:nvPr>
                <p:custDataLst>
                  <p:tags r:id="rId3"/>
                </p:custDataLst>
              </p:nvPr>
            </p:nvSpPr>
            <p:spPr>
              <a:xfrm>
                <a:off x="1674713" y="2721104"/>
                <a:ext cx="181774" cy="270983"/>
              </a:xfrm>
              <a:prstGeom prst="ellipse">
                <a:avLst/>
              </a:prstGeom>
              <a:noFill/>
              <a:ln w="5715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FFB600"/>
                    </a:solidFill>
                    <a:latin typeface="Arial" panose="020B0604020202020204" pitchFamily="34" charset="0"/>
                    <a:ea typeface="Arial Unicode MS" panose="020B0604020202020204" pitchFamily="34" charset="-122"/>
                    <a:cs typeface="Arial" panose="020B0604020202020204" pitchFamily="34" charset="0"/>
                  </a:rPr>
                  <a:t>D</a:t>
                </a:r>
                <a:endParaRPr lang="zh-CN" altLang="en-US" sz="2800" b="1" dirty="0">
                  <a:solidFill>
                    <a:srgbClr val="FFB600"/>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58" name="Rectangle 57"/>
            <p:cNvSpPr/>
            <p:nvPr/>
          </p:nvSpPr>
          <p:spPr>
            <a:xfrm>
              <a:off x="2288731" y="4188131"/>
              <a:ext cx="1208677" cy="461665"/>
            </a:xfrm>
            <a:prstGeom prst="rect">
              <a:avLst/>
            </a:prstGeom>
          </p:spPr>
          <p:txBody>
            <a:bodyPr wrap="square">
              <a:spAutoFit/>
            </a:bodyPr>
            <a:lstStyle/>
            <a:p>
              <a:r>
                <a:rPr lang="en-US" sz="2400">
                  <a:solidFill>
                    <a:schemeClr val="bg1"/>
                  </a:solidFill>
                  <a:latin typeface="Calibri (Body)"/>
                </a:rPr>
                <a:t>Truyền dữ liệu vào máy</a:t>
              </a:r>
            </a:p>
          </p:txBody>
        </p:sp>
      </p:grpSp>
      <p:pic>
        <p:nvPicPr>
          <p:cNvPr id="62" name="Picture 61"/>
          <p:cNvPicPr>
            <a:picLocks noChangeAspect="1"/>
          </p:cNvPicPr>
          <p:nvPr/>
        </p:nvPicPr>
        <p:blipFill>
          <a:blip r:embed="rId20">
            <a:extLst>
              <a:ext uri="{BEBA8EAE-BF5A-486C-A8C5-ECC9F3942E4B}">
                <a14:imgProps xmlns:a14="http://schemas.microsoft.com/office/drawing/2010/main">
                  <a14:imgLayer r:embed="rId21">
                    <a14:imgEffect>
                      <a14:backgroundRemoval t="3750" b="96250" l="4094" r="95322"/>
                    </a14:imgEffect>
                  </a14:imgLayer>
                </a14:imgProps>
              </a:ext>
            </a:extLst>
          </a:blip>
          <a:stretch>
            <a:fillRect/>
          </a:stretch>
        </p:blipFill>
        <p:spPr>
          <a:xfrm>
            <a:off x="9687029" y="4011033"/>
            <a:ext cx="664723" cy="621964"/>
          </a:xfrm>
          <a:prstGeom prst="rect">
            <a:avLst/>
          </a:prstGeom>
        </p:spPr>
      </p:pic>
      <p:pic>
        <p:nvPicPr>
          <p:cNvPr id="63" name="Picture 62"/>
          <p:cNvPicPr>
            <a:picLocks noChangeAspect="1"/>
          </p:cNvPicPr>
          <p:nvPr/>
        </p:nvPicPr>
        <p:blipFill>
          <a:blip r:embed="rId20">
            <a:extLst>
              <a:ext uri="{BEBA8EAE-BF5A-486C-A8C5-ECC9F3942E4B}">
                <a14:imgProps xmlns:a14="http://schemas.microsoft.com/office/drawing/2010/main">
                  <a14:imgLayer r:embed="rId21">
                    <a14:imgEffect>
                      <a14:backgroundRemoval t="3750" b="96250" l="4094" r="95322"/>
                    </a14:imgEffect>
                  </a14:imgLayer>
                </a14:imgProps>
              </a:ext>
            </a:extLst>
          </a:blip>
          <a:stretch>
            <a:fillRect/>
          </a:stretch>
        </p:blipFill>
        <p:spPr>
          <a:xfrm>
            <a:off x="9779018" y="4885107"/>
            <a:ext cx="699717" cy="638804"/>
          </a:xfrm>
          <a:prstGeom prst="rect">
            <a:avLst/>
          </a:prstGeom>
        </p:spPr>
      </p:pic>
      <p:pic>
        <p:nvPicPr>
          <p:cNvPr id="29" name="Picture 28"/>
          <p:cNvPicPr>
            <a:picLocks noChangeAspect="1"/>
          </p:cNvPicPr>
          <p:nvPr/>
        </p:nvPicPr>
        <p:blipFill>
          <a:blip r:embed="rId22">
            <a:duotone>
              <a:schemeClr val="accent6">
                <a:shade val="45000"/>
                <a:satMod val="135000"/>
              </a:schemeClr>
              <a:prstClr val="white"/>
            </a:duotone>
            <a:extLst>
              <a:ext uri="{BEBA8EAE-BF5A-486C-A8C5-ECC9F3942E4B}">
                <a14:imgProps xmlns:a14="http://schemas.microsoft.com/office/drawing/2010/main">
                  <a14:imgLayer r:embed="rId23">
                    <a14:imgEffect>
                      <a14:backgroundRemoval t="9146" b="98171" l="9268" r="100000"/>
                    </a14:imgEffect>
                    <a14:imgEffect>
                      <a14:colorTemperature colorTemp="4700"/>
                    </a14:imgEffect>
                  </a14:imgLayer>
                </a14:imgProps>
              </a:ext>
            </a:extLst>
          </a:blip>
          <a:stretch>
            <a:fillRect/>
          </a:stretch>
        </p:blipFill>
        <p:spPr>
          <a:xfrm>
            <a:off x="9585055" y="3107038"/>
            <a:ext cx="737105" cy="589684"/>
          </a:xfrm>
          <a:prstGeom prst="rect">
            <a:avLst/>
          </a:prstGeom>
        </p:spPr>
      </p:pic>
      <p:pic>
        <p:nvPicPr>
          <p:cNvPr id="35" name="Picture 34"/>
          <p:cNvPicPr>
            <a:picLocks noChangeAspect="1"/>
          </p:cNvPicPr>
          <p:nvPr/>
        </p:nvPicPr>
        <p:blipFill>
          <a:blip r:embed="rId24"/>
          <a:stretch>
            <a:fillRect/>
          </a:stretch>
        </p:blipFill>
        <p:spPr>
          <a:xfrm>
            <a:off x="1755851" y="5663391"/>
            <a:ext cx="8734120" cy="613535"/>
          </a:xfrm>
          <a:prstGeom prst="rect">
            <a:avLst/>
          </a:prstGeom>
        </p:spPr>
      </p:pic>
    </p:spTree>
    <p:extLst>
      <p:ext uri="{BB962C8B-B14F-4D97-AF65-F5344CB8AC3E}">
        <p14:creationId xmlns:p14="http://schemas.microsoft.com/office/powerpoint/2010/main" val="421800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heel(1)">
                                      <p:cBhvr>
                                        <p:cTn id="17"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33"/>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14" name="breeze.wav"/>
                                        </p:tgtEl>
                                      </p:cMediaNode>
                                    </p:audio>
                                  </p:subTnLst>
                                </p:cTn>
                              </p:par>
                            </p:childTnLst>
                          </p:cTn>
                        </p:par>
                      </p:childTnLst>
                    </p:cTn>
                  </p:par>
                </p:childTnLst>
              </p:cTn>
              <p:nextCondLst>
                <p:cond evt="onClick" delay="0">
                  <p:tgtEl>
                    <p:spTgt spid="33"/>
                  </p:tgtEl>
                </p:cond>
              </p:nextCondLst>
            </p:seq>
            <p:seq concurrent="1" nextAc="seek">
              <p:cTn id="23" restart="whenNotActive" fill="hold" evtFilter="cancelBubble" nodeType="interactiveSeq">
                <p:stCondLst>
                  <p:cond evt="onClick" delay="0">
                    <p:tgtEl>
                      <p:spTgt spid="50"/>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14" name="breeze.wav"/>
                                        </p:tgtEl>
                                      </p:cMediaNode>
                                    </p:audio>
                                  </p:subTnLst>
                                </p:cTn>
                              </p:par>
                            </p:childTnLst>
                          </p:cTn>
                        </p:par>
                      </p:childTnLst>
                    </p:cTn>
                  </p:par>
                </p:childTnLst>
              </p:cTn>
              <p:nextCondLst>
                <p:cond evt="onClick" delay="0">
                  <p:tgtEl>
                    <p:spTgt spid="50"/>
                  </p:tgtEl>
                </p:cond>
              </p:nextCondLst>
            </p:seq>
            <p:seq concurrent="1" nextAc="seek">
              <p:cTn id="28" restart="whenNotActive" fill="hold" evtFilter="cancelBubble" nodeType="interactiveSeq">
                <p:stCondLst>
                  <p:cond evt="onClick" delay="0">
                    <p:tgtEl>
                      <p:spTgt spid="56"/>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14" name="breeze.wav"/>
                                        </p:tgtEl>
                                      </p:cMediaNode>
                                    </p:audio>
                                  </p:subTnLst>
                                </p:cTn>
                              </p:par>
                            </p:childTnLst>
                          </p:cTn>
                        </p:par>
                      </p:childTnLst>
                    </p:cTn>
                  </p:par>
                </p:childTnLst>
              </p:cTn>
              <p:nextCondLst>
                <p:cond evt="onClick" delay="0">
                  <p:tgtEl>
                    <p:spTgt spid="56"/>
                  </p:tgtEl>
                </p:cond>
              </p:nextCondLst>
            </p:seq>
            <p:seq concurrent="1" nextAc="seek">
              <p:cTn id="33" restart="whenNotActive" fill="hold" evtFilter="cancelBubble" nodeType="interactiveSeq">
                <p:stCondLst>
                  <p:cond evt="onClick" delay="0">
                    <p:tgtEl>
                      <p:spTgt spid="42"/>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15" name="applause.wav"/>
                                        </p:tgtEl>
                                      </p:cMediaNode>
                                    </p:audio>
                                  </p:subTnLst>
                                </p:cTn>
                              </p:par>
                            </p:childTnLst>
                          </p:cTn>
                        </p:par>
                      </p:childTnLst>
                    </p:cTn>
                  </p:par>
                </p:childTnLst>
              </p:cTn>
              <p:nextCondLst>
                <p:cond evt="onClick" delay="0">
                  <p:tgtEl>
                    <p:spTgt spid="4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933487" y="15547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
        <p:nvSpPr>
          <p:cNvPr id="7" name="Rounded Rectangle 6"/>
          <p:cNvSpPr/>
          <p:nvPr/>
        </p:nvSpPr>
        <p:spPr>
          <a:xfrm>
            <a:off x="468952" y="1058913"/>
            <a:ext cx="11499271"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566791" y="1796674"/>
            <a:ext cx="2299243" cy="3280293"/>
          </a:xfrm>
          <a:prstGeom prst="rect">
            <a:avLst/>
          </a:prstGeom>
        </p:spPr>
      </p:pic>
      <p:sp>
        <p:nvSpPr>
          <p:cNvPr id="8" name="Horizontal Scroll 7"/>
          <p:cNvSpPr/>
          <p:nvPr/>
        </p:nvSpPr>
        <p:spPr>
          <a:xfrm>
            <a:off x="2774645" y="1533522"/>
            <a:ext cx="8570792" cy="4006433"/>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dirty="0"/>
              <a:t>Các loại máy tính: để bàn, xách tay, bảng và điện thoại thông minh thường có bốn thành phần cơ bản là thân máy, màn hình, bàn phím và chuột. Bàn phím, chuột, màn hình và loa giúp sử dụng máy tính dễ dàng và hiệu quả.</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4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0989" y="1"/>
            <a:ext cx="5635690" cy="2649894"/>
          </a:xfrm>
          <a:prstGeom prst="rect">
            <a:avLst/>
          </a:prstGeom>
        </p:spPr>
      </p:pic>
      <p:pic>
        <p:nvPicPr>
          <p:cNvPr id="8" name="Safety_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79234" y="-800100"/>
            <a:ext cx="609600" cy="609600"/>
          </a:xfrm>
          <a:prstGeom prst="rect">
            <a:avLst/>
          </a:prstGeom>
        </p:spPr>
      </p:pic>
      <p:sp>
        <p:nvSpPr>
          <p:cNvPr id="5" name="Rectangle 4"/>
          <p:cNvSpPr/>
          <p:nvPr/>
        </p:nvSpPr>
        <p:spPr>
          <a:xfrm>
            <a:off x="744501" y="2649895"/>
            <a:ext cx="9869465" cy="2308324"/>
          </a:xfrm>
          <a:prstGeom prst="rect">
            <a:avLst/>
          </a:prstGeom>
          <a:noFill/>
          <a:scene3d>
            <a:camera prst="orthographicFront"/>
            <a:lightRig rig="soft" dir="t">
              <a:rot lat="0" lon="0" rev="15600000"/>
            </a:lightRig>
          </a:scene3d>
          <a:sp3d>
            <a:bevelT/>
          </a:sp3d>
        </p:spPr>
        <p:txBody>
          <a:bodyPr wrap="square" lIns="91440" tIns="45720" rIns="91440" bIns="45720">
            <a:spAutoFit/>
          </a:bodyPr>
          <a:lstStyle/>
          <a:p>
            <a:pPr algn="ctr"/>
            <a:r>
              <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TẠM BIỆT CÁC </a:t>
            </a: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EM </a:t>
            </a:r>
            <a:endPar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a:p>
            <a:pPr algn="ctr"/>
            <a:r>
              <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HỌC </a:t>
            </a: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SINH</a:t>
            </a:r>
            <a:r>
              <a:rPr lang="en-US" sz="7200" b="1"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t>
            </a:r>
            <a:endPar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43414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906" fill="hold"/>
                                        <p:tgtEl>
                                          <p:spTgt spid="8"/>
                                        </p:tgtEl>
                                      </p:cBhvr>
                                    </p:cmd>
                                  </p:childTnLst>
                                </p:cTn>
                              </p:par>
                              <p:par>
                                <p:cTn id="7" presetID="32" presetClass="emph" presetSubtype="0" repeatCount="indefinite" fill="hold" grpId="0" nodeType="withEffect">
                                  <p:stCondLst>
                                    <p:cond delay="0"/>
                                  </p:stCondLst>
                                  <p:childTnLst>
                                    <p:animRot by="120000">
                                      <p:cBhvr>
                                        <p:cTn id="8" dur="100" fill="hold">
                                          <p:stCondLst>
                                            <p:cond delay="0"/>
                                          </p:stCondLst>
                                        </p:cTn>
                                        <p:tgtEl>
                                          <p:spTgt spid="5"/>
                                        </p:tgtEl>
                                        <p:attrNameLst>
                                          <p:attrName>r</p:attrName>
                                        </p:attrNameLst>
                                      </p:cBhvr>
                                    </p:animRot>
                                    <p:animRot by="-240000">
                                      <p:cBhvr>
                                        <p:cTn id="9" dur="200" fill="hold">
                                          <p:stCondLst>
                                            <p:cond delay="200"/>
                                          </p:stCondLst>
                                        </p:cTn>
                                        <p:tgtEl>
                                          <p:spTgt spid="5"/>
                                        </p:tgtEl>
                                        <p:attrNameLst>
                                          <p:attrName>r</p:attrName>
                                        </p:attrNameLst>
                                      </p:cBhvr>
                                    </p:animRot>
                                    <p:animRot by="240000">
                                      <p:cBhvr>
                                        <p:cTn id="10" dur="200" fill="hold">
                                          <p:stCondLst>
                                            <p:cond delay="400"/>
                                          </p:stCondLst>
                                        </p:cTn>
                                        <p:tgtEl>
                                          <p:spTgt spid="5"/>
                                        </p:tgtEl>
                                        <p:attrNameLst>
                                          <p:attrName>r</p:attrName>
                                        </p:attrNameLst>
                                      </p:cBhvr>
                                    </p:animRot>
                                    <p:animRot by="-240000">
                                      <p:cBhvr>
                                        <p:cTn id="11" dur="200" fill="hold">
                                          <p:stCondLst>
                                            <p:cond delay="600"/>
                                          </p:stCondLst>
                                        </p:cTn>
                                        <p:tgtEl>
                                          <p:spTgt spid="5"/>
                                        </p:tgtEl>
                                        <p:attrNameLst>
                                          <p:attrName>r</p:attrName>
                                        </p:attrNameLst>
                                      </p:cBhvr>
                                    </p:animRot>
                                    <p:animRot by="120000">
                                      <p:cBhvr>
                                        <p:cTn id="12"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251971" y="69174"/>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865677" y="709530"/>
            <a:ext cx="5983941" cy="3573195"/>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dirty="0" smtClean="0">
              <a:latin typeface="Arial" panose="020B0604020202020204" pitchFamily="34" charset="0"/>
              <a:cs typeface="Arial" panose="020B0604020202020204" pitchFamily="34" charset="0"/>
            </a:endParaRPr>
          </a:p>
          <a:p>
            <a:pPr algn="ctr"/>
            <a:endParaRPr lang="en-US" sz="3800" dirty="0">
              <a:latin typeface="Arial" panose="020B0604020202020204" pitchFamily="34" charset="0"/>
              <a:cs typeface="Arial" panose="020B0604020202020204" pitchFamily="34" charset="0"/>
            </a:endParaRPr>
          </a:p>
          <a:p>
            <a:pPr algn="ctr">
              <a:lnSpc>
                <a:spcPct val="150000"/>
              </a:lnSpc>
            </a:pPr>
            <a:r>
              <a:rPr lang="en-US" sz="3600" b="1" spc="-7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Tiết 5 - Bài </a:t>
            </a: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5 </a:t>
            </a:r>
          </a:p>
          <a:p>
            <a:pPr algn="ctr">
              <a:lnSpc>
                <a:spcPct val="150000"/>
              </a:lnSpc>
            </a:pP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LÀM QUEN VỚI MÁY TÍNH</a:t>
            </a:r>
            <a:endParaRPr lang="en-US" sz="3600" b="1" spc="-70" dirty="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053884" y="1251355"/>
            <a:ext cx="4842992" cy="815608"/>
          </a:xfrm>
          <a:prstGeom prst="rect">
            <a:avLst/>
          </a:prstGeom>
          <a:noFill/>
        </p:spPr>
        <p:txBody>
          <a:bodyPr wrap="none" lIns="91440" tIns="45720" rIns="91440" bIns="45720">
            <a:spAutoFit/>
          </a:bodyPr>
          <a:lstStyle/>
          <a:p>
            <a:pPr algn="ctr"/>
            <a:r>
              <a:rPr lang="en-US" sz="4700" b="1" cap="none" spc="-300" dirty="0" smtClean="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MÁY TÍNH VÀ EM</a:t>
            </a:r>
            <a:endParaRPr lang="en-US" sz="4700" b="1" cap="none" spc="-300" dirty="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7" name="Oval 16"/>
          <p:cNvSpPr/>
          <p:nvPr/>
        </p:nvSpPr>
        <p:spPr>
          <a:xfrm>
            <a:off x="3039036" y="1048869"/>
            <a:ext cx="1096582" cy="1127633"/>
          </a:xfrm>
          <a:prstGeom prst="ellipse">
            <a:avLst/>
          </a:prstGeom>
          <a:blipFill>
            <a:blip r:embed="rId7"/>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loud Callout 7"/>
          <p:cNvSpPr/>
          <p:nvPr/>
        </p:nvSpPr>
        <p:spPr>
          <a:xfrm rot="20444608">
            <a:off x="8877653" y="1542171"/>
            <a:ext cx="3360759" cy="740156"/>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smtClean="0">
                <a:solidFill>
                  <a:schemeClr val="tx1"/>
                </a:solidFill>
                <a:latin typeface="Arial" panose="020B0604020202020204" pitchFamily="34" charset="0"/>
                <a:cs typeface="Arial" panose="020B0604020202020204" pitchFamily="34" charset="0"/>
              </a:rPr>
              <a:t>SGK-,13,14,15</a:t>
            </a:r>
            <a:endParaRPr lang="en-US" sz="23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115747" y="672524"/>
            <a:ext cx="11979797" cy="606796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714703" y="56120"/>
            <a:ext cx="4353220" cy="595086"/>
            <a:chOff x="3714703" y="113993"/>
            <a:chExt cx="4353220" cy="595086"/>
          </a:xfrm>
        </p:grpSpPr>
        <p:sp>
          <p:nvSpPr>
            <p:cNvPr id="21" name="Rounded Rectangle 20"/>
            <p:cNvSpPr/>
            <p:nvPr/>
          </p:nvSpPr>
          <p:spPr>
            <a:xfrm>
              <a:off x="3714703" y="11399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490000" y="135311"/>
              <a:ext cx="571500" cy="552450"/>
            </a:xfrm>
            <a:prstGeom prst="rect">
              <a:avLst/>
            </a:prstGeom>
          </p:spPr>
        </p:pic>
      </p:grpSp>
      <p:grpSp>
        <p:nvGrpSpPr>
          <p:cNvPr id="7" name="Group 6"/>
          <p:cNvGrpSpPr/>
          <p:nvPr/>
        </p:nvGrpSpPr>
        <p:grpSpPr>
          <a:xfrm>
            <a:off x="816173" y="674442"/>
            <a:ext cx="6980811" cy="584775"/>
            <a:chOff x="712076" y="1405392"/>
            <a:chExt cx="6980811"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173153" y="1450389"/>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3" name="Picture 2"/>
          <p:cNvPicPr>
            <a:picLocks noChangeAspect="1"/>
          </p:cNvPicPr>
          <p:nvPr/>
        </p:nvPicPr>
        <p:blipFill rotWithShape="1">
          <a:blip r:embed="rId3"/>
          <a:srcRect t="7401"/>
          <a:stretch/>
        </p:blipFill>
        <p:spPr>
          <a:xfrm>
            <a:off x="8405601" y="3706508"/>
            <a:ext cx="3510535" cy="2847494"/>
          </a:xfrm>
          <a:prstGeom prst="rect">
            <a:avLst/>
          </a:prstGeom>
          <a:ln w="12700">
            <a:solidFill>
              <a:schemeClr val="tx1"/>
            </a:solidFill>
          </a:ln>
        </p:spPr>
      </p:pic>
      <p:pic>
        <p:nvPicPr>
          <p:cNvPr id="4" name="Picture 3"/>
          <p:cNvPicPr>
            <a:picLocks noChangeAspect="1"/>
          </p:cNvPicPr>
          <p:nvPr/>
        </p:nvPicPr>
        <p:blipFill>
          <a:blip r:embed="rId4"/>
          <a:stretch>
            <a:fillRect/>
          </a:stretch>
        </p:blipFill>
        <p:spPr>
          <a:xfrm>
            <a:off x="8405601" y="949124"/>
            <a:ext cx="3510535" cy="2570893"/>
          </a:xfrm>
          <a:prstGeom prst="rect">
            <a:avLst/>
          </a:prstGeom>
          <a:ln w="12700">
            <a:solidFill>
              <a:schemeClr val="tx1"/>
            </a:solidFill>
          </a:ln>
        </p:spPr>
      </p:pic>
      <p:sp>
        <p:nvSpPr>
          <p:cNvPr id="18" name="Rounded Rectangle 17"/>
          <p:cNvSpPr/>
          <p:nvPr/>
        </p:nvSpPr>
        <p:spPr>
          <a:xfrm>
            <a:off x="307920" y="1280535"/>
            <a:ext cx="7905508" cy="5273467"/>
          </a:xfrm>
          <a:prstGeom prst="roundRect">
            <a:avLst/>
          </a:prstGeom>
          <a:solidFill>
            <a:schemeClr val="accent4">
              <a:lumMod val="20000"/>
              <a:lumOff val="80000"/>
            </a:schemeClr>
          </a:solidFill>
          <a:ln w="381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smtClean="0">
              <a:solidFill>
                <a:srgbClr val="FF0000"/>
              </a:solidFill>
              <a:latin typeface="Arial" panose="020B0604020202020204" pitchFamily="34" charset="0"/>
              <a:cs typeface="Arial" panose="020B0604020202020204" pitchFamily="34" charset="0"/>
            </a:endParaRPr>
          </a:p>
          <a:p>
            <a:endParaRPr lang="en-US" sz="2800" smtClean="0">
              <a:solidFill>
                <a:srgbClr val="FF0000"/>
              </a:solidFill>
              <a:latin typeface="Arial" panose="020B0604020202020204" pitchFamily="34" charset="0"/>
              <a:cs typeface="Arial" panose="020B0604020202020204" pitchFamily="34" charset="0"/>
            </a:endParaRPr>
          </a:p>
          <a:p>
            <a:endParaRPr lang="en-US" sz="2800">
              <a:solidFill>
                <a:srgbClr val="FF000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v"/>
            </a:pPr>
            <a:r>
              <a:rPr lang="en-US" sz="2700" smtClean="0">
                <a:solidFill>
                  <a:srgbClr val="3333CC"/>
                </a:solidFill>
                <a:latin typeface="Arial" panose="020B0604020202020204" pitchFamily="34" charset="0"/>
                <a:cs typeface="Arial" panose="020B0604020202020204" pitchFamily="34" charset="0"/>
              </a:rPr>
              <a:t>Quan </a:t>
            </a:r>
            <a:r>
              <a:rPr lang="en-US" sz="2700">
                <a:solidFill>
                  <a:srgbClr val="3333CC"/>
                </a:solidFill>
                <a:latin typeface="Arial" panose="020B0604020202020204" pitchFamily="34" charset="0"/>
                <a:cs typeface="Arial" panose="020B0604020202020204" pitchFamily="34" charset="0"/>
              </a:rPr>
              <a:t>sát 2 h/a trên và cho cô biết tên gọi của chúng là gì?</a:t>
            </a:r>
          </a:p>
          <a:p>
            <a:r>
              <a:rPr lang="en-US" sz="2700">
                <a:solidFill>
                  <a:srgbClr val="CC0000"/>
                </a:solidFill>
                <a:latin typeface="Arial" panose="020B0604020202020204" pitchFamily="34" charset="0"/>
                <a:cs typeface="Arial" panose="020B0604020202020204" pitchFamily="34" charset="0"/>
              </a:rPr>
              <a:t>Đúng vậy đây chính là máy tính để bàn và máy tính xách </a:t>
            </a:r>
            <a:r>
              <a:rPr lang="en-US" sz="2700" smtClean="0">
                <a:solidFill>
                  <a:srgbClr val="CC0000"/>
                </a:solidFill>
                <a:latin typeface="Arial" panose="020B0604020202020204" pitchFamily="34" charset="0"/>
                <a:cs typeface="Arial" panose="020B0604020202020204" pitchFamily="34" charset="0"/>
              </a:rPr>
              <a:t>tay</a:t>
            </a:r>
          </a:p>
          <a:p>
            <a:pPr marL="457200" indent="-457200">
              <a:buFont typeface="Wingdings" panose="05000000000000000000" pitchFamily="2" charset="2"/>
              <a:buChar char="v"/>
            </a:pPr>
            <a:r>
              <a:rPr lang="en-US" sz="2700">
                <a:solidFill>
                  <a:srgbClr val="3333CC"/>
                </a:solidFill>
                <a:latin typeface="Arial" panose="020B0604020202020204" pitchFamily="34" charset="0"/>
                <a:cs typeface="Arial" panose="020B0604020202020204" pitchFamily="34" charset="0"/>
              </a:rPr>
              <a:t>Bạn nào có thể chỉ và nêu tên các bộ phận của máy tính để bàn cho cô?</a:t>
            </a:r>
          </a:p>
          <a:p>
            <a:r>
              <a:rPr lang="en-US" sz="2700">
                <a:solidFill>
                  <a:srgbClr val="CC0000"/>
                </a:solidFill>
                <a:latin typeface="Arial" panose="020B0604020202020204" pitchFamily="34" charset="0"/>
                <a:cs typeface="Arial" panose="020B0604020202020204" pitchFamily="34" charset="0"/>
              </a:rPr>
              <a:t>Máy tính để bàn gồm 4 bộ phận chính: Thân máy (cây), màn hình, bàn phím và chuột</a:t>
            </a:r>
            <a:r>
              <a:rPr lang="en-US" sz="2700" smtClean="0">
                <a:solidFill>
                  <a:srgbClr val="CC0000"/>
                </a:solidFill>
                <a:latin typeface="Arial" panose="020B0604020202020204" pitchFamily="34" charset="0"/>
                <a:cs typeface="Arial" panose="020B0604020202020204" pitchFamily="34" charset="0"/>
              </a:rPr>
              <a:t>.</a:t>
            </a:r>
          </a:p>
          <a:p>
            <a:pPr marL="457200" indent="-457200">
              <a:buFont typeface="Wingdings" panose="05000000000000000000" pitchFamily="2" charset="2"/>
              <a:buChar char="Ø"/>
            </a:pPr>
            <a:r>
              <a:rPr lang="en-US" sz="2700">
                <a:solidFill>
                  <a:srgbClr val="3333CC"/>
                </a:solidFill>
                <a:latin typeface="Arial" panose="020B0604020202020204" pitchFamily="34" charset="0"/>
                <a:cs typeface="Arial" panose="020B0604020202020204" pitchFamily="34" charset="0"/>
              </a:rPr>
              <a:t>Thực hành chỉ và nói tên các bộ phận của máy tính để bàn t/g 2’</a:t>
            </a:r>
          </a:p>
          <a:p>
            <a:endParaRPr lang="en-US" sz="2800" smtClean="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34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8">
                                            <p:txEl>
                                              <p:pRg st="3" end="3"/>
                                            </p:txEl>
                                          </p:spTgt>
                                        </p:tgtEl>
                                        <p:attrNameLst>
                                          <p:attrName>style.visibility</p:attrName>
                                        </p:attrNameLst>
                                      </p:cBhvr>
                                      <p:to>
                                        <p:strVal val="visible"/>
                                      </p:to>
                                    </p:set>
                                    <p:anim calcmode="lin" valueType="num">
                                      <p:cBhvr>
                                        <p:cTn id="23" dur="1000" fill="hold"/>
                                        <p:tgtEl>
                                          <p:spTgt spid="18">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18">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18">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18">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
                                            <p:txEl>
                                              <p:pRg st="4" end="4"/>
                                            </p:txEl>
                                          </p:spTgt>
                                        </p:tgtEl>
                                        <p:attrNameLst>
                                          <p:attrName>style.visibility</p:attrName>
                                        </p:attrNameLst>
                                      </p:cBhvr>
                                      <p:to>
                                        <p:strVal val="visible"/>
                                      </p:to>
                                    </p:set>
                                    <p:anim calcmode="lin" valueType="num">
                                      <p:cBhvr additive="base">
                                        <p:cTn id="31" dur="5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8">
                                            <p:txEl>
                                              <p:pRg st="5" end="5"/>
                                            </p:txEl>
                                          </p:spTgt>
                                        </p:tgtEl>
                                        <p:attrNameLst>
                                          <p:attrName>style.visibility</p:attrName>
                                        </p:attrNameLst>
                                      </p:cBhvr>
                                      <p:to>
                                        <p:strVal val="visible"/>
                                      </p:to>
                                    </p:set>
                                    <p:animEffect transition="in" filter="fade">
                                      <p:cBhvr>
                                        <p:cTn id="37" dur="1000"/>
                                        <p:tgtEl>
                                          <p:spTgt spid="18">
                                            <p:txEl>
                                              <p:pRg st="5" end="5"/>
                                            </p:txEl>
                                          </p:spTgt>
                                        </p:tgtEl>
                                      </p:cBhvr>
                                    </p:animEffect>
                                    <p:anim calcmode="lin" valueType="num">
                                      <p:cBhvr>
                                        <p:cTn id="38" dur="1000" fill="hold"/>
                                        <p:tgtEl>
                                          <p:spTgt spid="18">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1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18">
                                            <p:txEl>
                                              <p:pRg st="6" end="6"/>
                                            </p:txEl>
                                          </p:spTgt>
                                        </p:tgtEl>
                                        <p:attrNameLst>
                                          <p:attrName>style.visibility</p:attrName>
                                        </p:attrNameLst>
                                      </p:cBhvr>
                                      <p:to>
                                        <p:strVal val="visible"/>
                                      </p:to>
                                    </p:set>
                                    <p:anim calcmode="lin" valueType="num">
                                      <p:cBhvr>
                                        <p:cTn id="44" dur="1000" fill="hold"/>
                                        <p:tgtEl>
                                          <p:spTgt spid="18">
                                            <p:txEl>
                                              <p:pRg st="6" end="6"/>
                                            </p:txEl>
                                          </p:spTgt>
                                        </p:tgtEl>
                                        <p:attrNameLst>
                                          <p:attrName>ppt_w</p:attrName>
                                        </p:attrNameLst>
                                      </p:cBhvr>
                                      <p:tavLst>
                                        <p:tav tm="0">
                                          <p:val>
                                            <p:fltVal val="0"/>
                                          </p:val>
                                        </p:tav>
                                        <p:tav tm="100000">
                                          <p:val>
                                            <p:strVal val="#ppt_w"/>
                                          </p:val>
                                        </p:tav>
                                      </p:tavLst>
                                    </p:anim>
                                    <p:anim calcmode="lin" valueType="num">
                                      <p:cBhvr>
                                        <p:cTn id="45" dur="1000" fill="hold"/>
                                        <p:tgtEl>
                                          <p:spTgt spid="18">
                                            <p:txEl>
                                              <p:pRg st="6" end="6"/>
                                            </p:txEl>
                                          </p:spTgt>
                                        </p:tgtEl>
                                        <p:attrNameLst>
                                          <p:attrName>ppt_h</p:attrName>
                                        </p:attrNameLst>
                                      </p:cBhvr>
                                      <p:tavLst>
                                        <p:tav tm="0">
                                          <p:val>
                                            <p:fltVal val="0"/>
                                          </p:val>
                                        </p:tav>
                                        <p:tav tm="100000">
                                          <p:val>
                                            <p:strVal val="#ppt_h"/>
                                          </p:val>
                                        </p:tav>
                                      </p:tavLst>
                                    </p:anim>
                                    <p:anim calcmode="lin" valueType="num">
                                      <p:cBhvr>
                                        <p:cTn id="46" dur="1000" fill="hold"/>
                                        <p:tgtEl>
                                          <p:spTgt spid="18">
                                            <p:txEl>
                                              <p:pRg st="6" end="6"/>
                                            </p:txEl>
                                          </p:spTgt>
                                        </p:tgtEl>
                                        <p:attrNameLst>
                                          <p:attrName>style.rotation</p:attrName>
                                        </p:attrNameLst>
                                      </p:cBhvr>
                                      <p:tavLst>
                                        <p:tav tm="0">
                                          <p:val>
                                            <p:fltVal val="90"/>
                                          </p:val>
                                        </p:tav>
                                        <p:tav tm="100000">
                                          <p:val>
                                            <p:fltVal val="0"/>
                                          </p:val>
                                        </p:tav>
                                      </p:tavLst>
                                    </p:anim>
                                    <p:animEffect transition="in" filter="fade">
                                      <p:cBhvr>
                                        <p:cTn id="47" dur="1000"/>
                                        <p:tgtEl>
                                          <p:spTgt spid="18">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8">
                                            <p:txEl>
                                              <p:pRg st="7" end="7"/>
                                            </p:txEl>
                                          </p:spTgt>
                                        </p:tgtEl>
                                        <p:attrNameLst>
                                          <p:attrName>style.visibility</p:attrName>
                                        </p:attrNameLst>
                                      </p:cBhvr>
                                      <p:to>
                                        <p:strVal val="visible"/>
                                      </p:to>
                                    </p:set>
                                    <p:anim calcmode="lin" valueType="num">
                                      <p:cBhvr additive="base">
                                        <p:cTn id="52" dur="500" fill="hold"/>
                                        <p:tgtEl>
                                          <p:spTgt spid="18">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1006150"/>
            <a:ext cx="11582400" cy="56489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grpSp>
        <p:nvGrpSpPr>
          <p:cNvPr id="7" name="Group 6"/>
          <p:cNvGrpSpPr/>
          <p:nvPr/>
        </p:nvGrpSpPr>
        <p:grpSpPr>
          <a:xfrm>
            <a:off x="882684" y="1141262"/>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grpSp>
        <p:nvGrpSpPr>
          <p:cNvPr id="2" name="Group 1"/>
          <p:cNvGrpSpPr/>
          <p:nvPr/>
        </p:nvGrpSpPr>
        <p:grpSpPr>
          <a:xfrm>
            <a:off x="882684" y="1897341"/>
            <a:ext cx="10104404" cy="4209285"/>
            <a:chOff x="844777" y="1841398"/>
            <a:chExt cx="10047454" cy="4245603"/>
          </a:xfrm>
        </p:grpSpPr>
        <p:sp>
          <p:nvSpPr>
            <p:cNvPr id="17" name="TextBox 16"/>
            <p:cNvSpPr txBox="1"/>
            <p:nvPr/>
          </p:nvSpPr>
          <p:spPr>
            <a:xfrm>
              <a:off x="5127755" y="5656114"/>
              <a:ext cx="2210862" cy="430887"/>
            </a:xfrm>
            <a:prstGeom prst="rect">
              <a:avLst/>
            </a:prstGeom>
            <a:noFill/>
          </p:spPr>
          <p:txBody>
            <a:bodyPr wrap="none" rtlCol="0">
              <a:spAutoFit/>
            </a:bodyPr>
            <a:lstStyle/>
            <a:p>
              <a:r>
                <a:rPr lang="en-US" sz="2200" dirty="0" err="1" smtClean="0">
                  <a:latin typeface="Arial" panose="020B0604020202020204" pitchFamily="34" charset="0"/>
                  <a:cs typeface="Arial" panose="020B0604020202020204" pitchFamily="34" charset="0"/>
                </a:rPr>
                <a:t>Máy</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tính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để</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bàn</a:t>
              </a:r>
              <a:endParaRPr lang="en-US" sz="22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7401"/>
            <a:stretch/>
          </p:blipFill>
          <p:spPr>
            <a:xfrm>
              <a:off x="3185374" y="2203818"/>
              <a:ext cx="5904869" cy="3253572"/>
            </a:xfrm>
            <a:prstGeom prst="rect">
              <a:avLst/>
            </a:prstGeom>
            <a:ln w="12700">
              <a:noFill/>
            </a:ln>
          </p:spPr>
        </p:pic>
        <p:cxnSp>
          <p:nvCxnSpPr>
            <p:cNvPr id="5" name="Straight Arrow Connector 4"/>
            <p:cNvCxnSpPr/>
            <p:nvPr/>
          </p:nvCxnSpPr>
          <p:spPr>
            <a:xfrm flipV="1">
              <a:off x="6893169" y="2364618"/>
              <a:ext cx="2197074" cy="8352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657415" y="1841398"/>
              <a:ext cx="1762021"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Màn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hình</a:t>
              </a:r>
              <a:endParaRPr lang="en-US" sz="2800" b="1" dirty="0">
                <a:solidFill>
                  <a:srgbClr val="3333CC"/>
                </a:solidFill>
                <a:latin typeface="Arial" panose="020B0604020202020204" pitchFamily="34" charset="0"/>
                <a:cs typeface="Arial" panose="020B0604020202020204" pitchFamily="34" charset="0"/>
              </a:endParaRPr>
            </a:p>
          </p:txBody>
        </p:sp>
        <p:cxnSp>
          <p:nvCxnSpPr>
            <p:cNvPr id="25" name="Straight Arrow Connector 24"/>
            <p:cNvCxnSpPr/>
            <p:nvPr/>
          </p:nvCxnSpPr>
          <p:spPr>
            <a:xfrm flipV="1">
              <a:off x="8632041" y="4040666"/>
              <a:ext cx="1440427" cy="8091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9668819" y="3459784"/>
              <a:ext cx="122341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Chuột</a:t>
              </a:r>
              <a:endParaRPr lang="en-US" sz="2800" b="1" dirty="0">
                <a:solidFill>
                  <a:srgbClr val="3333CC"/>
                </a:solidFill>
                <a:latin typeface="Arial" panose="020B0604020202020204" pitchFamily="34" charset="0"/>
                <a:cs typeface="Arial" panose="020B0604020202020204" pitchFamily="34" charset="0"/>
              </a:endParaRPr>
            </a:p>
          </p:txBody>
        </p:sp>
        <p:cxnSp>
          <p:nvCxnSpPr>
            <p:cNvPr id="29" name="Straight Arrow Connector 28"/>
            <p:cNvCxnSpPr>
              <a:endCxn id="30" idx="2"/>
            </p:cNvCxnSpPr>
            <p:nvPr/>
          </p:nvCxnSpPr>
          <p:spPr>
            <a:xfrm flipH="1" flipV="1">
              <a:off x="1776283" y="3097189"/>
              <a:ext cx="2088900" cy="94347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44777" y="2573969"/>
              <a:ext cx="1863011"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Thân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máy</a:t>
              </a:r>
              <a:endParaRPr lang="en-US" sz="2800" b="1" dirty="0">
                <a:solidFill>
                  <a:srgbClr val="3333CC"/>
                </a:solidFill>
                <a:latin typeface="Arial" panose="020B0604020202020204" pitchFamily="34" charset="0"/>
                <a:cs typeface="Arial" panose="020B0604020202020204" pitchFamily="34" charset="0"/>
              </a:endParaRPr>
            </a:p>
          </p:txBody>
        </p:sp>
        <p:cxnSp>
          <p:nvCxnSpPr>
            <p:cNvPr id="33" name="Straight Arrow Connector 32"/>
            <p:cNvCxnSpPr/>
            <p:nvPr/>
          </p:nvCxnSpPr>
          <p:spPr>
            <a:xfrm flipH="1">
              <a:off x="3088283" y="5003649"/>
              <a:ext cx="2483644" cy="7835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350969" y="5557746"/>
              <a:ext cx="182133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Bàn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phím</a:t>
              </a:r>
              <a:endParaRPr lang="en-US" sz="2800" b="1" dirty="0">
                <a:solidFill>
                  <a:srgbClr val="3333CC"/>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9081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162046" y="821803"/>
            <a:ext cx="11921924" cy="59030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900099" y="117056"/>
            <a:ext cx="4353220" cy="595086"/>
            <a:chOff x="3900099" y="117056"/>
            <a:chExt cx="4353220" cy="595086"/>
          </a:xfrm>
        </p:grpSpPr>
        <p:sp>
          <p:nvSpPr>
            <p:cNvPr id="21" name="Rounded Rectangle 20"/>
            <p:cNvSpPr/>
            <p:nvPr/>
          </p:nvSpPr>
          <p:spPr>
            <a:xfrm>
              <a:off x="3900099" y="117056"/>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138374"/>
              <a:ext cx="571500" cy="552450"/>
            </a:xfrm>
            <a:prstGeom prst="rect">
              <a:avLst/>
            </a:prstGeom>
          </p:spPr>
        </p:pic>
      </p:grpSp>
      <p:grpSp>
        <p:nvGrpSpPr>
          <p:cNvPr id="7" name="Group 6"/>
          <p:cNvGrpSpPr/>
          <p:nvPr/>
        </p:nvGrpSpPr>
        <p:grpSpPr>
          <a:xfrm>
            <a:off x="891251" y="800485"/>
            <a:ext cx="7090111" cy="650020"/>
            <a:chOff x="712076" y="1405392"/>
            <a:chExt cx="6980811"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173153" y="1450389"/>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4" name="Picture 3"/>
          <p:cNvPicPr>
            <a:picLocks noChangeAspect="1"/>
          </p:cNvPicPr>
          <p:nvPr/>
        </p:nvPicPr>
        <p:blipFill>
          <a:blip r:embed="rId3"/>
          <a:stretch>
            <a:fillRect/>
          </a:stretch>
        </p:blipFill>
        <p:spPr>
          <a:xfrm>
            <a:off x="8391646" y="1652814"/>
            <a:ext cx="3565002" cy="4678538"/>
          </a:xfrm>
          <a:prstGeom prst="rect">
            <a:avLst/>
          </a:prstGeom>
          <a:ln w="12700">
            <a:solidFill>
              <a:schemeClr val="tx1"/>
            </a:solidFill>
          </a:ln>
        </p:spPr>
      </p:pic>
      <p:sp>
        <p:nvSpPr>
          <p:cNvPr id="14" name="Rounded Rectangle 13"/>
          <p:cNvSpPr/>
          <p:nvPr/>
        </p:nvSpPr>
        <p:spPr>
          <a:xfrm>
            <a:off x="405113" y="1501311"/>
            <a:ext cx="7848205" cy="5084684"/>
          </a:xfrm>
          <a:prstGeom prst="roundRect">
            <a:avLst/>
          </a:prstGeom>
          <a:solidFill>
            <a:schemeClr val="accent2">
              <a:lumMod val="20000"/>
              <a:lumOff val="80000"/>
            </a:schemeClr>
          </a:solid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q"/>
            </a:pPr>
            <a:endParaRPr lang="en-US" sz="2800" smtClean="0">
              <a:solidFill>
                <a:schemeClr val="tx1"/>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q"/>
            </a:pPr>
            <a:r>
              <a:rPr lang="en-US" sz="2800" smtClean="0">
                <a:solidFill>
                  <a:schemeClr val="tx1"/>
                </a:solidFill>
                <a:latin typeface="Arial" panose="020B0604020202020204" pitchFamily="34" charset="0"/>
                <a:cs typeface="Arial" panose="020B0604020202020204" pitchFamily="34" charset="0"/>
              </a:rPr>
              <a:t>Máy </a:t>
            </a:r>
            <a:r>
              <a:rPr lang="en-US" sz="2800">
                <a:solidFill>
                  <a:schemeClr val="tx1"/>
                </a:solidFill>
                <a:latin typeface="Arial" panose="020B0604020202020204" pitchFamily="34" charset="0"/>
                <a:cs typeface="Arial" panose="020B0604020202020204" pitchFamily="34" charset="0"/>
              </a:rPr>
              <a:t>tính xách tay gồm những bộ phận nào</a:t>
            </a:r>
            <a:r>
              <a:rPr lang="en-US" sz="2800" smtClean="0">
                <a:solidFill>
                  <a:schemeClr val="tx1"/>
                </a:solidFill>
                <a:latin typeface="Arial" panose="020B0604020202020204" pitchFamily="34" charset="0"/>
                <a:cs typeface="Arial" panose="020B0604020202020204" pitchFamily="34" charset="0"/>
              </a:rPr>
              <a:t>?</a:t>
            </a:r>
          </a:p>
          <a:p>
            <a:r>
              <a:rPr lang="en-US" sz="2800">
                <a:solidFill>
                  <a:srgbClr val="FF0000"/>
                </a:solidFill>
                <a:latin typeface="Arial" panose="020B0604020202020204" pitchFamily="34" charset="0"/>
                <a:cs typeface="Arial" panose="020B0604020202020204" pitchFamily="34" charset="0"/>
              </a:rPr>
              <a:t>gồm 4 bộ phận chính: Thân máy, màn hình, bàn phím và vùng cảm ứng</a:t>
            </a:r>
            <a:r>
              <a:rPr lang="en-US" sz="2800" smtClean="0">
                <a:solidFill>
                  <a:srgbClr val="FF0000"/>
                </a:solidFill>
                <a:latin typeface="Arial" panose="020B0604020202020204" pitchFamily="34" charset="0"/>
                <a:cs typeface="Arial" panose="020B0604020202020204" pitchFamily="34" charset="0"/>
              </a:rPr>
              <a:t>.</a:t>
            </a:r>
          </a:p>
          <a:p>
            <a:endParaRPr lang="en-US" sz="2800" smtClean="0">
              <a:solidFill>
                <a:srgbClr val="FF000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q"/>
            </a:pPr>
            <a:r>
              <a:rPr lang="en-US" sz="2800">
                <a:solidFill>
                  <a:srgbClr val="3333CC"/>
                </a:solidFill>
                <a:latin typeface="Arial" panose="020B0604020202020204" pitchFamily="34" charset="0"/>
                <a:cs typeface="Arial" panose="020B0604020202020204" pitchFamily="34" charset="0"/>
              </a:rPr>
              <a:t>Bạn nào có thể chỉ và nêu tên các bộ phận của máy tính xách tay</a:t>
            </a:r>
            <a:r>
              <a:rPr lang="en-US" sz="2800" smtClean="0">
                <a:solidFill>
                  <a:srgbClr val="3333CC"/>
                </a:solidFill>
                <a:latin typeface="Arial" panose="020B0604020202020204" pitchFamily="34" charset="0"/>
                <a:cs typeface="Arial" panose="020B0604020202020204" pitchFamily="34" charset="0"/>
              </a:rPr>
              <a:t>?</a:t>
            </a:r>
          </a:p>
          <a:p>
            <a:endParaRPr lang="en-US" sz="2800">
              <a:solidFill>
                <a:srgbClr val="3333CC"/>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US" sz="2800" smtClean="0">
                <a:solidFill>
                  <a:schemeClr val="tx1"/>
                </a:solidFill>
                <a:latin typeface="Arial" panose="020B0604020202020204" pitchFamily="34" charset="0"/>
                <a:cs typeface="Arial" panose="020B0604020202020204" pitchFamily="34" charset="0"/>
              </a:rPr>
              <a:t>Máy </a:t>
            </a:r>
            <a:r>
              <a:rPr lang="en-US" sz="2800">
                <a:solidFill>
                  <a:schemeClr val="tx1"/>
                </a:solidFill>
                <a:latin typeface="Arial" panose="020B0604020202020204" pitchFamily="34" charset="0"/>
                <a:cs typeface="Arial" panose="020B0604020202020204" pitchFamily="34" charset="0"/>
              </a:rPr>
              <a:t>tính xách tay gồm 4 bộ phận chính: Thân máy, màn hình, bàn phím và vùng cảm ứng.</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545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wheel(1)">
                                      <p:cBhvr>
                                        <p:cTn id="20" dur="2000"/>
                                        <p:tgtEl>
                                          <p:spTgt spid="1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anim calcmode="lin" valueType="num">
                                      <p:cBhvr additive="base">
                                        <p:cTn id="25"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anim calcmode="lin" valueType="num">
                                      <p:cBhvr>
                                        <p:cTn id="31" dur="1000" fill="hold"/>
                                        <p:tgtEl>
                                          <p:spTgt spid="14">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4">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4">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4">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4">
                                            <p:txEl>
                                              <p:pRg st="6" end="6"/>
                                            </p:txEl>
                                          </p:spTgt>
                                        </p:tgtEl>
                                        <p:attrNameLst>
                                          <p:attrName>style.visibility</p:attrName>
                                        </p:attrNameLst>
                                      </p:cBhvr>
                                      <p:to>
                                        <p:strVal val="visible"/>
                                      </p:to>
                                    </p:set>
                                    <p:anim calcmode="lin" valueType="num">
                                      <p:cBhvr>
                                        <p:cTn id="39" dur="500" fill="hold"/>
                                        <p:tgtEl>
                                          <p:spTgt spid="14">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14">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1006150"/>
            <a:ext cx="11582400" cy="56489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grpSp>
        <p:nvGrpSpPr>
          <p:cNvPr id="7" name="Group 6"/>
          <p:cNvGrpSpPr/>
          <p:nvPr/>
        </p:nvGrpSpPr>
        <p:grpSpPr>
          <a:xfrm>
            <a:off x="882684" y="1141262"/>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grpSp>
        <p:nvGrpSpPr>
          <p:cNvPr id="2" name="Group 1"/>
          <p:cNvGrpSpPr/>
          <p:nvPr/>
        </p:nvGrpSpPr>
        <p:grpSpPr>
          <a:xfrm>
            <a:off x="1072669" y="1816936"/>
            <a:ext cx="9706243" cy="4413408"/>
            <a:chOff x="1072669" y="1816936"/>
            <a:chExt cx="9706243" cy="4413408"/>
          </a:xfrm>
        </p:grpSpPr>
        <p:sp>
          <p:nvSpPr>
            <p:cNvPr id="17" name="TextBox 16"/>
            <p:cNvSpPr txBox="1"/>
            <p:nvPr/>
          </p:nvSpPr>
          <p:spPr>
            <a:xfrm>
              <a:off x="4842577" y="5799457"/>
              <a:ext cx="2398413" cy="430887"/>
            </a:xfrm>
            <a:prstGeom prst="rect">
              <a:avLst/>
            </a:prstGeom>
            <a:noFill/>
          </p:spPr>
          <p:txBody>
            <a:bodyPr wrap="none" rtlCol="0">
              <a:spAutoFit/>
            </a:bodyPr>
            <a:lstStyle/>
            <a:p>
              <a:r>
                <a:rPr lang="en-US" sz="2200" dirty="0" err="1" smtClean="0">
                  <a:latin typeface="Arial" panose="020B0604020202020204" pitchFamily="34" charset="0"/>
                  <a:cs typeface="Arial" panose="020B0604020202020204" pitchFamily="34" charset="0"/>
                </a:rPr>
                <a:t>Máy</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tính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xách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tay</a:t>
              </a:r>
              <a:endParaRPr lang="en-US" sz="2200" dirty="0">
                <a:latin typeface="Arial" panose="020B0604020202020204" pitchFamily="34" charset="0"/>
                <a:cs typeface="Arial" panose="020B0604020202020204" pitchFamily="34" charset="0"/>
              </a:endParaRPr>
            </a:p>
          </p:txBody>
        </p:sp>
        <p:sp>
          <p:nvSpPr>
            <p:cNvPr id="18" name="TextBox 17"/>
            <p:cNvSpPr txBox="1"/>
            <p:nvPr/>
          </p:nvSpPr>
          <p:spPr>
            <a:xfrm>
              <a:off x="9086623" y="2103008"/>
              <a:ext cx="1648208"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Màn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hình</a:t>
              </a:r>
              <a:endParaRPr lang="en-US" sz="2600" b="1" dirty="0">
                <a:solidFill>
                  <a:srgbClr val="3333CC"/>
                </a:solidFill>
                <a:latin typeface="Arial" panose="020B0604020202020204" pitchFamily="34" charset="0"/>
                <a:cs typeface="Arial" panose="020B0604020202020204" pitchFamily="34" charset="0"/>
              </a:endParaRPr>
            </a:p>
          </p:txBody>
        </p:sp>
        <p:sp>
          <p:nvSpPr>
            <p:cNvPr id="30" name="TextBox 29"/>
            <p:cNvSpPr txBox="1"/>
            <p:nvPr/>
          </p:nvSpPr>
          <p:spPr>
            <a:xfrm>
              <a:off x="9036127" y="4719988"/>
              <a:ext cx="1742785"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Thân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máy</a:t>
              </a:r>
              <a:endParaRPr lang="en-US" sz="2600" b="1" dirty="0">
                <a:solidFill>
                  <a:srgbClr val="3333CC"/>
                </a:solidFill>
                <a:latin typeface="Arial" panose="020B0604020202020204" pitchFamily="34" charset="0"/>
                <a:cs typeface="Arial" panose="020B0604020202020204" pitchFamily="34" charset="0"/>
              </a:endParaRPr>
            </a:p>
          </p:txBody>
        </p:sp>
        <p:sp>
          <p:nvSpPr>
            <p:cNvPr id="34" name="TextBox 33"/>
            <p:cNvSpPr txBox="1"/>
            <p:nvPr/>
          </p:nvSpPr>
          <p:spPr>
            <a:xfrm>
              <a:off x="1072669" y="2625885"/>
              <a:ext cx="1704313"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Bàn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phím</a:t>
              </a:r>
              <a:endParaRPr lang="en-US" sz="2600" b="1" dirty="0">
                <a:solidFill>
                  <a:srgbClr val="3333CC"/>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3"/>
            <a:stretch>
              <a:fillRect/>
            </a:stretch>
          </p:blipFill>
          <p:spPr>
            <a:xfrm>
              <a:off x="2894001" y="1816936"/>
              <a:ext cx="5788182" cy="3887226"/>
            </a:xfrm>
            <a:prstGeom prst="rect">
              <a:avLst/>
            </a:prstGeom>
            <a:ln w="12700">
              <a:noFill/>
            </a:ln>
          </p:spPr>
        </p:pic>
        <p:cxnSp>
          <p:nvCxnSpPr>
            <p:cNvPr id="25" name="Straight Arrow Connector 24"/>
            <p:cNvCxnSpPr/>
            <p:nvPr/>
          </p:nvCxnSpPr>
          <p:spPr>
            <a:xfrm flipH="1">
              <a:off x="3090496" y="4881037"/>
              <a:ext cx="1239611" cy="5143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3879134" y="4526994"/>
              <a:ext cx="1535708" cy="512735"/>
              <a:chOff x="3879134" y="4526994"/>
              <a:chExt cx="1535708" cy="512735"/>
            </a:xfrm>
          </p:grpSpPr>
          <p:cxnSp>
            <p:nvCxnSpPr>
              <p:cNvPr id="12" name="Straight Connector 11"/>
              <p:cNvCxnSpPr/>
              <p:nvPr/>
            </p:nvCxnSpPr>
            <p:spPr>
              <a:xfrm>
                <a:off x="3879134" y="4773706"/>
                <a:ext cx="963443" cy="26602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842577" y="4770127"/>
                <a:ext cx="569981" cy="2696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439377" y="4526994"/>
                <a:ext cx="975465" cy="2332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893095" y="4533974"/>
                <a:ext cx="546282" cy="2327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1124093" y="4928783"/>
              <a:ext cx="2111475" cy="892552"/>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Vùng</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chuột</a:t>
              </a:r>
              <a:r>
                <a:rPr lang="en-US" sz="2600" b="1" dirty="0" smtClean="0">
                  <a:solidFill>
                    <a:srgbClr val="3333CC"/>
                  </a:solidFill>
                  <a:latin typeface="Arial" panose="020B0604020202020204" pitchFamily="34" charset="0"/>
                  <a:cs typeface="Arial" panose="020B0604020202020204" pitchFamily="34" charset="0"/>
                </a:rPr>
                <a:t> </a:t>
              </a:r>
            </a:p>
            <a:p>
              <a:pPr algn="ctr"/>
              <a:r>
                <a:rPr lang="en-US" sz="2600" b="1" dirty="0" err="1" smtClean="0">
                  <a:solidFill>
                    <a:srgbClr val="3333CC"/>
                  </a:solidFill>
                  <a:latin typeface="Arial" panose="020B0604020202020204" pitchFamily="34" charset="0"/>
                  <a:cs typeface="Arial" panose="020B0604020202020204" pitchFamily="34" charset="0"/>
                </a:rPr>
                <a:t>cảm</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ứng</a:t>
              </a:r>
              <a:endParaRPr lang="en-US" sz="2600" b="1" dirty="0">
                <a:solidFill>
                  <a:srgbClr val="3333CC"/>
                </a:solidFill>
                <a:latin typeface="Arial" panose="020B0604020202020204" pitchFamily="34" charset="0"/>
                <a:cs typeface="Arial" panose="020B0604020202020204" pitchFamily="34" charset="0"/>
              </a:endParaRPr>
            </a:p>
          </p:txBody>
        </p:sp>
        <p:cxnSp>
          <p:nvCxnSpPr>
            <p:cNvPr id="5" name="Straight Arrow Connector 4"/>
            <p:cNvCxnSpPr/>
            <p:nvPr/>
          </p:nvCxnSpPr>
          <p:spPr>
            <a:xfrm flipV="1">
              <a:off x="6893169" y="2364618"/>
              <a:ext cx="2197074" cy="83524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2594919" y="3149105"/>
              <a:ext cx="2099826" cy="109841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7591689" y="4953338"/>
              <a:ext cx="1494934" cy="6183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97137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61">
            <a:extLst>
              <a:ext uri="{FF2B5EF4-FFF2-40B4-BE49-F238E27FC236}">
                <a16:creationId xmlns="" xmlns:a16="http://schemas.microsoft.com/office/drawing/2014/main" id="{BAB59A6C-D8ED-4734-BF7E-C1758F923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385" y="2244162"/>
            <a:ext cx="5021428" cy="3462243"/>
          </a:xfrm>
          <a:prstGeom prst="rect">
            <a:avLst/>
          </a:prstGeom>
        </p:spPr>
      </p:pic>
      <p:sp>
        <p:nvSpPr>
          <p:cNvPr id="19" name="Rounded Rectangle 18"/>
          <p:cNvSpPr/>
          <p:nvPr/>
        </p:nvSpPr>
        <p:spPr>
          <a:xfrm>
            <a:off x="115747" y="733460"/>
            <a:ext cx="11921924" cy="59030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900099" y="117056"/>
            <a:ext cx="4353220" cy="595086"/>
            <a:chOff x="3900099" y="117056"/>
            <a:chExt cx="4353220" cy="595086"/>
          </a:xfrm>
        </p:grpSpPr>
        <p:sp>
          <p:nvSpPr>
            <p:cNvPr id="21" name="Rounded Rectangle 20"/>
            <p:cNvSpPr/>
            <p:nvPr/>
          </p:nvSpPr>
          <p:spPr>
            <a:xfrm>
              <a:off x="3900099" y="117056"/>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138374"/>
              <a:ext cx="571500" cy="552450"/>
            </a:xfrm>
            <a:prstGeom prst="rect">
              <a:avLst/>
            </a:prstGeom>
          </p:spPr>
        </p:pic>
      </p:grpSp>
      <p:grpSp>
        <p:nvGrpSpPr>
          <p:cNvPr id="7" name="Group 6"/>
          <p:cNvGrpSpPr/>
          <p:nvPr/>
        </p:nvGrpSpPr>
        <p:grpSpPr>
          <a:xfrm>
            <a:off x="942677" y="944921"/>
            <a:ext cx="6980811" cy="584775"/>
            <a:chOff x="712076" y="1405392"/>
            <a:chExt cx="6980811"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173153" y="1450389"/>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6" name="TextBox 15"/>
          <p:cNvSpPr txBox="1"/>
          <p:nvPr/>
        </p:nvSpPr>
        <p:spPr>
          <a:xfrm>
            <a:off x="690925" y="1817293"/>
            <a:ext cx="7562394" cy="800219"/>
          </a:xfrm>
          <a:prstGeom prst="rect">
            <a:avLst/>
          </a:prstGeom>
          <a:solidFill>
            <a:schemeClr val="bg1"/>
          </a:solidFill>
        </p:spPr>
        <p:txBody>
          <a:bodyPr wrap="square" rtlCol="0">
            <a:spAutoFit/>
          </a:bodyPr>
          <a:lstStyle/>
          <a:p>
            <a:r>
              <a:rPr lang="en-US" sz="2400" b="1" smtClean="0">
                <a:solidFill>
                  <a:srgbClr val="FF0000"/>
                </a:solidFill>
                <a:latin typeface="Arial" panose="020B0604020202020204" pitchFamily="34" charset="0"/>
                <a:cs typeface="Arial" panose="020B0604020202020204" pitchFamily="34" charset="0"/>
              </a:rPr>
              <a:t>Máy tính xách tay khác gì so với máy tính để bàn?</a:t>
            </a:r>
          </a:p>
          <a:p>
            <a:r>
              <a:rPr lang="en-US" sz="2200" b="1" smtClean="0">
                <a:latin typeface="Arial" panose="020B0604020202020204" pitchFamily="34" charset="0"/>
                <a:ea typeface="Tahoma" panose="020B060403050404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 xmlns:a16="http://schemas.microsoft.com/office/drawing/2014/main" id="{663FB9D2-5756-4EEC-B184-DFEE7611C3F0}"/>
              </a:ext>
            </a:extLst>
          </p:cNvPr>
          <p:cNvSpPr txBox="1"/>
          <p:nvPr/>
        </p:nvSpPr>
        <p:spPr>
          <a:xfrm>
            <a:off x="1040180" y="2614680"/>
            <a:ext cx="5209309" cy="494751"/>
          </a:xfrm>
          <a:prstGeom prst="rect">
            <a:avLst/>
          </a:prstGeom>
          <a:noFill/>
        </p:spPr>
        <p:txBody>
          <a:bodyPr wrap="square" rtlCol="0">
            <a:spAutoFit/>
          </a:bodyPr>
          <a:lstStyle/>
          <a:p>
            <a:pPr marL="285750" indent="-285750" algn="just">
              <a:lnSpc>
                <a:spcPct val="120000"/>
              </a:lnSpc>
              <a:spcBef>
                <a:spcPts val="600"/>
              </a:spcBef>
              <a:spcAft>
                <a:spcPts val="600"/>
              </a:spcAft>
              <a:buFontTx/>
              <a:buChar char="-"/>
            </a:pPr>
            <a:r>
              <a:rPr lang="en-US" sz="2400" b="1">
                <a:latin typeface="Arial" panose="020B0604020202020204" pitchFamily="34" charset="0"/>
                <a:cs typeface="Arial" panose="020B0604020202020204" pitchFamily="34" charset="0"/>
              </a:rPr>
              <a:t>Máy tính xách tay có thể gấp lại.</a:t>
            </a:r>
          </a:p>
        </p:txBody>
      </p:sp>
      <p:sp>
        <p:nvSpPr>
          <p:cNvPr id="24" name="TextBox 23">
            <a:extLst>
              <a:ext uri="{FF2B5EF4-FFF2-40B4-BE49-F238E27FC236}">
                <a16:creationId xmlns="" xmlns:a16="http://schemas.microsoft.com/office/drawing/2014/main" id="{1B3CFC2D-3DBE-4B9D-8F9B-AD26281B01AB}"/>
              </a:ext>
            </a:extLst>
          </p:cNvPr>
          <p:cNvSpPr txBox="1"/>
          <p:nvPr/>
        </p:nvSpPr>
        <p:spPr>
          <a:xfrm>
            <a:off x="1104381" y="3427693"/>
            <a:ext cx="5422819" cy="937949"/>
          </a:xfrm>
          <a:prstGeom prst="rect">
            <a:avLst/>
          </a:prstGeom>
          <a:noFill/>
        </p:spPr>
        <p:txBody>
          <a:bodyPr wrap="square">
            <a:spAutoFit/>
          </a:bodyPr>
          <a:lstStyle/>
          <a:p>
            <a:pPr marL="285750" marR="0" lvl="0" indent="-285750" algn="just" defTabSz="914400" rtl="0" eaLnBrk="1" fontAlgn="auto" latinLnBrk="0" hangingPunct="1">
              <a:lnSpc>
                <a:spcPct val="120000"/>
              </a:lnSpc>
              <a:spcBef>
                <a:spcPts val="600"/>
              </a:spcBef>
              <a:spcAft>
                <a:spcPts val="600"/>
              </a:spcAft>
              <a:buClrTx/>
              <a:buSzTx/>
              <a:buFontTx/>
              <a:buChar char="-"/>
              <a:tabLst/>
              <a:defRPr/>
            </a:pPr>
            <a:r>
              <a:rPr kumimoji="0" lang="en-US" sz="24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Bàn phím, vùng cảm ứng chuột được gắn liền với thân máy.</a:t>
            </a:r>
          </a:p>
        </p:txBody>
      </p:sp>
      <p:grpSp>
        <p:nvGrpSpPr>
          <p:cNvPr id="25" name="Group 24">
            <a:extLst>
              <a:ext uri="{FF2B5EF4-FFF2-40B4-BE49-F238E27FC236}">
                <a16:creationId xmlns="" xmlns:a16="http://schemas.microsoft.com/office/drawing/2014/main" id="{A7AEA893-AEBE-43BE-8505-501000FB0132}"/>
              </a:ext>
            </a:extLst>
          </p:cNvPr>
          <p:cNvGrpSpPr/>
          <p:nvPr/>
        </p:nvGrpSpPr>
        <p:grpSpPr>
          <a:xfrm>
            <a:off x="6994566" y="2453374"/>
            <a:ext cx="4927358" cy="3982150"/>
            <a:chOff x="2897926" y="1699759"/>
            <a:chExt cx="5788182" cy="3887226"/>
          </a:xfrm>
        </p:grpSpPr>
        <p:pic>
          <p:nvPicPr>
            <p:cNvPr id="26" name="Picture 25">
              <a:extLst>
                <a:ext uri="{FF2B5EF4-FFF2-40B4-BE49-F238E27FC236}">
                  <a16:creationId xmlns="" xmlns:a16="http://schemas.microsoft.com/office/drawing/2014/main" id="{3D4192DB-4B34-4F00-A6EF-1E020D9FFE81}"/>
                </a:ext>
              </a:extLst>
            </p:cNvPr>
            <p:cNvPicPr>
              <a:picLocks noChangeAspect="1"/>
            </p:cNvPicPr>
            <p:nvPr/>
          </p:nvPicPr>
          <p:blipFill>
            <a:blip r:embed="rId4"/>
            <a:stretch>
              <a:fillRect/>
            </a:stretch>
          </p:blipFill>
          <p:spPr>
            <a:xfrm>
              <a:off x="2897926" y="1699759"/>
              <a:ext cx="5788182" cy="3887226"/>
            </a:xfrm>
            <a:prstGeom prst="rect">
              <a:avLst/>
            </a:prstGeom>
            <a:ln w="12700">
              <a:noFill/>
            </a:ln>
          </p:spPr>
        </p:pic>
        <p:grpSp>
          <p:nvGrpSpPr>
            <p:cNvPr id="27" name="Group 26">
              <a:extLst>
                <a:ext uri="{FF2B5EF4-FFF2-40B4-BE49-F238E27FC236}">
                  <a16:creationId xmlns="" xmlns:a16="http://schemas.microsoft.com/office/drawing/2014/main" id="{2C7E8688-095C-448E-93E6-930CDF33E97E}"/>
                </a:ext>
              </a:extLst>
            </p:cNvPr>
            <p:cNvGrpSpPr/>
            <p:nvPr/>
          </p:nvGrpSpPr>
          <p:grpSpPr>
            <a:xfrm>
              <a:off x="3892197" y="4396364"/>
              <a:ext cx="1520361" cy="525798"/>
              <a:chOff x="3892197" y="4396364"/>
              <a:chExt cx="1520361" cy="525798"/>
            </a:xfrm>
          </p:grpSpPr>
          <p:cxnSp>
            <p:nvCxnSpPr>
              <p:cNvPr id="28" name="Straight Connector 27">
                <a:extLst>
                  <a:ext uri="{FF2B5EF4-FFF2-40B4-BE49-F238E27FC236}">
                    <a16:creationId xmlns="" xmlns:a16="http://schemas.microsoft.com/office/drawing/2014/main" id="{95323891-03B9-4F1E-A27C-1B4BED82C181}"/>
                  </a:ext>
                </a:extLst>
              </p:cNvPr>
              <p:cNvCxnSpPr/>
              <p:nvPr/>
            </p:nvCxnSpPr>
            <p:spPr>
              <a:xfrm>
                <a:off x="3892197" y="4656139"/>
                <a:ext cx="963443" cy="26602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44592148-9AED-4CDE-8E13-632D8FB7A30E}"/>
                  </a:ext>
                </a:extLst>
              </p:cNvPr>
              <p:cNvCxnSpPr/>
              <p:nvPr/>
            </p:nvCxnSpPr>
            <p:spPr>
              <a:xfrm flipV="1">
                <a:off x="4842577" y="4652560"/>
                <a:ext cx="569981" cy="2696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CC17575C-6ED3-4B1B-AA6C-C127F48D6DED}"/>
                  </a:ext>
                </a:extLst>
              </p:cNvPr>
              <p:cNvCxnSpPr/>
              <p:nvPr/>
            </p:nvCxnSpPr>
            <p:spPr>
              <a:xfrm>
                <a:off x="4413251" y="4396364"/>
                <a:ext cx="975465" cy="2332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 xmlns:a16="http://schemas.microsoft.com/office/drawing/2014/main" id="{1D45920F-BDB7-43D2-90B2-3611437A5B5F}"/>
                  </a:ext>
                </a:extLst>
              </p:cNvPr>
              <p:cNvCxnSpPr/>
              <p:nvPr/>
            </p:nvCxnSpPr>
            <p:spPr>
              <a:xfrm flipH="1">
                <a:off x="3893095" y="4403344"/>
                <a:ext cx="546282" cy="2327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32" name="TextBox 31">
            <a:extLst>
              <a:ext uri="{FF2B5EF4-FFF2-40B4-BE49-F238E27FC236}">
                <a16:creationId xmlns="" xmlns:a16="http://schemas.microsoft.com/office/drawing/2014/main" id="{C112681B-1703-4DB4-8C82-F6504910F953}"/>
              </a:ext>
            </a:extLst>
          </p:cNvPr>
          <p:cNvSpPr txBox="1"/>
          <p:nvPr/>
        </p:nvSpPr>
        <p:spPr>
          <a:xfrm>
            <a:off x="1133486" y="4579435"/>
            <a:ext cx="5315264" cy="937949"/>
          </a:xfrm>
          <a:prstGeom prst="rect">
            <a:avLst/>
          </a:prstGeom>
          <a:noFill/>
        </p:spPr>
        <p:txBody>
          <a:bodyPr wrap="square">
            <a:spAutoFit/>
          </a:bodyPr>
          <a:lstStyle/>
          <a:p>
            <a:pPr marL="285750" marR="0" lvl="0" indent="-285750" algn="just" defTabSz="914400" rtl="0" eaLnBrk="1" fontAlgn="auto" latinLnBrk="0" hangingPunct="1">
              <a:lnSpc>
                <a:spcPct val="120000"/>
              </a:lnSpc>
              <a:spcBef>
                <a:spcPts val="600"/>
              </a:spcBef>
              <a:spcAft>
                <a:spcPts val="600"/>
              </a:spcAft>
              <a:buClrTx/>
              <a:buSzTx/>
              <a:buFontTx/>
              <a:buChar char="-"/>
              <a:tabLst/>
              <a:defRPr/>
            </a:pPr>
            <a:r>
              <a:rPr kumimoji="0" lang="en-US" sz="24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Vùng cảm ứng chuột có chức năng như chuột máy tính.</a:t>
            </a:r>
          </a:p>
        </p:txBody>
      </p:sp>
      <p:cxnSp>
        <p:nvCxnSpPr>
          <p:cNvPr id="33" name="Straight Arrow Connector 32">
            <a:extLst>
              <a:ext uri="{FF2B5EF4-FFF2-40B4-BE49-F238E27FC236}">
                <a16:creationId xmlns="" xmlns:a16="http://schemas.microsoft.com/office/drawing/2014/main" id="{CEE9904B-353B-4AF7-B0EA-A36803BC0CFE}"/>
              </a:ext>
            </a:extLst>
          </p:cNvPr>
          <p:cNvCxnSpPr>
            <a:cxnSpLocks/>
          </p:cNvCxnSpPr>
          <p:nvPr/>
        </p:nvCxnSpPr>
        <p:spPr>
          <a:xfrm>
            <a:off x="6448750" y="3776353"/>
            <a:ext cx="3250835" cy="1641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 xmlns:a16="http://schemas.microsoft.com/office/drawing/2014/main" id="{6A02CB1A-723D-4696-A190-AC8FC23BEE13}"/>
              </a:ext>
            </a:extLst>
          </p:cNvPr>
          <p:cNvCxnSpPr>
            <a:cxnSpLocks/>
          </p:cNvCxnSpPr>
          <p:nvPr/>
        </p:nvCxnSpPr>
        <p:spPr>
          <a:xfrm>
            <a:off x="6448750" y="3776353"/>
            <a:ext cx="2394308" cy="12576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 xmlns:a16="http://schemas.microsoft.com/office/drawing/2014/main" id="{CBA850E9-8360-416C-BFA9-25D7A91A4DCC}"/>
              </a:ext>
            </a:extLst>
          </p:cNvPr>
          <p:cNvCxnSpPr>
            <a:cxnSpLocks/>
          </p:cNvCxnSpPr>
          <p:nvPr/>
        </p:nvCxnSpPr>
        <p:spPr>
          <a:xfrm>
            <a:off x="6448750" y="4864430"/>
            <a:ext cx="1858020" cy="5903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44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fade">
                                      <p:cBhvr>
                                        <p:cTn id="19" dur="1000"/>
                                        <p:tgtEl>
                                          <p:spTgt spid="18">
                                            <p:txEl>
                                              <p:pRg st="0" end="0"/>
                                            </p:txEl>
                                          </p:spTgt>
                                        </p:tgtEl>
                                      </p:cBhvr>
                                    </p:animEffect>
                                    <p:anim calcmode="lin" valueType="num">
                                      <p:cBhvr>
                                        <p:cTn id="20"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1000" fill="hold"/>
                                        <p:tgtEl>
                                          <p:spTgt spid="24"/>
                                        </p:tgtEl>
                                        <p:attrNameLst>
                                          <p:attrName>ppt_w</p:attrName>
                                        </p:attrNameLst>
                                      </p:cBhvr>
                                      <p:tavLst>
                                        <p:tav tm="0">
                                          <p:val>
                                            <p:fltVal val="0"/>
                                          </p:val>
                                        </p:tav>
                                        <p:tav tm="100000">
                                          <p:val>
                                            <p:strVal val="#ppt_w"/>
                                          </p:val>
                                        </p:tav>
                                      </p:tavLst>
                                    </p:anim>
                                    <p:anim calcmode="lin" valueType="num">
                                      <p:cBhvr>
                                        <p:cTn id="27" dur="1000" fill="hold"/>
                                        <p:tgtEl>
                                          <p:spTgt spid="24"/>
                                        </p:tgtEl>
                                        <p:attrNameLst>
                                          <p:attrName>ppt_h</p:attrName>
                                        </p:attrNameLst>
                                      </p:cBhvr>
                                      <p:tavLst>
                                        <p:tav tm="0">
                                          <p:val>
                                            <p:fltVal val="0"/>
                                          </p:val>
                                        </p:tav>
                                        <p:tav tm="100000">
                                          <p:val>
                                            <p:strVal val="#ppt_h"/>
                                          </p:val>
                                        </p:tav>
                                      </p:tavLst>
                                    </p:anim>
                                    <p:anim calcmode="lin" valueType="num">
                                      <p:cBhvr>
                                        <p:cTn id="28" dur="1000" fill="hold"/>
                                        <p:tgtEl>
                                          <p:spTgt spid="24"/>
                                        </p:tgtEl>
                                        <p:attrNameLst>
                                          <p:attrName>style.rotation</p:attrName>
                                        </p:attrNameLst>
                                      </p:cBhvr>
                                      <p:tavLst>
                                        <p:tav tm="0">
                                          <p:val>
                                            <p:fltVal val="90"/>
                                          </p:val>
                                        </p:tav>
                                        <p:tav tm="100000">
                                          <p:val>
                                            <p:fltVal val="0"/>
                                          </p:val>
                                        </p:tav>
                                      </p:tavLst>
                                    </p:anim>
                                    <p:animEffect transition="in" filter="fade">
                                      <p:cBhvr>
                                        <p:cTn id="29" dur="10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down)">
                                      <p:cBhvr>
                                        <p:cTn id="34" dur="580">
                                          <p:stCondLst>
                                            <p:cond delay="0"/>
                                          </p:stCondLst>
                                        </p:cTn>
                                        <p:tgtEl>
                                          <p:spTgt spid="33"/>
                                        </p:tgtEl>
                                      </p:cBhvr>
                                    </p:animEffect>
                                    <p:anim calcmode="lin" valueType="num">
                                      <p:cBhvr>
                                        <p:cTn id="35"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0" dur="26">
                                          <p:stCondLst>
                                            <p:cond delay="650"/>
                                          </p:stCondLst>
                                        </p:cTn>
                                        <p:tgtEl>
                                          <p:spTgt spid="33"/>
                                        </p:tgtEl>
                                      </p:cBhvr>
                                      <p:to x="100000" y="60000"/>
                                    </p:animScale>
                                    <p:animScale>
                                      <p:cBhvr>
                                        <p:cTn id="41" dur="166" decel="50000">
                                          <p:stCondLst>
                                            <p:cond delay="676"/>
                                          </p:stCondLst>
                                        </p:cTn>
                                        <p:tgtEl>
                                          <p:spTgt spid="33"/>
                                        </p:tgtEl>
                                      </p:cBhvr>
                                      <p:to x="100000" y="100000"/>
                                    </p:animScale>
                                    <p:animScale>
                                      <p:cBhvr>
                                        <p:cTn id="42" dur="26">
                                          <p:stCondLst>
                                            <p:cond delay="1312"/>
                                          </p:stCondLst>
                                        </p:cTn>
                                        <p:tgtEl>
                                          <p:spTgt spid="33"/>
                                        </p:tgtEl>
                                      </p:cBhvr>
                                      <p:to x="100000" y="80000"/>
                                    </p:animScale>
                                    <p:animScale>
                                      <p:cBhvr>
                                        <p:cTn id="43" dur="166" decel="50000">
                                          <p:stCondLst>
                                            <p:cond delay="1338"/>
                                          </p:stCondLst>
                                        </p:cTn>
                                        <p:tgtEl>
                                          <p:spTgt spid="33"/>
                                        </p:tgtEl>
                                      </p:cBhvr>
                                      <p:to x="100000" y="100000"/>
                                    </p:animScale>
                                    <p:animScale>
                                      <p:cBhvr>
                                        <p:cTn id="44" dur="26">
                                          <p:stCondLst>
                                            <p:cond delay="1642"/>
                                          </p:stCondLst>
                                        </p:cTn>
                                        <p:tgtEl>
                                          <p:spTgt spid="33"/>
                                        </p:tgtEl>
                                      </p:cBhvr>
                                      <p:to x="100000" y="90000"/>
                                    </p:animScale>
                                    <p:animScale>
                                      <p:cBhvr>
                                        <p:cTn id="45" dur="166" decel="50000">
                                          <p:stCondLst>
                                            <p:cond delay="1668"/>
                                          </p:stCondLst>
                                        </p:cTn>
                                        <p:tgtEl>
                                          <p:spTgt spid="33"/>
                                        </p:tgtEl>
                                      </p:cBhvr>
                                      <p:to x="100000" y="100000"/>
                                    </p:animScale>
                                    <p:animScale>
                                      <p:cBhvr>
                                        <p:cTn id="46" dur="26">
                                          <p:stCondLst>
                                            <p:cond delay="1808"/>
                                          </p:stCondLst>
                                        </p:cTn>
                                        <p:tgtEl>
                                          <p:spTgt spid="33"/>
                                        </p:tgtEl>
                                      </p:cBhvr>
                                      <p:to x="100000" y="95000"/>
                                    </p:animScale>
                                    <p:animScale>
                                      <p:cBhvr>
                                        <p:cTn id="47" dur="166" decel="50000">
                                          <p:stCondLst>
                                            <p:cond delay="1834"/>
                                          </p:stCondLst>
                                        </p:cTn>
                                        <p:tgtEl>
                                          <p:spTgt spid="33"/>
                                        </p:tgtEl>
                                      </p:cBhvr>
                                      <p:to x="100000" y="100000"/>
                                    </p:animScale>
                                  </p:childTnLst>
                                </p:cTn>
                              </p:par>
                              <p:par>
                                <p:cTn id="48" presetID="26" presetClass="entr" presetSubtype="0"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down)">
                                      <p:cBhvr>
                                        <p:cTn id="50" dur="580">
                                          <p:stCondLst>
                                            <p:cond delay="0"/>
                                          </p:stCondLst>
                                        </p:cTn>
                                        <p:tgtEl>
                                          <p:spTgt spid="34"/>
                                        </p:tgtEl>
                                      </p:cBhvr>
                                    </p:animEffect>
                                    <p:anim calcmode="lin" valueType="num">
                                      <p:cBhvr>
                                        <p:cTn id="51"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56" dur="26">
                                          <p:stCondLst>
                                            <p:cond delay="650"/>
                                          </p:stCondLst>
                                        </p:cTn>
                                        <p:tgtEl>
                                          <p:spTgt spid="34"/>
                                        </p:tgtEl>
                                      </p:cBhvr>
                                      <p:to x="100000" y="60000"/>
                                    </p:animScale>
                                    <p:animScale>
                                      <p:cBhvr>
                                        <p:cTn id="57" dur="166" decel="50000">
                                          <p:stCondLst>
                                            <p:cond delay="676"/>
                                          </p:stCondLst>
                                        </p:cTn>
                                        <p:tgtEl>
                                          <p:spTgt spid="34"/>
                                        </p:tgtEl>
                                      </p:cBhvr>
                                      <p:to x="100000" y="100000"/>
                                    </p:animScale>
                                    <p:animScale>
                                      <p:cBhvr>
                                        <p:cTn id="58" dur="26">
                                          <p:stCondLst>
                                            <p:cond delay="1312"/>
                                          </p:stCondLst>
                                        </p:cTn>
                                        <p:tgtEl>
                                          <p:spTgt spid="34"/>
                                        </p:tgtEl>
                                      </p:cBhvr>
                                      <p:to x="100000" y="80000"/>
                                    </p:animScale>
                                    <p:animScale>
                                      <p:cBhvr>
                                        <p:cTn id="59" dur="166" decel="50000">
                                          <p:stCondLst>
                                            <p:cond delay="1338"/>
                                          </p:stCondLst>
                                        </p:cTn>
                                        <p:tgtEl>
                                          <p:spTgt spid="34"/>
                                        </p:tgtEl>
                                      </p:cBhvr>
                                      <p:to x="100000" y="100000"/>
                                    </p:animScale>
                                    <p:animScale>
                                      <p:cBhvr>
                                        <p:cTn id="60" dur="26">
                                          <p:stCondLst>
                                            <p:cond delay="1642"/>
                                          </p:stCondLst>
                                        </p:cTn>
                                        <p:tgtEl>
                                          <p:spTgt spid="34"/>
                                        </p:tgtEl>
                                      </p:cBhvr>
                                      <p:to x="100000" y="90000"/>
                                    </p:animScale>
                                    <p:animScale>
                                      <p:cBhvr>
                                        <p:cTn id="61" dur="166" decel="50000">
                                          <p:stCondLst>
                                            <p:cond delay="1668"/>
                                          </p:stCondLst>
                                        </p:cTn>
                                        <p:tgtEl>
                                          <p:spTgt spid="34"/>
                                        </p:tgtEl>
                                      </p:cBhvr>
                                      <p:to x="100000" y="100000"/>
                                    </p:animScale>
                                    <p:animScale>
                                      <p:cBhvr>
                                        <p:cTn id="62" dur="26">
                                          <p:stCondLst>
                                            <p:cond delay="1808"/>
                                          </p:stCondLst>
                                        </p:cTn>
                                        <p:tgtEl>
                                          <p:spTgt spid="34"/>
                                        </p:tgtEl>
                                      </p:cBhvr>
                                      <p:to x="100000" y="95000"/>
                                    </p:animScale>
                                    <p:animScale>
                                      <p:cBhvr>
                                        <p:cTn id="63" dur="166" decel="50000">
                                          <p:stCondLst>
                                            <p:cond delay="1834"/>
                                          </p:stCondLst>
                                        </p:cTn>
                                        <p:tgtEl>
                                          <p:spTgt spid="34"/>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32"/>
                                        </p:tgtEl>
                                        <p:attrNameLst>
                                          <p:attrName>style.visibility</p:attrName>
                                        </p:attrNameLst>
                                      </p:cBhvr>
                                      <p:to>
                                        <p:strVal val="visible"/>
                                      </p:to>
                                    </p:set>
                                    <p:anim calcmode="lin" valueType="num">
                                      <p:cBhvr additive="base">
                                        <p:cTn id="68" dur="500" fill="hold"/>
                                        <p:tgtEl>
                                          <p:spTgt spid="32"/>
                                        </p:tgtEl>
                                        <p:attrNameLst>
                                          <p:attrName>ppt_x</p:attrName>
                                        </p:attrNameLst>
                                      </p:cBhvr>
                                      <p:tavLst>
                                        <p:tav tm="0">
                                          <p:val>
                                            <p:strVal val="#ppt_x"/>
                                          </p:val>
                                        </p:tav>
                                        <p:tav tm="100000">
                                          <p:val>
                                            <p:strVal val="#ppt_x"/>
                                          </p:val>
                                        </p:tav>
                                      </p:tavLst>
                                    </p:anim>
                                    <p:anim calcmode="lin" valueType="num">
                                      <p:cBhvr additive="base">
                                        <p:cTn id="69"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nodeType="click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wipe(down)">
                                      <p:cBhvr>
                                        <p:cTn id="74" dur="580">
                                          <p:stCondLst>
                                            <p:cond delay="0"/>
                                          </p:stCondLst>
                                        </p:cTn>
                                        <p:tgtEl>
                                          <p:spTgt spid="35"/>
                                        </p:tgtEl>
                                      </p:cBhvr>
                                    </p:animEffect>
                                    <p:anim calcmode="lin" valueType="num">
                                      <p:cBhvr>
                                        <p:cTn id="75"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80" dur="26">
                                          <p:stCondLst>
                                            <p:cond delay="650"/>
                                          </p:stCondLst>
                                        </p:cTn>
                                        <p:tgtEl>
                                          <p:spTgt spid="35"/>
                                        </p:tgtEl>
                                      </p:cBhvr>
                                      <p:to x="100000" y="60000"/>
                                    </p:animScale>
                                    <p:animScale>
                                      <p:cBhvr>
                                        <p:cTn id="81" dur="166" decel="50000">
                                          <p:stCondLst>
                                            <p:cond delay="676"/>
                                          </p:stCondLst>
                                        </p:cTn>
                                        <p:tgtEl>
                                          <p:spTgt spid="35"/>
                                        </p:tgtEl>
                                      </p:cBhvr>
                                      <p:to x="100000" y="100000"/>
                                    </p:animScale>
                                    <p:animScale>
                                      <p:cBhvr>
                                        <p:cTn id="82" dur="26">
                                          <p:stCondLst>
                                            <p:cond delay="1312"/>
                                          </p:stCondLst>
                                        </p:cTn>
                                        <p:tgtEl>
                                          <p:spTgt spid="35"/>
                                        </p:tgtEl>
                                      </p:cBhvr>
                                      <p:to x="100000" y="80000"/>
                                    </p:animScale>
                                    <p:animScale>
                                      <p:cBhvr>
                                        <p:cTn id="83" dur="166" decel="50000">
                                          <p:stCondLst>
                                            <p:cond delay="1338"/>
                                          </p:stCondLst>
                                        </p:cTn>
                                        <p:tgtEl>
                                          <p:spTgt spid="35"/>
                                        </p:tgtEl>
                                      </p:cBhvr>
                                      <p:to x="100000" y="100000"/>
                                    </p:animScale>
                                    <p:animScale>
                                      <p:cBhvr>
                                        <p:cTn id="84" dur="26">
                                          <p:stCondLst>
                                            <p:cond delay="1642"/>
                                          </p:stCondLst>
                                        </p:cTn>
                                        <p:tgtEl>
                                          <p:spTgt spid="35"/>
                                        </p:tgtEl>
                                      </p:cBhvr>
                                      <p:to x="100000" y="90000"/>
                                    </p:animScale>
                                    <p:animScale>
                                      <p:cBhvr>
                                        <p:cTn id="85" dur="166" decel="50000">
                                          <p:stCondLst>
                                            <p:cond delay="1668"/>
                                          </p:stCondLst>
                                        </p:cTn>
                                        <p:tgtEl>
                                          <p:spTgt spid="35"/>
                                        </p:tgtEl>
                                      </p:cBhvr>
                                      <p:to x="100000" y="100000"/>
                                    </p:animScale>
                                    <p:animScale>
                                      <p:cBhvr>
                                        <p:cTn id="86" dur="26">
                                          <p:stCondLst>
                                            <p:cond delay="1808"/>
                                          </p:stCondLst>
                                        </p:cTn>
                                        <p:tgtEl>
                                          <p:spTgt spid="35"/>
                                        </p:tgtEl>
                                      </p:cBhvr>
                                      <p:to x="100000" y="95000"/>
                                    </p:animScale>
                                    <p:animScale>
                                      <p:cBhvr>
                                        <p:cTn id="87" dur="166" decel="50000">
                                          <p:stCondLst>
                                            <p:cond delay="1834"/>
                                          </p:stCondLst>
                                        </p:cTn>
                                        <p:tgtEl>
                                          <p:spTgt spid="35"/>
                                        </p:tgtEl>
                                      </p:cBhvr>
                                      <p:to x="100000" y="100000"/>
                                    </p:animScale>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62"/>
                                        </p:tgtEl>
                                        <p:attrNameLst>
                                          <p:attrName>style.visibility</p:attrName>
                                        </p:attrNameLst>
                                      </p:cBhvr>
                                      <p:to>
                                        <p:strVal val="visible"/>
                                      </p:to>
                                    </p:set>
                                    <p:animEffect transition="in" filter="fade">
                                      <p:cBhvr>
                                        <p:cTn id="9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258502" y="920611"/>
            <a:ext cx="11933498" cy="58847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15507" y="74895"/>
            <a:ext cx="4353220" cy="595086"/>
            <a:chOff x="3865174" y="210713"/>
            <a:chExt cx="4353220" cy="595086"/>
          </a:xfrm>
        </p:grpSpPr>
        <p:sp>
          <p:nvSpPr>
            <p:cNvPr id="21" name="Rounded Rectangle 20"/>
            <p:cNvSpPr/>
            <p:nvPr/>
          </p:nvSpPr>
          <p:spPr>
            <a:xfrm>
              <a:off x="3865174" y="21071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5470" y="232031"/>
              <a:ext cx="571500" cy="552450"/>
            </a:xfrm>
            <a:prstGeom prst="rect">
              <a:avLst/>
            </a:prstGeom>
          </p:spPr>
        </p:pic>
      </p:grpSp>
      <p:grpSp>
        <p:nvGrpSpPr>
          <p:cNvPr id="7" name="Group 6"/>
          <p:cNvGrpSpPr/>
          <p:nvPr/>
        </p:nvGrpSpPr>
        <p:grpSpPr>
          <a:xfrm>
            <a:off x="521865" y="921156"/>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36" name="Rounded Rectangle 35"/>
          <p:cNvSpPr/>
          <p:nvPr/>
        </p:nvSpPr>
        <p:spPr>
          <a:xfrm>
            <a:off x="439838" y="1596806"/>
            <a:ext cx="5885053" cy="5013766"/>
          </a:xfrm>
          <a:prstGeom prst="roundRect">
            <a:avLst/>
          </a:prstGeom>
          <a:solidFill>
            <a:schemeClr val="accent4">
              <a:lumMod val="20000"/>
              <a:lumOff val="80000"/>
            </a:schemeClr>
          </a:solidFill>
          <a:ln w="381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Ø"/>
            </a:pPr>
            <a:r>
              <a:rPr lang="en-US" sz="2400" smtClean="0">
                <a:solidFill>
                  <a:schemeClr val="tx1"/>
                </a:solidFill>
                <a:latin typeface="Arial" panose="020B0604020202020204" pitchFamily="34" charset="0"/>
                <a:ea typeface="Tahoma" panose="020B0604030504040204" pitchFamily="34" charset="0"/>
                <a:cs typeface="Arial" panose="020B0604020202020204" pitchFamily="34" charset="0"/>
              </a:rPr>
              <a:t>Máy tính để bàn và máy tính xách tay có 4 bộ phận chính: Thân máy, màn hình, bàn phím, và chuột máy tính hoặc vùng cảm ứng chuột.</a:t>
            </a:r>
          </a:p>
          <a:p>
            <a:pPr marL="342900" indent="-342900">
              <a:buFont typeface="Arial" panose="020B0604020202020204" pitchFamily="34" charset="0"/>
              <a:buChar char="•"/>
            </a:pPr>
            <a:r>
              <a:rPr lang="en-US" sz="2400" smtClean="0">
                <a:solidFill>
                  <a:schemeClr val="tx1"/>
                </a:solidFill>
                <a:latin typeface="Arial" panose="020B0604020202020204" pitchFamily="34" charset="0"/>
                <a:ea typeface="Tahoma" panose="020B0604030504040204" pitchFamily="34" charset="0"/>
                <a:cs typeface="Arial" panose="020B0604020202020204" pitchFamily="34" charset="0"/>
              </a:rPr>
              <a:t>Máy tính xách tay có thể gấp lại gọn gàng, bàn phím vùng cảm ứng được gắn liền với thân máy. Vùng cảm ứng chuột có chức năng như</a:t>
            </a:r>
          </a:p>
          <a:p>
            <a:r>
              <a:rPr lang="en-US" sz="2400" smtClean="0">
                <a:solidFill>
                  <a:schemeClr val="tx1"/>
                </a:solidFill>
                <a:latin typeface="Arial" panose="020B0604020202020204" pitchFamily="34" charset="0"/>
                <a:ea typeface="Tahoma" panose="020B0604030504040204" pitchFamily="34" charset="0"/>
                <a:cs typeface="Arial" panose="020B0604020202020204" pitchFamily="34" charset="0"/>
              </a:rPr>
              <a:t>    chuột máy tính</a:t>
            </a:r>
          </a:p>
          <a:p>
            <a:pPr marL="342900" indent="-342900">
              <a:buFont typeface="Wingdings" panose="05000000000000000000" pitchFamily="2" charset="2"/>
              <a:buChar char="Ø"/>
            </a:pPr>
            <a:r>
              <a:rPr lang="en-US" sz="2400" smtClean="0">
                <a:solidFill>
                  <a:srgbClr val="3333CC"/>
                </a:solidFill>
                <a:latin typeface="Tahoma" panose="020B0604030504040204" pitchFamily="34" charset="0"/>
                <a:ea typeface="Tahoma" panose="020B0604030504040204" pitchFamily="34" charset="0"/>
                <a:cs typeface="Tahoma" panose="020B0604030504040204" pitchFamily="34" charset="0"/>
              </a:rPr>
              <a:t>Chức năng và các bộ phận của máy tính là gì:-&gt;nd2</a:t>
            </a:r>
            <a:endParaRPr lang="en-US" sz="2400"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grpSp>
        <p:nvGrpSpPr>
          <p:cNvPr id="39" name="Group 38"/>
          <p:cNvGrpSpPr/>
          <p:nvPr/>
        </p:nvGrpSpPr>
        <p:grpSpPr>
          <a:xfrm>
            <a:off x="6968882" y="975034"/>
            <a:ext cx="4003918" cy="2536447"/>
            <a:chOff x="1072669" y="1816936"/>
            <a:chExt cx="9706243" cy="4413408"/>
          </a:xfrm>
        </p:grpSpPr>
        <p:sp>
          <p:nvSpPr>
            <p:cNvPr id="40" name="TextBox 39"/>
            <p:cNvSpPr txBox="1"/>
            <p:nvPr/>
          </p:nvSpPr>
          <p:spPr>
            <a:xfrm>
              <a:off x="4842577" y="5799457"/>
              <a:ext cx="2398413" cy="430887"/>
            </a:xfrm>
            <a:prstGeom prst="rect">
              <a:avLst/>
            </a:prstGeom>
            <a:noFill/>
          </p:spPr>
          <p:txBody>
            <a:bodyPr wrap="none" rtlCol="0">
              <a:spAutoFit/>
            </a:bodyPr>
            <a:lstStyle/>
            <a:p>
              <a:r>
                <a:rPr lang="en-US" sz="2200" dirty="0" err="1" smtClean="0">
                  <a:latin typeface="Arial" panose="020B0604020202020204" pitchFamily="34" charset="0"/>
                  <a:cs typeface="Arial" panose="020B0604020202020204" pitchFamily="34" charset="0"/>
                </a:rPr>
                <a:t>Máy</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tính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xách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tay</a:t>
              </a:r>
              <a:endParaRPr lang="en-US" sz="2200" dirty="0">
                <a:latin typeface="Arial" panose="020B0604020202020204" pitchFamily="34" charset="0"/>
                <a:cs typeface="Arial" panose="020B0604020202020204" pitchFamily="34" charset="0"/>
              </a:endParaRPr>
            </a:p>
          </p:txBody>
        </p:sp>
        <p:sp>
          <p:nvSpPr>
            <p:cNvPr id="41" name="TextBox 40"/>
            <p:cNvSpPr txBox="1"/>
            <p:nvPr/>
          </p:nvSpPr>
          <p:spPr>
            <a:xfrm>
              <a:off x="9086623" y="2103008"/>
              <a:ext cx="1648208"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Màn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hình</a:t>
              </a:r>
              <a:endParaRPr lang="en-US" sz="2600" b="1" dirty="0">
                <a:solidFill>
                  <a:srgbClr val="3333CC"/>
                </a:solidFill>
                <a:latin typeface="Arial" panose="020B0604020202020204" pitchFamily="34" charset="0"/>
                <a:cs typeface="Arial" panose="020B0604020202020204" pitchFamily="34" charset="0"/>
              </a:endParaRPr>
            </a:p>
          </p:txBody>
        </p:sp>
        <p:sp>
          <p:nvSpPr>
            <p:cNvPr id="42" name="TextBox 41"/>
            <p:cNvSpPr txBox="1"/>
            <p:nvPr/>
          </p:nvSpPr>
          <p:spPr>
            <a:xfrm>
              <a:off x="9036127" y="4719988"/>
              <a:ext cx="1742785"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Thân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máy</a:t>
              </a:r>
              <a:endParaRPr lang="en-US" sz="2600" b="1" dirty="0">
                <a:solidFill>
                  <a:srgbClr val="3333CC"/>
                </a:solidFill>
                <a:latin typeface="Arial" panose="020B0604020202020204" pitchFamily="34" charset="0"/>
                <a:cs typeface="Arial" panose="020B0604020202020204" pitchFamily="34" charset="0"/>
              </a:endParaRPr>
            </a:p>
          </p:txBody>
        </p:sp>
        <p:sp>
          <p:nvSpPr>
            <p:cNvPr id="43" name="TextBox 42"/>
            <p:cNvSpPr txBox="1"/>
            <p:nvPr/>
          </p:nvSpPr>
          <p:spPr>
            <a:xfrm>
              <a:off x="1072669" y="2595452"/>
              <a:ext cx="2982831" cy="1740790"/>
            </a:xfrm>
            <a:prstGeom prst="rect">
              <a:avLst/>
            </a:prstGeom>
            <a:noFill/>
          </p:spPr>
          <p:txBody>
            <a:bodyPr wrap="square" rtlCol="0">
              <a:spAutoFit/>
            </a:bodyPr>
            <a:lstStyle/>
            <a:p>
              <a:r>
                <a:rPr lang="en-US" sz="2600" b="1" dirty="0" err="1" smtClean="0">
                  <a:solidFill>
                    <a:srgbClr val="3333CC"/>
                  </a:solidFill>
                  <a:latin typeface="Arial" panose="020B0604020202020204" pitchFamily="34" charset="0"/>
                  <a:cs typeface="Arial" panose="020B0604020202020204" pitchFamily="34" charset="0"/>
                </a:rPr>
                <a:t>Bàn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phím</a:t>
              </a:r>
              <a:endParaRPr lang="en-US" sz="2600" b="1" dirty="0">
                <a:solidFill>
                  <a:srgbClr val="3333CC"/>
                </a:solidFill>
                <a:latin typeface="Arial" panose="020B0604020202020204" pitchFamily="34" charset="0"/>
                <a:cs typeface="Arial" panose="020B0604020202020204" pitchFamily="34" charset="0"/>
              </a:endParaRPr>
            </a:p>
          </p:txBody>
        </p:sp>
        <p:pic>
          <p:nvPicPr>
            <p:cNvPr id="44" name="Picture 43"/>
            <p:cNvPicPr>
              <a:picLocks noChangeAspect="1"/>
            </p:cNvPicPr>
            <p:nvPr/>
          </p:nvPicPr>
          <p:blipFill>
            <a:blip r:embed="rId3"/>
            <a:stretch>
              <a:fillRect/>
            </a:stretch>
          </p:blipFill>
          <p:spPr>
            <a:xfrm>
              <a:off x="2894001" y="1816936"/>
              <a:ext cx="5788182" cy="3887226"/>
            </a:xfrm>
            <a:prstGeom prst="rect">
              <a:avLst/>
            </a:prstGeom>
            <a:ln w="12700">
              <a:noFill/>
            </a:ln>
          </p:spPr>
        </p:pic>
        <p:cxnSp>
          <p:nvCxnSpPr>
            <p:cNvPr id="45" name="Straight Arrow Connector 44"/>
            <p:cNvCxnSpPr/>
            <p:nvPr/>
          </p:nvCxnSpPr>
          <p:spPr>
            <a:xfrm flipH="1">
              <a:off x="3090496" y="4881037"/>
              <a:ext cx="1239611" cy="5143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a:xfrm>
              <a:off x="3879134" y="4526994"/>
              <a:ext cx="1535708" cy="512735"/>
              <a:chOff x="3879134" y="4526994"/>
              <a:chExt cx="1535708" cy="512735"/>
            </a:xfrm>
          </p:grpSpPr>
          <p:cxnSp>
            <p:nvCxnSpPr>
              <p:cNvPr id="51" name="Straight Connector 50"/>
              <p:cNvCxnSpPr/>
              <p:nvPr/>
            </p:nvCxnSpPr>
            <p:spPr>
              <a:xfrm>
                <a:off x="3879134" y="4773706"/>
                <a:ext cx="963443" cy="26602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4842577" y="4770127"/>
                <a:ext cx="569981" cy="2696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4439377" y="4526994"/>
                <a:ext cx="975465" cy="2332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3893095" y="4533974"/>
                <a:ext cx="546282" cy="2327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7" name="TextBox 46"/>
            <p:cNvSpPr txBox="1"/>
            <p:nvPr/>
          </p:nvSpPr>
          <p:spPr>
            <a:xfrm>
              <a:off x="1124093" y="4928783"/>
              <a:ext cx="2111475" cy="892552"/>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Vùng</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chuột</a:t>
              </a:r>
              <a:r>
                <a:rPr lang="en-US" sz="2600" b="1" dirty="0" smtClean="0">
                  <a:solidFill>
                    <a:srgbClr val="3333CC"/>
                  </a:solidFill>
                  <a:latin typeface="Arial" panose="020B0604020202020204" pitchFamily="34" charset="0"/>
                  <a:cs typeface="Arial" panose="020B0604020202020204" pitchFamily="34" charset="0"/>
                </a:rPr>
                <a:t> </a:t>
              </a:r>
            </a:p>
            <a:p>
              <a:pPr algn="ctr"/>
              <a:r>
                <a:rPr lang="en-US" sz="2600" b="1" dirty="0" err="1" smtClean="0">
                  <a:solidFill>
                    <a:srgbClr val="3333CC"/>
                  </a:solidFill>
                  <a:latin typeface="Arial" panose="020B0604020202020204" pitchFamily="34" charset="0"/>
                  <a:cs typeface="Arial" panose="020B0604020202020204" pitchFamily="34" charset="0"/>
                </a:rPr>
                <a:t>cảm</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ứng</a:t>
              </a:r>
              <a:endParaRPr lang="en-US" sz="2600" b="1" dirty="0">
                <a:solidFill>
                  <a:srgbClr val="3333CC"/>
                </a:solidFill>
                <a:latin typeface="Arial" panose="020B0604020202020204" pitchFamily="34" charset="0"/>
                <a:cs typeface="Arial" panose="020B0604020202020204" pitchFamily="34" charset="0"/>
              </a:endParaRPr>
            </a:p>
          </p:txBody>
        </p:sp>
        <p:cxnSp>
          <p:nvCxnSpPr>
            <p:cNvPr id="48" name="Straight Arrow Connector 47"/>
            <p:cNvCxnSpPr/>
            <p:nvPr/>
          </p:nvCxnSpPr>
          <p:spPr>
            <a:xfrm flipV="1">
              <a:off x="6893169" y="2364618"/>
              <a:ext cx="2197074" cy="83524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2594919" y="3149105"/>
              <a:ext cx="2099826" cy="109841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7591689" y="4953338"/>
              <a:ext cx="1494934" cy="6183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6474167" y="3909558"/>
            <a:ext cx="5015774" cy="2361118"/>
            <a:chOff x="635477" y="1461053"/>
            <a:chExt cx="10256754" cy="4625948"/>
          </a:xfrm>
        </p:grpSpPr>
        <p:sp>
          <p:nvSpPr>
            <p:cNvPr id="56" name="TextBox 55"/>
            <p:cNvSpPr txBox="1"/>
            <p:nvPr/>
          </p:nvSpPr>
          <p:spPr>
            <a:xfrm>
              <a:off x="5127755" y="5656114"/>
              <a:ext cx="2210862" cy="430887"/>
            </a:xfrm>
            <a:prstGeom prst="rect">
              <a:avLst/>
            </a:prstGeom>
            <a:noFill/>
          </p:spPr>
          <p:txBody>
            <a:bodyPr wrap="none" rtlCol="0">
              <a:spAutoFit/>
            </a:bodyPr>
            <a:lstStyle/>
            <a:p>
              <a:r>
                <a:rPr lang="en-US" sz="2200" dirty="0" err="1" smtClean="0">
                  <a:latin typeface="Arial" panose="020B0604020202020204" pitchFamily="34" charset="0"/>
                  <a:cs typeface="Arial" panose="020B0604020202020204" pitchFamily="34" charset="0"/>
                </a:rPr>
                <a:t>Máy</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tính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để</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bàn</a:t>
              </a:r>
              <a:endParaRPr lang="en-US" sz="2200" dirty="0">
                <a:latin typeface="Arial" panose="020B0604020202020204" pitchFamily="34" charset="0"/>
                <a:cs typeface="Arial" panose="020B0604020202020204" pitchFamily="34" charset="0"/>
              </a:endParaRPr>
            </a:p>
          </p:txBody>
        </p:sp>
        <p:pic>
          <p:nvPicPr>
            <p:cNvPr id="57" name="Picture 56"/>
            <p:cNvPicPr>
              <a:picLocks noChangeAspect="1"/>
            </p:cNvPicPr>
            <p:nvPr/>
          </p:nvPicPr>
          <p:blipFill rotWithShape="1">
            <a:blip r:embed="rId4"/>
            <a:srcRect t="7401"/>
            <a:stretch/>
          </p:blipFill>
          <p:spPr>
            <a:xfrm>
              <a:off x="3281943" y="2225519"/>
              <a:ext cx="5904868" cy="3253573"/>
            </a:xfrm>
            <a:prstGeom prst="rect">
              <a:avLst/>
            </a:prstGeom>
            <a:ln w="12700">
              <a:noFill/>
            </a:ln>
          </p:spPr>
        </p:pic>
        <p:cxnSp>
          <p:nvCxnSpPr>
            <p:cNvPr id="58" name="Straight Arrow Connector 57"/>
            <p:cNvCxnSpPr/>
            <p:nvPr/>
          </p:nvCxnSpPr>
          <p:spPr>
            <a:xfrm flipV="1">
              <a:off x="6893169" y="2364618"/>
              <a:ext cx="2197074" cy="8352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8657415" y="1841398"/>
              <a:ext cx="1762021"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Màn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hình</a:t>
              </a:r>
              <a:endParaRPr lang="en-US" sz="2800" b="1" dirty="0">
                <a:solidFill>
                  <a:srgbClr val="3333CC"/>
                </a:solidFill>
                <a:latin typeface="Arial" panose="020B0604020202020204" pitchFamily="34" charset="0"/>
                <a:cs typeface="Arial" panose="020B0604020202020204" pitchFamily="34" charset="0"/>
              </a:endParaRPr>
            </a:p>
          </p:txBody>
        </p:sp>
        <p:cxnSp>
          <p:nvCxnSpPr>
            <p:cNvPr id="60" name="Straight Arrow Connector 59"/>
            <p:cNvCxnSpPr/>
            <p:nvPr/>
          </p:nvCxnSpPr>
          <p:spPr>
            <a:xfrm flipV="1">
              <a:off x="8632041" y="4040666"/>
              <a:ext cx="1440427" cy="8091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9668819" y="3459784"/>
              <a:ext cx="122341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Chuột</a:t>
              </a:r>
              <a:endParaRPr lang="en-US" sz="2800" b="1" dirty="0">
                <a:solidFill>
                  <a:srgbClr val="3333CC"/>
                </a:solidFill>
                <a:latin typeface="Arial" panose="020B0604020202020204" pitchFamily="34" charset="0"/>
                <a:cs typeface="Arial" panose="020B0604020202020204" pitchFamily="34" charset="0"/>
              </a:endParaRPr>
            </a:p>
          </p:txBody>
        </p:sp>
        <p:cxnSp>
          <p:nvCxnSpPr>
            <p:cNvPr id="62" name="Straight Arrow Connector 61"/>
            <p:cNvCxnSpPr>
              <a:endCxn id="63" idx="2"/>
            </p:cNvCxnSpPr>
            <p:nvPr/>
          </p:nvCxnSpPr>
          <p:spPr>
            <a:xfrm flipH="1" flipV="1">
              <a:off x="1566984" y="1984274"/>
              <a:ext cx="2088900" cy="94347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635477" y="1461053"/>
              <a:ext cx="1863012" cy="523221"/>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Thân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máy</a:t>
              </a:r>
              <a:endParaRPr lang="en-US" sz="2800" b="1" dirty="0">
                <a:solidFill>
                  <a:srgbClr val="3333CC"/>
                </a:solidFill>
                <a:latin typeface="Arial" panose="020B0604020202020204" pitchFamily="34" charset="0"/>
                <a:cs typeface="Arial" panose="020B0604020202020204" pitchFamily="34" charset="0"/>
              </a:endParaRPr>
            </a:p>
          </p:txBody>
        </p:sp>
        <p:cxnSp>
          <p:nvCxnSpPr>
            <p:cNvPr id="64" name="Straight Arrow Connector 63"/>
            <p:cNvCxnSpPr/>
            <p:nvPr/>
          </p:nvCxnSpPr>
          <p:spPr>
            <a:xfrm flipH="1">
              <a:off x="3088283" y="5003649"/>
              <a:ext cx="2483644" cy="7835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677156" y="5422589"/>
              <a:ext cx="1821333" cy="523219"/>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Bàn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phím</a:t>
              </a:r>
              <a:endParaRPr lang="en-US" sz="2800" b="1" dirty="0">
                <a:solidFill>
                  <a:srgbClr val="3333CC"/>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335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6">
                                            <p:txEl>
                                              <p:pRg st="0" end="0"/>
                                            </p:txEl>
                                          </p:spTgt>
                                        </p:tgtEl>
                                        <p:attrNameLst>
                                          <p:attrName>style.visibility</p:attrName>
                                        </p:attrNameLst>
                                      </p:cBhvr>
                                      <p:to>
                                        <p:strVal val="visible"/>
                                      </p:to>
                                    </p:set>
                                    <p:anim calcmode="lin" valueType="num">
                                      <p:cBhvr>
                                        <p:cTn id="25" dur="10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26" dur="10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27" dur="1000" fill="hold"/>
                                        <p:tgtEl>
                                          <p:spTgt spid="36">
                                            <p:txEl>
                                              <p:pRg st="0" end="0"/>
                                            </p:txEl>
                                          </p:spTgt>
                                        </p:tgtEl>
                                        <p:attrNameLst>
                                          <p:attrName>style.rotation</p:attrName>
                                        </p:attrNameLst>
                                      </p:cBhvr>
                                      <p:tavLst>
                                        <p:tav tm="0">
                                          <p:val>
                                            <p:fltVal val="90"/>
                                          </p:val>
                                        </p:tav>
                                        <p:tav tm="100000">
                                          <p:val>
                                            <p:fltVal val="0"/>
                                          </p:val>
                                        </p:tav>
                                      </p:tavLst>
                                    </p:anim>
                                    <p:animEffect transition="in" filter="fade">
                                      <p:cBhvr>
                                        <p:cTn id="28" dur="1000"/>
                                        <p:tgtEl>
                                          <p:spTgt spid="36">
                                            <p:txEl>
                                              <p:pRg st="0" end="0"/>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6">
                                            <p:txEl>
                                              <p:pRg st="1" end="1"/>
                                            </p:txEl>
                                          </p:spTgt>
                                        </p:tgtEl>
                                        <p:attrNameLst>
                                          <p:attrName>style.visibility</p:attrName>
                                        </p:attrNameLst>
                                      </p:cBhvr>
                                      <p:to>
                                        <p:strVal val="visible"/>
                                      </p:to>
                                    </p:set>
                                    <p:anim calcmode="lin" valueType="num">
                                      <p:cBhvr>
                                        <p:cTn id="31" dur="1000" fill="hold"/>
                                        <p:tgtEl>
                                          <p:spTgt spid="36">
                                            <p:txEl>
                                              <p:pRg st="1" end="1"/>
                                            </p:txEl>
                                          </p:spTgt>
                                        </p:tgtEl>
                                        <p:attrNameLst>
                                          <p:attrName>ppt_w</p:attrName>
                                        </p:attrNameLst>
                                      </p:cBhvr>
                                      <p:tavLst>
                                        <p:tav tm="0">
                                          <p:val>
                                            <p:fltVal val="0"/>
                                          </p:val>
                                        </p:tav>
                                        <p:tav tm="100000">
                                          <p:val>
                                            <p:strVal val="#ppt_w"/>
                                          </p:val>
                                        </p:tav>
                                      </p:tavLst>
                                    </p:anim>
                                    <p:anim calcmode="lin" valueType="num">
                                      <p:cBhvr>
                                        <p:cTn id="32" dur="1000" fill="hold"/>
                                        <p:tgtEl>
                                          <p:spTgt spid="36">
                                            <p:txEl>
                                              <p:pRg st="1" end="1"/>
                                            </p:txEl>
                                          </p:spTgt>
                                        </p:tgtEl>
                                        <p:attrNameLst>
                                          <p:attrName>ppt_h</p:attrName>
                                        </p:attrNameLst>
                                      </p:cBhvr>
                                      <p:tavLst>
                                        <p:tav tm="0">
                                          <p:val>
                                            <p:fltVal val="0"/>
                                          </p:val>
                                        </p:tav>
                                        <p:tav tm="100000">
                                          <p:val>
                                            <p:strVal val="#ppt_h"/>
                                          </p:val>
                                        </p:tav>
                                      </p:tavLst>
                                    </p:anim>
                                    <p:anim calcmode="lin" valueType="num">
                                      <p:cBhvr>
                                        <p:cTn id="33" dur="1000" fill="hold"/>
                                        <p:tgtEl>
                                          <p:spTgt spid="36">
                                            <p:txEl>
                                              <p:pRg st="1" end="1"/>
                                            </p:txEl>
                                          </p:spTgt>
                                        </p:tgtEl>
                                        <p:attrNameLst>
                                          <p:attrName>style.rotation</p:attrName>
                                        </p:attrNameLst>
                                      </p:cBhvr>
                                      <p:tavLst>
                                        <p:tav tm="0">
                                          <p:val>
                                            <p:fltVal val="90"/>
                                          </p:val>
                                        </p:tav>
                                        <p:tav tm="100000">
                                          <p:val>
                                            <p:fltVal val="0"/>
                                          </p:val>
                                        </p:tav>
                                      </p:tavLst>
                                    </p:anim>
                                    <p:animEffect transition="in" filter="fade">
                                      <p:cBhvr>
                                        <p:cTn id="34" dur="1000"/>
                                        <p:tgtEl>
                                          <p:spTgt spid="36">
                                            <p:txEl>
                                              <p:pRg st="1" end="1"/>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6">
                                            <p:txEl>
                                              <p:pRg st="2" end="2"/>
                                            </p:txEl>
                                          </p:spTgt>
                                        </p:tgtEl>
                                        <p:attrNameLst>
                                          <p:attrName>style.visibility</p:attrName>
                                        </p:attrNameLst>
                                      </p:cBhvr>
                                      <p:to>
                                        <p:strVal val="visible"/>
                                      </p:to>
                                    </p:set>
                                    <p:anim calcmode="lin" valueType="num">
                                      <p:cBhvr>
                                        <p:cTn id="37" dur="1000" fill="hold"/>
                                        <p:tgtEl>
                                          <p:spTgt spid="36">
                                            <p:txEl>
                                              <p:pRg st="2" end="2"/>
                                            </p:txEl>
                                          </p:spTgt>
                                        </p:tgtEl>
                                        <p:attrNameLst>
                                          <p:attrName>ppt_w</p:attrName>
                                        </p:attrNameLst>
                                      </p:cBhvr>
                                      <p:tavLst>
                                        <p:tav tm="0">
                                          <p:val>
                                            <p:fltVal val="0"/>
                                          </p:val>
                                        </p:tav>
                                        <p:tav tm="100000">
                                          <p:val>
                                            <p:strVal val="#ppt_w"/>
                                          </p:val>
                                        </p:tav>
                                      </p:tavLst>
                                    </p:anim>
                                    <p:anim calcmode="lin" valueType="num">
                                      <p:cBhvr>
                                        <p:cTn id="38" dur="1000" fill="hold"/>
                                        <p:tgtEl>
                                          <p:spTgt spid="36">
                                            <p:txEl>
                                              <p:pRg st="2" end="2"/>
                                            </p:txEl>
                                          </p:spTgt>
                                        </p:tgtEl>
                                        <p:attrNameLst>
                                          <p:attrName>ppt_h</p:attrName>
                                        </p:attrNameLst>
                                      </p:cBhvr>
                                      <p:tavLst>
                                        <p:tav tm="0">
                                          <p:val>
                                            <p:fltVal val="0"/>
                                          </p:val>
                                        </p:tav>
                                        <p:tav tm="100000">
                                          <p:val>
                                            <p:strVal val="#ppt_h"/>
                                          </p:val>
                                        </p:tav>
                                      </p:tavLst>
                                    </p:anim>
                                    <p:anim calcmode="lin" valueType="num">
                                      <p:cBhvr>
                                        <p:cTn id="39" dur="1000" fill="hold"/>
                                        <p:tgtEl>
                                          <p:spTgt spid="36">
                                            <p:txEl>
                                              <p:pRg st="2" end="2"/>
                                            </p:txEl>
                                          </p:spTgt>
                                        </p:tgtEl>
                                        <p:attrNameLst>
                                          <p:attrName>style.rotation</p:attrName>
                                        </p:attrNameLst>
                                      </p:cBhvr>
                                      <p:tavLst>
                                        <p:tav tm="0">
                                          <p:val>
                                            <p:fltVal val="90"/>
                                          </p:val>
                                        </p:tav>
                                        <p:tav tm="100000">
                                          <p:val>
                                            <p:fltVal val="0"/>
                                          </p:val>
                                        </p:tav>
                                      </p:tavLst>
                                    </p:anim>
                                    <p:animEffect transition="in" filter="fade">
                                      <p:cBhvr>
                                        <p:cTn id="40" dur="1000"/>
                                        <p:tgtEl>
                                          <p:spTgt spid="36">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6">
                                            <p:txEl>
                                              <p:pRg st="3" end="3"/>
                                            </p:txEl>
                                          </p:spTgt>
                                        </p:tgtEl>
                                        <p:attrNameLst>
                                          <p:attrName>style.visibility</p:attrName>
                                        </p:attrNameLst>
                                      </p:cBhvr>
                                      <p:to>
                                        <p:strVal val="visible"/>
                                      </p:to>
                                    </p:set>
                                    <p:anim calcmode="lin" valueType="num">
                                      <p:cBhvr additive="base">
                                        <p:cTn id="45" dur="500" fill="hold"/>
                                        <p:tgtEl>
                                          <p:spTgt spid="36">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10.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1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2091</TotalTime>
  <Words>1235</Words>
  <Application>Microsoft Office PowerPoint</Application>
  <PresentationFormat>Widescreen</PresentationFormat>
  <Paragraphs>181</Paragraphs>
  <Slides>23</Slides>
  <Notes>0</Notes>
  <HiddenSlides>0</HiddenSlides>
  <MMClips>4</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23</vt:i4>
      </vt:variant>
    </vt:vector>
  </HeadingPairs>
  <TitlesOfParts>
    <vt:vector size="36" baseType="lpstr">
      <vt:lpstr>Arial Unicode MS</vt:lpstr>
      <vt:lpstr>宋体</vt:lpstr>
      <vt:lpstr>Arial</vt:lpstr>
      <vt:lpstr>Arial (Body)</vt:lpstr>
      <vt:lpstr>Calibri</vt:lpstr>
      <vt:lpstr>Calibri (Body)</vt:lpstr>
      <vt:lpstr>Calibri Light</vt:lpstr>
      <vt:lpstr>Tahoma</vt:lpstr>
      <vt:lpstr>Times New Roman</vt:lpstr>
      <vt:lpstr>Wingdings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365</cp:revision>
  <dcterms:created xsi:type="dcterms:W3CDTF">2022-01-16T07:26:14Z</dcterms:created>
  <dcterms:modified xsi:type="dcterms:W3CDTF">2023-08-24T08:48:53Z</dcterms:modified>
</cp:coreProperties>
</file>